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256" r:id="rId2"/>
    <p:sldId id="258" r:id="rId3"/>
    <p:sldId id="259" r:id="rId4"/>
    <p:sldId id="260" r:id="rId5"/>
    <p:sldId id="261" r:id="rId6"/>
    <p:sldId id="277" r:id="rId7"/>
    <p:sldId id="257" r:id="rId8"/>
    <p:sldId id="263" r:id="rId9"/>
    <p:sldId id="264" r:id="rId10"/>
    <p:sldId id="262" r:id="rId11"/>
    <p:sldId id="265" r:id="rId12"/>
    <p:sldId id="274" r:id="rId13"/>
    <p:sldId id="275" r:id="rId14"/>
    <p:sldId id="266" r:id="rId15"/>
    <p:sldId id="267" r:id="rId16"/>
    <p:sldId id="268" r:id="rId17"/>
    <p:sldId id="269" r:id="rId18"/>
    <p:sldId id="270" r:id="rId19"/>
    <p:sldId id="271" r:id="rId20"/>
    <p:sldId id="272" r:id="rId21"/>
    <p:sldId id="273" r:id="rId22"/>
    <p:sldId id="276" r:id="rId23"/>
    <p:sldId id="278" r:id="rId24"/>
  </p:sldIdLst>
  <p:sldSz cx="9144000" cy="6858000" type="screen4x3"/>
  <p:notesSz cx="6858000" cy="9144000"/>
  <p:defaultTextStyle>
    <a:defPPr>
      <a:defRPr lang="en-GB"/>
    </a:defPPr>
    <a:lvl1pPr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138"/>
      </a:spcBef>
      <a:spcAft>
        <a:spcPts val="138"/>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12" autoAdjust="0"/>
    <p:restoredTop sz="94660"/>
  </p:normalViewPr>
  <p:slideViewPr>
    <p:cSldViewPr>
      <p:cViewPr varScale="1">
        <p:scale>
          <a:sx n="79" d="100"/>
          <a:sy n="79" d="100"/>
        </p:scale>
        <p:origin x="1140"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E90453BA-AF7B-8C55-24E1-2C26707E4A2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C7CEBB6D-95E2-D216-7C19-D198829838B2}"/>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0532DCBF-7682-9A9A-7BE1-8C982ECCCB4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AAB17AF1-3A71-57EF-0252-6B07ADCAB9DB}"/>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AutoShape 5">
            <a:extLst>
              <a:ext uri="{FF2B5EF4-FFF2-40B4-BE49-F238E27FC236}">
                <a16:creationId xmlns:a16="http://schemas.microsoft.com/office/drawing/2014/main" id="{1FA4C118-F310-0848-C019-6F34664A3317}"/>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AutoShape 6">
            <a:extLst>
              <a:ext uri="{FF2B5EF4-FFF2-40B4-BE49-F238E27FC236}">
                <a16:creationId xmlns:a16="http://schemas.microsoft.com/office/drawing/2014/main" id="{4427B6EE-1238-4481-4CB5-7E8133FA99CF}"/>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AutoShape 7">
            <a:extLst>
              <a:ext uri="{FF2B5EF4-FFF2-40B4-BE49-F238E27FC236}">
                <a16:creationId xmlns:a16="http://schemas.microsoft.com/office/drawing/2014/main" id="{27E8550B-A1E7-B75F-31A2-19911CB0BF7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AutoShape 8">
            <a:extLst>
              <a:ext uri="{FF2B5EF4-FFF2-40B4-BE49-F238E27FC236}">
                <a16:creationId xmlns:a16="http://schemas.microsoft.com/office/drawing/2014/main" id="{5A044A30-5F38-6D01-8613-1EA7F9446C6A}"/>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AutoShape 9">
            <a:extLst>
              <a:ext uri="{FF2B5EF4-FFF2-40B4-BE49-F238E27FC236}">
                <a16:creationId xmlns:a16="http://schemas.microsoft.com/office/drawing/2014/main" id="{62D8B07D-DBB0-2D0F-034A-0D18BA5432D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AutoShape 10">
            <a:extLst>
              <a:ext uri="{FF2B5EF4-FFF2-40B4-BE49-F238E27FC236}">
                <a16:creationId xmlns:a16="http://schemas.microsoft.com/office/drawing/2014/main" id="{6E895894-D065-7A09-13A2-E69764CEEF8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Rectangle 11">
            <a:extLst>
              <a:ext uri="{FF2B5EF4-FFF2-40B4-BE49-F238E27FC236}">
                <a16:creationId xmlns:a16="http://schemas.microsoft.com/office/drawing/2014/main" id="{7EF01620-FE5C-FD7C-2901-3EECBD33EBBC}"/>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60" name="Rectangle 12">
            <a:extLst>
              <a:ext uri="{FF2B5EF4-FFF2-40B4-BE49-F238E27FC236}">
                <a16:creationId xmlns:a16="http://schemas.microsoft.com/office/drawing/2014/main" id="{FCF3592E-F8A4-F8A5-13C4-E02AA9358FF2}"/>
              </a:ext>
            </a:extLst>
          </p:cNvPr>
          <p:cNvSpPr>
            <a:spLocks noGrp="1" noChangeArrowheads="1"/>
          </p:cNvSpPr>
          <p:nvPr>
            <p:ph type="body"/>
          </p:nvPr>
        </p:nvSpPr>
        <p:spPr bwMode="auto">
          <a:xfrm>
            <a:off x="685800" y="4343400"/>
            <a:ext cx="54689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D586AA9-7983-D367-0C2A-D00E66F6912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B5A504C1-752A-C205-37D3-AAB5A087C49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F4EB72A9-052B-7F75-45E8-5BFD26BE548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91E8F770-C257-B7AB-E4BA-794968AA82C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2372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FBAA6B54-3776-D90D-6C1E-C417DC3D42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7DD796E8-A61C-6334-088E-BF4ACF9CBBB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C6A13825-D77C-7AB5-29F8-B45EB62C284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1F2811C1-5221-B6CB-D7B0-C5A7601B99BA}"/>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505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BDB98C61-9962-4E50-E33A-A18C84B6A896}"/>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1A130B0C-FB70-4F15-4679-96E1556DD052}"/>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00553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433FFC07-12EB-384B-BEF1-1A0224E42651}"/>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A5230C2F-0DF8-4080-AADA-83E8E308BB5C}"/>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E04938D5-072F-CA8C-EB47-0DBD46F3DF5B}"/>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4B56E1D1-14EB-81E9-143B-8F288C180C2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50A8ED2A-F049-E3AA-1BDA-B24AF7C6CA47}"/>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CA244745-E46D-8936-81D7-52C0F51D2EF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E3E37943-842C-2C56-9CF1-7CAC7084C5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18179473-BF45-9C3E-36C0-E6D586DE57E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2843635D-1623-5D42-B2A6-B6F41ACA565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9C3992BA-9CFD-283A-3492-ACA0E46782B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BD8C7161-6D43-4D50-9349-ED30E93EDD50}"/>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A3EFB4C7-89F4-7436-3DF4-89083FE1F3E9}"/>
              </a:ext>
            </a:extLst>
          </p:cNvPr>
          <p:cNvSpPr txBox="1">
            <a:spLocks noGrp="1" noChangeArrowheads="1"/>
          </p:cNvSpPr>
          <p:nvPr>
            <p:ph type="body" idx="1"/>
          </p:nvPr>
        </p:nvSpPr>
        <p:spPr bwMode="auto">
          <a:xfrm>
            <a:off x="685800" y="4343400"/>
            <a:ext cx="54737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2D0E769A-48F8-C9FC-39F1-964DDC8D3FD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26732FF2-30C4-8B5C-A7C2-FC333F0C3C1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2DBF22C2-F291-BD06-0378-614831CF65F8}"/>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DFF945C5-44DE-93F4-3BA7-7243329E4316}"/>
              </a:ext>
            </a:extLst>
          </p:cNvPr>
          <p:cNvSpPr txBox="1">
            <a:spLocks noGrp="1" noChangeArrowheads="1"/>
          </p:cNvSpPr>
          <p:nvPr>
            <p:ph type="body" idx="1"/>
          </p:nvPr>
        </p:nvSpPr>
        <p:spPr bwMode="auto">
          <a:xfrm>
            <a:off x="685800" y="4343400"/>
            <a:ext cx="5476875"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763671E7-F522-DAB7-F244-7DFA2F7937F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D8F3B961-0ED6-DA52-9ED6-29F37D85CF2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ABD9A8B5-3925-BB63-ECA9-198858C92922}"/>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DA15E33B-E469-47BD-4155-5DDD74FBC1D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8AD63696-7B08-723A-B100-DF0366C411ED}"/>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2485BE1A-DB64-17E6-1649-5AB5A02B65FD}"/>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0ACFE8E2-7EDD-22F0-A9FE-C158EA762F5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83886A4E-489B-DA3F-507E-8649AF92E130}"/>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E8FD8B7D-CC46-18CB-F632-9451E8B536ED}"/>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04C1C6BB-9278-CBAA-DB6F-086C5BF606E7}"/>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D586AA9-7983-D367-0C2A-D00E66F6912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B5A504C1-752A-C205-37D3-AAB5A087C49C}"/>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1889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605C0CAB-37F5-634F-97AA-453FE8DC14C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464F8927-7365-64CD-2D46-F6C7BF99B8B2}"/>
              </a:ext>
            </a:extLst>
          </p:cNvPr>
          <p:cNvSpPr txBox="1">
            <a:spLocks noGrp="1" noChangeArrowheads="1"/>
          </p:cNvSpPr>
          <p:nvPr>
            <p:ph type="body" idx="1"/>
          </p:nvPr>
        </p:nvSpPr>
        <p:spPr bwMode="auto">
          <a:xfrm>
            <a:off x="685800" y="4343400"/>
            <a:ext cx="5478463"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4235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B732EE2B-DEB0-1133-F0A0-C85657F933B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F1A32ED0-CA70-4CDE-4843-F4233FDEDD0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50476EA1-41DD-1DF2-033E-F6E35AC47E9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025BA633-1D8B-BEC9-0C1E-502B9E26C659}"/>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9855-3E34-A40C-EE86-1A70D761CD1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CD2642-6A4B-1B55-B999-0B28023EFB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92329D-5717-B267-EEC3-AEDB7B91B4E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F9FD0D-A7BD-3959-E0DD-A5A28FD22D6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CC889A6-BB6C-9FD5-7C39-6B89092E64A6}"/>
              </a:ext>
            </a:extLst>
          </p:cNvPr>
          <p:cNvSpPr>
            <a:spLocks noGrp="1"/>
          </p:cNvSpPr>
          <p:nvPr>
            <p:ph type="sldNum" idx="12"/>
          </p:nvPr>
        </p:nvSpPr>
        <p:spPr/>
        <p:txBody>
          <a:bodyPr/>
          <a:lstStyle>
            <a:lvl1pPr>
              <a:defRPr/>
            </a:lvl1pPr>
          </a:lstStyle>
          <a:p>
            <a:fld id="{94D701AC-248F-43DD-812D-D7DE4D786E99}" type="slidenum">
              <a:rPr lang="en-US" altLang="en-US"/>
              <a:pPr/>
              <a:t>‹#›</a:t>
            </a:fld>
            <a:endParaRPr lang="en-US" altLang="en-US"/>
          </a:p>
        </p:txBody>
      </p:sp>
    </p:spTree>
    <p:extLst>
      <p:ext uri="{BB962C8B-B14F-4D97-AF65-F5344CB8AC3E}">
        <p14:creationId xmlns:p14="http://schemas.microsoft.com/office/powerpoint/2010/main" val="310605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43ABB-46A7-0BAE-9689-0F7BC42BEE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B30AEF-77BF-0F53-06DC-F8CC303A27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4832D-9EA6-5EF1-8587-390DB1B3BFC5}"/>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ACE985-AC30-160C-DAF1-5241E3D2146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1A88E0-5A3C-4491-3F54-82ABB99A53DF}"/>
              </a:ext>
            </a:extLst>
          </p:cNvPr>
          <p:cNvSpPr>
            <a:spLocks noGrp="1"/>
          </p:cNvSpPr>
          <p:nvPr>
            <p:ph type="sldNum" idx="12"/>
          </p:nvPr>
        </p:nvSpPr>
        <p:spPr/>
        <p:txBody>
          <a:bodyPr/>
          <a:lstStyle>
            <a:lvl1pPr>
              <a:defRPr/>
            </a:lvl1pPr>
          </a:lstStyle>
          <a:p>
            <a:fld id="{CDD317F5-62AA-4504-9E51-F2F6944BB9C3}" type="slidenum">
              <a:rPr lang="en-US" altLang="en-US"/>
              <a:pPr/>
              <a:t>‹#›</a:t>
            </a:fld>
            <a:endParaRPr lang="en-US" altLang="en-US"/>
          </a:p>
        </p:txBody>
      </p:sp>
    </p:spTree>
    <p:extLst>
      <p:ext uri="{BB962C8B-B14F-4D97-AF65-F5344CB8AC3E}">
        <p14:creationId xmlns:p14="http://schemas.microsoft.com/office/powerpoint/2010/main" val="296146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0C7FE-F2F0-3ABC-F41F-5DA0FBF9B575}"/>
              </a:ext>
            </a:extLst>
          </p:cNvPr>
          <p:cNvSpPr>
            <a:spLocks noGrp="1"/>
          </p:cNvSpPr>
          <p:nvPr>
            <p:ph type="title" orient="vert"/>
          </p:nvPr>
        </p:nvSpPr>
        <p:spPr>
          <a:xfrm>
            <a:off x="6502400" y="609600"/>
            <a:ext cx="1938338" cy="54689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40E0E-C243-3B27-2A2E-FA47B243CEA9}"/>
              </a:ext>
            </a:extLst>
          </p:cNvPr>
          <p:cNvSpPr>
            <a:spLocks noGrp="1"/>
          </p:cNvSpPr>
          <p:nvPr>
            <p:ph type="body" orient="vert" idx="1"/>
          </p:nvPr>
        </p:nvSpPr>
        <p:spPr>
          <a:xfrm>
            <a:off x="685800" y="609600"/>
            <a:ext cx="5664200" cy="5468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B9AE2-BD88-7B99-B146-EAAE0E0020B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FAB21CF-2961-C209-DEAA-D192B99F53DC}"/>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623F6A5-4B13-BA4A-6760-1BD8EA5B41F9}"/>
              </a:ext>
            </a:extLst>
          </p:cNvPr>
          <p:cNvSpPr>
            <a:spLocks noGrp="1"/>
          </p:cNvSpPr>
          <p:nvPr>
            <p:ph type="sldNum" idx="12"/>
          </p:nvPr>
        </p:nvSpPr>
        <p:spPr/>
        <p:txBody>
          <a:bodyPr/>
          <a:lstStyle>
            <a:lvl1pPr>
              <a:defRPr/>
            </a:lvl1pPr>
          </a:lstStyle>
          <a:p>
            <a:fld id="{78A88128-1D0C-42C9-AA95-3403912567BD}" type="slidenum">
              <a:rPr lang="en-US" altLang="en-US"/>
              <a:pPr/>
              <a:t>‹#›</a:t>
            </a:fld>
            <a:endParaRPr lang="en-US" altLang="en-US"/>
          </a:p>
        </p:txBody>
      </p:sp>
    </p:spTree>
    <p:extLst>
      <p:ext uri="{BB962C8B-B14F-4D97-AF65-F5344CB8AC3E}">
        <p14:creationId xmlns:p14="http://schemas.microsoft.com/office/powerpoint/2010/main" val="381527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AF87-1B71-E401-8393-1E11854696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8CE3A-6918-218A-2460-C73A461C8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BCC0C-629F-C832-BBE4-0C922581C9F7}"/>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1CAED50-094C-19E8-1FC8-0642972F24F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C251BF-CC46-34AB-3159-6DCB4B314BB5}"/>
              </a:ext>
            </a:extLst>
          </p:cNvPr>
          <p:cNvSpPr>
            <a:spLocks noGrp="1"/>
          </p:cNvSpPr>
          <p:nvPr>
            <p:ph type="sldNum" idx="12"/>
          </p:nvPr>
        </p:nvSpPr>
        <p:spPr/>
        <p:txBody>
          <a:bodyPr/>
          <a:lstStyle>
            <a:lvl1pPr>
              <a:defRPr/>
            </a:lvl1pPr>
          </a:lstStyle>
          <a:p>
            <a:fld id="{820ADBD8-2CBA-430E-B252-A90C462594C4}" type="slidenum">
              <a:rPr lang="en-US" altLang="en-US"/>
              <a:pPr/>
              <a:t>‹#›</a:t>
            </a:fld>
            <a:endParaRPr lang="en-US" altLang="en-US"/>
          </a:p>
        </p:txBody>
      </p:sp>
    </p:spTree>
    <p:extLst>
      <p:ext uri="{BB962C8B-B14F-4D97-AF65-F5344CB8AC3E}">
        <p14:creationId xmlns:p14="http://schemas.microsoft.com/office/powerpoint/2010/main" val="227103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B3AA-FF8A-A929-24F8-7D83EE87494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9FF7D6-3CB1-B8D6-564A-CB1F8337FBE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E1D18AA-9E52-2250-E0D2-81372CBE6E7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B376BBC-BCB8-AFD7-DD5F-B54A5EEA277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64D996-B5E6-8E3F-96B5-0D39E8EF2D33}"/>
              </a:ext>
            </a:extLst>
          </p:cNvPr>
          <p:cNvSpPr>
            <a:spLocks noGrp="1"/>
          </p:cNvSpPr>
          <p:nvPr>
            <p:ph type="sldNum" idx="12"/>
          </p:nvPr>
        </p:nvSpPr>
        <p:spPr/>
        <p:txBody>
          <a:bodyPr/>
          <a:lstStyle>
            <a:lvl1pPr>
              <a:defRPr/>
            </a:lvl1pPr>
          </a:lstStyle>
          <a:p>
            <a:fld id="{1BAE7497-5282-495D-934A-A4D364C5497B}" type="slidenum">
              <a:rPr lang="en-US" altLang="en-US"/>
              <a:pPr/>
              <a:t>‹#›</a:t>
            </a:fld>
            <a:endParaRPr lang="en-US" altLang="en-US"/>
          </a:p>
        </p:txBody>
      </p:sp>
    </p:spTree>
    <p:extLst>
      <p:ext uri="{BB962C8B-B14F-4D97-AF65-F5344CB8AC3E}">
        <p14:creationId xmlns:p14="http://schemas.microsoft.com/office/powerpoint/2010/main" val="240700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63D4-F97B-C231-59EF-86A6411C7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B0894-8AA4-C4BA-AB60-096E4B7E676B}"/>
              </a:ext>
            </a:extLst>
          </p:cNvPr>
          <p:cNvSpPr>
            <a:spLocks noGrp="1"/>
          </p:cNvSpPr>
          <p:nvPr>
            <p:ph sz="half" idx="1"/>
          </p:nvPr>
        </p:nvSpPr>
        <p:spPr>
          <a:xfrm>
            <a:off x="685800" y="1981200"/>
            <a:ext cx="3800475" cy="409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AC809-456D-7BD2-2BC3-BF658D069D1A}"/>
              </a:ext>
            </a:extLst>
          </p:cNvPr>
          <p:cNvSpPr>
            <a:spLocks noGrp="1"/>
          </p:cNvSpPr>
          <p:nvPr>
            <p:ph sz="half" idx="2"/>
          </p:nvPr>
        </p:nvSpPr>
        <p:spPr>
          <a:xfrm>
            <a:off x="4638675" y="1981200"/>
            <a:ext cx="3802063" cy="409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FE4F60-B190-DED3-8900-F806319DE9EB}"/>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97361F0-B807-8E2E-5995-20EB1A85C92A}"/>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99581ED-AA2C-0D9E-60F5-15C784C5BE7D}"/>
              </a:ext>
            </a:extLst>
          </p:cNvPr>
          <p:cNvSpPr>
            <a:spLocks noGrp="1"/>
          </p:cNvSpPr>
          <p:nvPr>
            <p:ph type="sldNum" idx="12"/>
          </p:nvPr>
        </p:nvSpPr>
        <p:spPr/>
        <p:txBody>
          <a:bodyPr/>
          <a:lstStyle>
            <a:lvl1pPr>
              <a:defRPr/>
            </a:lvl1pPr>
          </a:lstStyle>
          <a:p>
            <a:fld id="{E838B77F-BBA5-470C-85A2-B36FCFC1A76B}" type="slidenum">
              <a:rPr lang="en-US" altLang="en-US"/>
              <a:pPr/>
              <a:t>‹#›</a:t>
            </a:fld>
            <a:endParaRPr lang="en-US" altLang="en-US"/>
          </a:p>
        </p:txBody>
      </p:sp>
    </p:spTree>
    <p:extLst>
      <p:ext uri="{BB962C8B-B14F-4D97-AF65-F5344CB8AC3E}">
        <p14:creationId xmlns:p14="http://schemas.microsoft.com/office/powerpoint/2010/main" val="18325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D9C6C-D542-FFF0-8560-54E767DFBD2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AEC16B-8AFF-315C-1D9B-966674FD14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7E06EF-9DC8-D7AF-9C27-AA7B35D2064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694EBC-1302-0953-AF0B-FA744EF0449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3AAC6-9F48-33BD-4198-E27BECF0166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B4682-E436-8F54-C860-1B2664123458}"/>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0E10BA4-7A2A-625B-E040-F1A69926B215}"/>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2214A00-6250-4DA7-C8EB-9A4253EB1050}"/>
              </a:ext>
            </a:extLst>
          </p:cNvPr>
          <p:cNvSpPr>
            <a:spLocks noGrp="1"/>
          </p:cNvSpPr>
          <p:nvPr>
            <p:ph type="sldNum" idx="12"/>
          </p:nvPr>
        </p:nvSpPr>
        <p:spPr/>
        <p:txBody>
          <a:bodyPr/>
          <a:lstStyle>
            <a:lvl1pPr>
              <a:defRPr/>
            </a:lvl1pPr>
          </a:lstStyle>
          <a:p>
            <a:fld id="{5C49B145-C625-4276-BE1A-DBFF519D2056}" type="slidenum">
              <a:rPr lang="en-US" altLang="en-US"/>
              <a:pPr/>
              <a:t>‹#›</a:t>
            </a:fld>
            <a:endParaRPr lang="en-US" altLang="en-US"/>
          </a:p>
        </p:txBody>
      </p:sp>
    </p:spTree>
    <p:extLst>
      <p:ext uri="{BB962C8B-B14F-4D97-AF65-F5344CB8AC3E}">
        <p14:creationId xmlns:p14="http://schemas.microsoft.com/office/powerpoint/2010/main" val="120289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322B-1140-6687-162F-E86E43E8F1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29E520-C316-CC27-7EF3-81449DBAB2B8}"/>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97ABF2A-03C0-D89F-D5C3-10287199E40E}"/>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B7362C2-4D1D-4C90-FA4D-18C7B77C652E}"/>
              </a:ext>
            </a:extLst>
          </p:cNvPr>
          <p:cNvSpPr>
            <a:spLocks noGrp="1"/>
          </p:cNvSpPr>
          <p:nvPr>
            <p:ph type="sldNum" idx="12"/>
          </p:nvPr>
        </p:nvSpPr>
        <p:spPr/>
        <p:txBody>
          <a:bodyPr/>
          <a:lstStyle>
            <a:lvl1pPr>
              <a:defRPr/>
            </a:lvl1pPr>
          </a:lstStyle>
          <a:p>
            <a:fld id="{BDAC3079-6841-4F19-B0D9-23230B2F76D7}" type="slidenum">
              <a:rPr lang="en-US" altLang="en-US"/>
              <a:pPr/>
              <a:t>‹#›</a:t>
            </a:fld>
            <a:endParaRPr lang="en-US" altLang="en-US"/>
          </a:p>
        </p:txBody>
      </p:sp>
    </p:spTree>
    <p:extLst>
      <p:ext uri="{BB962C8B-B14F-4D97-AF65-F5344CB8AC3E}">
        <p14:creationId xmlns:p14="http://schemas.microsoft.com/office/powerpoint/2010/main" val="11881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FCAEA9-EF89-3C48-2C4E-7632383E5728}"/>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1CD33C1-E020-4B32-59C2-36A0BD8FCF80}"/>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18C220B-3DD7-1BEB-6F47-08D105AD0BB2}"/>
              </a:ext>
            </a:extLst>
          </p:cNvPr>
          <p:cNvSpPr>
            <a:spLocks noGrp="1"/>
          </p:cNvSpPr>
          <p:nvPr>
            <p:ph type="sldNum" idx="12"/>
          </p:nvPr>
        </p:nvSpPr>
        <p:spPr/>
        <p:txBody>
          <a:bodyPr/>
          <a:lstStyle>
            <a:lvl1pPr>
              <a:defRPr/>
            </a:lvl1pPr>
          </a:lstStyle>
          <a:p>
            <a:fld id="{ED1BF095-6707-4A1A-A13B-D47297590DE7}" type="slidenum">
              <a:rPr lang="en-US" altLang="en-US"/>
              <a:pPr/>
              <a:t>‹#›</a:t>
            </a:fld>
            <a:endParaRPr lang="en-US" altLang="en-US"/>
          </a:p>
        </p:txBody>
      </p:sp>
    </p:spTree>
    <p:extLst>
      <p:ext uri="{BB962C8B-B14F-4D97-AF65-F5344CB8AC3E}">
        <p14:creationId xmlns:p14="http://schemas.microsoft.com/office/powerpoint/2010/main" val="236986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CB32-9C55-0A23-2941-485454AE1B5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7D5974-EFE5-D988-F923-6484BAEF0E6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369AA-7A47-0C92-0D0F-A958B1B6A9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E2490F-9289-3B21-16C0-8A6333A5AD79}"/>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5BF287-4874-CDC6-FA69-4C8DED5B89FF}"/>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21B15FA-E48F-8C5D-D5E2-A18AD0F1A1CC}"/>
              </a:ext>
            </a:extLst>
          </p:cNvPr>
          <p:cNvSpPr>
            <a:spLocks noGrp="1"/>
          </p:cNvSpPr>
          <p:nvPr>
            <p:ph type="sldNum" idx="12"/>
          </p:nvPr>
        </p:nvSpPr>
        <p:spPr/>
        <p:txBody>
          <a:bodyPr/>
          <a:lstStyle>
            <a:lvl1pPr>
              <a:defRPr/>
            </a:lvl1pPr>
          </a:lstStyle>
          <a:p>
            <a:fld id="{3AC2ADF4-5C69-43E7-A5EB-5A508345A329}" type="slidenum">
              <a:rPr lang="en-US" altLang="en-US"/>
              <a:pPr/>
              <a:t>‹#›</a:t>
            </a:fld>
            <a:endParaRPr lang="en-US" altLang="en-US"/>
          </a:p>
        </p:txBody>
      </p:sp>
    </p:spTree>
    <p:extLst>
      <p:ext uri="{BB962C8B-B14F-4D97-AF65-F5344CB8AC3E}">
        <p14:creationId xmlns:p14="http://schemas.microsoft.com/office/powerpoint/2010/main" val="15225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6E9D-F3C6-F13F-ADCC-D2BD3F83F0D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2340D-26E1-984D-967B-9C8A657587E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6E5389-F06F-4DF2-F3BC-08DF307F89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CD943F-AD9A-5D46-4E29-B75A77949A7D}"/>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F9BC8E1-9AB3-B598-A7B4-67FE7EF82393}"/>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ABD8698-0473-77AC-0BAC-349FBA7D6D05}"/>
              </a:ext>
            </a:extLst>
          </p:cNvPr>
          <p:cNvSpPr>
            <a:spLocks noGrp="1"/>
          </p:cNvSpPr>
          <p:nvPr>
            <p:ph type="sldNum" idx="12"/>
          </p:nvPr>
        </p:nvSpPr>
        <p:spPr/>
        <p:txBody>
          <a:bodyPr/>
          <a:lstStyle>
            <a:lvl1pPr>
              <a:defRPr/>
            </a:lvl1pPr>
          </a:lstStyle>
          <a:p>
            <a:fld id="{8EA32666-958A-4E63-A72C-1AF888740EF5}" type="slidenum">
              <a:rPr lang="en-US" altLang="en-US"/>
              <a:pPr/>
              <a:t>‹#›</a:t>
            </a:fld>
            <a:endParaRPr lang="en-US" altLang="en-US"/>
          </a:p>
        </p:txBody>
      </p:sp>
    </p:spTree>
    <p:extLst>
      <p:ext uri="{BB962C8B-B14F-4D97-AF65-F5344CB8AC3E}">
        <p14:creationId xmlns:p14="http://schemas.microsoft.com/office/powerpoint/2010/main" val="27485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67894176-8C21-927F-5D5E-AD0542CC7016}"/>
              </a:ext>
            </a:extLst>
          </p:cNvPr>
          <p:cNvSpPr>
            <a:spLocks noGrp="1" noChangeArrowheads="1"/>
          </p:cNvSpPr>
          <p:nvPr>
            <p:ph type="title"/>
          </p:nvPr>
        </p:nvSpPr>
        <p:spPr bwMode="auto">
          <a:xfrm>
            <a:off x="685800" y="609600"/>
            <a:ext cx="7754938"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EEB03DF6-6F04-8F0A-ADFA-B8372C592DE6}"/>
              </a:ext>
            </a:extLst>
          </p:cNvPr>
          <p:cNvSpPr>
            <a:spLocks noGrp="1" noChangeArrowheads="1"/>
          </p:cNvSpPr>
          <p:nvPr>
            <p:ph type="body" idx="1"/>
          </p:nvPr>
        </p:nvSpPr>
        <p:spPr bwMode="auto">
          <a:xfrm>
            <a:off x="685800" y="1981200"/>
            <a:ext cx="7754938" cy="409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1979F560-4840-19A7-8AD9-6CC4BD5033B2}"/>
              </a:ext>
            </a:extLst>
          </p:cNvPr>
          <p:cNvSpPr>
            <a:spLocks noGrp="1" noChangeArrowheads="1"/>
          </p:cNvSpPr>
          <p:nvPr>
            <p:ph type="dt"/>
          </p:nvPr>
        </p:nvSpPr>
        <p:spPr bwMode="auto">
          <a:xfrm>
            <a:off x="685800" y="6248400"/>
            <a:ext cx="18875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364A6BB1-599C-7931-B725-4ACB6CEB6C8D}"/>
              </a:ext>
            </a:extLst>
          </p:cNvPr>
          <p:cNvSpPr>
            <a:spLocks noGrp="1" noChangeArrowheads="1"/>
          </p:cNvSpPr>
          <p:nvPr>
            <p:ph type="ftr"/>
          </p:nvPr>
        </p:nvSpPr>
        <p:spPr bwMode="auto">
          <a:xfrm>
            <a:off x="3124200" y="6248400"/>
            <a:ext cx="28781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C8825A6A-C6C1-7CAC-C420-0568E4C205B6}"/>
              </a:ext>
            </a:extLst>
          </p:cNvPr>
          <p:cNvSpPr>
            <a:spLocks noGrp="1" noChangeArrowheads="1"/>
          </p:cNvSpPr>
          <p:nvPr>
            <p:ph type="sldNum"/>
          </p:nvPr>
        </p:nvSpPr>
        <p:spPr bwMode="auto">
          <a:xfrm>
            <a:off x="6553200" y="6248400"/>
            <a:ext cx="1887538"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6E5A17E0-F900-48DD-AC3C-2B3B0387416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138"/>
        </a:spcBef>
        <a:spcAft>
          <a:spcPts val="138"/>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138"/>
        </a:spcBef>
        <a:spcAft>
          <a:spcPts val="138"/>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938"/>
        </a:spcBef>
        <a:spcAft>
          <a:spcPts val="138"/>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838"/>
        </a:spcBef>
        <a:spcAft>
          <a:spcPts val="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738"/>
        </a:spcBef>
        <a:spcAft>
          <a:spcPts val="138"/>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638"/>
        </a:spcBef>
        <a:spcAft>
          <a:spcPts val="138"/>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638"/>
        </a:spcBef>
        <a:spcAft>
          <a:spcPts val="13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113B2-2490-EF3D-0023-29F73D045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3581400"/>
            <a:ext cx="2362200" cy="2359248"/>
          </a:xfrm>
          <a:prstGeom prst="rect">
            <a:avLst/>
          </a:prstGeom>
        </p:spPr>
      </p:pic>
      <p:sp>
        <p:nvSpPr>
          <p:cNvPr id="3073" name="Rectangle 1">
            <a:extLst>
              <a:ext uri="{FF2B5EF4-FFF2-40B4-BE49-F238E27FC236}">
                <a16:creationId xmlns:a16="http://schemas.microsoft.com/office/drawing/2014/main" id="{7099E4BA-2DAE-B67E-3831-5AD5B2B2FAC3}"/>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Naples Italy</a:t>
            </a:r>
          </a:p>
        </p:txBody>
      </p:sp>
      <p:sp>
        <p:nvSpPr>
          <p:cNvPr id="2" name="Rectangle 2">
            <a:extLst>
              <a:ext uri="{FF2B5EF4-FFF2-40B4-BE49-F238E27FC236}">
                <a16:creationId xmlns:a16="http://schemas.microsoft.com/office/drawing/2014/main" id="{0CEEBFB4-1036-35E1-1BFA-A927B4258B11}"/>
              </a:ext>
            </a:extLst>
          </p:cNvPr>
          <p:cNvSpPr>
            <a:spLocks noChangeArrowheads="1"/>
          </p:cNvSpPr>
          <p:nvPr/>
        </p:nvSpPr>
        <p:spPr bwMode="auto">
          <a:xfrm>
            <a:off x="0" y="1552358"/>
            <a:ext cx="9144000"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3200" b="1" dirty="0"/>
              <a:t>Port Presentation</a:t>
            </a:r>
          </a:p>
          <a:p>
            <a:pPr algn="ctr">
              <a:buClrTx/>
              <a:buFontTx/>
              <a:buNone/>
            </a:pPr>
            <a:r>
              <a:rPr lang="en-US" altLang="en-US" sz="3200" b="1" dirty="0"/>
              <a:t>Presented by</a:t>
            </a:r>
          </a:p>
          <a:p>
            <a:pPr algn="ctr">
              <a:buClrTx/>
              <a:buFontTx/>
              <a:buNone/>
            </a:pPr>
            <a:r>
              <a:rPr lang="en-US" altLang="en-US" sz="3200" b="1" dirty="0"/>
              <a:t>Marc Silver</a:t>
            </a:r>
            <a:endParaRPr lang="en-US" altLang="en-US" sz="3200"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A9089305-CE80-1670-6A08-2B650083D7EF}"/>
              </a:ext>
            </a:extLst>
          </p:cNvPr>
          <p:cNvSpPr>
            <a:spLocks noGrp="1" noChangeArrowheads="1"/>
          </p:cNvSpPr>
          <p:nvPr>
            <p:ph type="title"/>
          </p:nvPr>
        </p:nvSpPr>
        <p:spPr>
          <a:xfrm>
            <a:off x="457200" y="393700"/>
            <a:ext cx="8001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Tourist Office</a:t>
            </a:r>
          </a:p>
        </p:txBody>
      </p:sp>
      <p:sp>
        <p:nvSpPr>
          <p:cNvPr id="9218" name="Rectangle 2">
            <a:extLst>
              <a:ext uri="{FF2B5EF4-FFF2-40B4-BE49-F238E27FC236}">
                <a16:creationId xmlns:a16="http://schemas.microsoft.com/office/drawing/2014/main" id="{E3A2F02B-CCAF-E423-7116-9C4F6C6E5130}"/>
              </a:ext>
            </a:extLst>
          </p:cNvPr>
          <p:cNvSpPr>
            <a:spLocks noChangeArrowheads="1"/>
          </p:cNvSpPr>
          <p:nvPr/>
        </p:nvSpPr>
        <p:spPr bwMode="auto">
          <a:xfrm>
            <a:off x="5078413" y="1576388"/>
            <a:ext cx="3836987" cy="384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Tourism Office provides a tourist information service and attention to the city's visitors.</a:t>
            </a:r>
          </a:p>
          <a:p>
            <a:pPr>
              <a:buClrTx/>
              <a:buFontTx/>
              <a:buNone/>
            </a:pPr>
            <a:r>
              <a:rPr lang="en-US" altLang="en-US"/>
              <a:t>It is about 1.5km from the ship. About a 20 minute walk.</a:t>
            </a:r>
          </a:p>
          <a:p>
            <a:pPr algn="ctr">
              <a:buClrTx/>
              <a:buFontTx/>
              <a:buNone/>
            </a:pPr>
            <a:br>
              <a:rPr lang="en-US" altLang="en-US"/>
            </a:br>
            <a:r>
              <a:rPr lang="en-US" altLang="en-US"/>
              <a:t>Piazza  del Gesu, Naples.</a:t>
            </a:r>
          </a:p>
          <a:p>
            <a:pPr algn="ctr">
              <a:buClrTx/>
              <a:buFontTx/>
              <a:buNone/>
            </a:pPr>
            <a:endParaRPr lang="en-US" altLang="en-US"/>
          </a:p>
        </p:txBody>
      </p:sp>
      <p:pic>
        <p:nvPicPr>
          <p:cNvPr id="9219" name="Picture 3">
            <a:extLst>
              <a:ext uri="{FF2B5EF4-FFF2-40B4-BE49-F238E27FC236}">
                <a16:creationId xmlns:a16="http://schemas.microsoft.com/office/drawing/2014/main" id="{041FE166-4115-777E-40EC-D4A73E386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5288"/>
            <a:ext cx="4800600" cy="4789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35122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8D97F651-5EAF-B110-5D29-4948BCFF2216}"/>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Map Of Naples</a:t>
            </a:r>
          </a:p>
        </p:txBody>
      </p:sp>
      <p:sp>
        <p:nvSpPr>
          <p:cNvPr id="12290" name="Rectangle 2">
            <a:extLst>
              <a:ext uri="{FF2B5EF4-FFF2-40B4-BE49-F238E27FC236}">
                <a16:creationId xmlns:a16="http://schemas.microsoft.com/office/drawing/2014/main" id="{920464F6-126A-F6A5-A0A3-38888A45E2EF}"/>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2291" name="Picture 3">
            <a:extLst>
              <a:ext uri="{FF2B5EF4-FFF2-40B4-BE49-F238E27FC236}">
                <a16:creationId xmlns:a16="http://schemas.microsoft.com/office/drawing/2014/main" id="{D9A9246E-1C58-07BC-E070-863439D94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915400" cy="5072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343EBE48-1883-EA00-751D-3B6BAA6F9787}"/>
              </a:ext>
            </a:extLst>
          </p:cNvPr>
          <p:cNvSpPr>
            <a:spLocks noGrp="1" noChangeArrowheads="1"/>
          </p:cNvSpPr>
          <p:nvPr>
            <p:ph type="title"/>
          </p:nvPr>
        </p:nvSpPr>
        <p:spPr>
          <a:xfrm>
            <a:off x="458788" y="458788"/>
            <a:ext cx="7770812" cy="114141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Getting Around </a:t>
            </a:r>
            <a:r>
              <a:rPr lang="en-US" altLang="en-US" sz="4800" b="1"/>
              <a:t>Naples</a:t>
            </a:r>
          </a:p>
        </p:txBody>
      </p:sp>
      <p:sp>
        <p:nvSpPr>
          <p:cNvPr id="21506" name="Text Box 2">
            <a:extLst>
              <a:ext uri="{FF2B5EF4-FFF2-40B4-BE49-F238E27FC236}">
                <a16:creationId xmlns:a16="http://schemas.microsoft.com/office/drawing/2014/main" id="{76FDBD0C-CCB5-E1AB-024F-64322DE8AFC7}"/>
              </a:ext>
            </a:extLst>
          </p:cNvPr>
          <p:cNvSpPr txBox="1">
            <a:spLocks noChangeArrowheads="1"/>
          </p:cNvSpPr>
          <p:nvPr/>
        </p:nvSpPr>
        <p:spPr bwMode="auto">
          <a:xfrm>
            <a:off x="215900" y="1481138"/>
            <a:ext cx="50419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t>For the most part Naples is an easy city to walk. Breathe in the aromas of Neapolitan pizza cooking in nearby ristoranti and take in the sights of the ancient city. For those who want to avoid exercise as much as possible, </a:t>
            </a: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r>
              <a:rPr lang="en-US" altLang="en-US" sz="2800">
                <a:solidFill>
                  <a:srgbClr val="2A2A2A"/>
                </a:solidFill>
              </a:rPr>
              <a:t> </a:t>
            </a:r>
          </a:p>
        </p:txBody>
      </p:sp>
      <p:pic>
        <p:nvPicPr>
          <p:cNvPr id="21507" name="Picture 3">
            <a:extLst>
              <a:ext uri="{FF2B5EF4-FFF2-40B4-BE49-F238E27FC236}">
                <a16:creationId xmlns:a16="http://schemas.microsoft.com/office/drawing/2014/main" id="{CC07C033-3081-8B71-9A26-9179902FA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1720850"/>
            <a:ext cx="3763962" cy="251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4">
            <a:extLst>
              <a:ext uri="{FF2B5EF4-FFF2-40B4-BE49-F238E27FC236}">
                <a16:creationId xmlns:a16="http://schemas.microsoft.com/office/drawing/2014/main" id="{488AE112-4EB7-1140-A1CF-DB83443FF16A}"/>
              </a:ext>
            </a:extLst>
          </p:cNvPr>
          <p:cNvSpPr txBox="1">
            <a:spLocks noChangeArrowheads="1"/>
          </p:cNvSpPr>
          <p:nvPr/>
        </p:nvSpPr>
        <p:spPr bwMode="auto">
          <a:xfrm>
            <a:off x="231775" y="4471988"/>
            <a:ext cx="8947150" cy="267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solidFill>
                  <a:srgbClr val="2A2A2A"/>
                </a:solidFill>
              </a:rPr>
              <a:t>Buses are the most common form of transport used in Naples. Piazza Girabaldi is the main terminus for almost all Neapolitan buses. It’s also super convenient for other means of transport, as it’s right in front of the central train station in Naples.                                    </a:t>
            </a:r>
            <a:r>
              <a:rPr lang="en-US" altLang="en-US" sz="2800" b="1">
                <a:solidFill>
                  <a:srgbClr val="2A2A2A"/>
                </a:solidFill>
              </a:rPr>
              <a:t>Allday passes are €4.50 euros </a:t>
            </a:r>
          </a:p>
        </p:txBody>
      </p:sp>
    </p:spTree>
    <p:extLst>
      <p:ext uri="{BB962C8B-B14F-4D97-AF65-F5344CB8AC3E}">
        <p14:creationId xmlns:p14="http://schemas.microsoft.com/office/powerpoint/2010/main" val="140089273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1A2A47F-38C5-6D58-6084-74EA1E7B1A39}"/>
              </a:ext>
            </a:extLst>
          </p:cNvPr>
          <p:cNvSpPr>
            <a:spLocks noGrp="1" noChangeArrowheads="1"/>
          </p:cNvSpPr>
          <p:nvPr>
            <p:ph type="title"/>
          </p:nvPr>
        </p:nvSpPr>
        <p:spPr>
          <a:xfrm>
            <a:off x="0" y="-46038"/>
            <a:ext cx="9144000" cy="1514476"/>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Hop on Hop Off Naples</a:t>
            </a:r>
          </a:p>
        </p:txBody>
      </p:sp>
      <p:sp>
        <p:nvSpPr>
          <p:cNvPr id="22530" name="Text Box 2">
            <a:extLst>
              <a:ext uri="{FF2B5EF4-FFF2-40B4-BE49-F238E27FC236}">
                <a16:creationId xmlns:a16="http://schemas.microsoft.com/office/drawing/2014/main" id="{4E891A14-9150-9933-E195-DBBF2E843A76}"/>
              </a:ext>
            </a:extLst>
          </p:cNvPr>
          <p:cNvSpPr txBox="1">
            <a:spLocks noChangeArrowheads="1"/>
          </p:cNvSpPr>
          <p:nvPr/>
        </p:nvSpPr>
        <p:spPr bwMode="auto">
          <a:xfrm>
            <a:off x="215900" y="1228725"/>
            <a:ext cx="5270500" cy="735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t>Explore Naples with a 24-hour ticket to the panoramic, open-top, hop-on hop-off bus tour. Discover the city’s top attractions, from the Norman Castle Nuovo to quaint neighborhoods with access to 2 routes. T</a:t>
            </a:r>
            <a:r>
              <a:rPr lang="en-US" altLang="en-US" sz="2800" b="1">
                <a:solidFill>
                  <a:srgbClr val="2A2A2A"/>
                </a:solidFill>
              </a:rPr>
              <a:t>ickets are €25 </a:t>
            </a:r>
            <a:r>
              <a:rPr lang="en-US" altLang="en-US" sz="2800"/>
              <a:t>  </a:t>
            </a: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endParaRPr lang="en-US" altLang="en-US" sz="2800">
              <a:solidFill>
                <a:srgbClr val="2A2A2A"/>
              </a:solidFill>
            </a:endParaRPr>
          </a:p>
          <a:p>
            <a:pPr>
              <a:buClrTx/>
              <a:buFontTx/>
              <a:buNone/>
            </a:pPr>
            <a:r>
              <a:rPr lang="en-US" altLang="en-US" sz="2800">
                <a:solidFill>
                  <a:srgbClr val="2A2A2A"/>
                </a:solidFill>
              </a:rPr>
              <a:t> </a:t>
            </a:r>
          </a:p>
        </p:txBody>
      </p:sp>
      <p:pic>
        <p:nvPicPr>
          <p:cNvPr id="22531" name="Picture 3">
            <a:extLst>
              <a:ext uri="{FF2B5EF4-FFF2-40B4-BE49-F238E27FC236}">
                <a16:creationId xmlns:a16="http://schemas.microsoft.com/office/drawing/2014/main" id="{154893E3-0BE6-3E68-BFC3-E9013036E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47788"/>
            <a:ext cx="3763963" cy="251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a:extLst>
              <a:ext uri="{FF2B5EF4-FFF2-40B4-BE49-F238E27FC236}">
                <a16:creationId xmlns:a16="http://schemas.microsoft.com/office/drawing/2014/main" id="{90D49F23-F214-29D6-0690-953FF6A5D4AC}"/>
              </a:ext>
            </a:extLst>
          </p:cNvPr>
          <p:cNvSpPr txBox="1">
            <a:spLocks noChangeArrowheads="1"/>
          </p:cNvSpPr>
          <p:nvPr/>
        </p:nvSpPr>
        <p:spPr bwMode="auto">
          <a:xfrm>
            <a:off x="231775" y="4292600"/>
            <a:ext cx="4568825"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200">
                <a:solidFill>
                  <a:srgbClr val="2A2A2A"/>
                </a:solidFill>
              </a:rPr>
              <a:t>Line A</a:t>
            </a:r>
          </a:p>
          <a:p>
            <a:pPr>
              <a:buClrTx/>
              <a:buFontTx/>
              <a:buNone/>
            </a:pPr>
            <a:r>
              <a:rPr lang="en-US" altLang="en-US" sz="1200">
                <a:solidFill>
                  <a:srgbClr val="2A2A2A"/>
                </a:solidFill>
              </a:rPr>
              <a:t>Stop 1 - Largo Castello (Piazza Municipio)</a:t>
            </a:r>
          </a:p>
          <a:p>
            <a:pPr>
              <a:buClrTx/>
              <a:buFontTx/>
              <a:buNone/>
            </a:pPr>
            <a:r>
              <a:rPr lang="en-US" altLang="en-US" sz="1200">
                <a:solidFill>
                  <a:srgbClr val="2A2A2A"/>
                </a:solidFill>
              </a:rPr>
              <a:t>Stop 2 - Chiesa Del Gesu Nuovo</a:t>
            </a:r>
          </a:p>
          <a:p>
            <a:pPr>
              <a:buClrTx/>
              <a:buFontTx/>
              <a:buNone/>
            </a:pPr>
            <a:r>
              <a:rPr lang="en-US" altLang="en-US" sz="1200">
                <a:solidFill>
                  <a:srgbClr val="2A2A2A"/>
                </a:solidFill>
              </a:rPr>
              <a:t>Stop 3 - Piazza Dante - Ingresso Ai Decumani</a:t>
            </a:r>
          </a:p>
          <a:p>
            <a:pPr>
              <a:buClrTx/>
              <a:buFontTx/>
              <a:buNone/>
            </a:pPr>
            <a:r>
              <a:rPr lang="en-US" altLang="en-US" sz="1200">
                <a:solidFill>
                  <a:srgbClr val="2A2A2A"/>
                </a:solidFill>
              </a:rPr>
              <a:t>Stop 4 - Museo Archeologivo Nazionale</a:t>
            </a:r>
          </a:p>
          <a:p>
            <a:pPr>
              <a:buClrTx/>
              <a:buFontTx/>
              <a:buNone/>
            </a:pPr>
            <a:r>
              <a:rPr lang="en-US" altLang="en-US" sz="1200">
                <a:solidFill>
                  <a:srgbClr val="2A2A2A"/>
                </a:solidFill>
              </a:rPr>
              <a:t>Stop 5 - Porta San Gennaro</a:t>
            </a:r>
          </a:p>
          <a:p>
            <a:pPr>
              <a:buClrTx/>
              <a:buFontTx/>
              <a:buNone/>
            </a:pPr>
            <a:r>
              <a:rPr lang="en-US" altLang="en-US" sz="1200">
                <a:solidFill>
                  <a:srgbClr val="2A2A2A"/>
                </a:solidFill>
              </a:rPr>
              <a:t>Stop 6 - Palazzo Caracciolo</a:t>
            </a:r>
          </a:p>
          <a:p>
            <a:pPr>
              <a:buClrTx/>
              <a:buFontTx/>
              <a:buNone/>
            </a:pPr>
            <a:r>
              <a:rPr lang="en-US" altLang="en-US" sz="1200">
                <a:solidFill>
                  <a:srgbClr val="2A2A2A"/>
                </a:solidFill>
              </a:rPr>
              <a:t>Stop 7 - Stazione Garibaldi</a:t>
            </a:r>
          </a:p>
          <a:p>
            <a:pPr>
              <a:buClrTx/>
              <a:buFontTx/>
              <a:buNone/>
            </a:pPr>
            <a:r>
              <a:rPr lang="en-US" altLang="en-US" sz="1200">
                <a:solidFill>
                  <a:srgbClr val="2A2A2A"/>
                </a:solidFill>
              </a:rPr>
              <a:t>Stop 8 - Corso Umberto I</a:t>
            </a:r>
          </a:p>
          <a:p>
            <a:pPr>
              <a:buClrTx/>
              <a:buFontTx/>
              <a:buNone/>
            </a:pPr>
            <a:r>
              <a:rPr lang="en-US" altLang="en-US" sz="1200">
                <a:solidFill>
                  <a:srgbClr val="2A2A2A"/>
                </a:solidFill>
              </a:rPr>
              <a:t>Stop 9 - Piazza Bovio/Universita</a:t>
            </a:r>
          </a:p>
          <a:p>
            <a:pPr>
              <a:buClrTx/>
              <a:buFontTx/>
              <a:buNone/>
            </a:pPr>
            <a:endParaRPr lang="en-US" altLang="en-US" sz="1200">
              <a:solidFill>
                <a:srgbClr val="2A2A2A"/>
              </a:solidFill>
            </a:endParaRPr>
          </a:p>
        </p:txBody>
      </p:sp>
      <p:sp>
        <p:nvSpPr>
          <p:cNvPr id="22533" name="Text Box 5">
            <a:extLst>
              <a:ext uri="{FF2B5EF4-FFF2-40B4-BE49-F238E27FC236}">
                <a16:creationId xmlns:a16="http://schemas.microsoft.com/office/drawing/2014/main" id="{DFE62615-3173-4878-C96B-E7AF7800C20B}"/>
              </a:ext>
            </a:extLst>
          </p:cNvPr>
          <p:cNvSpPr txBox="1">
            <a:spLocks noChangeArrowheads="1"/>
          </p:cNvSpPr>
          <p:nvPr/>
        </p:nvSpPr>
        <p:spPr bwMode="auto">
          <a:xfrm>
            <a:off x="5156200" y="4108450"/>
            <a:ext cx="3987800" cy="320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1200">
                <a:solidFill>
                  <a:srgbClr val="2A2A2A"/>
                </a:solidFill>
              </a:rPr>
              <a:t>Line B</a:t>
            </a:r>
          </a:p>
          <a:p>
            <a:pPr>
              <a:buClrTx/>
              <a:buFontTx/>
              <a:buNone/>
            </a:pPr>
            <a:r>
              <a:rPr lang="en-US" altLang="en-US" sz="1200">
                <a:solidFill>
                  <a:srgbClr val="2A2A2A"/>
                </a:solidFill>
              </a:rPr>
              <a:t>Stop 1 - Largo Castello (Piazza Municipio)</a:t>
            </a:r>
          </a:p>
          <a:p>
            <a:pPr>
              <a:buClrTx/>
              <a:buFontTx/>
              <a:buNone/>
            </a:pPr>
            <a:r>
              <a:rPr lang="en-US" altLang="en-US" sz="1200">
                <a:solidFill>
                  <a:srgbClr val="2A2A2A"/>
                </a:solidFill>
              </a:rPr>
              <a:t>Stop 2 - Piazza Vittoria - Via Calabritto</a:t>
            </a:r>
          </a:p>
          <a:p>
            <a:pPr>
              <a:buClrTx/>
              <a:buFontTx/>
              <a:buNone/>
            </a:pPr>
            <a:r>
              <a:rPr lang="en-US" altLang="en-US" sz="1200">
                <a:solidFill>
                  <a:srgbClr val="2A2A2A"/>
                </a:solidFill>
              </a:rPr>
              <a:t>Stop 3 - Viale Dohrn</a:t>
            </a:r>
          </a:p>
          <a:p>
            <a:pPr>
              <a:buClrTx/>
              <a:buFontTx/>
              <a:buNone/>
            </a:pPr>
            <a:r>
              <a:rPr lang="en-US" altLang="en-US" sz="1200">
                <a:solidFill>
                  <a:srgbClr val="2A2A2A"/>
                </a:solidFill>
              </a:rPr>
              <a:t>Stop 4 - Mergellina - Piazza del Leone</a:t>
            </a:r>
          </a:p>
          <a:p>
            <a:pPr>
              <a:buClrTx/>
              <a:buFontTx/>
              <a:buNone/>
            </a:pPr>
            <a:r>
              <a:rPr lang="en-US" altLang="en-US" sz="1200">
                <a:solidFill>
                  <a:srgbClr val="2A2A2A"/>
                </a:solidFill>
              </a:rPr>
              <a:t>Stop 5 - Capo Posillipo - Veduta Panoramica</a:t>
            </a:r>
          </a:p>
          <a:p>
            <a:pPr>
              <a:buClrTx/>
              <a:buFontTx/>
              <a:buNone/>
            </a:pPr>
            <a:r>
              <a:rPr lang="en-US" altLang="en-US" sz="1200">
                <a:solidFill>
                  <a:srgbClr val="2A2A2A"/>
                </a:solidFill>
              </a:rPr>
              <a:t>Stop 6 - Posillipo</a:t>
            </a:r>
          </a:p>
          <a:p>
            <a:pPr>
              <a:buClrTx/>
              <a:buFontTx/>
              <a:buNone/>
            </a:pPr>
            <a:r>
              <a:rPr lang="en-US" altLang="en-US" sz="1200">
                <a:solidFill>
                  <a:srgbClr val="2A2A2A"/>
                </a:solidFill>
              </a:rPr>
              <a:t>Stop 7 - Parco Vigiliano</a:t>
            </a:r>
          </a:p>
          <a:p>
            <a:pPr>
              <a:buClrTx/>
              <a:buFontTx/>
              <a:buNone/>
            </a:pPr>
            <a:r>
              <a:rPr lang="en-US" altLang="en-US" sz="1200">
                <a:solidFill>
                  <a:srgbClr val="2A2A2A"/>
                </a:solidFill>
              </a:rPr>
              <a:t>Stop 8 - Via Petrarca</a:t>
            </a:r>
          </a:p>
          <a:p>
            <a:pPr>
              <a:buClrTx/>
              <a:buFontTx/>
              <a:buNone/>
            </a:pPr>
            <a:r>
              <a:rPr lang="en-US" altLang="en-US" sz="1200">
                <a:solidFill>
                  <a:srgbClr val="2A2A2A"/>
                </a:solidFill>
              </a:rPr>
              <a:t>Stop 9 - Piazza Vittoria</a:t>
            </a:r>
          </a:p>
          <a:p>
            <a:pPr>
              <a:buClrTx/>
              <a:buFontTx/>
              <a:buNone/>
            </a:pPr>
            <a:r>
              <a:rPr lang="en-US" altLang="en-US" sz="1200">
                <a:solidFill>
                  <a:srgbClr val="2A2A2A"/>
                </a:solidFill>
              </a:rPr>
              <a:t>Stop 10 - Chiatamonte</a:t>
            </a:r>
          </a:p>
          <a:p>
            <a:pPr>
              <a:buClrTx/>
              <a:buFontTx/>
              <a:buNone/>
            </a:pPr>
            <a:r>
              <a:rPr lang="en-US" altLang="en-US" sz="1200">
                <a:solidFill>
                  <a:srgbClr val="2A2A2A"/>
                </a:solidFill>
              </a:rPr>
              <a:t>Stop 11 - Via Acton/Porto Stazione Marittima, </a:t>
            </a:r>
            <a:r>
              <a:rPr lang="en-US" altLang="en-US" sz="1200" b="1">
                <a:solidFill>
                  <a:srgbClr val="2A2A2A"/>
                </a:solidFill>
              </a:rPr>
              <a:t>Ships pier</a:t>
            </a:r>
          </a:p>
        </p:txBody>
      </p:sp>
    </p:spTree>
    <p:extLst>
      <p:ext uri="{BB962C8B-B14F-4D97-AF65-F5344CB8AC3E}">
        <p14:creationId xmlns:p14="http://schemas.microsoft.com/office/powerpoint/2010/main" val="2240932722"/>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A44526C9-3650-DC86-662A-EED9D40D57ED}"/>
              </a:ext>
            </a:extLst>
          </p:cNvPr>
          <p:cNvSpPr>
            <a:spLocks noGrp="1" noChangeArrowheads="1"/>
          </p:cNvSpPr>
          <p:nvPr>
            <p:ph type="title"/>
          </p:nvPr>
        </p:nvSpPr>
        <p:spPr>
          <a:xfrm>
            <a:off x="685800" y="4572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Pio Monte della Misericordia </a:t>
            </a:r>
          </a:p>
        </p:txBody>
      </p:sp>
      <p:sp>
        <p:nvSpPr>
          <p:cNvPr id="13314" name="Rectangle 2">
            <a:extLst>
              <a:ext uri="{FF2B5EF4-FFF2-40B4-BE49-F238E27FC236}">
                <a16:creationId xmlns:a16="http://schemas.microsoft.com/office/drawing/2014/main" id="{343C31C2-080C-0FE3-9FA8-FEE1CC381FD6}"/>
              </a:ext>
            </a:extLst>
          </p:cNvPr>
          <p:cNvSpPr>
            <a:spLocks noChangeArrowheads="1"/>
          </p:cNvSpPr>
          <p:nvPr/>
        </p:nvSpPr>
        <p:spPr bwMode="auto">
          <a:xfrm>
            <a:off x="228600" y="1905000"/>
            <a:ext cx="4038600" cy="524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sz="2000"/>
              <a:t>This church holds several valuable works of art. Its most famous piece is The Seven Works of Mercy by Caravaggio which hangs above the high altar. The church is also home to work by Carlo Sellitto, Luca Giordano, Battistello Caracciolo and Fabrizio Santafede. The church belonged to the Pious Mount of Mercy brotherhood of charitable noblemen established in 1601 to provide interest-free loans to the poor. The brotherhood still exists today and continued its charitable work. They commissioned the construction of a church designed by Gian Giacomo di Conforto</a:t>
            </a:r>
          </a:p>
          <a:p>
            <a:pPr>
              <a:lnSpc>
                <a:spcPct val="90000"/>
              </a:lnSpc>
              <a:spcBef>
                <a:spcPts val="1563"/>
              </a:spcBef>
              <a:buClrTx/>
              <a:buFontTx/>
              <a:buNone/>
            </a:pPr>
            <a:endParaRPr lang="en-US" altLang="en-US" sz="2000"/>
          </a:p>
        </p:txBody>
      </p:sp>
      <p:pic>
        <p:nvPicPr>
          <p:cNvPr id="13315" name="Picture 3">
            <a:extLst>
              <a:ext uri="{FF2B5EF4-FFF2-40B4-BE49-F238E27FC236}">
                <a16:creationId xmlns:a16="http://schemas.microsoft.com/office/drawing/2014/main" id="{D3A24452-29F3-6B27-0FBC-24DEDC827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938" y="1905000"/>
            <a:ext cx="4868862" cy="2738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Rectangle 4">
            <a:extLst>
              <a:ext uri="{FF2B5EF4-FFF2-40B4-BE49-F238E27FC236}">
                <a16:creationId xmlns:a16="http://schemas.microsoft.com/office/drawing/2014/main" id="{42B2394A-A82E-7EA9-173B-A6EE43E0EAF2}"/>
              </a:ext>
            </a:extLst>
          </p:cNvPr>
          <p:cNvSpPr>
            <a:spLocks noChangeArrowheads="1"/>
          </p:cNvSpPr>
          <p:nvPr/>
        </p:nvSpPr>
        <p:spPr bwMode="auto">
          <a:xfrm>
            <a:off x="4195763" y="4732338"/>
            <a:ext cx="4876800" cy="201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1563"/>
              </a:spcBef>
              <a:buClrTx/>
              <a:buFontTx/>
              <a:buNone/>
            </a:pPr>
            <a:r>
              <a:rPr lang="en-US" altLang="en-US" sz="2000"/>
              <a:t>From 1658 to 1678 the church underwent renovations and was expanded by annexation of neighboring properties. The improved octagonal-shaped church and facilities were designed by Francesco Antonio Picchiati and include a palace and church within the complex.</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53A0D3D-DE81-3AF2-C9DE-2B19F1D3B565}"/>
              </a:ext>
            </a:extLst>
          </p:cNvPr>
          <p:cNvSpPr>
            <a:spLocks noGrp="1" noChangeArrowheads="1"/>
          </p:cNvSpPr>
          <p:nvPr>
            <p:ph type="title"/>
          </p:nvPr>
        </p:nvSpPr>
        <p:spPr>
          <a:xfrm>
            <a:off x="685800" y="762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Naples Cathedral</a:t>
            </a:r>
          </a:p>
        </p:txBody>
      </p:sp>
      <p:sp>
        <p:nvSpPr>
          <p:cNvPr id="14338" name="Rectangle 2">
            <a:extLst>
              <a:ext uri="{FF2B5EF4-FFF2-40B4-BE49-F238E27FC236}">
                <a16:creationId xmlns:a16="http://schemas.microsoft.com/office/drawing/2014/main" id="{37DA240E-C135-C43F-130C-44BFACA135AB}"/>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5E6D0E8F-F89F-8AD9-51B7-7054E23F0B27}"/>
              </a:ext>
            </a:extLst>
          </p:cNvPr>
          <p:cNvSpPr txBox="1">
            <a:spLocks noChangeArrowheads="1"/>
          </p:cNvSpPr>
          <p:nvPr/>
        </p:nvSpPr>
        <p:spPr bwMode="auto">
          <a:xfrm>
            <a:off x="76200" y="1066800"/>
            <a:ext cx="8915400" cy="557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Duomo di Santa Maria Assunta or Duomo di San Gennaro is a medieval cathedral established in the 4th century but the baptistery is the only surviving part of the original structure. The present building is in the Gothic-style and was completed in 1323. Antonio Baboccio redesigned the west façade in 1407 following damage from an earthquake. Again in 1877-1905 the façade was renovated by Enrico Alvino. The portal has survived from the medieval structure. </a:t>
            </a:r>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endParaRPr lang="en-US" altLang="en-US"/>
          </a:p>
          <a:p>
            <a:pPr>
              <a:buClrTx/>
              <a:buFontTx/>
              <a:buNone/>
            </a:pPr>
            <a:br>
              <a:rPr lang="en-US" altLang="en-US"/>
            </a:br>
            <a:r>
              <a:rPr lang="en-US" altLang="en-US" sz="1400"/>
              <a:t>Calle Virgen de la Palma</a:t>
            </a:r>
          </a:p>
          <a:p>
            <a:pPr>
              <a:buClrTx/>
              <a:buFontTx/>
              <a:buNone/>
            </a:pPr>
            <a:r>
              <a:rPr lang="en-US" altLang="en-US" sz="1400"/>
              <a:t>					        Calle Virgen de la Palma</a:t>
            </a:r>
          </a:p>
          <a:p>
            <a:pPr>
              <a:buClrTx/>
              <a:buFontTx/>
              <a:buNone/>
            </a:pPr>
            <a:r>
              <a:rPr lang="en-US" altLang="en-US" sz="1400"/>
              <a:t>								</a:t>
            </a:r>
          </a:p>
          <a:p>
            <a:pPr>
              <a:buClrTx/>
              <a:buFontTx/>
              <a:buNone/>
            </a:pPr>
            <a:endParaRPr lang="en-US" altLang="en-US" sz="1400"/>
          </a:p>
          <a:p>
            <a:pPr>
              <a:buClrTx/>
              <a:buFontTx/>
              <a:buNone/>
            </a:pPr>
            <a:r>
              <a:rPr lang="en-US" altLang="en-US" sz="1400"/>
              <a:t>		</a:t>
            </a:r>
          </a:p>
        </p:txBody>
      </p:sp>
      <p:pic>
        <p:nvPicPr>
          <p:cNvPr id="14340" name="Picture 4">
            <a:extLst>
              <a:ext uri="{FF2B5EF4-FFF2-40B4-BE49-F238E27FC236}">
                <a16:creationId xmlns:a16="http://schemas.microsoft.com/office/drawing/2014/main" id="{ABA9D886-56A2-7C6E-CC97-FEAE0AFA7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3822700"/>
            <a:ext cx="5105400" cy="3000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a:extLst>
              <a:ext uri="{FF2B5EF4-FFF2-40B4-BE49-F238E27FC236}">
                <a16:creationId xmlns:a16="http://schemas.microsoft.com/office/drawing/2014/main" id="{831DDA93-AD33-55D6-6337-53E1DA87ABF1}"/>
              </a:ext>
            </a:extLst>
          </p:cNvPr>
          <p:cNvSpPr txBox="1">
            <a:spLocks noChangeArrowheads="1"/>
          </p:cNvSpPr>
          <p:nvPr/>
        </p:nvSpPr>
        <p:spPr bwMode="auto">
          <a:xfrm>
            <a:off x="5302250" y="3706813"/>
            <a:ext cx="3743325" cy="311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The church has a large nave with over 100 granite columns brought from the Africa and the Far East. Most of the interior décor is in the baroque-style. The cathederal is an excelent place for the art enthusiest.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5C7F2481-11DF-9BF1-4DAF-9E6AD15371FC}"/>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Naples Sotterranea</a:t>
            </a:r>
          </a:p>
        </p:txBody>
      </p:sp>
      <p:sp>
        <p:nvSpPr>
          <p:cNvPr id="15362" name="Rectangle 2">
            <a:extLst>
              <a:ext uri="{FF2B5EF4-FFF2-40B4-BE49-F238E27FC236}">
                <a16:creationId xmlns:a16="http://schemas.microsoft.com/office/drawing/2014/main" id="{EC823E71-15D6-F1ED-8512-10E34C02D55E}"/>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00D338E6-A5E3-E598-4FAA-6BB517278715}"/>
              </a:ext>
            </a:extLst>
          </p:cNvPr>
          <p:cNvSpPr txBox="1">
            <a:spLocks noChangeArrowheads="1"/>
          </p:cNvSpPr>
          <p:nvPr/>
        </p:nvSpPr>
        <p:spPr bwMode="auto">
          <a:xfrm>
            <a:off x="-22225" y="1281113"/>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Travel back 2400 years to the heart of where Naples began. The historic site is situated underground beneath the Naples old town. The underground world shows marks and signs </a:t>
            </a:r>
          </a:p>
          <a:p>
            <a:pPr>
              <a:buClrTx/>
              <a:buFontTx/>
              <a:buNone/>
            </a:pPr>
            <a:r>
              <a:rPr lang="en-US" altLang="en-US"/>
              <a:t>from many eras in the history of Naples. The </a:t>
            </a:r>
          </a:p>
          <a:p>
            <a:pPr>
              <a:buClrTx/>
              <a:buFontTx/>
              <a:buNone/>
            </a:pPr>
            <a:r>
              <a:rPr lang="en-US" altLang="en-US"/>
              <a:t>subterranean world tells the story of Naples’ </a:t>
            </a:r>
          </a:p>
          <a:p>
            <a:pPr>
              <a:buClrTx/>
              <a:buFontTx/>
              <a:buNone/>
            </a:pPr>
            <a:r>
              <a:rPr lang="en-US" altLang="en-US"/>
              <a:t>history and is full of legends and myths. </a:t>
            </a:r>
          </a:p>
          <a:p>
            <a:pPr>
              <a:buClrTx/>
              <a:buFontTx/>
              <a:buNone/>
            </a:pPr>
            <a:r>
              <a:rPr lang="en-US" altLang="en-US"/>
              <a:t>Running beneath the city are geothermal zones </a:t>
            </a:r>
          </a:p>
          <a:p>
            <a:pPr>
              <a:buClrTx/>
              <a:buFontTx/>
              <a:buNone/>
            </a:pPr>
            <a:r>
              <a:rPr lang="en-US" altLang="en-US"/>
              <a:t>originating at Mt. Vesuvius. The geothermal </a:t>
            </a:r>
          </a:p>
          <a:p>
            <a:pPr>
              <a:buClrTx/>
              <a:buFontTx/>
              <a:buNone/>
            </a:pPr>
            <a:r>
              <a:rPr lang="en-US" altLang="en-US"/>
              <a:t>pressure caused volcanic sandstone, tufa, which </a:t>
            </a:r>
          </a:p>
          <a:p>
            <a:pPr>
              <a:buClrTx/>
              <a:buFontTx/>
              <a:buNone/>
            </a:pPr>
            <a:r>
              <a:rPr lang="en-US" altLang="en-US"/>
              <a:t>is easy to work with and used to build the city. </a:t>
            </a:r>
          </a:p>
        </p:txBody>
      </p:sp>
      <p:pic>
        <p:nvPicPr>
          <p:cNvPr id="15364" name="Picture 4">
            <a:extLst>
              <a:ext uri="{FF2B5EF4-FFF2-40B4-BE49-F238E27FC236}">
                <a16:creationId xmlns:a16="http://schemas.microsoft.com/office/drawing/2014/main" id="{46D7F401-11B8-0E34-6D89-E2305286C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2135188"/>
            <a:ext cx="3227387" cy="4841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a:extLst>
              <a:ext uri="{FF2B5EF4-FFF2-40B4-BE49-F238E27FC236}">
                <a16:creationId xmlns:a16="http://schemas.microsoft.com/office/drawing/2014/main" id="{438CBF37-C6DB-DADD-8960-48CCDD1185C6}"/>
              </a:ext>
            </a:extLst>
          </p:cNvPr>
          <p:cNvSpPr txBox="1">
            <a:spLocks noChangeArrowheads="1"/>
          </p:cNvSpPr>
          <p:nvPr/>
        </p:nvSpPr>
        <p:spPr bwMode="auto">
          <a:xfrm>
            <a:off x="31750" y="5346700"/>
            <a:ext cx="5753100"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a:t>Tickets 10 € </a:t>
            </a:r>
          </a:p>
          <a:p>
            <a:pPr algn="ctr">
              <a:buClrTx/>
              <a:buFontTx/>
              <a:buNone/>
            </a:pPr>
            <a:r>
              <a:rPr lang="en-US" altLang="en-US"/>
              <a:t>65+ 7.50 € </a:t>
            </a:r>
          </a:p>
          <a:p>
            <a:pPr algn="ctr">
              <a:buClrTx/>
              <a:buFontTx/>
              <a:buNone/>
            </a:pPr>
            <a:r>
              <a:rPr lang="en-US" altLang="en-US"/>
              <a:t>Children under 17 years 6.50 €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2FB1C3E5-8964-13E2-0237-E003A6D921E4}"/>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Spaccanapoli</a:t>
            </a:r>
          </a:p>
        </p:txBody>
      </p:sp>
      <p:sp>
        <p:nvSpPr>
          <p:cNvPr id="16386" name="Rectangle 2">
            <a:extLst>
              <a:ext uri="{FF2B5EF4-FFF2-40B4-BE49-F238E27FC236}">
                <a16:creationId xmlns:a16="http://schemas.microsoft.com/office/drawing/2014/main" id="{5AD4D7E3-269C-FA31-365C-C06029C5E588}"/>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1D8D6DFC-C929-6613-6CAD-8FF07939244E}"/>
              </a:ext>
            </a:extLst>
          </p:cNvPr>
          <p:cNvSpPr txBox="1">
            <a:spLocks noChangeArrowheads="1"/>
          </p:cNvSpPr>
          <p:nvPr/>
        </p:nvSpPr>
        <p:spPr bwMode="auto">
          <a:xfrm>
            <a:off x="-22225" y="1281113"/>
            <a:ext cx="4475163"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a:t>This street is 6 meters wide and runs for 2km from Piazza Gesu Nuovo where it is called Via Benedetto Croce, changes name to Via S. Biagio dei Librai and continues across Via Duomo becoming Via Vicaria Vecchia going out of the old town. It is the main stretch for tourists which splits the center of the historic old town (centro storico) in half. The street was one of three Greco-Roman parallel main streets originally called Decumanus </a:t>
            </a:r>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endParaRPr lang="en-US" altLang="en-US" sz="2000"/>
          </a:p>
          <a:p>
            <a:pPr>
              <a:buClrTx/>
              <a:buFontTx/>
              <a:buNone/>
            </a:pPr>
            <a:r>
              <a:rPr lang="en-US" altLang="en-US" sz="1400"/>
              <a:t>				  Naples Cathedral</a:t>
            </a:r>
          </a:p>
        </p:txBody>
      </p:sp>
      <p:pic>
        <p:nvPicPr>
          <p:cNvPr id="16388" name="Picture 4">
            <a:extLst>
              <a:ext uri="{FF2B5EF4-FFF2-40B4-BE49-F238E27FC236}">
                <a16:creationId xmlns:a16="http://schemas.microsoft.com/office/drawing/2014/main" id="{2F071587-350F-A8E1-796F-E401E1017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498600"/>
            <a:ext cx="4676775" cy="2851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a:extLst>
              <a:ext uri="{FF2B5EF4-FFF2-40B4-BE49-F238E27FC236}">
                <a16:creationId xmlns:a16="http://schemas.microsoft.com/office/drawing/2014/main" id="{10A26D49-D5BD-085A-9232-3442C3C25E35}"/>
              </a:ext>
            </a:extLst>
          </p:cNvPr>
          <p:cNvSpPr txBox="1">
            <a:spLocks noChangeArrowheads="1"/>
          </p:cNvSpPr>
          <p:nvPr/>
        </p:nvSpPr>
        <p:spPr bwMode="auto">
          <a:xfrm>
            <a:off x="-30163" y="4646613"/>
            <a:ext cx="9148763" cy="224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a:t>inferior. The street is not only an attraction in itself but is conveniently close to many of the city’s top attractions like Santa Chiara, Santa Maria, San Biagio Maggiore and several of the well known city squares. It is a straight narrow cobbled street running through a vibrant, colorful, noisy and exciting neighborhood also referred to as Spaccanapoli. The street will take you passed palaces, churches, shrines, stores, bars, restaurants and artists’ workshops. </a:t>
            </a:r>
          </a:p>
          <a:p>
            <a:pPr>
              <a:buClrTx/>
              <a:buFontTx/>
              <a:buNone/>
            </a:pPr>
            <a:endParaRPr lang="en-US" altLang="en-US" sz="200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47789619-B292-359D-9851-57BB7FE09A70}"/>
              </a:ext>
            </a:extLst>
          </p:cNvPr>
          <p:cNvSpPr>
            <a:spLocks noGrp="1" noChangeArrowheads="1"/>
          </p:cNvSpPr>
          <p:nvPr>
            <p:ph type="title"/>
          </p:nvPr>
        </p:nvSpPr>
        <p:spPr>
          <a:xfrm>
            <a:off x="685800" y="212725"/>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Galleria Umberto I</a:t>
            </a:r>
          </a:p>
        </p:txBody>
      </p:sp>
      <p:sp>
        <p:nvSpPr>
          <p:cNvPr id="17410" name="Rectangle 2">
            <a:extLst>
              <a:ext uri="{FF2B5EF4-FFF2-40B4-BE49-F238E27FC236}">
                <a16:creationId xmlns:a16="http://schemas.microsoft.com/office/drawing/2014/main" id="{83A1446E-7D56-9892-A1AF-F13FB563DD54}"/>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036E9915-5F66-813C-D9ED-67CE67B175AA}"/>
              </a:ext>
            </a:extLst>
          </p:cNvPr>
          <p:cNvSpPr txBox="1">
            <a:spLocks noChangeArrowheads="1"/>
          </p:cNvSpPr>
          <p:nvPr/>
        </p:nvSpPr>
        <p:spPr bwMode="auto">
          <a:xfrm>
            <a:off x="-22225" y="1136650"/>
            <a:ext cx="9166225"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This shopping center is in a magnificent building with a Latin Cross layout. In fact from aerial views you can see the distinct cross with the dome at the point where the two branches of the cross meet. The longer part of the cross is 138 meters long and the shorter crossbeam is 108 meters long. At the meeting point of the two beams the cathedral theme continues with the 57 meter high dome. There are entrances at all four of the ends of the “cross” with </a:t>
            </a:r>
          </a:p>
          <a:p>
            <a:pPr>
              <a:buClrTx/>
              <a:buFontTx/>
              <a:buNone/>
            </a:pPr>
            <a:r>
              <a:rPr lang="en-US" altLang="en-US"/>
              <a:t>the main entrance being </a:t>
            </a:r>
          </a:p>
          <a:p>
            <a:pPr>
              <a:buClrTx/>
              <a:buFontTx/>
              <a:buNone/>
            </a:pPr>
            <a:r>
              <a:rPr lang="en-US" altLang="en-US"/>
              <a:t>opposite the Carlo Theatre.</a:t>
            </a:r>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r>
              <a:rPr lang="en-US" altLang="en-US" sz="1400"/>
              <a:t>				  Torre Tavira</a:t>
            </a:r>
          </a:p>
        </p:txBody>
      </p:sp>
      <p:pic>
        <p:nvPicPr>
          <p:cNvPr id="17412" name="Picture 4">
            <a:extLst>
              <a:ext uri="{FF2B5EF4-FFF2-40B4-BE49-F238E27FC236}">
                <a16:creationId xmlns:a16="http://schemas.microsoft.com/office/drawing/2014/main" id="{8E7BBAC9-6380-701F-AEC2-411C81C49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57600"/>
            <a:ext cx="4818063" cy="297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a:extLst>
              <a:ext uri="{FF2B5EF4-FFF2-40B4-BE49-F238E27FC236}">
                <a16:creationId xmlns:a16="http://schemas.microsoft.com/office/drawing/2014/main" id="{C1DF6CDF-B660-733B-A543-DE42E1294246}"/>
              </a:ext>
            </a:extLst>
          </p:cNvPr>
          <p:cNvSpPr txBox="1">
            <a:spLocks noChangeArrowheads="1"/>
          </p:cNvSpPr>
          <p:nvPr/>
        </p:nvSpPr>
        <p:spPr bwMode="auto">
          <a:xfrm>
            <a:off x="3175" y="4546600"/>
            <a:ext cx="3832225" cy="251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000"/>
              <a:t>The architecture was inspired by the industrial revolution’s 19th century similar to  London’s Crystal Palace (1815) and the Oxford Museum (1859) with the use of exposed iron, glass and industrial materials.</a:t>
            </a:r>
            <a:r>
              <a:rPr lang="en-US" altLang="en-US"/>
              <a:t> </a:t>
            </a:r>
          </a:p>
          <a:p>
            <a:pPr>
              <a:buClrTx/>
              <a:buFontTx/>
              <a:buNone/>
            </a:pPr>
            <a:endParaRPr lang="en-US" altLang="en-US"/>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DDC96E16-8AC0-C7D0-5793-F82C37E95F81}"/>
              </a:ext>
            </a:extLst>
          </p:cNvPr>
          <p:cNvSpPr>
            <a:spLocks noGrp="1" noChangeArrowheads="1"/>
          </p:cNvSpPr>
          <p:nvPr>
            <p:ph type="title"/>
          </p:nvPr>
        </p:nvSpPr>
        <p:spPr>
          <a:xfrm>
            <a:off x="685800" y="357188"/>
            <a:ext cx="7759700" cy="11303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Eat At The World’s First Pizzeria</a:t>
            </a:r>
          </a:p>
        </p:txBody>
      </p:sp>
      <p:sp>
        <p:nvSpPr>
          <p:cNvPr id="18434" name="Text Box 2">
            <a:extLst>
              <a:ext uri="{FF2B5EF4-FFF2-40B4-BE49-F238E27FC236}">
                <a16:creationId xmlns:a16="http://schemas.microsoft.com/office/drawing/2014/main" id="{2330B10E-52DF-8084-C3CC-D55B81E2EBC4}"/>
              </a:ext>
            </a:extLst>
          </p:cNvPr>
          <p:cNvSpPr txBox="1">
            <a:spLocks noChangeArrowheads="1"/>
          </p:cNvSpPr>
          <p:nvPr/>
        </p:nvSpPr>
        <p:spPr bwMode="auto">
          <a:xfrm>
            <a:off x="4783138" y="1600200"/>
            <a:ext cx="4170362" cy="487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Italy is famous for pizza, and Naples is the center of that tradition. Naples is the birthplace of pizza and no city does it better.</a:t>
            </a:r>
          </a:p>
          <a:p>
            <a:pPr>
              <a:buClrTx/>
              <a:buFontTx/>
              <a:buNone/>
            </a:pPr>
            <a:r>
              <a:rPr lang="en-US" altLang="en-US"/>
              <a:t>The must do place to eat can be found at Antica Pizzeria Port’Alba. Believed to be the first pizza restaurant in the</a:t>
            </a:r>
          </a:p>
        </p:txBody>
      </p:sp>
      <p:pic>
        <p:nvPicPr>
          <p:cNvPr id="18435" name="Picture 3">
            <a:extLst>
              <a:ext uri="{FF2B5EF4-FFF2-40B4-BE49-F238E27FC236}">
                <a16:creationId xmlns:a16="http://schemas.microsoft.com/office/drawing/2014/main" id="{2C242894-801E-210F-829C-ED486808A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1703388"/>
            <a:ext cx="4575175" cy="3435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a:extLst>
              <a:ext uri="{FF2B5EF4-FFF2-40B4-BE49-F238E27FC236}">
                <a16:creationId xmlns:a16="http://schemas.microsoft.com/office/drawing/2014/main" id="{3F53CD97-703B-23AF-ADF6-A6BF56B01838}"/>
              </a:ext>
            </a:extLst>
          </p:cNvPr>
          <p:cNvSpPr txBox="1">
            <a:spLocks noChangeArrowheads="1"/>
          </p:cNvSpPr>
          <p:nvPr/>
        </p:nvSpPr>
        <p:spPr bwMode="auto">
          <a:xfrm>
            <a:off x="196850" y="5105400"/>
            <a:ext cx="8828088" cy="133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 world, Antica Pizzeria Port’Alba opened in 1830 and has served satisfied customers ever since. Amazingly, the ovens in Antica Pizzeria Port’Alba are linked to the lava rocks at Mt. Vesuvius.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52727F93-6A61-202C-C9ED-AB95E9F3E75D}"/>
              </a:ext>
            </a:extLst>
          </p:cNvPr>
          <p:cNvSpPr>
            <a:spLocks noChangeArrowheads="1"/>
          </p:cNvSpPr>
          <p:nvPr/>
        </p:nvSpPr>
        <p:spPr bwMode="auto">
          <a:xfrm>
            <a:off x="914400" y="1828800"/>
            <a:ext cx="7772400" cy="5054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Naples History</a:t>
            </a:r>
          </a:p>
          <a:p>
            <a:pPr>
              <a:buFont typeface="Wingdings" panose="05000000000000000000" pitchFamily="2" charset="2"/>
              <a:buChar char=""/>
            </a:pPr>
            <a:r>
              <a:rPr lang="en-US" altLang="en-US" b="1" dirty="0"/>
              <a:t>Where is the Tourist Office?</a:t>
            </a:r>
          </a:p>
          <a:p>
            <a:pPr>
              <a:buFont typeface="Wingdings" panose="05000000000000000000" pitchFamily="2" charset="2"/>
              <a:buChar char=""/>
            </a:pPr>
            <a:r>
              <a:rPr lang="en-US" altLang="en-US" b="1" dirty="0"/>
              <a:t>Maps</a:t>
            </a:r>
          </a:p>
          <a:p>
            <a:pPr>
              <a:buFont typeface="Wingdings" panose="05000000000000000000" pitchFamily="2" charset="2"/>
              <a:buChar char=""/>
            </a:pPr>
            <a:r>
              <a:rPr lang="en-US" altLang="en-US" b="1" dirty="0"/>
              <a:t>Getting Around Naples</a:t>
            </a:r>
          </a:p>
          <a:p>
            <a:pPr>
              <a:buFont typeface="Wingdings" panose="05000000000000000000" pitchFamily="2" charset="2"/>
              <a:buChar char=""/>
            </a:pPr>
            <a:r>
              <a:rPr lang="en-US" altLang="en-US" b="1" dirty="0"/>
              <a:t>Places to see or at least consider</a:t>
            </a:r>
          </a:p>
          <a:p>
            <a:pPr>
              <a:buFont typeface="Wingdings" panose="05000000000000000000" pitchFamily="2" charset="2"/>
              <a:buChar char=""/>
            </a:pPr>
            <a:r>
              <a:rPr lang="en-US" altLang="en-US" b="1" dirty="0"/>
              <a:t>A few restaurant recommendations</a:t>
            </a:r>
          </a:p>
          <a:p>
            <a:pPr>
              <a:buFont typeface="Wingdings" panose="05000000000000000000" pitchFamily="2" charset="2"/>
              <a:buChar char=""/>
            </a:pPr>
            <a:r>
              <a:rPr lang="en-US" altLang="en-US" b="1" dirty="0"/>
              <a:t>Best way to get around Naples</a:t>
            </a:r>
          </a:p>
          <a:p>
            <a:pPr>
              <a:buClrTx/>
              <a:buFontTx/>
              <a:buNone/>
            </a:pPr>
            <a:endParaRPr lang="en-US" altLang="en-US" sz="3200" b="1" dirty="0"/>
          </a:p>
          <a:p>
            <a:pPr>
              <a:buClrTx/>
              <a:buFontTx/>
              <a:buNone/>
            </a:pPr>
            <a:endParaRPr lang="en-US" altLang="en-US" sz="3200" b="1" dirty="0"/>
          </a:p>
        </p:txBody>
      </p:sp>
      <p:sp>
        <p:nvSpPr>
          <p:cNvPr id="5122" name="Rectangle 2">
            <a:extLst>
              <a:ext uri="{FF2B5EF4-FFF2-40B4-BE49-F238E27FC236}">
                <a16:creationId xmlns:a16="http://schemas.microsoft.com/office/drawing/2014/main" id="{FF3A8ADF-8E98-7EE8-0673-1E3D82BAC75E}"/>
              </a:ext>
            </a:extLst>
          </p:cNvPr>
          <p:cNvSpPr>
            <a:spLocks noGrp="1" noChangeArrowheads="1"/>
          </p:cNvSpPr>
          <p:nvPr>
            <p:ph type="title"/>
          </p:nvPr>
        </p:nvSpPr>
        <p:spPr>
          <a:xfrm>
            <a:off x="533400" y="381000"/>
            <a:ext cx="7916863" cy="17526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What I Will Cover</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99ABC6CB-FA99-6564-B32E-6507F918746F}"/>
              </a:ext>
            </a:extLst>
          </p:cNvPr>
          <p:cNvSpPr>
            <a:spLocks noGrp="1" noChangeArrowheads="1"/>
          </p:cNvSpPr>
          <p:nvPr>
            <p:ph type="title"/>
          </p:nvPr>
        </p:nvSpPr>
        <p:spPr>
          <a:xfrm>
            <a:off x="685800" y="304800"/>
            <a:ext cx="7762875" cy="11334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000" b="1"/>
              <a:t>Pompeii And Mt. Vesuvius</a:t>
            </a:r>
          </a:p>
        </p:txBody>
      </p:sp>
      <p:sp>
        <p:nvSpPr>
          <p:cNvPr id="19458" name="Rectangle 2">
            <a:extLst>
              <a:ext uri="{FF2B5EF4-FFF2-40B4-BE49-F238E27FC236}">
                <a16:creationId xmlns:a16="http://schemas.microsoft.com/office/drawing/2014/main" id="{E65D44CE-C87F-06C4-2C65-09E7A4F5721C}"/>
              </a:ext>
            </a:extLst>
          </p:cNvPr>
          <p:cNvSpPr>
            <a:spLocks noChangeArrowheads="1"/>
          </p:cNvSpPr>
          <p:nvPr/>
        </p:nvSpPr>
        <p:spPr bwMode="auto">
          <a:xfrm>
            <a:off x="212725" y="1447800"/>
            <a:ext cx="8610600" cy="227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38"/>
              </a:spcBef>
              <a:buClrTx/>
              <a:buFontTx/>
              <a:buNone/>
            </a:pPr>
            <a:r>
              <a:rPr lang="en-US" altLang="en-US" sz="2800"/>
              <a:t>Mt. Vesuvius could erupt at anytime, so you will want to make a trip to Pompeii before that happens again </a:t>
            </a:r>
          </a:p>
          <a:p>
            <a:pPr>
              <a:lnSpc>
                <a:spcPct val="90000"/>
              </a:lnSpc>
              <a:spcBef>
                <a:spcPts val="938"/>
              </a:spcBef>
              <a:buClrTx/>
              <a:buFontTx/>
              <a:buNone/>
            </a:pPr>
            <a:r>
              <a:rPr lang="en-US" altLang="en-US" sz="2800"/>
              <a:t>Vesuvius is the only volcano on Europe’s mainland to have erupted in the last 100 years.</a:t>
            </a:r>
          </a:p>
          <a:p>
            <a:pPr>
              <a:lnSpc>
                <a:spcPct val="90000"/>
              </a:lnSpc>
              <a:spcBef>
                <a:spcPts val="938"/>
              </a:spcBef>
              <a:buClrTx/>
              <a:buFontTx/>
              <a:buNone/>
            </a:pPr>
            <a:endParaRPr lang="en-US" altLang="en-US" sz="2800"/>
          </a:p>
        </p:txBody>
      </p:sp>
      <p:pic>
        <p:nvPicPr>
          <p:cNvPr id="19459" name="Picture 3">
            <a:extLst>
              <a:ext uri="{FF2B5EF4-FFF2-40B4-BE49-F238E27FC236}">
                <a16:creationId xmlns:a16="http://schemas.microsoft.com/office/drawing/2014/main" id="{918617DC-3AF7-732D-BD2F-C4BBEBCE5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00400"/>
            <a:ext cx="5181600" cy="3200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4">
            <a:extLst>
              <a:ext uri="{FF2B5EF4-FFF2-40B4-BE49-F238E27FC236}">
                <a16:creationId xmlns:a16="http://schemas.microsoft.com/office/drawing/2014/main" id="{01E27D81-88DA-32BE-1F74-4B0AA0B50140}"/>
              </a:ext>
            </a:extLst>
          </p:cNvPr>
          <p:cNvSpPr>
            <a:spLocks noChangeArrowheads="1"/>
          </p:cNvSpPr>
          <p:nvPr/>
        </p:nvSpPr>
        <p:spPr bwMode="auto">
          <a:xfrm>
            <a:off x="244475" y="3200400"/>
            <a:ext cx="3489325" cy="316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nSpc>
                <a:spcPct val="90000"/>
              </a:lnSpc>
              <a:spcBef>
                <a:spcPts val="938"/>
              </a:spcBef>
              <a:buClrTx/>
              <a:buFontTx/>
              <a:buNone/>
            </a:pPr>
            <a:r>
              <a:rPr lang="en-US" altLang="en-US" sz="2800"/>
              <a:t>The volcano that once buried Pompeii is only six miles from Naples, making it an easy day trip from the city. Tours operate daily from multiple tour companies </a:t>
            </a:r>
          </a:p>
        </p:txBody>
      </p:sp>
      <p:sp>
        <p:nvSpPr>
          <p:cNvPr id="19461" name="Text Box 5">
            <a:extLst>
              <a:ext uri="{FF2B5EF4-FFF2-40B4-BE49-F238E27FC236}">
                <a16:creationId xmlns:a16="http://schemas.microsoft.com/office/drawing/2014/main" id="{EC60573E-32BA-A333-2F2C-914A47A71782}"/>
              </a:ext>
            </a:extLst>
          </p:cNvPr>
          <p:cNvSpPr txBox="1">
            <a:spLocks noChangeArrowheads="1"/>
          </p:cNvSpPr>
          <p:nvPr/>
        </p:nvSpPr>
        <p:spPr bwMode="auto">
          <a:xfrm>
            <a:off x="3848100" y="6359525"/>
            <a:ext cx="51022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800"/>
              <a:t>Tickets cost </a:t>
            </a:r>
            <a:r>
              <a:rPr lang="en-US" altLang="en-US"/>
              <a:t>€</a:t>
            </a:r>
            <a:r>
              <a:rPr lang="en-US" altLang="en-US" sz="2800"/>
              <a:t>6 ($6.60) per person.</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6A151DA2-3FB6-E59B-1EE7-86CC04D7F5DC}"/>
              </a:ext>
            </a:extLst>
          </p:cNvPr>
          <p:cNvSpPr>
            <a:spLocks noGrp="1" noChangeArrowheads="1"/>
          </p:cNvSpPr>
          <p:nvPr>
            <p:ph type="title"/>
          </p:nvPr>
        </p:nvSpPr>
        <p:spPr>
          <a:xfrm>
            <a:off x="685800" y="28575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Home to Amazing Restaurants</a:t>
            </a:r>
          </a:p>
        </p:txBody>
      </p:sp>
      <p:sp>
        <p:nvSpPr>
          <p:cNvPr id="20482" name="Rectangle 2">
            <a:extLst>
              <a:ext uri="{FF2B5EF4-FFF2-40B4-BE49-F238E27FC236}">
                <a16:creationId xmlns:a16="http://schemas.microsoft.com/office/drawing/2014/main" id="{A30AF777-B0F6-8B04-BA76-310399CD9846}"/>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483" name="Text Box 3">
            <a:extLst>
              <a:ext uri="{FF2B5EF4-FFF2-40B4-BE49-F238E27FC236}">
                <a16:creationId xmlns:a16="http://schemas.microsoft.com/office/drawing/2014/main" id="{581F3D49-3D96-8126-F7D9-B005DC3FC688}"/>
              </a:ext>
            </a:extLst>
          </p:cNvPr>
          <p:cNvSpPr txBox="1">
            <a:spLocks noChangeArrowheads="1"/>
          </p:cNvSpPr>
          <p:nvPr/>
        </p:nvSpPr>
        <p:spPr bwMode="auto">
          <a:xfrm>
            <a:off x="381000" y="1308100"/>
            <a:ext cx="8763000" cy="574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sz="2200"/>
              <a:t>Many of us on the ship are foodies, so naturally we’re always on the hunt to eat at the most exclusive spots anytime we travel. There are many creative restaurants to choose from that have Michelin stars, both in the city and in the surrounding area. In fact, the Campania region tied for second place for the region with the highest number of Michelin-starred restaurants in Italy in 2022. Naples has five Michelin star restaurants. </a:t>
            </a:r>
          </a:p>
          <a:p>
            <a:pPr>
              <a:buClrTx/>
              <a:buFontTx/>
              <a:buNone/>
            </a:pPr>
            <a:r>
              <a:rPr lang="en-US" altLang="en-US" sz="2200"/>
              <a:t>Here are a few of the Michelin Star </a:t>
            </a:r>
            <a:br>
              <a:rPr lang="en-US" altLang="en-US" sz="2200"/>
            </a:br>
            <a:r>
              <a:rPr lang="en-US" altLang="en-US" sz="2200"/>
              <a:t>Restaurants in Naples. </a:t>
            </a:r>
          </a:p>
          <a:p>
            <a:pPr>
              <a:buClrTx/>
              <a:buFontTx/>
              <a:buNone/>
            </a:pPr>
            <a:r>
              <a:rPr lang="en-US" altLang="en-US" sz="2200"/>
              <a:t>Palazzo Petrucci – 1 Michelin Star</a:t>
            </a:r>
          </a:p>
          <a:p>
            <a:pPr>
              <a:buClrTx/>
              <a:buFontTx/>
              <a:buNone/>
            </a:pPr>
            <a:r>
              <a:rPr lang="en-US" altLang="en-US" sz="2200"/>
              <a:t>Aria – 1 Michelin Star</a:t>
            </a:r>
          </a:p>
          <a:p>
            <a:pPr>
              <a:buClrTx/>
              <a:buFontTx/>
              <a:buNone/>
            </a:pPr>
            <a:r>
              <a:rPr lang="en-US" altLang="en-US" sz="2200"/>
              <a:t>Indaco – 1 Michelin Star</a:t>
            </a:r>
          </a:p>
          <a:p>
            <a:pPr>
              <a:buClrTx/>
              <a:buFontTx/>
              <a:buNone/>
            </a:pPr>
            <a:r>
              <a:rPr lang="en-US" altLang="en-US" sz="2200"/>
              <a:t>L’Olivo – 2 Michelin Stars</a:t>
            </a:r>
          </a:p>
          <a:p>
            <a:pPr>
              <a:buClrTx/>
              <a:buFontTx/>
              <a:buNone/>
            </a:pPr>
            <a:r>
              <a:rPr lang="en-US" altLang="en-US" sz="2200"/>
              <a:t>George Restaurant – 1 Michelin Star  </a:t>
            </a:r>
          </a:p>
          <a:p>
            <a:pPr>
              <a:buClrTx/>
              <a:buFontTx/>
              <a:buNone/>
            </a:pPr>
            <a:r>
              <a:rPr lang="en-US" altLang="en-US" sz="2200"/>
              <a:t>For those of you that just like good food, you can’t go wrong just about anywhere you go in Naples. After all this is Italy!</a:t>
            </a:r>
          </a:p>
          <a:p>
            <a:pPr algn="ctr">
              <a:buClrTx/>
              <a:buFontTx/>
              <a:buNone/>
            </a:pPr>
            <a:endParaRPr lang="en-US" altLang="en-US" sz="3200" b="1"/>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endParaRPr lang="en-US" altLang="en-US" sz="1400"/>
          </a:p>
          <a:p>
            <a:pPr>
              <a:buClrTx/>
              <a:buFontTx/>
              <a:buNone/>
            </a:pPr>
            <a:r>
              <a:rPr lang="en-US" altLang="en-US" sz="1400"/>
              <a:t>				  </a:t>
            </a:r>
          </a:p>
        </p:txBody>
      </p:sp>
      <p:pic>
        <p:nvPicPr>
          <p:cNvPr id="20484" name="Picture 4">
            <a:extLst>
              <a:ext uri="{FF2B5EF4-FFF2-40B4-BE49-F238E27FC236}">
                <a16:creationId xmlns:a16="http://schemas.microsoft.com/office/drawing/2014/main" id="{599F2E0C-1DB2-7D0A-B4CA-8CE8FC3A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38" y="3392488"/>
            <a:ext cx="3436937" cy="2578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69DD55AE-C47A-0D16-D1E6-7B1323FF40EC}"/>
              </a:ext>
            </a:extLst>
          </p:cNvPr>
          <p:cNvSpPr>
            <a:spLocks noGrp="1" noChangeArrowheads="1"/>
          </p:cNvSpPr>
          <p:nvPr>
            <p:ph type="title"/>
          </p:nvPr>
        </p:nvSpPr>
        <p:spPr>
          <a:xfrm>
            <a:off x="685800" y="609600"/>
            <a:ext cx="7770813" cy="1141413"/>
          </a:xfrm>
          <a:ln/>
        </p:spPr>
        <p:txBody>
          <a:bodyPr/>
          <a:lstStyle/>
          <a:p>
            <a:pPr>
              <a:spcBef>
                <a:spcPts val="238"/>
              </a:spcBef>
              <a:spcAft>
                <a:spcPts val="2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Thanks For Coming</a:t>
            </a:r>
          </a:p>
        </p:txBody>
      </p:sp>
      <p:sp>
        <p:nvSpPr>
          <p:cNvPr id="23554" name="Rectangle 2">
            <a:extLst>
              <a:ext uri="{FF2B5EF4-FFF2-40B4-BE49-F238E27FC236}">
                <a16:creationId xmlns:a16="http://schemas.microsoft.com/office/drawing/2014/main" id="{DDD15F12-3A8E-6B3B-7E67-6BF6E6D5BC54}"/>
              </a:ext>
            </a:extLst>
          </p:cNvPr>
          <p:cNvSpPr>
            <a:spLocks noGrp="1" noChangeArrowheads="1"/>
          </p:cNvSpPr>
          <p:nvPr>
            <p:ph type="body" idx="1"/>
          </p:nvPr>
        </p:nvSpPr>
        <p:spPr>
          <a:xfrm>
            <a:off x="685800" y="2111375"/>
            <a:ext cx="7770813" cy="4341813"/>
          </a:xfrm>
          <a:ln/>
        </p:spPr>
        <p:txBody>
          <a:bodyPr/>
          <a:lstStyle/>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If you have any more questions, Please ask.</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a:t>I will do my best to answer them for you.</a:t>
            </a:r>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a:p>
          <a:p>
            <a:pPr algn="ctr">
              <a:spcBef>
                <a:spcPts val="825"/>
              </a:spcBef>
              <a:spcAft>
                <a:spcPts val="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a:t>Have a great visit in Naples!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B98CA-49D1-A936-CBD0-D0F70BFC90E3}"/>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Acknowledgement</a:t>
            </a:r>
            <a:endParaRPr lang="en-US" dirty="0"/>
          </a:p>
        </p:txBody>
      </p:sp>
      <p:sp>
        <p:nvSpPr>
          <p:cNvPr id="8" name="TextBox 7">
            <a:extLst>
              <a:ext uri="{FF2B5EF4-FFF2-40B4-BE49-F238E27FC236}">
                <a16:creationId xmlns:a16="http://schemas.microsoft.com/office/drawing/2014/main" id="{F21A5132-0527-032E-6E58-1ADCEFD965C7}"/>
              </a:ext>
            </a:extLst>
          </p:cNvPr>
          <p:cNvSpPr txBox="1"/>
          <p:nvPr/>
        </p:nvSpPr>
        <p:spPr>
          <a:xfrm>
            <a:off x="533400" y="2590800"/>
            <a:ext cx="8229600" cy="2754600"/>
          </a:xfrm>
          <a:prstGeom prst="rect">
            <a:avLst/>
          </a:prstGeom>
          <a:noFill/>
        </p:spPr>
        <p:txBody>
          <a:bodyPr wrap="square">
            <a:spAutoFit/>
          </a:bodyPr>
          <a:lstStyle/>
          <a:p>
            <a:r>
              <a:rPr lang="en-US" dirty="0">
                <a:solidFill>
                  <a:schemeClr val="tx1"/>
                </a:solidFill>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 would like to acknowledge the many source I have accessed.</a:t>
            </a:r>
          </a:p>
          <a:p>
            <a:r>
              <a:rPr lang="en-US" dirty="0">
                <a:solidFill>
                  <a:schemeClr val="tx1"/>
                </a:solidFill>
                <a:latin typeface="Times New Roman" panose="02020603050405020304" pitchFamily="18" charset="0"/>
                <a:cs typeface="Times New Roman" panose="02020603050405020304" pitchFamily="18" charset="0"/>
              </a:rPr>
              <a:t>These include: </a:t>
            </a:r>
            <a:r>
              <a:rPr lang="en-US" b="0" i="0" dirty="0">
                <a:solidFill>
                  <a:schemeClr val="tx1"/>
                </a:solidFill>
                <a:effectLst/>
                <a:latin typeface="Times New Roman" panose="02020603050405020304" pitchFamily="18" charset="0"/>
                <a:cs typeface="Times New Roman" panose="02020603050405020304" pitchFamily="18" charset="0"/>
              </a:rPr>
              <a:t>Wikipedia.com, B</a:t>
            </a:r>
            <a:r>
              <a:rPr lang="en-US" altLang="en-US" dirty="0">
                <a:solidFill>
                  <a:schemeClr val="tx1"/>
                </a:solidFill>
                <a:latin typeface="Times New Roman" panose="02020603050405020304" pitchFamily="18" charset="0"/>
                <a:cs typeface="Times New Roman" panose="02020603050405020304" pitchFamily="18" charset="0"/>
              </a:rPr>
              <a:t>ritannica.com, Trip Advisor and the various Museum, Park and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35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EF029897-B38D-8BEC-0232-9F0824B76768}"/>
              </a:ext>
            </a:extLst>
          </p:cNvPr>
          <p:cNvSpPr>
            <a:spLocks noGrp="1" noChangeArrowheads="1"/>
          </p:cNvSpPr>
          <p:nvPr>
            <p:ph type="title"/>
          </p:nvPr>
        </p:nvSpPr>
        <p:spPr>
          <a:xfrm>
            <a:off x="685800" y="6096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b="1"/>
              <a:t>My Port</a:t>
            </a:r>
            <a:r>
              <a:rPr lang="en-US" altLang="en-US" sz="5200"/>
              <a:t> </a:t>
            </a:r>
            <a:r>
              <a:rPr lang="en-US" altLang="en-US" sz="5200" b="1"/>
              <a:t>Philosophy</a:t>
            </a:r>
          </a:p>
        </p:txBody>
      </p:sp>
      <p:sp>
        <p:nvSpPr>
          <p:cNvPr id="6146" name="Rectangle 2">
            <a:extLst>
              <a:ext uri="{FF2B5EF4-FFF2-40B4-BE49-F238E27FC236}">
                <a16:creationId xmlns:a16="http://schemas.microsoft.com/office/drawing/2014/main" id="{C3A1F1D8-37D7-EEFA-ACA2-67D2E3E4A22A}"/>
              </a:ext>
            </a:extLst>
          </p:cNvPr>
          <p:cNvSpPr>
            <a:spLocks noGrp="1" noChangeArrowheads="1"/>
          </p:cNvSpPr>
          <p:nvPr>
            <p:ph type="body" idx="1"/>
          </p:nvPr>
        </p:nvSpPr>
        <p:spPr>
          <a:xfrm>
            <a:off x="685800" y="1981200"/>
            <a:ext cx="7767638" cy="4110038"/>
          </a:xfrm>
          <a:ln/>
        </p:spPr>
        <p:txBody>
          <a:bodyPr/>
          <a:lstStyle/>
          <a:p>
            <a:pPr>
              <a:lnSpc>
                <a:spcPct val="113000"/>
              </a:lnSpc>
              <a:spcBef>
                <a:spcPts val="900"/>
              </a:spcBef>
              <a:spcAft>
                <a:spcPts val="100"/>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t>I have been cruising for </a:t>
            </a:r>
            <a:r>
              <a:rPr lang="en-US" altLang="en-US" sz="2400"/>
              <a:t>over 45 </a:t>
            </a:r>
            <a:r>
              <a:rPr lang="en-US" altLang="en-US" sz="2400" dirty="0"/>
              <a:t>years and taken over 100 cruises. So I consider myself an experienced cruiser.</a:t>
            </a:r>
          </a:p>
          <a:p>
            <a:pPr>
              <a:lnSpc>
                <a:spcPct val="113000"/>
              </a:lnSpc>
              <a:spcBef>
                <a:spcPts val="900"/>
              </a:spcBef>
              <a:spcAft>
                <a:spcPts val="100"/>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t>I always like to see how other people live.</a:t>
            </a:r>
          </a:p>
          <a:p>
            <a:pPr>
              <a:lnSpc>
                <a:spcPct val="113000"/>
              </a:lnSpc>
              <a:spcBef>
                <a:spcPts val="900"/>
              </a:spcBef>
              <a:spcAft>
                <a:spcPts val="100"/>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t>When I am on a cruise where the city I want to visit is not the port city, I always recommend taking a ship’s tour.</a:t>
            </a:r>
          </a:p>
          <a:p>
            <a:pPr>
              <a:lnSpc>
                <a:spcPct val="113000"/>
              </a:lnSpc>
              <a:spcBef>
                <a:spcPts val="900"/>
              </a:spcBef>
              <a:spcAft>
                <a:spcPts val="100"/>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t>But when I am in a port where many things are nearby and easy to see on my own - </a:t>
            </a:r>
            <a:br>
              <a:rPr lang="en-US" altLang="en-US" sz="2400" dirty="0"/>
            </a:br>
            <a:r>
              <a:rPr lang="en-US" altLang="en-US" sz="2400" dirty="0"/>
              <a:t>I will do it on my own.</a:t>
            </a:r>
          </a:p>
          <a:p>
            <a:pPr>
              <a:lnSpc>
                <a:spcPct val="113000"/>
              </a:lnSpc>
              <a:spcBef>
                <a:spcPts val="900"/>
              </a:spcBef>
              <a:spcAft>
                <a:spcPts val="100"/>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2400" dirty="0"/>
              <a:t>This presentation is for that type of port.</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E0D08D5B-0D85-9572-176A-2FD2DE4AB169}"/>
              </a:ext>
            </a:extLst>
          </p:cNvPr>
          <p:cNvSpPr>
            <a:spLocks noGrp="1" noChangeArrowheads="1"/>
          </p:cNvSpPr>
          <p:nvPr>
            <p:ph type="title"/>
          </p:nvPr>
        </p:nvSpPr>
        <p:spPr>
          <a:xfrm>
            <a:off x="685800" y="381000"/>
            <a:ext cx="7766050" cy="113665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a:t>Don’t Miss the Ship</a:t>
            </a:r>
          </a:p>
        </p:txBody>
      </p:sp>
      <p:sp>
        <p:nvSpPr>
          <p:cNvPr id="7170" name="Rectangle 2">
            <a:extLst>
              <a:ext uri="{FF2B5EF4-FFF2-40B4-BE49-F238E27FC236}">
                <a16:creationId xmlns:a16="http://schemas.microsoft.com/office/drawing/2014/main" id="{B018C9C6-6702-4813-D771-2F61F167B8B6}"/>
              </a:ext>
            </a:extLst>
          </p:cNvPr>
          <p:cNvSpPr>
            <a:spLocks noGrp="1" noChangeArrowheads="1"/>
          </p:cNvSpPr>
          <p:nvPr>
            <p:ph type="body" idx="1"/>
          </p:nvPr>
        </p:nvSpPr>
        <p:spPr>
          <a:xfrm>
            <a:off x="685800" y="1752600"/>
            <a:ext cx="7766050" cy="4184650"/>
          </a:xfrm>
          <a:ln/>
        </p:spPr>
        <p:txBody>
          <a:bodyPr/>
          <a:lstStyle/>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How to Avoid Missing Your Ship</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Pay attention to the time. - Ship time and local time are often different.</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Put a return to ship reminder on your phone.</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Choose excursions wisely.</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If a ship-sponsored excursion is late returning to port for, the ship will wait 	</a:t>
            </a:r>
            <a:br>
              <a:rPr lang="en-US" altLang="en-US" sz="1800"/>
            </a:br>
            <a:r>
              <a:rPr lang="en-US" altLang="en-US" sz="1800"/>
              <a:t>for you. If you are on your own???</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Be Prepared</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	</a:t>
            </a:r>
            <a:r>
              <a:rPr lang="en-US" altLang="en-US" sz="1800"/>
              <a:t>Have your Passport, Credit Card and phone numbers for your ship port agent. </a:t>
            </a:r>
          </a:p>
          <a:p>
            <a:pP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a:t>What to Do If You Miss the Ship</a:t>
            </a:r>
            <a:br>
              <a:rPr lang="en-US" altLang="en-US" sz="1800" b="1"/>
            </a:br>
            <a:r>
              <a:rPr lang="en-US" altLang="en-US" sz="1800"/>
              <a:t>Most cruise lines have port agents stationed in the port area to assist if your ship has left without you. If your lucky, when cruisers are late returning to the vessel, the ship's crew will often remove the passengers' essential items -- passports, cell phones and medication -- from the ship to leave with the port agents. </a:t>
            </a:r>
            <a:br>
              <a:rPr lang="en-US" altLang="en-US" sz="1800"/>
            </a:br>
            <a:endParaRPr lang="en-US" altLang="en-US" sz="1800"/>
          </a:p>
          <a:p>
            <a:pPr algn="ctr" hangingPunct="0">
              <a:lnSpc>
                <a:spcPct val="93000"/>
              </a:lnSpc>
              <a:spcBef>
                <a:spcPts val="113"/>
              </a:spcBef>
              <a:spcAft>
                <a:spcPts val="113"/>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a:t>The Port Officials can help you with contacting your ship </a:t>
            </a:r>
            <a:br>
              <a:rPr lang="en-US" altLang="en-US" sz="1800"/>
            </a:br>
            <a:r>
              <a:rPr lang="en-US" altLang="en-US" sz="1800"/>
              <a:t>and making necessary travel  arrangements.</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69ED598-4BF8-01A3-922B-032EFD095EC0}"/>
              </a:ext>
            </a:extLst>
          </p:cNvPr>
          <p:cNvSpPr>
            <a:spLocks noGrp="1" noChangeArrowheads="1"/>
          </p:cNvSpPr>
          <p:nvPr>
            <p:ph type="title"/>
          </p:nvPr>
        </p:nvSpPr>
        <p:spPr>
          <a:xfrm>
            <a:off x="685800" y="304800"/>
            <a:ext cx="7772400" cy="1447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Money</a:t>
            </a:r>
          </a:p>
        </p:txBody>
      </p:sp>
      <p:sp>
        <p:nvSpPr>
          <p:cNvPr id="8194" name="Rectangle 2">
            <a:extLst>
              <a:ext uri="{FF2B5EF4-FFF2-40B4-BE49-F238E27FC236}">
                <a16:creationId xmlns:a16="http://schemas.microsoft.com/office/drawing/2014/main" id="{BA9244EA-53BC-5430-5251-E0F79DFA894C}"/>
              </a:ext>
            </a:extLst>
          </p:cNvPr>
          <p:cNvSpPr>
            <a:spLocks noChangeArrowheads="1"/>
          </p:cNvSpPr>
          <p:nvPr/>
        </p:nvSpPr>
        <p:spPr bwMode="auto">
          <a:xfrm>
            <a:off x="457200" y="1585913"/>
            <a:ext cx="8229600" cy="248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hangingPunct="0">
              <a:lnSpc>
                <a:spcPct val="93000"/>
              </a:lnSpc>
              <a:spcBef>
                <a:spcPts val="125"/>
              </a:spcBef>
              <a:spcAft>
                <a:spcPts val="125"/>
              </a:spcAft>
              <a:buClrTx/>
              <a:buFontTx/>
              <a:buNone/>
            </a:pPr>
            <a:r>
              <a:rPr lang="en-US" altLang="en-US">
                <a:cs typeface="Arial" panose="020B0604020202020204" pitchFamily="34" charset="0"/>
              </a:rPr>
              <a:t>The euro is the official currency of 20 European Union countries which collectively make up the euro area, also known as the eurozone.</a:t>
            </a:r>
          </a:p>
          <a:p>
            <a:pPr hangingPunct="0">
              <a:lnSpc>
                <a:spcPct val="93000"/>
              </a:lnSpc>
              <a:spcBef>
                <a:spcPts val="125"/>
              </a:spcBef>
              <a:spcAft>
                <a:spcPts val="125"/>
              </a:spcAft>
              <a:buClrTx/>
              <a:buFontTx/>
              <a:buNone/>
            </a:pPr>
            <a:endParaRPr lang="en-US" altLang="en-US">
              <a:cs typeface="Arial" panose="020B0604020202020204" pitchFamily="34" charset="0"/>
            </a:endParaRPr>
          </a:p>
          <a:p>
            <a:pPr algn="ctr" hangingPunct="0">
              <a:lnSpc>
                <a:spcPct val="93000"/>
              </a:lnSpc>
              <a:spcBef>
                <a:spcPts val="125"/>
              </a:spcBef>
              <a:spcAft>
                <a:spcPts val="125"/>
              </a:spcAft>
              <a:buClrTx/>
              <a:buFontTx/>
              <a:buNone/>
            </a:pPr>
            <a:r>
              <a:rPr lang="en-US" altLang="en-US" sz="2800">
                <a:cs typeface="Segoe UI" panose="020B0502040204020203" pitchFamily="34" charset="0"/>
              </a:rPr>
              <a:t>Official Exchange is </a:t>
            </a:r>
            <a:r>
              <a:rPr lang="en-US" altLang="en-US"/>
              <a:t>€</a:t>
            </a:r>
            <a:r>
              <a:rPr lang="en-US" altLang="en-US" sz="2800">
                <a:cs typeface="Segoe UI" panose="020B0502040204020203" pitchFamily="34" charset="0"/>
              </a:rPr>
              <a:t>1 to $1.079 US</a:t>
            </a:r>
            <a:r>
              <a:rPr lang="en-US" altLang="en-US">
                <a:cs typeface="Segoe UI" panose="020B0502040204020203" pitchFamily="34" charset="0"/>
              </a:rPr>
              <a:t> </a:t>
            </a:r>
          </a:p>
          <a:p>
            <a:pPr hangingPunct="0">
              <a:lnSpc>
                <a:spcPct val="113000"/>
              </a:lnSpc>
              <a:spcBef>
                <a:spcPts val="1188"/>
              </a:spcBef>
              <a:spcAft>
                <a:spcPts val="125"/>
              </a:spcAft>
              <a:buClrTx/>
              <a:buFontTx/>
              <a:buNone/>
            </a:pPr>
            <a:endParaRPr lang="en-US" altLang="en-US">
              <a:cs typeface="Segoe UI" panose="020B0502040204020203" pitchFamily="34" charset="0"/>
            </a:endParaRPr>
          </a:p>
        </p:txBody>
      </p:sp>
      <p:pic>
        <p:nvPicPr>
          <p:cNvPr id="8195" name="Picture 3">
            <a:extLst>
              <a:ext uri="{FF2B5EF4-FFF2-40B4-BE49-F238E27FC236}">
                <a16:creationId xmlns:a16="http://schemas.microsoft.com/office/drawing/2014/main" id="{77058A31-8DF5-A043-F5BD-AF17DE19D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84563"/>
            <a:ext cx="3962400" cy="2916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8113B2-2490-EF3D-0023-29F73D045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6703"/>
            <a:ext cx="1676972" cy="1674876"/>
          </a:xfrm>
          <a:prstGeom prst="rect">
            <a:avLst/>
          </a:prstGeom>
        </p:spPr>
      </p:pic>
      <p:sp>
        <p:nvSpPr>
          <p:cNvPr id="3073" name="Rectangle 1">
            <a:extLst>
              <a:ext uri="{FF2B5EF4-FFF2-40B4-BE49-F238E27FC236}">
                <a16:creationId xmlns:a16="http://schemas.microsoft.com/office/drawing/2014/main" id="{7099E4BA-2DAE-B67E-3831-5AD5B2B2FAC3}"/>
              </a:ext>
            </a:extLst>
          </p:cNvPr>
          <p:cNvSpPr>
            <a:spLocks noGrp="1" noChangeArrowheads="1"/>
          </p:cNvSpPr>
          <p:nvPr>
            <p:ph type="title"/>
          </p:nvPr>
        </p:nvSpPr>
        <p:spPr>
          <a:xfrm>
            <a:off x="685800" y="3810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Naples Italy</a:t>
            </a:r>
          </a:p>
        </p:txBody>
      </p:sp>
      <p:sp>
        <p:nvSpPr>
          <p:cNvPr id="3074" name="Rectangle 2">
            <a:extLst>
              <a:ext uri="{FF2B5EF4-FFF2-40B4-BE49-F238E27FC236}">
                <a16:creationId xmlns:a16="http://schemas.microsoft.com/office/drawing/2014/main" id="{8D6F8A86-487F-63ED-3DC9-D58353C3A5CE}"/>
              </a:ext>
            </a:extLst>
          </p:cNvPr>
          <p:cNvSpPr>
            <a:spLocks noChangeArrowheads="1"/>
          </p:cNvSpPr>
          <p:nvPr/>
        </p:nvSpPr>
        <p:spPr bwMode="auto">
          <a:xfrm>
            <a:off x="76200" y="1828800"/>
            <a:ext cx="9067800" cy="3074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Naples, or Napoli for Italians, is a major </a:t>
            </a:r>
            <a:br>
              <a:rPr lang="en-US" altLang="en-US" dirty="0"/>
            </a:br>
            <a:r>
              <a:rPr lang="en-US" altLang="en-US" dirty="0"/>
              <a:t>port city in the south of Italy in the </a:t>
            </a:r>
            <a:br>
              <a:rPr lang="en-US" altLang="en-US" dirty="0"/>
            </a:br>
            <a:r>
              <a:rPr lang="en-US" altLang="en-US" dirty="0"/>
              <a:t>Campania region. </a:t>
            </a:r>
          </a:p>
          <a:p>
            <a:pPr marL="342900" indent="-342900">
              <a:buClrTx/>
              <a:buFont typeface="Arial" panose="020B0604020202020204" pitchFamily="34" charset="0"/>
              <a:buChar char="•"/>
            </a:pPr>
            <a:r>
              <a:rPr lang="en-US" altLang="en-US" dirty="0"/>
              <a:t>With 4.4 million inhabitants, it is the third </a:t>
            </a:r>
            <a:br>
              <a:rPr lang="en-US" altLang="en-US" dirty="0"/>
            </a:br>
            <a:r>
              <a:rPr lang="en-US" altLang="en-US" dirty="0"/>
              <a:t>largest city in Italy. The chaotic city has </a:t>
            </a:r>
            <a:br>
              <a:rPr lang="en-US" altLang="en-US" dirty="0"/>
            </a:br>
            <a:r>
              <a:rPr lang="en-US" altLang="en-US" dirty="0"/>
              <a:t>everything for an inspiring city trip </a:t>
            </a:r>
            <a:br>
              <a:rPr lang="en-US" altLang="en-US" dirty="0"/>
            </a:br>
            <a:r>
              <a:rPr lang="en-US" altLang="en-US" dirty="0"/>
              <a:t>because of the rich history, cuisine and </a:t>
            </a:r>
            <a:br>
              <a:rPr lang="en-US" altLang="en-US" dirty="0"/>
            </a:br>
            <a:r>
              <a:rPr lang="en-US" altLang="en-US" dirty="0"/>
              <a:t>especially art and Culture, the city has a lot to offer. </a:t>
            </a:r>
          </a:p>
        </p:txBody>
      </p:sp>
      <p:sp>
        <p:nvSpPr>
          <p:cNvPr id="3075" name="Rectangle 3">
            <a:extLst>
              <a:ext uri="{FF2B5EF4-FFF2-40B4-BE49-F238E27FC236}">
                <a16:creationId xmlns:a16="http://schemas.microsoft.com/office/drawing/2014/main" id="{94DE8309-DF5E-3ECB-E6B6-0D16E4AA2675}"/>
              </a:ext>
            </a:extLst>
          </p:cNvPr>
          <p:cNvSpPr>
            <a:spLocks noChangeArrowheads="1"/>
          </p:cNvSpPr>
          <p:nvPr/>
        </p:nvSpPr>
        <p:spPr bwMode="auto">
          <a:xfrm>
            <a:off x="48768" y="4800600"/>
            <a:ext cx="8839200"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In addition, a short distance from the city of Naples you will find the ruins of Pompeii, Herculaneum and the Vesuvius volcano. South of the city lies the colorful and beautiful coastal strip of the Amalfi Coast, and you can easily reach the beautiful islands such as Capri off the coast of Naples by ferry.</a:t>
            </a:r>
          </a:p>
        </p:txBody>
      </p:sp>
      <p:pic>
        <p:nvPicPr>
          <p:cNvPr id="3076" name="Picture 4">
            <a:extLst>
              <a:ext uri="{FF2B5EF4-FFF2-40B4-BE49-F238E27FC236}">
                <a16:creationId xmlns:a16="http://schemas.microsoft.com/office/drawing/2014/main" id="{DAE1522F-3305-0F7B-BCB2-18D8BD151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58297"/>
            <a:ext cx="3429000" cy="2516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391205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9A3968C-B0E4-3A8E-F3EF-8149A53E73CB}"/>
              </a:ext>
            </a:extLst>
          </p:cNvPr>
          <p:cNvSpPr>
            <a:spLocks noGrp="1" noChangeArrowheads="1"/>
          </p:cNvSpPr>
          <p:nvPr>
            <p:ph type="title"/>
          </p:nvPr>
        </p:nvSpPr>
        <p:spPr>
          <a:xfrm>
            <a:off x="0" y="1"/>
            <a:ext cx="9144000" cy="12192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b="1" dirty="0"/>
              <a:t>Naples Italy</a:t>
            </a:r>
          </a:p>
        </p:txBody>
      </p:sp>
      <p:sp>
        <p:nvSpPr>
          <p:cNvPr id="4098" name="Text Box 2">
            <a:extLst>
              <a:ext uri="{FF2B5EF4-FFF2-40B4-BE49-F238E27FC236}">
                <a16:creationId xmlns:a16="http://schemas.microsoft.com/office/drawing/2014/main" id="{46254361-2893-F859-B191-120D5DC8852E}"/>
              </a:ext>
            </a:extLst>
          </p:cNvPr>
          <p:cNvSpPr txBox="1">
            <a:spLocks noChangeArrowheads="1"/>
          </p:cNvSpPr>
          <p:nvPr/>
        </p:nvSpPr>
        <p:spPr bwMode="auto">
          <a:xfrm>
            <a:off x="15240" y="1219202"/>
            <a:ext cx="9113520"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Dating back some 4,000 years, Naples is one of the oldest cities in the world. Greek settlers established an early colony here about 2,000 BC, and by the 6th century BC they had erected the ancient city of Neapolis. The distinct Neapolitan culture was born then and survived even after the Romans conquered the area.</a:t>
            </a:r>
          </a:p>
        </p:txBody>
      </p:sp>
      <p:pic>
        <p:nvPicPr>
          <p:cNvPr id="4099" name="Picture 3">
            <a:extLst>
              <a:ext uri="{FF2B5EF4-FFF2-40B4-BE49-F238E27FC236}">
                <a16:creationId xmlns:a16="http://schemas.microsoft.com/office/drawing/2014/main" id="{5FC47906-4E19-ACDA-1F92-E95D46FCA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3158174"/>
            <a:ext cx="6880329" cy="37639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Text Box 4">
            <a:extLst>
              <a:ext uri="{FF2B5EF4-FFF2-40B4-BE49-F238E27FC236}">
                <a16:creationId xmlns:a16="http://schemas.microsoft.com/office/drawing/2014/main" id="{4A38A821-ACB1-FF66-CE1F-E9F168896D87}"/>
              </a:ext>
            </a:extLst>
          </p:cNvPr>
          <p:cNvSpPr txBox="1">
            <a:spLocks noChangeArrowheads="1"/>
          </p:cNvSpPr>
          <p:nvPr/>
        </p:nvSpPr>
        <p:spPr bwMode="auto">
          <a:xfrm>
            <a:off x="6895569" y="3158173"/>
            <a:ext cx="2248431" cy="3699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It served as the capital of the Duchy of Naples (661–1139), of the Kingdom of Sicily.</a:t>
            </a:r>
          </a:p>
        </p:txBody>
      </p:sp>
    </p:spTree>
    <p:extLst>
      <p:ext uri="{BB962C8B-B14F-4D97-AF65-F5344CB8AC3E}">
        <p14:creationId xmlns:p14="http://schemas.microsoft.com/office/powerpoint/2010/main" val="3379859888"/>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CF8AD2AC-57C1-87F6-6BA3-8D6A653A7710}"/>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800" b="1"/>
              <a:t>Naples Early History</a:t>
            </a:r>
          </a:p>
        </p:txBody>
      </p:sp>
      <p:sp>
        <p:nvSpPr>
          <p:cNvPr id="10242" name="Rectangle 2">
            <a:extLst>
              <a:ext uri="{FF2B5EF4-FFF2-40B4-BE49-F238E27FC236}">
                <a16:creationId xmlns:a16="http://schemas.microsoft.com/office/drawing/2014/main" id="{FC0A45A8-71EC-0FBF-A834-9FE874719C25}"/>
              </a:ext>
            </a:extLst>
          </p:cNvPr>
          <p:cNvSpPr>
            <a:spLocks noChangeArrowheads="1"/>
          </p:cNvSpPr>
          <p:nvPr/>
        </p:nvSpPr>
        <p:spPr bwMode="auto">
          <a:xfrm>
            <a:off x="457200" y="2144713"/>
            <a:ext cx="8229600" cy="448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Naples was founded about 600 bce as Neapolis (meaning “New City”), close to the more ancient Palaepolis, which had itself absorbed the name of the siren Parthenope. Both towns originated as Greek settlements, extensions almost certainly of Greek colonies established during the 7th and 6th centuries bce on the nearby island of Pithecusa (now Ischia) and at Cumae on the adjacent mainland, where remarkable Greek ruins may be visited today. Horace, Virgil, and the Neapolitan poet Statius are among numerous classical writers who attest the Hellenism of Naples. The Greek language was preserved throughout the city’s first millennium, surviving submission, in the 4th century bce, to the dominion of Rome.</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9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4333FA7-AD69-A8C3-94EE-C97A88E75356}"/>
              </a:ext>
            </a:extLst>
          </p:cNvPr>
          <p:cNvSpPr>
            <a:spLocks noGrp="1" noChangeArrowheads="1"/>
          </p:cNvSpPr>
          <p:nvPr>
            <p:ph type="title"/>
          </p:nvPr>
        </p:nvSpPr>
        <p:spPr>
          <a:xfrm>
            <a:off x="685800" y="609600"/>
            <a:ext cx="77724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a:t>The Eruption of Pompeii</a:t>
            </a:r>
          </a:p>
        </p:txBody>
      </p:sp>
      <p:sp>
        <p:nvSpPr>
          <p:cNvPr id="11266" name="Rectangle 2">
            <a:extLst>
              <a:ext uri="{FF2B5EF4-FFF2-40B4-BE49-F238E27FC236}">
                <a16:creationId xmlns:a16="http://schemas.microsoft.com/office/drawing/2014/main" id="{1716D0A8-1926-C5F2-BACD-864C97E88CDD}"/>
              </a:ext>
            </a:extLst>
          </p:cNvPr>
          <p:cNvSpPr>
            <a:spLocks noChangeArrowheads="1"/>
          </p:cNvSpPr>
          <p:nvPr/>
        </p:nvSpPr>
        <p:spPr bwMode="auto">
          <a:xfrm>
            <a:off x="457200" y="1928813"/>
            <a:ext cx="3429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In 79 ce the great eruption of Vesuvius buried the seaside towns of Pompeii, Herculaneum, and Stabiae, also engulfing many villas confidently constructed on the slopes of a mountain that had not erupted for more than seven centuries. </a:t>
            </a:r>
          </a:p>
        </p:txBody>
      </p:sp>
      <p:pic>
        <p:nvPicPr>
          <p:cNvPr id="11267" name="Picture 3">
            <a:extLst>
              <a:ext uri="{FF2B5EF4-FFF2-40B4-BE49-F238E27FC236}">
                <a16:creationId xmlns:a16="http://schemas.microsoft.com/office/drawing/2014/main" id="{5C5E5B00-BAC3-0DF5-59F8-598899069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876800" cy="349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Text Box 4">
            <a:extLst>
              <a:ext uri="{FF2B5EF4-FFF2-40B4-BE49-F238E27FC236}">
                <a16:creationId xmlns:a16="http://schemas.microsoft.com/office/drawing/2014/main" id="{F9E56A11-8B74-117E-6399-5F6EFC1EA419}"/>
              </a:ext>
            </a:extLst>
          </p:cNvPr>
          <p:cNvSpPr txBox="1">
            <a:spLocks noChangeArrowheads="1"/>
          </p:cNvSpPr>
          <p:nvPr/>
        </p:nvSpPr>
        <p:spPr bwMode="auto">
          <a:xfrm>
            <a:off x="404813" y="5557838"/>
            <a:ext cx="8531225" cy="337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8"/>
              </a:spcBef>
              <a:spcAft>
                <a:spcPts val="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ClrTx/>
              <a:buFontTx/>
              <a:buNone/>
            </a:pPr>
            <a:r>
              <a:rPr lang="en-US" altLang="en-US"/>
              <a:t>A contemporary account of this event survives in two letters addressed to the historian Tacitus by Pliny the Younger about the attempt to rescue survivors by sea. </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8"/>
          </a:spcBef>
          <a:spcAft>
            <a:spcPts val="1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8"/>
          </a:spcBef>
          <a:spcAft>
            <a:spcPts val="138"/>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2255</Words>
  <Application>Microsoft Office PowerPoint</Application>
  <PresentationFormat>On-screen Show (4:3)</PresentationFormat>
  <Paragraphs>197</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Segoe UI</vt:lpstr>
      <vt:lpstr>Times New Roman</vt:lpstr>
      <vt:lpstr>Wingdings</vt:lpstr>
      <vt:lpstr>Office Theme</vt:lpstr>
      <vt:lpstr>Naples Italy</vt:lpstr>
      <vt:lpstr>What I Will Cover</vt:lpstr>
      <vt:lpstr>My Port Philosophy</vt:lpstr>
      <vt:lpstr>Don’t Miss the Ship</vt:lpstr>
      <vt:lpstr>Money</vt:lpstr>
      <vt:lpstr>Naples Italy</vt:lpstr>
      <vt:lpstr>Naples Italy</vt:lpstr>
      <vt:lpstr>Naples Early History</vt:lpstr>
      <vt:lpstr>The Eruption of Pompeii</vt:lpstr>
      <vt:lpstr>Tourist Office</vt:lpstr>
      <vt:lpstr>Map Of Naples</vt:lpstr>
      <vt:lpstr>Getting Around Naples</vt:lpstr>
      <vt:lpstr>Hop on Hop Off Naples</vt:lpstr>
      <vt:lpstr>Pio Monte della Misericordia </vt:lpstr>
      <vt:lpstr>Naples Cathedral</vt:lpstr>
      <vt:lpstr>Naples Sotterranea</vt:lpstr>
      <vt:lpstr>Spaccanapoli</vt:lpstr>
      <vt:lpstr>Galleria Umberto I</vt:lpstr>
      <vt:lpstr>Eat At The World’s First Pizzeria</vt:lpstr>
      <vt:lpstr>Pompeii And Mt. Vesuvius</vt:lpstr>
      <vt:lpstr>Home to Amazing Restaurants</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Naples Italy</dc:title>
  <dc:creator>Marc Silver</dc:creator>
  <cp:lastModifiedBy>Marc Silver</cp:lastModifiedBy>
  <cp:revision>5</cp:revision>
  <dcterms:modified xsi:type="dcterms:W3CDTF">2024-08-22T00:18:13Z</dcterms:modified>
</cp:coreProperties>
</file>