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C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73" r:id="rId3"/>
    <p:sldId id="257" r:id="rId4"/>
    <p:sldId id="274" r:id="rId5"/>
    <p:sldId id="258" r:id="rId6"/>
    <p:sldId id="280" r:id="rId7"/>
    <p:sldId id="309" r:id="rId8"/>
    <p:sldId id="276" r:id="rId9"/>
    <p:sldId id="300" r:id="rId10"/>
    <p:sldId id="260" r:id="rId11"/>
    <p:sldId id="277" r:id="rId12"/>
    <p:sldId id="261" r:id="rId13"/>
    <p:sldId id="264" r:id="rId14"/>
    <p:sldId id="265" r:id="rId15"/>
    <p:sldId id="278" r:id="rId16"/>
    <p:sldId id="268" r:id="rId17"/>
    <p:sldId id="282" r:id="rId18"/>
    <p:sldId id="283" r:id="rId19"/>
    <p:sldId id="284" r:id="rId20"/>
    <p:sldId id="286" r:id="rId21"/>
    <p:sldId id="288" r:id="rId22"/>
    <p:sldId id="290" r:id="rId23"/>
    <p:sldId id="301" r:id="rId24"/>
    <p:sldId id="302" r:id="rId25"/>
    <p:sldId id="303" r:id="rId26"/>
    <p:sldId id="304" r:id="rId27"/>
    <p:sldId id="306" r:id="rId28"/>
    <p:sldId id="307" r:id="rId29"/>
    <p:sldId id="308" r:id="rId30"/>
    <p:sldId id="275" r:id="rId31"/>
    <p:sldId id="271" r:id="rId32"/>
    <p:sldId id="272" r:id="rId33"/>
    <p:sldId id="291" r:id="rId3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99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28319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670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7818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3101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695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7014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3612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941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Napier</a:t>
            </a:r>
            <a:br>
              <a:rPr lang="en-US" altLang="en-US" sz="4800" b="1" dirty="0">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
        <p:nvSpPr>
          <p:cNvPr id="5" name="TextBox 4">
            <a:extLst>
              <a:ext uri="{FF2B5EF4-FFF2-40B4-BE49-F238E27FC236}">
                <a16:creationId xmlns:a16="http://schemas.microsoft.com/office/drawing/2014/main" id="{79FDCBE9-FBCD-7AA1-3BE0-B2D7717C51B6}"/>
              </a:ext>
            </a:extLst>
          </p:cNvPr>
          <p:cNvSpPr txBox="1"/>
          <p:nvPr/>
        </p:nvSpPr>
        <p:spPr>
          <a:xfrm>
            <a:off x="8695176" y="2835275"/>
            <a:ext cx="1132114" cy="369332"/>
          </a:xfrm>
          <a:prstGeom prst="rect">
            <a:avLst/>
          </a:prstGeom>
          <a:noFill/>
        </p:spPr>
        <p:txBody>
          <a:bodyPr wrap="square">
            <a:spAutoFit/>
          </a:bodyPr>
          <a:lstStyle/>
          <a:p>
            <a:r>
              <a:rPr lang="en-US" sz="1800" b="1" kern="1200" dirty="0">
                <a:solidFill>
                  <a:schemeClr val="bg1"/>
                </a:solidFill>
                <a:latin typeface="Times New Roman" panose="02020603050405020304" pitchFamily="18" charset="0"/>
                <a:ea typeface="+mj-ea"/>
                <a:cs typeface="Times New Roman" panose="02020603050405020304" pitchFamily="18" charset="0"/>
              </a:rPr>
              <a:t>- Napier</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F00EDBFA-0B3E-DD8C-EAC5-F164B79B9284}"/>
              </a:ext>
            </a:extLst>
          </p:cNvPr>
          <p:cNvPicPr>
            <a:picLocks noChangeAspect="1"/>
          </p:cNvPicPr>
          <p:nvPr/>
        </p:nvPicPr>
        <p:blipFill rotWithShape="1">
          <a:blip r:embed="rId3">
            <a:extLst>
              <a:ext uri="{28A0092B-C50C-407E-A947-70E740481C1C}">
                <a14:useLocalDpi xmlns:a14="http://schemas.microsoft.com/office/drawing/2010/main" val="0"/>
              </a:ext>
            </a:extLst>
          </a:blip>
          <a:srcRect l="5785"/>
          <a:stretch/>
        </p:blipFill>
        <p:spPr>
          <a:xfrm>
            <a:off x="0" y="0"/>
            <a:ext cx="10080625"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999622" y="-66676"/>
            <a:ext cx="8081003"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Napier</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11</a:t>
            </a:fld>
            <a:endParaRPr lang="en-US" sz="800">
              <a:solidFill>
                <a:schemeClr val="tx1">
                  <a:tint val="75000"/>
                </a:schemeClr>
              </a:solidFill>
              <a:latin typeface="+mn-lt"/>
              <a:ea typeface="+mn-ea"/>
              <a:cs typeface="+mn-cs"/>
            </a:endParaRPr>
          </a:p>
        </p:txBody>
      </p:sp>
      <p:sp>
        <p:nvSpPr>
          <p:cNvPr id="8" name="TextBox 7">
            <a:extLst>
              <a:ext uri="{FF2B5EF4-FFF2-40B4-BE49-F238E27FC236}">
                <a16:creationId xmlns:a16="http://schemas.microsoft.com/office/drawing/2014/main" id="{DA924750-BC9A-C49F-4F17-DB96EB8AB4E8}"/>
              </a:ext>
            </a:extLst>
          </p:cNvPr>
          <p:cNvSpPr txBox="1"/>
          <p:nvPr/>
        </p:nvSpPr>
        <p:spPr>
          <a:xfrm>
            <a:off x="8322549" y="754853"/>
            <a:ext cx="228600" cy="1323439"/>
          </a:xfrm>
          <a:prstGeom prst="rect">
            <a:avLst/>
          </a:prstGeom>
          <a:noFill/>
        </p:spPr>
        <p:txBody>
          <a:bodyPr wrap="square">
            <a:spAutoFit/>
          </a:bodyPr>
          <a:lstStyle/>
          <a:p>
            <a:r>
              <a:rPr lang="en-US" sz="800" b="1" dirty="0">
                <a:latin typeface="Times New Roman" panose="02020603050405020304" pitchFamily="18" charset="0"/>
                <a:cs typeface="Times New Roman" panose="02020603050405020304" pitchFamily="18" charset="0"/>
              </a:rPr>
              <a:t>Cruise dock</a:t>
            </a:r>
          </a:p>
        </p:txBody>
      </p:sp>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Napier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has a comprehensive and user-friendly public transport system.</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Unfortunately, they do not offer a all-day bus pass like other cities. </a:t>
            </a:r>
          </a:p>
          <a:p>
            <a:pPr indent="-228600">
              <a:lnSpc>
                <a:spcPct val="90000"/>
              </a:lnSpc>
              <a:spcAft>
                <a:spcPts val="600"/>
              </a:spcAft>
              <a:buFont typeface="Arial" panose="020B0604020202020204" pitchFamily="34" charset="0"/>
              <a:buChar char="•"/>
            </a:pPr>
            <a:endParaRPr lang="en-US" sz="2200" dirty="0"/>
          </a:p>
        </p:txBody>
      </p:sp>
      <p:sp>
        <p:nvSpPr>
          <p:cNvPr id="9" name="TextBox 8">
            <a:extLst>
              <a:ext uri="{FF2B5EF4-FFF2-40B4-BE49-F238E27FC236}">
                <a16:creationId xmlns:a16="http://schemas.microsoft.com/office/drawing/2014/main" id="{3BEB0E22-3BA0-3276-4B17-85F36301F3B8}"/>
              </a:ext>
            </a:extLst>
          </p:cNvPr>
          <p:cNvSpPr txBox="1"/>
          <p:nvPr/>
        </p:nvSpPr>
        <p:spPr>
          <a:xfrm>
            <a:off x="6109325" y="1355017"/>
            <a:ext cx="3954719"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NZ$3.00 to travel a short distance if paying in cash or are a little cheaper with a BEE card.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Bus fare prices are increasing from 1 May 2024 due to rising operational costs, and the removal of NZTA funding for specific age groups.</a:t>
            </a:r>
          </a:p>
        </p:txBody>
      </p:sp>
      <p:pic>
        <p:nvPicPr>
          <p:cNvPr id="6" name="Picture 5" descr="A yellow and blue bus&#10;&#10;Description automatically generated">
            <a:extLst>
              <a:ext uri="{FF2B5EF4-FFF2-40B4-BE49-F238E27FC236}">
                <a16:creationId xmlns:a16="http://schemas.microsoft.com/office/drawing/2014/main" id="{997D4E79-98F1-9AE8-6849-FBA0AB4D1306}"/>
              </a:ext>
            </a:extLst>
          </p:cNvPr>
          <p:cNvPicPr>
            <a:picLocks noChangeAspect="1"/>
          </p:cNvPicPr>
          <p:nvPr/>
        </p:nvPicPr>
        <p:blipFill rotWithShape="1">
          <a:blip r:embed="rId3">
            <a:extLst>
              <a:ext uri="{28A0092B-C50C-407E-A947-70E740481C1C}">
                <a14:useLocalDpi xmlns:a14="http://schemas.microsoft.com/office/drawing/2010/main" val="0"/>
              </a:ext>
            </a:extLst>
          </a:blip>
          <a:srcRect t="14776" b="7843"/>
          <a:stretch/>
        </p:blipFill>
        <p:spPr>
          <a:xfrm>
            <a:off x="-3" y="2491991"/>
            <a:ext cx="6109329" cy="31508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Times New Roman" panose="02020603050405020304" pitchFamily="18" charset="0"/>
                <a:cs typeface="Times New Roman" panose="02020603050405020304" pitchFamily="18" charset="0"/>
              </a:rPr>
              <a:t>Napier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Uber rideshare is available in Napier, offering a more reasonable option.</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Napier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774831"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Napier walking tour of the interesting points and historic buildings in the capital city of Napier.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140 Napier Art Deco buildings, doors, sculptures, and more in this town.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surprisingly, as you walk downtown, fun and funky examples of Art Deco in Napier surrounded you.</a:t>
            </a:r>
          </a:p>
        </p:txBody>
      </p:sp>
      <p:pic>
        <p:nvPicPr>
          <p:cNvPr id="4" name="Picture 3" descr="A map of a city with a map of a city&#10;&#10;Description automatically generated">
            <a:extLst>
              <a:ext uri="{FF2B5EF4-FFF2-40B4-BE49-F238E27FC236}">
                <a16:creationId xmlns:a16="http://schemas.microsoft.com/office/drawing/2014/main" id="{30FA9F78-475C-6404-BA5E-3DE9BD3F1040}"/>
              </a:ext>
            </a:extLst>
          </p:cNvPr>
          <p:cNvPicPr>
            <a:picLocks noChangeAspect="1"/>
          </p:cNvPicPr>
          <p:nvPr/>
        </p:nvPicPr>
        <p:blipFill rotWithShape="1">
          <a:blip r:embed="rId3">
            <a:extLst>
              <a:ext uri="{28A0092B-C50C-407E-A947-70E740481C1C}">
                <a14:useLocalDpi xmlns:a14="http://schemas.microsoft.com/office/drawing/2010/main" val="0"/>
              </a:ext>
            </a:extLst>
          </a:blip>
          <a:srcRect l="1764" t="6409" r="2066" b="4693"/>
          <a:stretch/>
        </p:blipFill>
        <p:spPr>
          <a:xfrm>
            <a:off x="3774831" y="1166349"/>
            <a:ext cx="6305794" cy="45042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6"/>
            <a:ext cx="9990667" cy="403447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Napier hop-on hop-off bus tour provides all the benefits of a guided tour—including hassle-free transport and on-board audio commentary—with the flexibility of independent travel.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What’s included:</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All Day Hop-on Hop-off Pass</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Entries to all venue except National Aquarium .</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Drink Voucher (Tea, Coffee, juice or water)</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Wine Tasting</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Napier earthquake movie </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Bottled water</a:t>
            </a:r>
          </a:p>
          <a:p>
            <a:pPr marL="280988" marR="0" lvl="2" indent="29210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Coffee and/or Tea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pic>
        <p:nvPicPr>
          <p:cNvPr id="8" name="Picture 7">
            <a:extLst>
              <a:ext uri="{FF2B5EF4-FFF2-40B4-BE49-F238E27FC236}">
                <a16:creationId xmlns:a16="http://schemas.microsoft.com/office/drawing/2014/main" id="{236E1169-917B-BD35-042C-9425BD8C8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883" y="2728344"/>
            <a:ext cx="4403783" cy="2935855"/>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Quay </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on the south side. </a:t>
            </a:r>
            <a:endParaRPr lang="en-US" sz="1500" dirty="0">
              <a:latin typeface="Times New Roman" panose="02020603050405020304" pitchFamily="18" charset="0"/>
              <a:cs typeface="Times New Roman" panose="02020603050405020304" pitchFamily="18" charset="0"/>
            </a:endParaRPr>
          </a:p>
        </p:txBody>
      </p:sp>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mart</a:t>
            </a:r>
            <a:endParaRPr lang="en-US"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4514850" y="1133475"/>
            <a:ext cx="5475817" cy="402614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clothing boutiques, bars and nightclubs, yoga studios, and fantastic international cuisine.</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92325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Building</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3"/>
            <a:ext cx="5419019" cy="29908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crown jewel of the harbor front, the Napier Ferry</a:t>
            </a:r>
          </a:p>
        </p:txBody>
      </p:sp>
      <p:sp>
        <p:nvSpPr>
          <p:cNvPr id="8" name="TextBox 7">
            <a:extLst>
              <a:ext uri="{FF2B5EF4-FFF2-40B4-BE49-F238E27FC236}">
                <a16:creationId xmlns:a16="http://schemas.microsoft.com/office/drawing/2014/main" id="{E3D0B2CC-C1BA-33A9-00F4-69B7833E26CA}"/>
              </a:ext>
            </a:extLst>
          </p:cNvPr>
          <p:cNvSpPr txBox="1"/>
          <p:nvPr/>
        </p:nvSpPr>
        <p:spPr>
          <a:xfrm>
            <a:off x="189617" y="3756180"/>
            <a:ext cx="9891007" cy="723275"/>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Ferry Terminal building is</a:t>
            </a:r>
          </a:p>
        </p:txBody>
      </p:sp>
    </p:spTree>
    <p:extLst>
      <p:ext uri="{BB962C8B-B14F-4D97-AF65-F5344CB8AC3E}">
        <p14:creationId xmlns:p14="http://schemas.microsoft.com/office/powerpoint/2010/main" val="352789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816404"/>
          </a:xfrm>
          <a:prstGeom prst="rect">
            <a:avLst/>
          </a:prstGeo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Vit Harbor</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5057319" y="1476376"/>
            <a:ext cx="5020785" cy="36310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a:t>
            </a:r>
            <a:r>
              <a:rPr lang="en-US" sz="2400" dirty="0" err="1">
                <a:latin typeface="Times New Roman" panose="02020603050405020304" pitchFamily="18" charset="0"/>
                <a:cs typeface="Times New Roman" panose="02020603050405020304" pitchFamily="18" charset="0"/>
              </a:rPr>
              <a:t>Harbour</a:t>
            </a:r>
            <a:r>
              <a:rPr lang="en-US" sz="2400" dirty="0">
                <a:latin typeface="Times New Roman" panose="02020603050405020304" pitchFamily="18" charset="0"/>
                <a:cs typeface="Times New Roman" panose="02020603050405020304" pitchFamily="18" charset="0"/>
              </a:rPr>
              <a:t> is a vibrant waterfront community welcoming residents, workers and visitors to the heart of Napier.</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prstClr val="black">
                    <a:tint val="75000"/>
                  </a:prstClr>
                </a:solidFill>
                <a:latin typeface="Calibri" panose="020F0502020204030204"/>
              </a:rPr>
              <a:pPr algn="r">
                <a:spcAft>
                  <a:spcPts val="600"/>
                </a:spcAft>
                <a:defRPr/>
              </a:pPr>
              <a:t>19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9759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51453" y="991617"/>
            <a:ext cx="7468697"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Napier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Napier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Napier</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Napier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3600" dirty="0">
                <a:latin typeface="Times New Roman" panose="02020603050405020304" pitchFamily="18" charset="0"/>
                <a:cs typeface="Times New Roman" panose="02020603050405020304" pitchFamily="18" charset="0"/>
              </a:rPr>
              <a:t>Napier Fish Market</a:t>
            </a:r>
            <a:endParaRPr lang="en-US" sz="3600"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33350" y="1073150"/>
            <a:ext cx="9877425" cy="10731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Fish Market is not just a place to be fresh fish, it also has dozens of places to eat fish as well.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widely considered one of the best Fish Markets in New Zealand and well worth the visit.</a:t>
            </a:r>
            <a:endParaRPr lang="en-US" sz="2000" dirty="0"/>
          </a:p>
        </p:txBody>
      </p:sp>
      <p:pic>
        <p:nvPicPr>
          <p:cNvPr id="8" name="Picture 7" descr="A plate of food on a table&#10;&#10;Description automatically generated">
            <a:extLst>
              <a:ext uri="{FF2B5EF4-FFF2-40B4-BE49-F238E27FC236}">
                <a16:creationId xmlns:a16="http://schemas.microsoft.com/office/drawing/2014/main" id="{B84DE938-54D9-A029-40D6-D83A238E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258"/>
            <a:ext cx="10080624" cy="3401226"/>
          </a:xfrm>
          <a:prstGeom prst="rect">
            <a:avLst/>
          </a:prstGeom>
        </p:spPr>
      </p:pic>
    </p:spTree>
    <p:extLst>
      <p:ext uri="{BB962C8B-B14F-4D97-AF65-F5344CB8AC3E}">
        <p14:creationId xmlns:p14="http://schemas.microsoft.com/office/powerpoint/2010/main" val="39318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Park</a:t>
            </a: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3"/>
            <a:ext cx="5824360" cy="273402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Victoria </a:t>
            </a:r>
            <a:r>
              <a:rPr lang="en-US" sz="2000" dirty="0"/>
              <a:t>the area to the north (called the Western Reclamation) dates from after that. </a:t>
            </a:r>
          </a:p>
        </p:txBody>
      </p:sp>
    </p:spTree>
    <p:extLst>
      <p:ext uri="{BB962C8B-B14F-4D97-AF65-F5344CB8AC3E}">
        <p14:creationId xmlns:p14="http://schemas.microsoft.com/office/powerpoint/2010/main" val="30380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2"/>
            <a:ext cx="7726973" cy="286765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the</a:t>
            </a:r>
            <a:r>
              <a:rPr lang="en-US" sz="2000" dirty="0">
                <a:latin typeface="Times New Roman" panose="02020603050405020304" pitchFamily="18" charset="0"/>
                <a:cs typeface="Times New Roman" panose="02020603050405020304" pitchFamily="18" charset="0"/>
              </a:rPr>
              <a:t> current cathedral in 1907. The church was designated as a cathedral in 1848, and consecrated in 1963. </a:t>
            </a:r>
          </a:p>
        </p:txBody>
      </p:sp>
    </p:spTree>
    <p:extLst>
      <p:ext uri="{BB962C8B-B14F-4D97-AF65-F5344CB8AC3E}">
        <p14:creationId xmlns:p14="http://schemas.microsoft.com/office/powerpoint/2010/main" val="219823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Sky Ter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61590" y="1119188"/>
            <a:ext cx="6701185" cy="135530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iconic volcanoes, sparkling sunlit harbors and beyond.</a:t>
            </a:r>
          </a:p>
        </p:txBody>
      </p:sp>
      <p:graphicFrame>
        <p:nvGraphicFramePr>
          <p:cNvPr id="6" name="Table 5">
            <a:extLst>
              <a:ext uri="{FF2B5EF4-FFF2-40B4-BE49-F238E27FC236}">
                <a16:creationId xmlns:a16="http://schemas.microsoft.com/office/drawing/2014/main" id="{D81E001E-C746-F29C-6CC0-0A909F5AD223}"/>
              </a:ext>
            </a:extLst>
          </p:cNvPr>
          <p:cNvGraphicFramePr>
            <a:graphicFrameLocks noGrp="1"/>
          </p:cNvGraphicFramePr>
          <p:nvPr>
            <p:extLst>
              <p:ext uri="{D42A27DB-BD31-4B8C-83A1-F6EECF244321}">
                <p14:modId xmlns:p14="http://schemas.microsoft.com/office/powerpoint/2010/main" val="3131027527"/>
              </p:ext>
            </p:extLst>
          </p:nvPr>
        </p:nvGraphicFramePr>
        <p:xfrm>
          <a:off x="752475" y="2639060"/>
          <a:ext cx="3622351" cy="2834640"/>
        </p:xfrm>
        <a:graphic>
          <a:graphicData uri="http://schemas.openxmlformats.org/drawingml/2006/table">
            <a:tbl>
              <a:tblPr/>
              <a:tblGrid>
                <a:gridCol w="2742232">
                  <a:extLst>
                    <a:ext uri="{9D8B030D-6E8A-4147-A177-3AD203B41FA5}">
                      <a16:colId xmlns:a16="http://schemas.microsoft.com/office/drawing/2014/main" val="1725291128"/>
                    </a:ext>
                  </a:extLst>
                </a:gridCol>
                <a:gridCol w="213241">
                  <a:extLst>
                    <a:ext uri="{9D8B030D-6E8A-4147-A177-3AD203B41FA5}">
                      <a16:colId xmlns:a16="http://schemas.microsoft.com/office/drawing/2014/main" val="3905638964"/>
                    </a:ext>
                  </a:extLst>
                </a:gridCol>
                <a:gridCol w="666878">
                  <a:extLst>
                    <a:ext uri="{9D8B030D-6E8A-4147-A177-3AD203B41FA5}">
                      <a16:colId xmlns:a16="http://schemas.microsoft.com/office/drawing/2014/main" val="936523436"/>
                    </a:ext>
                  </a:extLst>
                </a:gridCol>
              </a:tblGrid>
              <a:tr h="633771">
                <a:tc>
                  <a:txBody>
                    <a:bodyPr/>
                    <a:lstStyle/>
                    <a:p>
                      <a:r>
                        <a:rPr lang="en-US" sz="1800"/>
                        <a:t>ADULT</a:t>
                      </a:r>
                      <a:br>
                        <a:rPr lang="en-US" sz="1800"/>
                      </a:br>
                      <a:r>
                        <a:rPr lang="en-US" sz="1800"/>
                        <a:t>15 years and above</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$42</a:t>
                      </a:r>
                    </a:p>
                  </a:txBody>
                  <a:tcPr anchor="ctr">
                    <a:lnL>
                      <a:noFill/>
                    </a:lnL>
                    <a:lnR>
                      <a:noFill/>
                    </a:lnR>
                    <a:lnT>
                      <a:noFill/>
                    </a:lnT>
                    <a:lnB>
                      <a:noFill/>
                    </a:lnB>
                    <a:noFill/>
                  </a:tcPr>
                </a:tc>
                <a:extLst>
                  <a:ext uri="{0D108BD9-81ED-4DB2-BD59-A6C34878D82A}">
                    <a16:rowId xmlns:a16="http://schemas.microsoft.com/office/drawing/2014/main" val="787471045"/>
                  </a:ext>
                </a:extLst>
              </a:tr>
              <a:tr h="633771">
                <a:tc>
                  <a:txBody>
                    <a:bodyPr/>
                    <a:lstStyle/>
                    <a:p>
                      <a:r>
                        <a:rPr lang="en-US" sz="1800"/>
                        <a:t>CHILD</a:t>
                      </a:r>
                      <a:br>
                        <a:rPr lang="en-US" sz="1800"/>
                      </a:br>
                      <a:r>
                        <a:rPr lang="en-US" sz="1800"/>
                        <a:t>3-14 years</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$20</a:t>
                      </a:r>
                    </a:p>
                  </a:txBody>
                  <a:tcPr anchor="ctr">
                    <a:lnL>
                      <a:noFill/>
                    </a:lnL>
                    <a:lnR>
                      <a:noFill/>
                    </a:lnR>
                    <a:lnT>
                      <a:noFill/>
                    </a:lnT>
                    <a:lnB>
                      <a:noFill/>
                    </a:lnB>
                    <a:noFill/>
                  </a:tcPr>
                </a:tc>
                <a:extLst>
                  <a:ext uri="{0D108BD9-81ED-4DB2-BD59-A6C34878D82A}">
                    <a16:rowId xmlns:a16="http://schemas.microsoft.com/office/drawing/2014/main" val="4180734554"/>
                  </a:ext>
                </a:extLst>
              </a:tr>
              <a:tr h="633771">
                <a:tc>
                  <a:txBody>
                    <a:bodyPr/>
                    <a:lstStyle/>
                    <a:p>
                      <a:r>
                        <a:rPr lang="en-US" sz="1800"/>
                        <a:t>CHILD</a:t>
                      </a:r>
                      <a:br>
                        <a:rPr lang="en-US" sz="1800"/>
                      </a:br>
                      <a:r>
                        <a:rPr lang="en-US" sz="1800"/>
                        <a:t>2 years and under</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FREE</a:t>
                      </a:r>
                    </a:p>
                  </a:txBody>
                  <a:tcPr anchor="ctr">
                    <a:lnL>
                      <a:noFill/>
                    </a:lnL>
                    <a:lnR>
                      <a:noFill/>
                    </a:lnR>
                    <a:lnT>
                      <a:noFill/>
                    </a:lnT>
                    <a:lnB>
                      <a:noFill/>
                    </a:lnB>
                    <a:noFill/>
                  </a:tcPr>
                </a:tc>
                <a:extLst>
                  <a:ext uri="{0D108BD9-81ED-4DB2-BD59-A6C34878D82A}">
                    <a16:rowId xmlns:a16="http://schemas.microsoft.com/office/drawing/2014/main" val="1322239263"/>
                  </a:ext>
                </a:extLst>
              </a:tr>
              <a:tr h="905387">
                <a:tc>
                  <a:txBody>
                    <a:bodyPr/>
                    <a:lstStyle/>
                    <a:p>
                      <a:r>
                        <a:rPr lang="en-US" sz="1800"/>
                        <a:t>FAMILY PACK</a:t>
                      </a:r>
                      <a:br>
                        <a:rPr lang="en-US" sz="1800"/>
                      </a:br>
                      <a:r>
                        <a:rPr lang="en-US" sz="1800"/>
                        <a:t>(2 Adults and up to 2 Children)</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$109</a:t>
                      </a:r>
                    </a:p>
                  </a:txBody>
                  <a:tcPr anchor="ctr">
                    <a:lnL>
                      <a:noFill/>
                    </a:lnL>
                    <a:lnR>
                      <a:noFill/>
                    </a:lnR>
                    <a:lnT>
                      <a:noFill/>
                    </a:lnT>
                    <a:lnB>
                      <a:noFill/>
                    </a:lnB>
                    <a:noFill/>
                  </a:tcPr>
                </a:tc>
                <a:extLst>
                  <a:ext uri="{0D108BD9-81ED-4DB2-BD59-A6C34878D82A}">
                    <a16:rowId xmlns:a16="http://schemas.microsoft.com/office/drawing/2014/main" val="2137482142"/>
                  </a:ext>
                </a:extLst>
              </a:tr>
            </a:tbl>
          </a:graphicData>
        </a:graphic>
      </p:graphicFrame>
    </p:spTree>
    <p:extLst>
      <p:ext uri="{BB962C8B-B14F-4D97-AF65-F5344CB8AC3E}">
        <p14:creationId xmlns:p14="http://schemas.microsoft.com/office/powerpoint/2010/main" val="8704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Square</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Aotea 2010, a major redevelopment of Aotea Square was completed.</a:t>
            </a:r>
            <a:endParaRPr lang="en-US" sz="2200" dirty="0"/>
          </a:p>
        </p:txBody>
      </p:sp>
    </p:spTree>
    <p:extLst>
      <p:ext uri="{BB962C8B-B14F-4D97-AF65-F5344CB8AC3E}">
        <p14:creationId xmlns:p14="http://schemas.microsoft.com/office/powerpoint/2010/main" val="390094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Park</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54977" y="1159082"/>
            <a:ext cx="5931877" cy="4097131"/>
          </a:xfrm>
          <a:prstGeom prst="rect">
            <a:avLst/>
          </a:prstGeom>
        </p:spPr>
        <p:txBody>
          <a:bodyPr vert="horz" lIns="91440" tIns="45720" rIns="91440" bIns="45720" rtlCol="0" anchor="t">
            <a:noAutofit/>
          </a:bodyPr>
          <a:lstStyle/>
          <a:p>
            <a:r>
              <a:rPr lang="en-US" sz="2200" dirty="0">
                <a:latin typeface="Times New Roman" panose="02020603050405020304" pitchFamily="18" charset="0"/>
                <a:cs typeface="Times New Roman" panose="02020603050405020304" pitchFamily="18" charset="0"/>
              </a:rPr>
              <a:t>Albert Park time stroll and somewhere to eat your lunch on a lovely sunny day.</a:t>
            </a:r>
          </a:p>
        </p:txBody>
      </p:sp>
    </p:spTree>
    <p:extLst>
      <p:ext uri="{BB962C8B-B14F-4D97-AF65-F5344CB8AC3E}">
        <p14:creationId xmlns:p14="http://schemas.microsoft.com/office/powerpoint/2010/main" val="270951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Napier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14301" y="1119189"/>
            <a:ext cx="6110654"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Walk' track through a hillside section of native forest.</a:t>
            </a:r>
          </a:p>
        </p:txBody>
      </p:sp>
    </p:spTree>
    <p:extLst>
      <p:ext uri="{BB962C8B-B14F-4D97-AF65-F5344CB8AC3E}">
        <p14:creationId xmlns:p14="http://schemas.microsoft.com/office/powerpoint/2010/main" val="248962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54597" y="1007237"/>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Napier name was </a:t>
            </a:r>
            <a:r>
              <a:rPr lang="en-US" sz="2200" i="1" dirty="0" err="1">
                <a:latin typeface="Times New Roman" panose="02020603050405020304" pitchFamily="18" charset="0"/>
                <a:cs typeface="Times New Roman" panose="02020603050405020304" pitchFamily="18" charset="0"/>
              </a:rPr>
              <a:t>Te</a:t>
            </a:r>
            <a:r>
              <a:rPr lang="en-US" sz="2200" i="1" dirty="0">
                <a:latin typeface="Times New Roman" panose="02020603050405020304" pitchFamily="18" charset="0"/>
                <a:cs typeface="Times New Roman" panose="02020603050405020304" pitchFamily="18" charset="0"/>
              </a:rPr>
              <a:t> Papa </a:t>
            </a:r>
            <a:r>
              <a:rPr lang="en-US" sz="2200" i="1" dirty="0" err="1">
                <a:latin typeface="Times New Roman" panose="02020603050405020304" pitchFamily="18" charset="0"/>
                <a:cs typeface="Times New Roman" panose="02020603050405020304" pitchFamily="18" charset="0"/>
              </a:rPr>
              <a:t>Whakahiku</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F037B2C-866C-AD71-F8DF-403B7A1ACB2B}"/>
              </a:ext>
            </a:extLst>
          </p:cNvPr>
          <p:cNvSpPr txBox="1"/>
          <p:nvPr/>
        </p:nvSpPr>
        <p:spPr>
          <a:xfrm>
            <a:off x="6086474" y="5104368"/>
            <a:ext cx="4086753" cy="369332"/>
          </a:xfrm>
          <a:prstGeom prst="rect">
            <a:avLst/>
          </a:prstGeom>
          <a:noFill/>
        </p:spPr>
        <p:txBody>
          <a:bodyPr wrap="square">
            <a:spAutoFit/>
          </a:bodyPr>
          <a:lstStyle/>
          <a:p>
            <a:r>
              <a:rPr lang="en-US" b="1" dirty="0"/>
              <a:t>Admission Fee:</a:t>
            </a:r>
            <a:r>
              <a:rPr lang="en-US" dirty="0"/>
              <a:t> Adults $ , Children $</a:t>
            </a:r>
          </a:p>
        </p:txBody>
      </p:sp>
    </p:spTree>
    <p:extLst>
      <p:ext uri="{BB962C8B-B14F-4D97-AF65-F5344CB8AC3E}">
        <p14:creationId xmlns:p14="http://schemas.microsoft.com/office/powerpoint/2010/main" val="291691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28</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Cathedral</a:t>
            </a:r>
            <a:r>
              <a:rPr lang="en-US" sz="2400" dirty="0">
                <a:latin typeface="Times New Roman" panose="02020603050405020304" pitchFamily="18" charset="0"/>
                <a:cs typeface="Times New Roman" panose="02020603050405020304" pitchFamily="18" charset="0"/>
              </a:rPr>
              <a:t> in 1973.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64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Garden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29</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61925" y="1119188"/>
            <a:ext cx="7848600" cy="3348038"/>
          </a:xfrm>
          <a:prstGeom prst="rect">
            <a:avLst/>
          </a:prstGeom>
        </p:spPr>
        <p:txBody>
          <a:bodyPr vert="horz" lIns="91440" tIns="45720" rIns="91440" bIns="45720" rtlCol="0" anchor="t">
            <a:noAutofit/>
          </a:bodyPr>
          <a:lstStyle/>
          <a:p>
            <a:r>
              <a:rPr lang="en-US" sz="2400" dirty="0"/>
              <a:t>Visit the, succeed. You too can grow beautiful roses in Napier - without as much energy or money spent as you may have thought.</a:t>
            </a:r>
          </a:p>
        </p:txBody>
      </p:sp>
    </p:spTree>
    <p:extLst>
      <p:ext uri="{BB962C8B-B14F-4D97-AF65-F5344CB8AC3E}">
        <p14:creationId xmlns:p14="http://schemas.microsoft.com/office/powerpoint/2010/main" val="87463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Napier</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1015663"/>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Aukland. But there are many choices close to the ship at </a:t>
            </a:r>
            <a:r>
              <a:rPr lang="en-US" sz="2000" dirty="0">
                <a:latin typeface="Times New Roman" panose="02020603050405020304" pitchFamily="18" charset="0"/>
                <a:cs typeface="Times New Roman" panose="02020603050405020304" pitchFamily="18" charset="0"/>
              </a:rPr>
              <a:t>VIADUCT HARBOUR.</a:t>
            </a:r>
          </a:p>
          <a:p>
            <a:pPr>
              <a:buClrTx/>
              <a:buFontTx/>
              <a:buNone/>
            </a:pPr>
            <a:r>
              <a:rPr lang="en-US" altLang="en-US" sz="2000" dirty="0">
                <a:latin typeface="Times New Roman" panose="02020603050405020304" pitchFamily="18" charset="0"/>
                <a:cs typeface="Times New Roman" panose="02020603050405020304" pitchFamily="18" charset="0"/>
              </a:rPr>
              <a:t>This list may be of help:</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Napier is a beautiful City with a rich history and numerous attractions. Regardless of what you're looking for, Napier has something for everyone.</a:t>
            </a:r>
          </a:p>
          <a:p>
            <a:pPr lvl="0" rtl="0"/>
            <a:endParaRPr lang="en-US" dirty="0">
              <a:solidFill>
                <a:srgbClr val="000000"/>
              </a:solidFill>
              <a:latin typeface="Times New Roman" panose="02020603050405020304" pitchFamily="18" charset="0"/>
              <a:cs typeface="Times New Roman" panose="02020603050405020304" pitchFamily="18" charset="0"/>
            </a:endParaRPr>
          </a:p>
          <a:p>
            <a:pPr lvl="0" rtl="0"/>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Napier!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Napier</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dirty="0">
                <a:solidFill>
                  <a:srgbClr val="202124"/>
                </a:solidFill>
                <a:latin typeface="Times New Roman" panose="02020603050405020304" pitchFamily="18" charset="0"/>
                <a:cs typeface="Times New Roman" panose="02020603050405020304" pitchFamily="18" charset="0"/>
              </a:rPr>
            </a:br>
            <a:endParaRPr lang="en-US" altLang="en-US"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Napier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12984" y="1"/>
            <a:ext cx="5034952" cy="1135464"/>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Napier</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004836"/>
            <a:ext cx="5251938" cy="4665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indent="-228600">
              <a:lnSpc>
                <a:spcPct val="12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Beautifully preserved 1930s architecture is Napier's special point of difference. Street after street of stunning and beautifully-restored Art Deco buildings have made Napier famous as one of the most complete collections of Art Deco buildings in the world. </a:t>
            </a:r>
          </a:p>
          <a:p>
            <a:pPr marL="342900" indent="-228600">
              <a:lnSpc>
                <a:spcPct val="12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1931 a massive earthquake rocked Hawke's Bay for more than three minutes, killing nearly 260 and destroying the commercial center of Napier.</a:t>
            </a:r>
          </a:p>
        </p:txBody>
      </p:sp>
      <p:pic>
        <p:nvPicPr>
          <p:cNvPr id="7" name="Picture 6" descr="A group of cars parked on the side of a street&#10;&#10;Description automatically generated">
            <a:extLst>
              <a:ext uri="{FF2B5EF4-FFF2-40B4-BE49-F238E27FC236}">
                <a16:creationId xmlns:a16="http://schemas.microsoft.com/office/drawing/2014/main" id="{0FE57741-8A8B-E2E9-3E0D-D2A8A5897FE8}"/>
              </a:ext>
            </a:extLst>
          </p:cNvPr>
          <p:cNvPicPr>
            <a:picLocks noChangeAspect="1"/>
          </p:cNvPicPr>
          <p:nvPr/>
        </p:nvPicPr>
        <p:blipFill>
          <a:blip r:embed="rId3">
            <a:extLst>
              <a:ext uri="{28A0092B-C50C-407E-A947-70E740481C1C}">
                <a14:useLocalDpi xmlns:a14="http://schemas.microsoft.com/office/drawing/2010/main" val="0"/>
              </a:ext>
            </a:extLst>
          </a:blip>
          <a:srcRect l="23125" r="2253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0628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12984" y="1"/>
            <a:ext cx="5034952" cy="1135464"/>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Napier</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004836"/>
            <a:ext cx="5147936" cy="4665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32500" lnSpcReduction="20000"/>
          </a:bodyPr>
          <a:lstStyle/>
          <a:p>
            <a:pPr marL="342900" indent="-228600">
              <a:lnSpc>
                <a:spcPct val="120000"/>
              </a:lnSpc>
              <a:spcAft>
                <a:spcPts val="600"/>
              </a:spcAf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Rebuilding began almost immediately, and new buildings reflected the architectural styles of the times - Stripped Classical, Spanish Mission and Art Deco. </a:t>
            </a:r>
          </a:p>
          <a:p>
            <a:pPr marL="342900" indent="-228600">
              <a:lnSpc>
                <a:spcPct val="120000"/>
              </a:lnSpc>
              <a:spcAft>
                <a:spcPts val="600"/>
              </a:spcAf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Napier is often referred to as a 1930s film set, and one of the best ways to enjoy the streetscape is on a self-guided walk - ask for a map at the information center or at the Art Deco Trust. </a:t>
            </a:r>
          </a:p>
          <a:p>
            <a:pPr marL="342900" indent="-228600">
              <a:lnSpc>
                <a:spcPct val="120000"/>
              </a:lnSpc>
              <a:spcAft>
                <a:spcPts val="600"/>
              </a:spcAft>
              <a:buFont typeface="Arial" panose="020B0604020202020204" pitchFamily="34" charset="0"/>
              <a:buChar char="•"/>
            </a:pPr>
            <a:endParaRPr lang="en-US" sz="1200" dirty="0"/>
          </a:p>
        </p:txBody>
      </p:sp>
      <p:pic>
        <p:nvPicPr>
          <p:cNvPr id="7" name="Picture 6" descr="A group of cars parked on the side of a street&#10;&#10;Description automatically generated">
            <a:extLst>
              <a:ext uri="{FF2B5EF4-FFF2-40B4-BE49-F238E27FC236}">
                <a16:creationId xmlns:a16="http://schemas.microsoft.com/office/drawing/2014/main" id="{0FE57741-8A8B-E2E9-3E0D-D2A8A5897FE8}"/>
              </a:ext>
            </a:extLst>
          </p:cNvPr>
          <p:cNvPicPr>
            <a:picLocks noChangeAspect="1"/>
          </p:cNvPicPr>
          <p:nvPr/>
        </p:nvPicPr>
        <p:blipFill>
          <a:blip r:embed="rId3">
            <a:extLst>
              <a:ext uri="{28A0092B-C50C-407E-A947-70E740481C1C}">
                <a14:useLocalDpi xmlns:a14="http://schemas.microsoft.com/office/drawing/2010/main" val="0"/>
              </a:ext>
            </a:extLst>
          </a:blip>
          <a:srcRect l="23125" r="2253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9703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64746"/>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Napier</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1153806"/>
            <a:ext cx="988906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has a well established Mäori history.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The first wave of </a:t>
            </a:r>
            <a:r>
              <a:rPr lang="en-US" sz="2000" dirty="0">
                <a:latin typeface="Times New Roman" panose="02020603050405020304" pitchFamily="18" charset="0"/>
                <a:cs typeface="Times New Roman" panose="02020603050405020304" pitchFamily="18" charset="0"/>
              </a:rPr>
              <a:t>Mäori</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immigrants arrived in 950 AD followed by others in 1150 and 1350. It is the travelers of 1350 who developed into the contemporary Māori people.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was first sighted by Europeans in October 1769, when Captain Cook sailed down the east coast of the North Island. Later, traders, whalers and missionaries were the forerunners of permanent residency here, and in the 1850's farmers and hotel keepers arrived.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the capital of the Hawke's Bay province, was first sighted by Europeans (Captain Cook) in October 1769, when he sailed down the east coast of the North Island.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 referred to the future site of Napier and its inner harbor as follows: "On each side of this bluff head is a low, narrow sand or stone beach, between these beaches and the mainland is a pretty large lake of salt water I suppose."</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
            <a:ext cx="10080625" cy="1251284"/>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Brief History </a:t>
            </a:r>
            <a:r>
              <a:rPr lang="en-US" sz="2800" b="1" dirty="0">
                <a:latin typeface="Times New Roman" panose="02020603050405020304" pitchFamily="18" charset="0"/>
                <a:cs typeface="Times New Roman" panose="02020603050405020304" pitchFamily="18" charset="0"/>
              </a:rPr>
              <a:t>Cont.</a:t>
            </a:r>
          </a:p>
        </p:txBody>
      </p:sp>
      <p:sp>
        <p:nvSpPr>
          <p:cNvPr id="5" name="TextBox 4">
            <a:extLst>
              <a:ext uri="{FF2B5EF4-FFF2-40B4-BE49-F238E27FC236}">
                <a16:creationId xmlns:a16="http://schemas.microsoft.com/office/drawing/2014/main" id="{D90BAD50-F6D8-F294-788B-F0D131FAD242}"/>
              </a:ext>
            </a:extLst>
          </p:cNvPr>
          <p:cNvSpPr txBox="1"/>
          <p:nvPr/>
        </p:nvSpPr>
        <p:spPr>
          <a:xfrm>
            <a:off x="3910263" y="1134053"/>
            <a:ext cx="6170362" cy="4419266"/>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Crown purchased the Ahuriri block (including the site of Napier) in 1851, and in 1854 Alfred Domett was appointed Commissioner of Crown Lands and Resident Magistrate at Ahuriri.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plan was prepared, and the town named Napier, after Sir Charles Napier, the hero of the Battle of Meeanee in the Indian province of Scinde.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Domett named many of the streets in this settlement to commemorate the great colonial era of the British Indian Empire. He also displayed his own literary preferences by naming streets after famous artists and literary figures</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Napier soon flourished though and became a well-established commercial center with a growing port, servicing a wide area.</a:t>
            </a:r>
          </a:p>
        </p:txBody>
      </p:sp>
      <p:pic>
        <p:nvPicPr>
          <p:cNvPr id="9" name="Picture 8" descr="A person in a military uniform&#10;&#10;Description automatically generated">
            <a:extLst>
              <a:ext uri="{FF2B5EF4-FFF2-40B4-BE49-F238E27FC236}">
                <a16:creationId xmlns:a16="http://schemas.microsoft.com/office/drawing/2014/main" id="{79795728-A294-0822-3D60-556791DD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 y="1220737"/>
            <a:ext cx="3818403" cy="4422581"/>
          </a:xfrm>
          <a:prstGeom prst="rect">
            <a:avLst/>
          </a:prstGeom>
        </p:spPr>
      </p:pic>
    </p:spTree>
    <p:extLst>
      <p:ext uri="{BB962C8B-B14F-4D97-AF65-F5344CB8AC3E}">
        <p14:creationId xmlns:p14="http://schemas.microsoft.com/office/powerpoint/2010/main" val="1198211810"/>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1611</Words>
  <Application>Microsoft Office PowerPoint</Application>
  <PresentationFormat>Custom</PresentationFormat>
  <Paragraphs>177</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Alef</vt:lpstr>
      <vt:lpstr>Arial</vt:lpstr>
      <vt:lpstr>Calibri</vt:lpstr>
      <vt:lpstr>Liberation Sans</vt:lpstr>
      <vt:lpstr>Times New Roman</vt:lpstr>
      <vt:lpstr>Wingdings</vt:lpstr>
      <vt:lpstr>Default</vt:lpstr>
      <vt:lpstr>Napier New Zealand Presented by Marc Silver</vt:lpstr>
      <vt:lpstr>What I Will Cover</vt:lpstr>
      <vt:lpstr>My Port Philosophy</vt:lpstr>
      <vt:lpstr>PowerPoint Presentation</vt:lpstr>
      <vt:lpstr>PowerPoint Presentation</vt:lpstr>
      <vt:lpstr>About Napier</vt:lpstr>
      <vt:lpstr>About Napier</vt:lpstr>
      <vt:lpstr>Brief History of Napier</vt:lpstr>
      <vt:lpstr>Brief History Cont.</vt:lpstr>
      <vt:lpstr>New Zealand Area Map </vt:lpstr>
      <vt:lpstr>Map of Napier</vt:lpstr>
      <vt:lpstr>Napier Transit System</vt:lpstr>
      <vt:lpstr>Napier Taxis</vt:lpstr>
      <vt:lpstr>Napier Walking Tour </vt:lpstr>
      <vt:lpstr>PowerPoint Presentation</vt:lpstr>
      <vt:lpstr>Quay </vt:lpstr>
      <vt:lpstr>mart</vt:lpstr>
      <vt:lpstr>Building</vt:lpstr>
      <vt:lpstr>Vit Harbor</vt:lpstr>
      <vt:lpstr>Napier Fish Market</vt:lpstr>
      <vt:lpstr>Park</vt:lpstr>
      <vt:lpstr>Cathedral</vt:lpstr>
      <vt:lpstr>Sky Ter</vt:lpstr>
      <vt:lpstr>Square</vt:lpstr>
      <vt:lpstr>Park</vt:lpstr>
      <vt:lpstr>Napier</vt:lpstr>
      <vt:lpstr>Museum</vt:lpstr>
      <vt:lpstr>Cathedral</vt:lpstr>
      <vt:lpstr>Garden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159</cp:revision>
  <dcterms:created xsi:type="dcterms:W3CDTF">2023-03-25T21:24:27Z</dcterms:created>
  <dcterms:modified xsi:type="dcterms:W3CDTF">2024-08-17T02:42:53Z</dcterms:modified>
</cp:coreProperties>
</file>