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16_578963DE.xml" ContentType="application/vnd.ms-powerpoint.comments+xml"/>
  <Override PartName="/ppt/comments/modernComment_122_FA03214C.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5"/>
  </p:notesMasterIdLst>
  <p:handoutMasterIdLst>
    <p:handoutMasterId r:id="rId26"/>
  </p:handoutMasterIdLst>
  <p:sldIdLst>
    <p:sldId id="257" r:id="rId5"/>
    <p:sldId id="305" r:id="rId6"/>
    <p:sldId id="292" r:id="rId7"/>
    <p:sldId id="312" r:id="rId8"/>
    <p:sldId id="311" r:id="rId9"/>
    <p:sldId id="306" r:id="rId10"/>
    <p:sldId id="313" r:id="rId11"/>
    <p:sldId id="307" r:id="rId12"/>
    <p:sldId id="308" r:id="rId13"/>
    <p:sldId id="309" r:id="rId14"/>
    <p:sldId id="273" r:id="rId15"/>
    <p:sldId id="301" r:id="rId16"/>
    <p:sldId id="278" r:id="rId17"/>
    <p:sldId id="290" r:id="rId18"/>
    <p:sldId id="276" r:id="rId19"/>
    <p:sldId id="277" r:id="rId20"/>
    <p:sldId id="275" r:id="rId21"/>
    <p:sldId id="274" r:id="rId22"/>
    <p:sldId id="304" r:id="rId23"/>
    <p:sldId id="279"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31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519" autoAdjust="0"/>
  </p:normalViewPr>
  <p:slideViewPr>
    <p:cSldViewPr>
      <p:cViewPr varScale="1">
        <p:scale>
          <a:sx n="78" d="100"/>
          <a:sy n="78" d="100"/>
        </p:scale>
        <p:origin x="978" y="90"/>
      </p:cViewPr>
      <p:guideLst>
        <p:guide orient="horz" pos="2160"/>
        <p:guide pos="3311"/>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6_578963DE.xml><?xml version="1.0" encoding="utf-8"?>
<p188:cmLst xmlns:a="http://schemas.openxmlformats.org/drawingml/2006/main" xmlns:r="http://schemas.openxmlformats.org/officeDocument/2006/relationships" xmlns:p188="http://schemas.microsoft.com/office/powerpoint/2018/8/main">
  <p188:cm id="{45F4E842-5EE5-40D9-A643-122088596B9D}" authorId="{5A6809BF-033D-8017-B196-2FD9BEB1A563}" created="2024-09-08T20:09:55.085">
    <ac:txMkLst xmlns:ac="http://schemas.microsoft.com/office/drawing/2013/main/command">
      <pc:docMk xmlns:pc="http://schemas.microsoft.com/office/powerpoint/2013/main/command"/>
      <pc:sldMk xmlns:pc="http://schemas.microsoft.com/office/powerpoint/2013/main/command" cId="1468621790" sldId="278"/>
      <ac:spMk id="5" creationId="{00000000-0000-0000-0000-000000000000}"/>
      <ac:txMk cp="841">
        <ac:context len="850" hash="3554644226"/>
      </ac:txMk>
    </ac:txMkLst>
    <p188:pos x="4829619" y="4885944"/>
    <p188:txBody>
      <a:bodyPr/>
      <a:lstStyle/>
      <a:p>
        <a:r>
          <a:rPr lang="en-US"/>
          <a:t>I have seen the MacDonald Cabernet Sauvignon selling for as high as $800</a:t>
        </a:r>
      </a:p>
    </p188:txBody>
  </p188:cm>
</p188:cmLst>
</file>

<file path=ppt/comments/modernComment_122_FA03214C.xml><?xml version="1.0" encoding="utf-8"?>
<p188:cmLst xmlns:a="http://schemas.openxmlformats.org/drawingml/2006/main" xmlns:r="http://schemas.openxmlformats.org/officeDocument/2006/relationships" xmlns:p188="http://schemas.microsoft.com/office/powerpoint/2018/8/main">
  <p188:cm id="{0F7AEDBB-D2DA-47E0-A44C-B085595FC548}" authorId="{5A6809BF-033D-8017-B196-2FD9BEB1A563}" created="2024-09-08T20:43:34.570">
    <ac:deMkLst xmlns:ac="http://schemas.microsoft.com/office/drawing/2013/main/command">
      <pc:docMk xmlns:pc="http://schemas.microsoft.com/office/powerpoint/2013/main/command"/>
      <pc:sldMk xmlns:pc="http://schemas.microsoft.com/office/powerpoint/2013/main/command" cId="4194509132" sldId="290"/>
      <ac:spMk id="5" creationId="{00000000-0000-0000-0000-000000000000}"/>
    </ac:deMkLst>
    <p188:txBody>
      <a:bodyPr/>
      <a:lstStyle/>
      <a:p>
        <a:r>
          <a:rPr lang="en-US"/>
          <a:t>
Another trend is to produce lower alcohol California Chardonnays. The winemakers process the wines after fermentation to achieve an alcohol content that is close to 12%.</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5B4EDC-59C0-49C7-8ADA-5A781B329E02}" type="datetimeFigureOut">
              <a:rPr lang="en-US"/>
              <a:t>12/7/2024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8D46A-B586-417D-BFBD-8C8FE0AAF762}" type="datetimeFigureOut">
              <a:rPr lang="en-US"/>
              <a:t>12/7/2024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BA5BD7-F043-4D1B-AA17-CD412FC534DE}" type="slidenum">
              <a:rPr lang="en-US" smtClean="0"/>
              <a:t>11</a:t>
            </a:fld>
            <a:endParaRPr lang="en-US"/>
          </a:p>
        </p:txBody>
      </p:sp>
    </p:spTree>
    <p:extLst>
      <p:ext uri="{BB962C8B-B14F-4D97-AF65-F5344CB8AC3E}">
        <p14:creationId xmlns:p14="http://schemas.microsoft.com/office/powerpoint/2010/main" val="8648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19</a:t>
            </a:fld>
            <a:endParaRPr lang="en-US"/>
          </a:p>
        </p:txBody>
      </p:sp>
    </p:spTree>
    <p:extLst>
      <p:ext uri="{BB962C8B-B14F-4D97-AF65-F5344CB8AC3E}">
        <p14:creationId xmlns:p14="http://schemas.microsoft.com/office/powerpoint/2010/main" val="2815124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56F93-C8E3-908A-EFD0-59ECFD3371F4}"/>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0923063-B573-CEFA-FBC6-B4E20580E40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973DDE-122A-2FC8-251A-A20153542AF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69B42F9C-A0F9-2AF5-8E8F-91B05070E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F5268-B4AA-4F63-2DCE-EF2255C52CBF}"/>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5171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0C5B-9CA6-DA0E-5A9B-A2D626ADC6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DA156-F07F-04B3-E05B-68325A5952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BB96D-7ECD-3298-C66E-ACFAC344024E}"/>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678B5962-8046-3A49-C534-7027A7617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34EAA-DE20-E5C5-2282-E1F2BF0DBE72}"/>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73152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50FC2-DCB9-235C-3E43-D20334EE1320}"/>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A2D83-1879-A69F-5AB8-56266AF69AAE}"/>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323CD-41D5-23AB-B60B-3370EE2D6BBC}"/>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44559FC2-9FA3-F98F-180A-F59F9DE2B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8017E-7429-E9D1-5E57-6A7ED2698A5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45604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E4D-91F6-721F-0248-218818A7A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644E8-4F16-33F0-18A6-97D5816A45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741FD0-0E09-5EBE-022D-361DCE5DE819}"/>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95DCE005-B0F8-A9FD-C6BA-81AA835A5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AA0EB-488C-31AF-B5FA-A0D930E6144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5247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B3802-0044-3991-FC49-7A44EE63EB46}"/>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02A670A-CA28-A09E-58FD-BBD25EBFCC6C}"/>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F782B3-70DD-F717-73E0-D280D37F8A51}"/>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5" name="Footer Placeholder 4">
            <a:extLst>
              <a:ext uri="{FF2B5EF4-FFF2-40B4-BE49-F238E27FC236}">
                <a16:creationId xmlns:a16="http://schemas.microsoft.com/office/drawing/2014/main" id="{13949414-1A73-1FAD-F4CB-D42F6DB9D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518F60-8DA1-8161-05E9-7F572BFBAD46}"/>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2938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E83F-5882-13FA-A5D3-B01F0CDB8F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BC2E9-A4F2-40FD-346F-B0C1DDDD3BF4}"/>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D5912E-4817-51DC-E7DC-CE7EEC9CE93A}"/>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71D352-7701-4AAF-3BF0-53C9306FD6F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C507912D-9783-A5E0-1578-7B64EAD02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B8E635-4CDA-49D5-9ED8-B2FC0E82BB5E}"/>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61782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E56AF-1A5E-189D-9013-70BED54CF1B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F72D1-4589-72E1-651C-2EFCE33DF770}"/>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4973F4-C6D6-9A65-15CA-C1E4A8FC459B}"/>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F7D89E-D45B-B015-E3EE-F5DC8098D77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45B4A5-DA94-F212-9D2F-2CCB632E2D1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264405-5347-79F7-E33C-187F37B17123}"/>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8" name="Footer Placeholder 7">
            <a:extLst>
              <a:ext uri="{FF2B5EF4-FFF2-40B4-BE49-F238E27FC236}">
                <a16:creationId xmlns:a16="http://schemas.microsoft.com/office/drawing/2014/main" id="{034E122C-D4A8-71AF-FBB7-00E819FED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2CB4C-3353-4508-3FD5-662D0F56208A}"/>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268527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8F43-FDAE-E9C1-BE49-FEF475E3E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8C6EA-1B1A-5F15-BF88-DE07C76AA8F9}"/>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4" name="Footer Placeholder 3">
            <a:extLst>
              <a:ext uri="{FF2B5EF4-FFF2-40B4-BE49-F238E27FC236}">
                <a16:creationId xmlns:a16="http://schemas.microsoft.com/office/drawing/2014/main" id="{0C8D67D0-5DB8-806B-7E9C-589B631167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FE2E16-A82A-EC4B-09EF-2FB85912BD1B}"/>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97194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74643-AD6E-EF11-EFB8-633F5CFB637F}"/>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3" name="Footer Placeholder 2">
            <a:extLst>
              <a:ext uri="{FF2B5EF4-FFF2-40B4-BE49-F238E27FC236}">
                <a16:creationId xmlns:a16="http://schemas.microsoft.com/office/drawing/2014/main" id="{CBD65470-3F76-C1A5-309B-6806B6BBFE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5F31D-AED7-426A-1B66-4A153256590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31752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B4EF6-144B-8E07-A2B7-E3DABC71F18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62BAACC6-5203-47E2-8E8F-36CE0DB0DD75}"/>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6E743-D697-7E57-E6D0-D36CE40F197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4232AF-BD79-14EB-1690-2D4572DCA1DD}"/>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A963BBD8-7944-E718-3A8A-C6CCDE8FC4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0AE789-1804-F2D2-917C-F690DB5437D4}"/>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407985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2CF1-C44B-CA8B-E024-8F3B2538F79A}"/>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FFE41553-81D3-11B8-1BC7-96BDCB0276D9}"/>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D2D7081-0423-E187-DD98-D8F8CBE99B3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5995A-A380-5DEE-DFC3-2FB25708C81C}"/>
              </a:ext>
            </a:extLst>
          </p:cNvPr>
          <p:cNvSpPr>
            <a:spLocks noGrp="1"/>
          </p:cNvSpPr>
          <p:nvPr>
            <p:ph type="dt" sz="half" idx="10"/>
          </p:nvPr>
        </p:nvSpPr>
        <p:spPr/>
        <p:txBody>
          <a:bodyPr/>
          <a:lstStyle/>
          <a:p>
            <a:fld id="{F0DFD029-FB74-4578-B929-F66AA97659CA}" type="datetimeFigureOut">
              <a:rPr lang="en-US" smtClean="0"/>
              <a:t>12/7/2024</a:t>
            </a:fld>
            <a:endParaRPr lang="en-US"/>
          </a:p>
        </p:txBody>
      </p:sp>
      <p:sp>
        <p:nvSpPr>
          <p:cNvPr id="6" name="Footer Placeholder 5">
            <a:extLst>
              <a:ext uri="{FF2B5EF4-FFF2-40B4-BE49-F238E27FC236}">
                <a16:creationId xmlns:a16="http://schemas.microsoft.com/office/drawing/2014/main" id="{7C5F9689-86AD-84D2-309C-EEAB11173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7657C-05F0-B765-17DE-E9EC897AB993}"/>
              </a:ext>
            </a:extLst>
          </p:cNvPr>
          <p:cNvSpPr>
            <a:spLocks noGrp="1"/>
          </p:cNvSpPr>
          <p:nvPr>
            <p:ph type="sldNum" sz="quarter" idx="12"/>
          </p:nvPr>
        </p:nvSpPr>
        <p:spPr/>
        <p:txBody>
          <a:bodyPr/>
          <a:lstStyle/>
          <a:p>
            <a:fld id="{C014DD1E-5D91-48A3-AD6D-45FBA980D106}" type="slidenum">
              <a:rPr lang="en-US" smtClean="0"/>
              <a:t>‹#›</a:t>
            </a:fld>
            <a:endParaRPr lang="en-US"/>
          </a:p>
        </p:txBody>
      </p:sp>
    </p:spTree>
    <p:extLst>
      <p:ext uri="{BB962C8B-B14F-4D97-AF65-F5344CB8AC3E}">
        <p14:creationId xmlns:p14="http://schemas.microsoft.com/office/powerpoint/2010/main" val="121693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03980-8F66-58B0-C3C5-817E7EC8E84E}"/>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9E2010-97D3-83DF-8552-9FB787297F2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03F98B-F321-6037-708A-343978D8A3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FD029-FB74-4578-B929-F66AA97659CA}" type="datetimeFigureOut">
              <a:rPr lang="en-US" smtClean="0"/>
              <a:pPr/>
              <a:t>12/7/2024</a:t>
            </a:fld>
            <a:endParaRPr lang="en-US"/>
          </a:p>
        </p:txBody>
      </p:sp>
      <p:sp>
        <p:nvSpPr>
          <p:cNvPr id="5" name="Footer Placeholder 4">
            <a:extLst>
              <a:ext uri="{FF2B5EF4-FFF2-40B4-BE49-F238E27FC236}">
                <a16:creationId xmlns:a16="http://schemas.microsoft.com/office/drawing/2014/main" id="{0C33CF8F-0DE3-582D-E1B0-660963BE35C7}"/>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8A182AC-FD5B-892B-C0DF-8ED7875367DF}"/>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14DD1E-5D91-48A3-AD6D-45FBA980D106}" type="slidenum">
              <a:rPr lang="en-US" smtClean="0"/>
              <a:pPr/>
              <a:t>‹#›</a:t>
            </a:fld>
            <a:endParaRPr lang="en-US"/>
          </a:p>
        </p:txBody>
      </p:sp>
    </p:spTree>
    <p:extLst>
      <p:ext uri="{BB962C8B-B14F-4D97-AF65-F5344CB8AC3E}">
        <p14:creationId xmlns:p14="http://schemas.microsoft.com/office/powerpoint/2010/main" val="37128526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microsoft.com/office/2018/10/relationships/comments" Target="../comments/modernComment_116_578963DE.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22_FA03214C.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33863-4DE7-8926-0728-F8056BF6BAC9}"/>
              </a:ext>
            </a:extLst>
          </p:cNvPr>
          <p:cNvPicPr>
            <a:picLocks noChangeAspect="1"/>
          </p:cNvPicPr>
          <p:nvPr/>
        </p:nvPicPr>
        <p:blipFill>
          <a:blip r:embed="rId2">
            <a:extLst>
              <a:ext uri="{28A0092B-C50C-407E-A947-70E740481C1C}">
                <a14:useLocalDpi xmlns:a14="http://schemas.microsoft.com/office/drawing/2010/main" val="0"/>
              </a:ext>
            </a:extLst>
          </a:blip>
          <a:srcRect t="15603"/>
          <a:stretch/>
        </p:blipFill>
        <p:spPr>
          <a:xfrm>
            <a:off x="1" y="0"/>
            <a:ext cx="12188824" cy="6858000"/>
          </a:xfrm>
          <a:prstGeom prst="rect">
            <a:avLst/>
          </a:prstGeom>
        </p:spPr>
      </p:pic>
      <p:sp>
        <p:nvSpPr>
          <p:cNvPr id="2" name="Title 1"/>
          <p:cNvSpPr>
            <a:spLocks noGrp="1"/>
          </p:cNvSpPr>
          <p:nvPr>
            <p:ph type="ctrTitle"/>
          </p:nvPr>
        </p:nvSpPr>
        <p:spPr>
          <a:xfrm>
            <a:off x="0" y="-228600"/>
            <a:ext cx="12188824" cy="4343400"/>
          </a:xfrm>
        </p:spPr>
        <p:txBody>
          <a:bodyPr>
            <a:normAutofit/>
          </a:bodyPr>
          <a:lstStyle/>
          <a:p>
            <a:pPr algn="ctr" rtl="0">
              <a:spcAft>
                <a:spcPts val="576"/>
              </a:spcAft>
            </a:pPr>
            <a:r>
              <a:rPr lang="en-US" sz="5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California’s Wine Royalty</a:t>
            </a:r>
            <a:br>
              <a:rPr lang="en-US"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1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Presented by</a:t>
            </a:r>
            <a:br>
              <a:rPr lang="en-US" sz="6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44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Marc Silver</a:t>
            </a:r>
            <a:endParaRPr lang="en-US" sz="4400" dirty="0">
              <a:solidFill>
                <a:schemeClr val="bg1"/>
              </a:solidFill>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0" y="4114800"/>
            <a:ext cx="12188824" cy="1371600"/>
          </a:xfrm>
        </p:spPr>
        <p:txBody>
          <a:bodyPr>
            <a:normAutofit/>
          </a:bodyPr>
          <a:lstStyle/>
          <a:p>
            <a:pPr marL="0" marR="0">
              <a:lnSpc>
                <a:spcPct val="107000"/>
              </a:lnSpc>
              <a:spcAft>
                <a:spcPts val="800"/>
              </a:spcAft>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Exploring Napa and Sonoma</a:t>
            </a:r>
            <a:endParaRPr lang="en-US" sz="30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3BE2599-6A79-B239-6F0C-87BFCBF8060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34560-D573-5A19-B104-28C4BF7B77FB}"/>
              </a:ext>
            </a:extLst>
          </p:cNvPr>
          <p:cNvSpPr>
            <a:spLocks noGrp="1"/>
          </p:cNvSpPr>
          <p:nvPr>
            <p:ph type="title"/>
          </p:nvPr>
        </p:nvSpPr>
        <p:spPr>
          <a:xfrm>
            <a:off x="-1" y="1"/>
            <a:ext cx="12188825" cy="12954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What’s New in California Wine?</a:t>
            </a:r>
          </a:p>
        </p:txBody>
      </p:sp>
      <p:sp>
        <p:nvSpPr>
          <p:cNvPr id="14" name="Content Placeholder 13">
            <a:extLst>
              <a:ext uri="{FF2B5EF4-FFF2-40B4-BE49-F238E27FC236}">
                <a16:creationId xmlns:a16="http://schemas.microsoft.com/office/drawing/2014/main" id="{EDA3ED66-4E53-3EC5-8B45-3ECCA12D31B9}"/>
              </a:ext>
            </a:extLst>
          </p:cNvPr>
          <p:cNvSpPr>
            <a:spLocks noGrp="1"/>
          </p:cNvSpPr>
          <p:nvPr>
            <p:ph idx="1"/>
          </p:nvPr>
        </p:nvSpPr>
        <p:spPr>
          <a:xfrm>
            <a:off x="379412" y="1295402"/>
            <a:ext cx="11734800" cy="5562598"/>
          </a:xfrm>
        </p:spPr>
        <p:txBody>
          <a:bodyPr>
            <a:noAutofit/>
          </a:bodyPr>
          <a:lstStyle/>
          <a:p>
            <a:r>
              <a:rPr lang="en-US" sz="2400" dirty="0">
                <a:latin typeface="Times New Roman" panose="02020603050405020304" pitchFamily="18" charset="0"/>
                <a:cs typeface="Times New Roman" panose="02020603050405020304" pitchFamily="18" charset="0"/>
              </a:rPr>
              <a:t>Innovation is the name of the game. Napa and Sonoma are leading the charge in sustainable winemaking, with organic and biodynamic practices becoming the norm. </a:t>
            </a:r>
          </a:p>
          <a:p>
            <a:r>
              <a:rPr lang="en-US" sz="2400" dirty="0">
                <a:latin typeface="Times New Roman" panose="02020603050405020304" pitchFamily="18" charset="0"/>
                <a:cs typeface="Times New Roman" panose="02020603050405020304" pitchFamily="18" charset="0"/>
              </a:rPr>
              <a:t>Sonoma, in fact, is almost entirely certified sustainable, while Napa’s winemakers are tackling climate change with new vineyard techniques and drought-resistant rootstocks.</a:t>
            </a:r>
          </a:p>
          <a:p>
            <a:r>
              <a:rPr lang="en-US" sz="2400" dirty="0">
                <a:latin typeface="Times New Roman" panose="02020603050405020304" pitchFamily="18" charset="0"/>
                <a:cs typeface="Times New Roman" panose="02020603050405020304" pitchFamily="18" charset="0"/>
              </a:rPr>
              <a:t>In the Sierra Foothills, there’s a growing focus on preserving old vines and experimenting with lesser-known varietals, ensuring this historic region remains a vital part of California’s wine future.</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94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Wine Defines Napa and Sonoma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27012" y="1295400"/>
            <a:ext cx="11961811" cy="5562600"/>
          </a:xfrm>
        </p:spPr>
        <p:txBody>
          <a:bodyPr>
            <a:normAutofit lnSpcReduction="10000"/>
          </a:bodyPr>
          <a:lstStyle/>
          <a:p>
            <a:pPr marL="457200" indent="-457200">
              <a:lnSpc>
                <a:spcPct val="110000"/>
              </a:lnSpc>
              <a:buFont typeface="Arial" panose="020B0604020202020204" pitchFamily="34" charset="0"/>
              <a:buChar char="•"/>
            </a:pPr>
            <a:r>
              <a:rPr lang="en-US" sz="2800" b="1" dirty="0">
                <a:latin typeface="Times New Roman" panose="02020603050405020304" pitchFamily="18" charset="0"/>
                <a:cs typeface="Times New Roman" panose="02020603050405020304" pitchFamily="18" charset="0"/>
              </a:rPr>
              <a:t>Key Varietals That Define Napa and Sonoma wine.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While Napa and Sonoma is home to an incredibly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diverse range of wine grapes, several key varietals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stand out for their exceptional quality and global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recognition. </a:t>
            </a:r>
          </a:p>
          <a:p>
            <a:pPr marL="457200" indent="-4572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These varietals have not only become synonymous with Napa and Sonoma wine but have also elevated the state's reputation as a world-class wine-producing region. </a:t>
            </a:r>
          </a:p>
          <a:p>
            <a:pPr marL="457200" indent="-457200">
              <a:lnSpc>
                <a:spcPct val="11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distinct terroirs of California, from the cool coastal regions to the warmer inland valleys, allow for the cultivation of these varietals with remarkable versatility, producing wines that range from elegant and refined to bold and powerful.</a:t>
            </a:r>
          </a:p>
          <a:p>
            <a:endParaRPr lang="en-US" dirty="0"/>
          </a:p>
        </p:txBody>
      </p:sp>
      <p:pic>
        <p:nvPicPr>
          <p:cNvPr id="6" name="Picture 5">
            <a:extLst>
              <a:ext uri="{FF2B5EF4-FFF2-40B4-BE49-F238E27FC236}">
                <a16:creationId xmlns:a16="http://schemas.microsoft.com/office/drawing/2014/main" id="{C3F53FDF-B5CC-7FA4-9C47-85BA5FF65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043" y="1295400"/>
            <a:ext cx="3543300" cy="2362200"/>
          </a:xfrm>
          <a:prstGeom prst="rect">
            <a:avLst/>
          </a:prstGeom>
        </p:spPr>
      </p:pic>
    </p:spTree>
    <p:extLst>
      <p:ext uri="{BB962C8B-B14F-4D97-AF65-F5344CB8AC3E}">
        <p14:creationId xmlns:p14="http://schemas.microsoft.com/office/powerpoint/2010/main" val="34066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1430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Varietals That Define Napa and Sonoma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74612" y="1143000"/>
            <a:ext cx="12114211" cy="5715000"/>
          </a:xfrm>
        </p:spPr>
        <p:txBody>
          <a:bodyPr>
            <a:normAutofit/>
          </a:bodyPr>
          <a:lstStyle/>
          <a:p>
            <a:pPr marL="457200" indent="-4572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prominent varietals for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Napa and Sonoma</a:t>
            </a:r>
            <a:r>
              <a:rPr lang="en-US" sz="2400" dirty="0">
                <a:latin typeface="Times New Roman" panose="02020603050405020304" pitchFamily="18" charset="0"/>
                <a:cs typeface="Times New Roman" panose="02020603050405020304" pitchFamily="18" charset="0"/>
              </a:rPr>
              <a:t> include: Cabernet Sauvignon, Chardonnay, Zinfandel, Pinot Noir, Sauvignon Blanc, and Syrah. But there are There are over 100 grape varieties grown in California</a:t>
            </a:r>
          </a:p>
          <a:p>
            <a:pPr marL="457200" indent="-457200">
              <a:lnSpc>
                <a:spcPct val="11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These varietals have become the pillars of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Napa and Sonoma</a:t>
            </a:r>
            <a:r>
              <a:rPr lang="en-US" sz="2400" dirty="0">
                <a:latin typeface="Times New Roman" panose="02020603050405020304" pitchFamily="18" charset="0"/>
                <a:cs typeface="Times New Roman" panose="02020603050405020304" pitchFamily="18" charset="0"/>
              </a:rPr>
              <a:t>’s wine industry, representing the region’s diversity and innovation. Whether showcasing classic varietals like Cabernet Sauvignon and Chardonnay or embracing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Napa and Sonoma</a:t>
            </a:r>
            <a:r>
              <a:rPr lang="en-US" sz="2400" dirty="0">
                <a:latin typeface="Times New Roman" panose="02020603050405020304" pitchFamily="18" charset="0"/>
                <a:cs typeface="Times New Roman" panose="02020603050405020304" pitchFamily="18" charset="0"/>
              </a:rPr>
              <a:t>'s heritage. with Zinfandel, the winemakers continue to push the boundaries of quality, craftsmanship, and global influence.</a:t>
            </a:r>
          </a:p>
          <a:p>
            <a:pPr>
              <a:lnSpc>
                <a:spcPct val="110000"/>
              </a:lnSpc>
            </a:pPr>
            <a:endParaRPr lang="en-US" sz="3200" dirty="0"/>
          </a:p>
          <a:p>
            <a:endParaRPr lang="en-US" sz="2800" dirty="0"/>
          </a:p>
          <a:p>
            <a:endParaRPr lang="en-US" dirty="0"/>
          </a:p>
        </p:txBody>
      </p:sp>
      <p:pic>
        <p:nvPicPr>
          <p:cNvPr id="4" name="Picture 3" descr="A field of green plants&#10;&#10;Description automatically generated with medium confidence">
            <a:extLst>
              <a:ext uri="{FF2B5EF4-FFF2-40B4-BE49-F238E27FC236}">
                <a16:creationId xmlns:a16="http://schemas.microsoft.com/office/drawing/2014/main" id="{7607F133-C3EC-B8CC-19C7-AB6B5E3AB4F0}"/>
              </a:ext>
            </a:extLst>
          </p:cNvPr>
          <p:cNvPicPr>
            <a:picLocks noChangeAspect="1"/>
          </p:cNvPicPr>
          <p:nvPr/>
        </p:nvPicPr>
        <p:blipFill>
          <a:blip r:embed="rId2">
            <a:extLst>
              <a:ext uri="{28A0092B-C50C-407E-A947-70E740481C1C}">
                <a14:useLocalDpi xmlns:a14="http://schemas.microsoft.com/office/drawing/2010/main" val="0"/>
              </a:ext>
            </a:extLst>
          </a:blip>
          <a:srcRect l="2053"/>
          <a:stretch/>
        </p:blipFill>
        <p:spPr>
          <a:xfrm>
            <a:off x="-3" y="4267200"/>
            <a:ext cx="12188825" cy="2590800"/>
          </a:xfrm>
          <a:prstGeom prst="rect">
            <a:avLst/>
          </a:prstGeom>
        </p:spPr>
      </p:pic>
    </p:spTree>
    <p:extLst>
      <p:ext uri="{BB962C8B-B14F-4D97-AF65-F5344CB8AC3E}">
        <p14:creationId xmlns:p14="http://schemas.microsoft.com/office/powerpoint/2010/main" val="26678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dirty="0">
                <a:latin typeface="Times New Roman" panose="02020603050405020304" pitchFamily="18" charset="0"/>
                <a:cs typeface="Times New Roman" panose="02020603050405020304" pitchFamily="18" charset="0"/>
              </a:rPr>
              <a:t>Cabernet Sauvignon</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531813" y="1295400"/>
            <a:ext cx="11506200" cy="5562600"/>
          </a:xfrm>
        </p:spPr>
        <p:txBody>
          <a:bodyPr>
            <a:normAutofit fontScale="92500" lnSpcReduction="20000"/>
          </a:bodyPr>
          <a:lstStyle/>
          <a:p>
            <a:pPr marL="342900" indent="-342900">
              <a:lnSpc>
                <a:spcPct val="107000"/>
              </a:lnSpc>
              <a:spcBef>
                <a:spcPts val="0"/>
              </a:spcBef>
              <a:spcAft>
                <a:spcPts val="800"/>
              </a:spcAft>
              <a:buFont typeface="Arial" panose="020B0604020202020204" pitchFamily="34" charset="0"/>
              <a:buChar char="•"/>
            </a:pPr>
            <a:r>
              <a:rPr lang="en-US" sz="2600" b="1" dirty="0">
                <a:latin typeface="Times New Roman" panose="02020603050405020304" pitchFamily="18" charset="0"/>
                <a:cs typeface="Times New Roman" panose="02020603050405020304" pitchFamily="18" charset="0"/>
              </a:rPr>
              <a:t>Cabernet Sauvignon </a:t>
            </a:r>
            <a:r>
              <a:rPr lang="en-US" sz="2600" dirty="0">
                <a:latin typeface="Times New Roman" panose="02020603050405020304" pitchFamily="18" charset="0"/>
                <a:cs typeface="Times New Roman" panose="02020603050405020304" pitchFamily="18" charset="0"/>
              </a:rPr>
              <a:t>is a natural cross between Cabernet Franc and Sauvignon Blanc grapes that occurred in the 17th century creating this easy growing, tough-skinned variety in France's Médoc appellation, finding favor with cold hardiness, late bud break, and October harvest.</a:t>
            </a:r>
          </a:p>
          <a:p>
            <a:pPr marL="342900" indent="-342900">
              <a:lnSpc>
                <a:spcPct val="107000"/>
              </a:lnSpc>
              <a:spcBef>
                <a:spcPts val="0"/>
              </a:spcBef>
              <a:spcAft>
                <a:spcPts val="800"/>
              </a:spcAft>
              <a:buFont typeface="Arial" panose="020B0604020202020204" pitchFamily="34" charset="0"/>
              <a:buChar char="•"/>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Napa and Sonoma</a:t>
            </a:r>
            <a:r>
              <a:rPr lang="en-US" sz="2600" dirty="0">
                <a:latin typeface="Times New Roman" panose="02020603050405020304" pitchFamily="18" charset="0"/>
                <a:cs typeface="Times New Roman" panose="02020603050405020304" pitchFamily="18" charset="0"/>
              </a:rPr>
              <a:t> Cabernet Sauvignon is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prized all over the world. </a:t>
            </a:r>
          </a:p>
          <a:p>
            <a:pPr marL="342900" indent="-3429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It is known for sharp tannins and high acidity. </a:t>
            </a:r>
          </a:p>
          <a:p>
            <a:pPr marL="342900" indent="-3429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They offer an herbal, light floral taste, frequently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breathing earthy aromas of tobacco, graphite,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licorice, and green pepper. Sauvignon is known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for showing deep, opaque red in the glass, often </a:t>
            </a:r>
            <a:br>
              <a:rPr lang="en-US" sz="2600" dirty="0">
                <a:latin typeface="Times New Roman" panose="02020603050405020304" pitchFamily="18" charset="0"/>
                <a:cs typeface="Times New Roman" panose="02020603050405020304" pitchFamily="18" charset="0"/>
              </a:rPr>
            </a:br>
            <a:r>
              <a:rPr lang="en-US" sz="2600" dirty="0">
                <a:latin typeface="Times New Roman" panose="02020603050405020304" pitchFamily="18" charset="0"/>
                <a:cs typeface="Times New Roman" panose="02020603050405020304" pitchFamily="18" charset="0"/>
              </a:rPr>
              <a:t>flashed with strikes of blue-violet. </a:t>
            </a:r>
          </a:p>
          <a:p>
            <a:pPr marL="342900" indent="-342900">
              <a:lnSpc>
                <a:spcPct val="107000"/>
              </a:lnSpc>
              <a:spcBef>
                <a:spcPts val="0"/>
              </a:spcBef>
              <a:spcAft>
                <a:spcPts val="800"/>
              </a:spcAft>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Richly textured with an alcohol level around 13.5 to 15 percent. These warmer weather versions deliver mature, dark fruit flavors like blackberry, cassis, and plum, with additional cocoa, black pepper, and tobacco notes.</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69ECD818-FE6B-4969-A0EF-663C37642AD3}"/>
              </a:ext>
            </a:extLst>
          </p:cNvPr>
          <p:cNvPicPr>
            <a:picLocks noChangeAspect="1"/>
          </p:cNvPicPr>
          <p:nvPr/>
        </p:nvPicPr>
        <p:blipFill>
          <a:blip r:embed="rId3">
            <a:extLst>
              <a:ext uri="{28A0092B-C50C-407E-A947-70E740481C1C}">
                <a14:useLocalDpi xmlns:a14="http://schemas.microsoft.com/office/drawing/2010/main" val="0"/>
              </a:ext>
            </a:extLst>
          </a:blip>
          <a:srcRect t="8948"/>
          <a:stretch/>
        </p:blipFill>
        <p:spPr>
          <a:xfrm>
            <a:off x="7042228" y="2362200"/>
            <a:ext cx="5149128" cy="3101546"/>
          </a:xfrm>
          <a:prstGeom prst="rect">
            <a:avLst/>
          </a:prstGeom>
        </p:spPr>
      </p:pic>
    </p:spTree>
    <p:extLst>
      <p:ext uri="{BB962C8B-B14F-4D97-AF65-F5344CB8AC3E}">
        <p14:creationId xmlns:p14="http://schemas.microsoft.com/office/powerpoint/2010/main" val="146862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95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2208212" y="1219200"/>
            <a:ext cx="9892348" cy="5791200"/>
          </a:xfrm>
        </p:spPr>
        <p:txBody>
          <a:bodyPr>
            <a:noAutofit/>
          </a:bodyPr>
          <a:lstStyle/>
          <a:p>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Queen of Napa and Sonoma Wine</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adaptable and versatile Chardonnay grape is one of the most popular varietals around the world. Chardonnay is an Old World noble grape variety bearing French heritage. It is a cross between Pinot Noir grapes and the now obscure Medieval </a:t>
            </a:r>
            <a:r>
              <a:rPr lang="en-US" sz="2400" dirty="0" err="1">
                <a:latin typeface="Times New Roman" panose="02020603050405020304" pitchFamily="18" charset="0"/>
                <a:cs typeface="Times New Roman" panose="02020603050405020304" pitchFamily="18" charset="0"/>
              </a:rPr>
              <a:t>Gouais</a:t>
            </a:r>
            <a:r>
              <a:rPr lang="en-US" sz="2400" dirty="0">
                <a:latin typeface="Times New Roman" panose="02020603050405020304" pitchFamily="18" charset="0"/>
                <a:cs typeface="Times New Roman" panose="02020603050405020304" pitchFamily="18" charset="0"/>
              </a:rPr>
              <a:t> Blanc variety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California, Chardonnay is second only to Cabernet Sauvignon in terms of importance. There are roughly 98,000 acres of farmland dedicated to Chardonnay production in the state. Chardonnay is the most planted varietal in the state.</a:t>
            </a:r>
          </a:p>
          <a:p>
            <a:pPr marL="457200" indent="-457200">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Grown in cooler regions such as Sonoma and Napa and Sonoma, California Chardonnay can range from rich and oaky to crisp and minerally.</a:t>
            </a:r>
          </a:p>
          <a:p>
            <a:pPr marL="457200"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Spending time in contact with the wood creates pleasing aromas like cloves and cinnamon, while buttery caramel, smoke, and vanilla flavors develop. Some wineries produce a Chardonnay produced in all Steel intended to bring out the fruit and crispness in the wine.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E570937-B4F8-5742-4E93-578631211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6" y="76200"/>
            <a:ext cx="1819469" cy="6858000"/>
          </a:xfrm>
          <a:prstGeom prst="rect">
            <a:avLst/>
          </a:prstGeom>
        </p:spPr>
      </p:pic>
    </p:spTree>
    <p:extLst>
      <p:ext uri="{BB962C8B-B14F-4D97-AF65-F5344CB8AC3E}">
        <p14:creationId xmlns:p14="http://schemas.microsoft.com/office/powerpoint/2010/main" val="419450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6002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608013" y="1600200"/>
            <a:ext cx="9608343" cy="5257800"/>
          </a:xfrm>
        </p:spPr>
        <p:txBody>
          <a:bodyPr>
            <a:normAutofit fontScale="92500" lnSpcReduction="20000"/>
          </a:bodyPr>
          <a:lstStyle/>
          <a:p>
            <a:pPr marL="342900" indent="-342900">
              <a:lnSpc>
                <a:spcPct val="107000"/>
              </a:lnSpc>
              <a:spcBef>
                <a:spcPts val="0"/>
              </a:spcBef>
              <a:spcAft>
                <a:spcPts val="800"/>
              </a:spcAft>
              <a:buFont typeface="Arial" panose="020B0604020202020204" pitchFamily="34" charset="0"/>
              <a:buChar char="•"/>
            </a:pPr>
            <a:r>
              <a:rPr lang="en-US" sz="31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31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3100" dirty="0">
                <a:latin typeface="Times New Roman" panose="02020603050405020304" pitchFamily="18" charset="0"/>
                <a:cs typeface="Times New Roman" panose="02020603050405020304" pitchFamily="18" charset="0"/>
              </a:rPr>
              <a:t>In 2023, Pinot Noir was the third-most planted grape by acreage in the California, as it has been for years. </a:t>
            </a:r>
          </a:p>
          <a:p>
            <a:pPr marL="342900" indent="-342900">
              <a:lnSpc>
                <a:spcPct val="107000"/>
              </a:lnSpc>
              <a:spcBef>
                <a:spcPts val="0"/>
              </a:spcBef>
              <a:spcAft>
                <a:spcPts val="800"/>
              </a:spcAf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But unlike California’s first and second-most planted grapes, Cabernet Sauvignon and Chardonnay, respectively, high-end Pinot Noir is produced in relatively few places.</a:t>
            </a:r>
          </a:p>
          <a:p>
            <a:pPr marL="342900" indent="-342900">
              <a:lnSpc>
                <a:spcPct val="107000"/>
              </a:lnSpc>
              <a:spcBef>
                <a:spcPts val="0"/>
              </a:spcBef>
              <a:spcAft>
                <a:spcPts val="800"/>
              </a:spcAft>
              <a:buFont typeface="Arial" panose="020B0604020202020204" pitchFamily="34" charset="0"/>
              <a:buChar char="•"/>
            </a:pPr>
            <a:r>
              <a:rPr lang="en-US" sz="3100" kern="100" dirty="0">
                <a:effectLst/>
                <a:latin typeface="Times New Roman" panose="02020603050405020304" pitchFamily="18" charset="0"/>
                <a:ea typeface="Aptos" panose="020B0004020202020204" pitchFamily="34" charset="0"/>
                <a:cs typeface="Times New Roman" panose="02020603050405020304" pitchFamily="18" charset="0"/>
              </a:rPr>
              <a:t>California’s cooler coastal regions, like Sonoma and Napa and Sonoma, produce some of the world’s finest Pinot Noir, characterized by its complexity and elegance.</a:t>
            </a:r>
          </a:p>
          <a:p>
            <a:pPr marL="342900" indent="-342900">
              <a:lnSpc>
                <a:spcPct val="107000"/>
              </a:lnSpc>
              <a:spcBef>
                <a:spcPts val="0"/>
              </a:spcBef>
              <a:spcAft>
                <a:spcPts val="800"/>
              </a:spcAft>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Sonoma boasts a dizzying array of soil types, elevation differences and wind patterns, not to mention the looming presence of the Pacific Ocean as you travel closer to the coast. </a:t>
            </a:r>
          </a:p>
          <a:p>
            <a:pPr marL="342900" indent="-342900">
              <a:lnSpc>
                <a:spcPct val="107000"/>
              </a:lnSpc>
              <a:spcBef>
                <a:spcPts val="0"/>
              </a:spcBef>
              <a:spcAft>
                <a:spcPts val="800"/>
              </a:spcAft>
              <a:buFont typeface="Arial" panose="020B0604020202020204" pitchFamily="34" charset="0"/>
              <a:buChar char="•"/>
            </a:pP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11894DD5-FF41-B8D5-C569-4A07696E70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6356" y="14416"/>
            <a:ext cx="1960563" cy="6858000"/>
          </a:xfrm>
          <a:prstGeom prst="rect">
            <a:avLst/>
          </a:prstGeom>
        </p:spPr>
      </p:pic>
    </p:spTree>
    <p:extLst>
      <p:ext uri="{BB962C8B-B14F-4D97-AF65-F5344CB8AC3E}">
        <p14:creationId xmlns:p14="http://schemas.microsoft.com/office/powerpoint/2010/main" val="5908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88824" cy="1295400"/>
          </a:xfrm>
        </p:spPr>
        <p:txBody>
          <a:bodyPr anchor="ct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Zinfandel</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 Placeholder 4"/>
          <p:cNvSpPr>
            <a:spLocks noGrp="1"/>
          </p:cNvSpPr>
          <p:nvPr>
            <p:ph type="body" sz="half" idx="2"/>
          </p:nvPr>
        </p:nvSpPr>
        <p:spPr>
          <a:xfrm>
            <a:off x="1903412" y="1295400"/>
            <a:ext cx="10285412" cy="5257800"/>
          </a:xfrm>
        </p:spPr>
        <p:txBody>
          <a:bodyPr>
            <a:normAutofit/>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Zinfandel</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referred to as America’s heritage grape, Zinfandel is known for its robust, fruity profile.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Zinfandel wine is a bold, fruit forward red that’s loved for its Jamy fruit and smoky, exotic spice notes. It’s also made into a sweet rosé called White Zinfandel.</a:t>
            </a:r>
            <a:endParaRPr lang="en-US" sz="2400" kern="100" dirty="0">
              <a:latin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pairs well </a:t>
            </a:r>
            <a:r>
              <a:rPr lang="en-US" sz="2400" dirty="0">
                <a:latin typeface="Times New Roman" panose="02020603050405020304" pitchFamily="18" charset="0"/>
                <a:cs typeface="Times New Roman" panose="02020603050405020304" pitchFamily="18" charset="0"/>
              </a:rPr>
              <a:t>with Moroccan and Turkish spices that mirrors the wine’s cinnamon-spice subtleties. Pizza, or calzone stuffed with roasted onions, tomatoes, anchovies, and olives is also a great match.</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Taste notes: </a:t>
            </a:r>
            <a:r>
              <a:rPr lang="en-US" sz="2400" dirty="0">
                <a:latin typeface="Times New Roman" panose="02020603050405020304" pitchFamily="18" charset="0"/>
                <a:cs typeface="Times New Roman" panose="02020603050405020304" pitchFamily="18" charset="0"/>
              </a:rPr>
              <a:t>Zinfandels are Dry, Medium to full Body wine with Medium to high Tannins and Medium to low Acidity. It’s ABV is typically Over 15%.</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D055A0FF-5697-03E8-A3F0-825D273BA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88" y="76200"/>
            <a:ext cx="2057400" cy="6858000"/>
          </a:xfrm>
          <a:prstGeom prst="rect">
            <a:avLst/>
          </a:prstGeom>
        </p:spPr>
      </p:pic>
    </p:spTree>
    <p:extLst>
      <p:ext uri="{BB962C8B-B14F-4D97-AF65-F5344CB8AC3E}">
        <p14:creationId xmlns:p14="http://schemas.microsoft.com/office/powerpoint/2010/main" val="36192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12188825" cy="1219200"/>
          </a:xfrm>
        </p:spPr>
        <p:txBody>
          <a:bodyPr anchor="ctr">
            <a:normAutofit/>
          </a:bodyPr>
          <a:lstStyle/>
          <a:p>
            <a:pPr algn="ctr"/>
            <a:r>
              <a:rPr lang="en-US" sz="4400" b="1" dirty="0">
                <a:latin typeface="Times New Roman" panose="02020603050405020304" pitchFamily="18" charset="0"/>
                <a:cs typeface="Times New Roman" panose="02020603050405020304" pitchFamily="18" charset="0"/>
              </a:rPr>
              <a:t>Syrah</a:t>
            </a:r>
          </a:p>
        </p:txBody>
      </p:sp>
      <p:sp>
        <p:nvSpPr>
          <p:cNvPr id="5" name="Text Placeholder 4"/>
          <p:cNvSpPr>
            <a:spLocks noGrp="1"/>
          </p:cNvSpPr>
          <p:nvPr>
            <p:ph type="body" sz="half" idx="2"/>
          </p:nvPr>
        </p:nvSpPr>
        <p:spPr>
          <a:xfrm>
            <a:off x="303213" y="1294606"/>
            <a:ext cx="9905999" cy="5563394"/>
          </a:xfrm>
        </p:spPr>
        <p:txBody>
          <a:bodyPr>
            <a:normAutofit fontScale="25000" lnSpcReduction="20000"/>
          </a:bodyPr>
          <a:lstStyle/>
          <a:p>
            <a:pPr marL="342900" indent="-342900">
              <a:lnSpc>
                <a:spcPct val="120000"/>
              </a:lnSpc>
              <a:spcBef>
                <a:spcPts val="0"/>
              </a:spcBef>
              <a:spcAft>
                <a:spcPts val="800"/>
              </a:spcAft>
              <a:buFont typeface="Arial" panose="020B0604020202020204" pitchFamily="34" charset="0"/>
              <a:buChar char="•"/>
            </a:pPr>
            <a:r>
              <a:rPr lang="en-US" sz="8800" b="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 While not as widely known as Cabernet Sauvignon or Chardonnay, Syrah thrives in regions like central coast and is often used in Rhône-style blends. In fact t</a:t>
            </a:r>
            <a:r>
              <a:rPr lang="en-US" sz="8800" dirty="0">
                <a:latin typeface="Times New Roman" panose="02020603050405020304" pitchFamily="18" charset="0"/>
                <a:cs typeface="Times New Roman" panose="02020603050405020304" pitchFamily="18" charset="0"/>
              </a:rPr>
              <a:t>he original pioneers of Californian Syrah are affectionately known as the Rhone Rangers</a:t>
            </a:r>
            <a:r>
              <a:rPr lang="en-US" sz="88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L="342900" indent="-342900">
              <a:lnSpc>
                <a:spcPct val="120000"/>
              </a:lnSpc>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It comes from a historic, dark-skinned, egg-shaped grape. In its best examples, it is every bit as drinkable and cellar able as the finest Burgundy and Bordeaux wines.</a:t>
            </a:r>
          </a:p>
          <a:p>
            <a:pPr marL="342900" indent="-342900">
              <a:lnSpc>
                <a:spcPct val="120000"/>
              </a:lnSpc>
              <a:spcBef>
                <a:spcPts val="0"/>
              </a:spcBef>
              <a:spcAft>
                <a:spcPts val="800"/>
              </a:spcAft>
              <a:buFont typeface="Arial" panose="020B0604020202020204" pitchFamily="34" charset="0"/>
              <a:buChar char="•"/>
            </a:pPr>
            <a:r>
              <a:rPr lang="en-US" sz="8800" dirty="0">
                <a:latin typeface="Times New Roman" panose="02020603050405020304" pitchFamily="18" charset="0"/>
                <a:cs typeface="Times New Roman" panose="02020603050405020304" pitchFamily="18" charset="0"/>
              </a:rPr>
              <a:t>High tannins, low acidity, and rich structure make Syrah a global favorite, finding particular favor in the vineyards of Australia where it is known as Shiraz. The wine is fruit-forward with lots of spice. Because of it’s characterizes Syrah is perfect for aging.</a:t>
            </a:r>
          </a:p>
          <a:p>
            <a:pPr>
              <a:lnSpc>
                <a:spcPct val="120000"/>
              </a:lnSpc>
            </a:pPr>
            <a:r>
              <a:rPr lang="en-US" sz="8800" b="1" dirty="0">
                <a:latin typeface="Times New Roman" panose="02020603050405020304" pitchFamily="18" charset="0"/>
                <a:cs typeface="Times New Roman" panose="02020603050405020304" pitchFamily="18" charset="0"/>
              </a:rPr>
              <a:t>Flavors and Aromas include: </a:t>
            </a:r>
            <a:r>
              <a:rPr lang="en-US" sz="8800" dirty="0">
                <a:latin typeface="Times New Roman" panose="02020603050405020304" pitchFamily="18" charset="0"/>
                <a:cs typeface="Times New Roman" panose="02020603050405020304" pitchFamily="18" charset="0"/>
              </a:rPr>
              <a:t>Pepper, Raspberries, Gooseberries, Blueberries, Blackberries, Boysenberries, Violets, Mignonette, Truffle, Chocolate, Rosemary, and Black Olive.</a:t>
            </a:r>
          </a:p>
        </p:txBody>
      </p:sp>
      <p:pic>
        <p:nvPicPr>
          <p:cNvPr id="6" name="Picture 5">
            <a:extLst>
              <a:ext uri="{FF2B5EF4-FFF2-40B4-BE49-F238E27FC236}">
                <a16:creationId xmlns:a16="http://schemas.microsoft.com/office/drawing/2014/main" id="{86489038-E45F-3823-49D9-94914A36F130}"/>
              </a:ext>
            </a:extLst>
          </p:cNvPr>
          <p:cNvPicPr>
            <a:picLocks noChangeAspect="1"/>
          </p:cNvPicPr>
          <p:nvPr/>
        </p:nvPicPr>
        <p:blipFill>
          <a:blip r:embed="rId2">
            <a:extLst>
              <a:ext uri="{28A0092B-C50C-407E-A947-70E740481C1C}">
                <a14:useLocalDpi xmlns:a14="http://schemas.microsoft.com/office/drawing/2010/main" val="0"/>
              </a:ext>
            </a:extLst>
          </a:blip>
          <a:srcRect l="36666" t="1112" r="36667" b="2221"/>
          <a:stretch/>
        </p:blipFill>
        <p:spPr>
          <a:xfrm>
            <a:off x="10209212" y="-47625"/>
            <a:ext cx="1905000" cy="6905625"/>
          </a:xfrm>
          <a:prstGeom prst="rect">
            <a:avLst/>
          </a:prstGeom>
        </p:spPr>
      </p:pic>
    </p:spTree>
    <p:extLst>
      <p:ext uri="{BB962C8B-B14F-4D97-AF65-F5344CB8AC3E}">
        <p14:creationId xmlns:p14="http://schemas.microsoft.com/office/powerpoint/2010/main" val="260154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0" y="1"/>
            <a:ext cx="12185777" cy="1524000"/>
          </a:xfrm>
        </p:spPr>
        <p:txBody>
          <a:bodyPr vert="horz" lIns="91440" tIns="45720" rIns="91440" bIns="45720" rtlCol="0" anchor="ctr">
            <a:normAutofit/>
          </a:bodyPr>
          <a:lstStyle/>
          <a:p>
            <a:pPr marL="0" marR="0" algn="ctr" defTabSz="914400">
              <a:spcAft>
                <a:spcPts val="800"/>
              </a:spcAft>
            </a:pPr>
            <a:r>
              <a:rPr lang="en-US" sz="4400" b="1" dirty="0">
                <a:effectLst/>
                <a:latin typeface="Times New Roman" panose="02020603050405020304" pitchFamily="18" charset="0"/>
                <a:cs typeface="Times New Roman" panose="02020603050405020304" pitchFamily="18" charset="0"/>
              </a:rPr>
              <a:t>Conclusion</a:t>
            </a:r>
            <a:endParaRPr lang="en-US" sz="4400" dirty="0">
              <a:effectLst/>
              <a:latin typeface="Times New Roman" panose="02020603050405020304" pitchFamily="18" charset="0"/>
              <a:cs typeface="Times New Roman" panose="02020603050405020304" pitchFamily="18" charset="0"/>
            </a:endParaRPr>
          </a:p>
        </p:txBody>
      </p:sp>
      <p:pic>
        <p:nvPicPr>
          <p:cNvPr id="4" name="Picture 3" descr="A vine with grapes growing on it&#10;&#10;Description automatically generated">
            <a:extLst>
              <a:ext uri="{FF2B5EF4-FFF2-40B4-BE49-F238E27FC236}">
                <a16:creationId xmlns:a16="http://schemas.microsoft.com/office/drawing/2014/main" id="{D43009DE-C620-710B-9252-DAE6604DECE4}"/>
              </a:ext>
            </a:extLst>
          </p:cNvPr>
          <p:cNvPicPr>
            <a:picLocks noChangeAspect="1"/>
          </p:cNvPicPr>
          <p:nvPr/>
        </p:nvPicPr>
        <p:blipFill>
          <a:blip r:embed="rId2">
            <a:extLst>
              <a:ext uri="{28A0092B-C50C-407E-A947-70E740481C1C}">
                <a14:useLocalDpi xmlns:a14="http://schemas.microsoft.com/office/drawing/2010/main" val="0"/>
              </a:ext>
            </a:extLst>
          </a:blip>
          <a:srcRect l="15456" r="17670"/>
          <a:stretch/>
        </p:blipFill>
        <p:spPr>
          <a:xfrm>
            <a:off x="20" y="1903174"/>
            <a:ext cx="4417992" cy="4954826"/>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 Placeholder 4"/>
          <p:cNvSpPr>
            <a:spLocks noGrp="1"/>
          </p:cNvSpPr>
          <p:nvPr>
            <p:ph type="body" sz="half" idx="2"/>
          </p:nvPr>
        </p:nvSpPr>
        <p:spPr>
          <a:xfrm>
            <a:off x="4570412" y="1524000"/>
            <a:ext cx="7467600" cy="5334000"/>
          </a:xfrm>
        </p:spPr>
        <p:txBody>
          <a:bodyPr vert="horz" lIns="91440" tIns="45720" rIns="91440" bIns="45720" rtlCol="0">
            <a:normAutofit fontScale="62500" lnSpcReduction="20000"/>
          </a:bodyPr>
          <a:lstStyle/>
          <a:p>
            <a:pPr marL="342900" indent="-342900">
              <a:lnSpc>
                <a:spcPct val="120000"/>
              </a:lnSpc>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California’s wine story isn’t just about one region, it’s a tale of resilience, diversity, and innovation told through the vineyards of Napa, Sonoma, and the Sierra Foothills. Whether you’re sipping a world-class Cabernet in a Napa tasting room, exploring the quiet charm of Sonoma’s backroads, or discovering the bold flavors of the Sierra Foothills’ old vines, each glass is a reflection of the Golden State’s unique wine legacy.</a:t>
            </a:r>
          </a:p>
          <a:p>
            <a:pPr marL="342900" indent="-342900">
              <a:lnSpc>
                <a:spcPct val="120000"/>
              </a:lnSpc>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So, what are you waiting for? Grab a map, pack your bags, and experience California’s wine royalty for yourself. Cheers!</a:t>
            </a:r>
          </a:p>
          <a:p>
            <a:pPr marL="342900" marR="0" indent="-342900">
              <a:lnSpc>
                <a:spcPct val="107000"/>
              </a:lnSpc>
              <a:spcAft>
                <a:spcPts val="800"/>
              </a:spcAft>
              <a:buFont typeface="Arial" panose="020B0604020202020204" pitchFamily="34" charset="0"/>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Whether you’re strolling through a vineyard, savoring a bold Syrah, or toasting with a crisp Chardonnay, Napa and Sonoma is a wine lover’s paradise.</a:t>
            </a:r>
          </a:p>
          <a:p>
            <a:pPr marL="342900" marR="0" indent="-342900">
              <a:lnSpc>
                <a:spcPct val="107000"/>
              </a:lnSpc>
              <a:spcAft>
                <a:spcPts val="800"/>
              </a:spcAft>
              <a:buFont typeface="Arial" panose="020B0604020202020204" pitchFamily="34" charset="0"/>
              <a:buChar char="•"/>
            </a:pPr>
            <a:r>
              <a:rPr lang="en-US" sz="3100" kern="100" dirty="0">
                <a:effectLst/>
                <a:latin typeface="Times New Roman" panose="02020603050405020304" pitchFamily="18" charset="0"/>
                <a:ea typeface="Calibri" panose="020F0502020204030204" pitchFamily="34" charset="0"/>
                <a:cs typeface="Times New Roman" panose="02020603050405020304" pitchFamily="18" charset="0"/>
              </a:rPr>
              <a:t>So grab your glass and let the flavors, scenery, and charm of Napa and Sonoma wine country create memories you’ll savor long after your visit. Cheers!</a:t>
            </a:r>
          </a:p>
          <a:p>
            <a:pPr indent="-228600" defTabSz="914400">
              <a:buFont typeface="Arial" panose="020B0604020202020204" pitchFamily="34" charset="0"/>
              <a:buChar char="•"/>
            </a:pPr>
            <a:endParaRPr lang="en-US" sz="1700" dirty="0"/>
          </a:p>
        </p:txBody>
      </p:sp>
    </p:spTree>
    <p:extLst>
      <p:ext uri="{BB962C8B-B14F-4D97-AF65-F5344CB8AC3E}">
        <p14:creationId xmlns:p14="http://schemas.microsoft.com/office/powerpoint/2010/main" val="116388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3603" y="838201"/>
            <a:ext cx="9142809" cy="1752600"/>
          </a:xfrm>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388" y="2362200"/>
            <a:ext cx="10193968" cy="3964911"/>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2052" y="3276640"/>
            <a:ext cx="304721" cy="304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03" y="-273673"/>
            <a:ext cx="298342" cy="3047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a:p>
        </p:txBody>
      </p:sp>
    </p:spTree>
    <p:extLst>
      <p:ext uri="{BB962C8B-B14F-4D97-AF65-F5344CB8AC3E}">
        <p14:creationId xmlns:p14="http://schemas.microsoft.com/office/powerpoint/2010/main" val="22016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6EB7389-162B-AE82-32BE-A42B89DC5D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BB34E5-AA53-8C94-113E-B57657EE1FCB}"/>
              </a:ext>
            </a:extLst>
          </p:cNvPr>
          <p:cNvSpPr>
            <a:spLocks noGrp="1"/>
          </p:cNvSpPr>
          <p:nvPr>
            <p:ph type="title"/>
          </p:nvPr>
        </p:nvSpPr>
        <p:spPr>
          <a:xfrm>
            <a:off x="-1" y="1"/>
            <a:ext cx="12188825" cy="1143000"/>
          </a:xfrm>
        </p:spPr>
        <p:txBody>
          <a:bodyPr>
            <a:normAutofit/>
          </a:bodyPr>
          <a:lstStyle/>
          <a:p>
            <a:pPr marL="0" marR="0" algn="ctr">
              <a:lnSpc>
                <a:spcPct val="107000"/>
              </a:lnSpc>
              <a:spcAft>
                <a:spcPts val="800"/>
              </a:spcAft>
            </a:pP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Exploring Napa and Sonoma</a:t>
            </a:r>
            <a:endParaRPr lang="en-US" sz="4400" kern="1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2955F6B9-1DC3-A10A-3F4E-B72C8E3AFB24}"/>
              </a:ext>
            </a:extLst>
          </p:cNvPr>
          <p:cNvSpPr>
            <a:spLocks noGrp="1"/>
          </p:cNvSpPr>
          <p:nvPr>
            <p:ph idx="1"/>
          </p:nvPr>
        </p:nvSpPr>
        <p:spPr>
          <a:xfrm>
            <a:off x="379412" y="1143001"/>
            <a:ext cx="11809412" cy="6019799"/>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When you think of California wine, Napa and Sonoma are likely the first places that come to mind, and for good reason. </a:t>
            </a:r>
          </a:p>
          <a:p>
            <a:r>
              <a:rPr lang="en-US" sz="2800" dirty="0">
                <a:latin typeface="Times New Roman" panose="02020603050405020304" pitchFamily="18" charset="0"/>
                <a:cs typeface="Times New Roman" panose="02020603050405020304" pitchFamily="18" charset="0"/>
              </a:rPr>
              <a:t>These neighboring regions, just an hour north of San Francisco, are the crown jewels of American winemaking. Napa dazzles with its iconic Cabernet Sauvignons and luxurious wineries, while Sonoma charms with its down-to-earth vibe and incredible diversity, from cool-climate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Pinot Noir to bold Zinfandel.</a:t>
            </a:r>
          </a:p>
          <a:p>
            <a:r>
              <a:rPr lang="en-US" sz="2800" dirty="0">
                <a:latin typeface="Times New Roman" panose="02020603050405020304" pitchFamily="18" charset="0"/>
                <a:cs typeface="Times New Roman" panose="02020603050405020304" pitchFamily="18" charset="0"/>
              </a:rPr>
              <a:t>But there’s another region, a bit further afield, that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deserves its place in the spotlight: the Sierra Foothills. </a:t>
            </a:r>
          </a:p>
          <a:p>
            <a:r>
              <a:rPr lang="en-US" sz="2800" dirty="0">
                <a:latin typeface="Times New Roman" panose="02020603050405020304" pitchFamily="18" charset="0"/>
                <a:cs typeface="Times New Roman" panose="02020603050405020304" pitchFamily="18" charset="0"/>
              </a:rPr>
              <a:t>Located about three hours east of San Francisco, this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historic area was California’s first significant wine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region, thanks to its roots in the Gold Rush era. </a:t>
            </a:r>
          </a:p>
          <a:p>
            <a:r>
              <a:rPr lang="en-US" sz="2800" dirty="0">
                <a:latin typeface="Times New Roman" panose="02020603050405020304" pitchFamily="18" charset="0"/>
                <a:cs typeface="Times New Roman" panose="02020603050405020304" pitchFamily="18" charset="0"/>
              </a:rPr>
              <a:t>Together, these three regions offer a dynamic snapshot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of California’s rich wine heritage and its exciting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future.</a:t>
            </a:r>
          </a:p>
          <a:p>
            <a:endParaRPr lang="en-US" sz="2800" dirty="0">
              <a:latin typeface="Times New Roman" panose="02020603050405020304" pitchFamily="18" charset="0"/>
              <a:cs typeface="Times New Roman" panose="02020603050405020304" pitchFamily="18" charset="0"/>
            </a:endParaRPr>
          </a:p>
          <a:p>
            <a:pPr>
              <a:lnSpc>
                <a:spcPct val="107000"/>
              </a:lnSpc>
              <a:spcAft>
                <a:spcPts val="800"/>
              </a:spcAft>
              <a:buSzPct val="100000"/>
              <a:tabLst>
                <a:tab pos="457200" algn="l"/>
              </a:tabLst>
            </a:pP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F671EC30-CB4D-EDAC-9EC2-0330AE078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8867" y="3180217"/>
            <a:ext cx="3669957" cy="3710734"/>
          </a:xfrm>
          <a:prstGeom prst="rect">
            <a:avLst/>
          </a:prstGeom>
        </p:spPr>
      </p:pic>
    </p:spTree>
    <p:extLst>
      <p:ext uri="{BB962C8B-B14F-4D97-AF65-F5344CB8AC3E}">
        <p14:creationId xmlns:p14="http://schemas.microsoft.com/office/powerpoint/2010/main" val="64113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678D-CD03-0B59-F037-4CF0A5CD544A}"/>
              </a:ext>
            </a:extLst>
          </p:cNvPr>
          <p:cNvSpPr>
            <a:spLocks noGrp="1"/>
          </p:cNvSpPr>
          <p:nvPr>
            <p:ph type="title"/>
          </p:nvPr>
        </p:nvSpPr>
        <p:spPr>
          <a:xfrm>
            <a:off x="-1" y="0"/>
            <a:ext cx="12188825" cy="1295400"/>
          </a:xfrm>
        </p:spPr>
        <p:txBody>
          <a:bodyPr/>
          <a:lstStyle/>
          <a:p>
            <a:pPr algn="ctr"/>
            <a:r>
              <a:rPr lang="en-US" sz="3200" b="1" kern="100" dirty="0">
                <a:effectLst/>
                <a:latin typeface="Times New Roman" panose="02020603050405020304" pitchFamily="18" charset="0"/>
                <a:ea typeface="Aptos" panose="020B0004020202020204" pitchFamily="34" charset="0"/>
                <a:cs typeface="Times New Roman" panose="02020603050405020304" pitchFamily="18" charset="0"/>
              </a:rPr>
              <a:t>References and Citations</a:t>
            </a:r>
            <a:br>
              <a:rPr lang="en-US" sz="32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Picture Placeholder 2">
            <a:extLst>
              <a:ext uri="{FF2B5EF4-FFF2-40B4-BE49-F238E27FC236}">
                <a16:creationId xmlns:a16="http://schemas.microsoft.com/office/drawing/2014/main" id="{FB302974-6CE6-7DA0-B683-996B00E5CD15}"/>
              </a:ext>
            </a:extLst>
          </p:cNvPr>
          <p:cNvSpPr>
            <a:spLocks noGrp="1"/>
          </p:cNvSpPr>
          <p:nvPr>
            <p:ph type="pic" idx="1"/>
          </p:nvPr>
        </p:nvSpPr>
        <p:spPr>
          <a:xfrm>
            <a:off x="608012" y="1143000"/>
            <a:ext cx="10744420" cy="5410200"/>
          </a:xfrm>
        </p:spPr>
        <p:txBody>
          <a:bodyPr>
            <a:normAutofit fontScale="25000" lnSpcReduction="20000"/>
          </a:bodyPr>
          <a:lstStyle/>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Sullivan, Charles L. </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A Companion to California Wine: An Encyclopedia of Wine and Winemaking from the Mission Period to the Present</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University of California Press, 1998.</a:t>
            </a: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Taber, George M. </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Judgment of Paris: California vs. France and the Historic 1976 Paris Tasting That Revolutionized Wine</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Scribner, 2005.</a:t>
            </a: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Robinson, Jancis, and Julia Harding. </a:t>
            </a:r>
            <a:r>
              <a:rPr lang="en-US" sz="80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 4th ed., Oxford University Press, 2015.</a:t>
            </a: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California Wine Institute. “California Wine Facts.” Accessed September 2024. </a:t>
            </a:r>
            <a:r>
              <a:rPr lang="en-US" sz="8000" u="sng" kern="100" dirty="0">
                <a:effectLst/>
                <a:latin typeface="Times New Roman" panose="02020603050405020304" pitchFamily="18" charset="0"/>
                <a:ea typeface="Aptos" panose="020B0004020202020204" pitchFamily="34" charset="0"/>
                <a:cs typeface="Times New Roman" panose="02020603050405020304" pitchFamily="18" charset="0"/>
              </a:rPr>
              <a:t>https://www.discovercaliforniawines.com</a:t>
            </a:r>
            <a:r>
              <a:rPr lang="en-US" sz="80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8000" kern="100" dirty="0">
              <a:latin typeface="Times New Roman" panose="02020603050405020304" pitchFamily="18" charset="0"/>
              <a:ea typeface="Aptos" panose="020B0004020202020204" pitchFamily="34" charset="0"/>
              <a:cs typeface="Times New Roman" panose="02020603050405020304" pitchFamily="18" charset="0"/>
            </a:endParaRP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History, Geography and Climate of Napa and Sonoma Wine Country: </a:t>
            </a:r>
            <a:r>
              <a:rPr lang="en-US" sz="8000" u="sng" kern="100" dirty="0">
                <a:effectLst/>
                <a:latin typeface="Times New Roman" panose="02020603050405020304" pitchFamily="18" charset="0"/>
                <a:ea typeface="Calibri" panose="020F0502020204030204" pitchFamily="34" charset="0"/>
                <a:cs typeface="Times New Roman" panose="02020603050405020304" pitchFamily="18" charset="0"/>
              </a:rPr>
              <a:t>San Bernardino County Wines</a:t>
            </a:r>
            <a:endParaRPr lang="en-US" sz="8000" u="sng" kern="100" dirty="0">
              <a:latin typeface="Times New Roman" panose="02020603050405020304" pitchFamily="18" charset="0"/>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Au Bon </a:t>
            </a:r>
            <a:r>
              <a:rPr lang="en-US" sz="8000" kern="100" dirty="0" err="1">
                <a:effectLst/>
                <a:latin typeface="Times New Roman" panose="02020603050405020304" pitchFamily="18" charset="0"/>
                <a:ea typeface="Calibri" panose="020F0502020204030204" pitchFamily="34" charset="0"/>
                <a:cs typeface="Times New Roman" panose="02020603050405020304" pitchFamily="18" charset="0"/>
              </a:rPr>
              <a:t>Climat</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Established in 1982, Au Bon </a:t>
            </a:r>
            <a:r>
              <a:rPr lang="en-US" sz="8000" kern="100" dirty="0" err="1">
                <a:effectLst/>
                <a:latin typeface="Times New Roman" panose="02020603050405020304" pitchFamily="18" charset="0"/>
                <a:ea typeface="Calibri" panose="020F0502020204030204" pitchFamily="34" charset="0"/>
                <a:cs typeface="Times New Roman" panose="02020603050405020304" pitchFamily="18" charset="0"/>
              </a:rPr>
              <a:t>Climat</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is renowned for its Burgundian-style Pinot Noir and Chardonnay, emphasizing balance and traditional winemaking techniques. </a:t>
            </a:r>
            <a:r>
              <a:rPr lang="en-US" sz="8000" u="sng" kern="100" dirty="0" err="1">
                <a:effectLst/>
                <a:latin typeface="Times New Roman" panose="02020603050405020304" pitchFamily="18" charset="0"/>
                <a:ea typeface="Calibri" panose="020F0502020204030204" pitchFamily="34" charset="0"/>
                <a:cs typeface="Times New Roman" panose="02020603050405020304" pitchFamily="18" charset="0"/>
              </a:rPr>
              <a:t>Aubon</a:t>
            </a:r>
            <a:r>
              <a:rPr lang="en-US" sz="8000" u="sng"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0" u="sng" kern="100" dirty="0" err="1">
                <a:effectLst/>
                <a:latin typeface="Times New Roman" panose="02020603050405020304" pitchFamily="18" charset="0"/>
                <a:ea typeface="Calibri" panose="020F0502020204030204" pitchFamily="34" charset="0"/>
                <a:cs typeface="Times New Roman" panose="02020603050405020304" pitchFamily="18" charset="0"/>
              </a:rPr>
              <a:t>Climat</a:t>
            </a:r>
            <a:endParaRPr lang="en-US" sz="8000" u="sng" kern="100" dirty="0">
              <a:latin typeface="Times New Roman" panose="02020603050405020304" pitchFamily="18" charset="0"/>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err="1">
                <a:effectLst/>
                <a:latin typeface="Times New Roman" panose="02020603050405020304" pitchFamily="18" charset="0"/>
                <a:ea typeface="Calibri" panose="020F0502020204030204" pitchFamily="34" charset="0"/>
                <a:cs typeface="Times New Roman" panose="02020603050405020304" pitchFamily="18" charset="0"/>
              </a:rPr>
              <a:t>Presqu’ile</a:t>
            </a: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 Winery: </a:t>
            </a:r>
            <a:r>
              <a:rPr lang="en-US" sz="8000" u="sng" kern="100" dirty="0">
                <a:effectLst/>
                <a:latin typeface="Times New Roman" panose="02020603050405020304" pitchFamily="18" charset="0"/>
                <a:ea typeface="Calibri" panose="020F0502020204030204" pitchFamily="34" charset="0"/>
                <a:cs typeface="Times New Roman" panose="02020603050405020304" pitchFamily="18" charset="0"/>
              </a:rPr>
              <a:t>Food &amp; Wine</a:t>
            </a: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Napa and Sonoma Vintners Association: Offers comprehensive information on the region's wineries, events, and wine trails. </a:t>
            </a:r>
          </a:p>
          <a:p>
            <a:pPr marL="461963" marR="0" lvl="0" indent="-461963">
              <a:lnSpc>
                <a:spcPct val="107000"/>
              </a:lnSpc>
              <a:spcBef>
                <a:spcPts val="0"/>
              </a:spcBef>
              <a:spcAft>
                <a:spcPts val="800"/>
              </a:spcAft>
              <a:buFont typeface="Arial" panose="020B0604020202020204" pitchFamily="34" charset="0"/>
              <a:buChar char="•"/>
              <a:tabLst>
                <a:tab pos="457200" algn="l"/>
              </a:tabLst>
            </a:pPr>
            <a:r>
              <a:rPr lang="en-US" sz="8000" kern="100" dirty="0">
                <a:effectLst/>
                <a:latin typeface="Times New Roman" panose="02020603050405020304" pitchFamily="18" charset="0"/>
                <a:ea typeface="Calibri" panose="020F0502020204030204" pitchFamily="34" charset="0"/>
                <a:cs typeface="Times New Roman" panose="02020603050405020304" pitchFamily="18" charset="0"/>
              </a:rPr>
              <a:t>Napa and Sonoma Wine Country Guide: Provides insights into the AVAs, history, and unique aspects of Napa and Sonoma's wine regions. </a:t>
            </a:r>
            <a:r>
              <a:rPr lang="en-US" sz="8000" u="sng" kern="100" dirty="0">
                <a:effectLst/>
                <a:latin typeface="Times New Roman" panose="02020603050405020304" pitchFamily="18" charset="0"/>
                <a:ea typeface="Calibri" panose="020F0502020204030204" pitchFamily="34" charset="0"/>
                <a:cs typeface="Times New Roman" panose="02020603050405020304" pitchFamily="18" charset="0"/>
              </a:rPr>
              <a:t>Wine Folly</a:t>
            </a:r>
            <a:endParaRPr lang="en-US" sz="8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3752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1"/>
            <a:ext cx="12188825" cy="11430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A History of Grit and Glory</a:t>
            </a:r>
          </a:p>
        </p:txBody>
      </p:sp>
      <p:sp>
        <p:nvSpPr>
          <p:cNvPr id="14" name="Content Placeholder 13"/>
          <p:cNvSpPr>
            <a:spLocks noGrp="1"/>
          </p:cNvSpPr>
          <p:nvPr>
            <p:ph idx="1"/>
          </p:nvPr>
        </p:nvSpPr>
        <p:spPr>
          <a:xfrm>
            <a:off x="379412" y="1143001"/>
            <a:ext cx="11809412" cy="5714997"/>
          </a:xfrm>
        </p:spPr>
        <p:txBody>
          <a:bodyPr>
            <a:normAutofit/>
          </a:bodyPr>
          <a:lstStyle/>
          <a:p>
            <a:r>
              <a:rPr lang="en-US" sz="2400" dirty="0">
                <a:latin typeface="Times New Roman" panose="02020603050405020304" pitchFamily="18" charset="0"/>
                <a:cs typeface="Times New Roman" panose="02020603050405020304" pitchFamily="18" charset="0"/>
              </a:rPr>
              <a:t>California’s wine story begins not in Napa or Sonoma but in the Sierra Foothills. </a:t>
            </a:r>
          </a:p>
          <a:p>
            <a:r>
              <a:rPr lang="en-US" sz="2400" dirty="0">
                <a:latin typeface="Times New Roman" panose="02020603050405020304" pitchFamily="18" charset="0"/>
                <a:cs typeface="Times New Roman" panose="02020603050405020304" pitchFamily="18" charset="0"/>
              </a:rPr>
              <a:t>During the Gold Rush of the mid-1800s, the area around Placerville and El Dorado became a hub of winemaking as settlers planted vineyards to satisfy the miners’ thirst. </a:t>
            </a:r>
          </a:p>
          <a:p>
            <a:r>
              <a:rPr lang="en-US" sz="2400" dirty="0">
                <a:latin typeface="Times New Roman" panose="02020603050405020304" pitchFamily="18" charset="0"/>
                <a:cs typeface="Times New Roman" panose="02020603050405020304" pitchFamily="18" charset="0"/>
              </a:rPr>
              <a:t>The warm days, cool nights, and volcanic soils proved perfect for growing European grape varieties like Zinfandel, which quickly became the region’s star. </a:t>
            </a:r>
          </a:p>
          <a:p>
            <a:r>
              <a:rPr lang="en-US" sz="2400" dirty="0">
                <a:latin typeface="Times New Roman" panose="02020603050405020304" pitchFamily="18" charset="0"/>
                <a:cs typeface="Times New Roman" panose="02020603050405020304" pitchFamily="18" charset="0"/>
              </a:rPr>
              <a:t>By the late 19th century, the Sierra Foothills were producing more wine than any other part of the state.</a:t>
            </a:r>
          </a:p>
          <a:p>
            <a:pPr marL="0" marR="0" indent="0">
              <a:lnSpc>
                <a:spcPct val="107000"/>
              </a:lnSpc>
              <a:spcBef>
                <a:spcPts val="0"/>
              </a:spcBef>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5701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66B3A1F4-24A8-703C-67C2-66C3390AE9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2C363B2-2920-3946-3744-75D5E6F3F134}"/>
              </a:ext>
            </a:extLst>
          </p:cNvPr>
          <p:cNvSpPr>
            <a:spLocks noGrp="1"/>
          </p:cNvSpPr>
          <p:nvPr>
            <p:ph type="title"/>
          </p:nvPr>
        </p:nvSpPr>
        <p:spPr>
          <a:xfrm>
            <a:off x="-1" y="1"/>
            <a:ext cx="12188825" cy="11430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A History of Grit and Glory</a:t>
            </a:r>
          </a:p>
        </p:txBody>
      </p:sp>
      <p:sp>
        <p:nvSpPr>
          <p:cNvPr id="14" name="Content Placeholder 13">
            <a:extLst>
              <a:ext uri="{FF2B5EF4-FFF2-40B4-BE49-F238E27FC236}">
                <a16:creationId xmlns:a16="http://schemas.microsoft.com/office/drawing/2014/main" id="{AA373E1E-BCDE-5BB0-BE55-CD672E18201C}"/>
              </a:ext>
            </a:extLst>
          </p:cNvPr>
          <p:cNvSpPr>
            <a:spLocks noGrp="1"/>
          </p:cNvSpPr>
          <p:nvPr>
            <p:ph idx="1"/>
          </p:nvPr>
        </p:nvSpPr>
        <p:spPr>
          <a:xfrm>
            <a:off x="379412" y="1143001"/>
            <a:ext cx="11809412" cy="5714997"/>
          </a:xfrm>
        </p:spPr>
        <p:txBody>
          <a:bodyPr>
            <a:normAutofit/>
          </a:bodyPr>
          <a:lstStyle/>
          <a:p>
            <a:r>
              <a:rPr lang="en-US" sz="2400" dirty="0">
                <a:latin typeface="Times New Roman" panose="02020603050405020304" pitchFamily="18" charset="0"/>
                <a:cs typeface="Times New Roman" panose="02020603050405020304" pitchFamily="18" charset="0"/>
              </a:rPr>
              <a:t>However, as gold fever faded, so too did the Foothills’ prominence in the wine world. Meanwhile, Napa and Sonoma were quietly establishing themselves. </a:t>
            </a:r>
          </a:p>
          <a:p>
            <a:r>
              <a:rPr lang="en-US" sz="2400" dirty="0">
                <a:latin typeface="Times New Roman" panose="02020603050405020304" pitchFamily="18" charset="0"/>
                <a:cs typeface="Times New Roman" panose="02020603050405020304" pitchFamily="18" charset="0"/>
              </a:rPr>
              <a:t>Charles Krug opened Napa’s first commercial winery in 1861, and pioneers like </a:t>
            </a:r>
            <a:r>
              <a:rPr lang="en-US" sz="2400" dirty="0" err="1">
                <a:latin typeface="Times New Roman" panose="02020603050405020304" pitchFamily="18" charset="0"/>
                <a:cs typeface="Times New Roman" panose="02020603050405020304" pitchFamily="18" charset="0"/>
              </a:rPr>
              <a:t>Agoston</a:t>
            </a:r>
            <a:r>
              <a:rPr lang="en-US" sz="2400" dirty="0">
                <a:latin typeface="Times New Roman" panose="02020603050405020304" pitchFamily="18" charset="0"/>
                <a:cs typeface="Times New Roman" panose="02020603050405020304" pitchFamily="18" charset="0"/>
              </a:rPr>
              <a:t> Haraszthy were busy introducing European winemaking techniques to Sonoma. </a:t>
            </a:r>
          </a:p>
          <a:p>
            <a:r>
              <a:rPr lang="en-US" sz="2400" dirty="0">
                <a:latin typeface="Times New Roman" panose="02020603050405020304" pitchFamily="18" charset="0"/>
                <a:cs typeface="Times New Roman" panose="02020603050405020304" pitchFamily="18" charset="0"/>
              </a:rPr>
              <a:t>Over time, these regions gained fame, and events like the 1976 Judgment of Paris, where Napa wines outshone their French competitors, cemented their place in the global spotlight.</a:t>
            </a:r>
          </a:p>
          <a:p>
            <a:r>
              <a:rPr lang="en-US" sz="2400" dirty="0">
                <a:latin typeface="Times New Roman" panose="02020603050405020304" pitchFamily="18" charset="0"/>
                <a:cs typeface="Times New Roman" panose="02020603050405020304" pitchFamily="18" charset="0"/>
              </a:rPr>
              <a:t>While Napa and Sonoma grabbed headlines, the Sierra Foothills remained a quieter player. Yet today, it stands as a hidden gem, with some of California’s oldest vines and a growing reputation for robust, character-filled wines.</a:t>
            </a:r>
          </a:p>
          <a:p>
            <a:pPr marL="0" marR="0" indent="0">
              <a:lnSpc>
                <a:spcPct val="107000"/>
              </a:lnSpc>
              <a:spcBef>
                <a:spcPts val="0"/>
              </a:spcBef>
              <a:spcAft>
                <a:spcPts val="80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50797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D919D90-ABC4-C72E-C552-25C67C2EC02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7F4344-4E93-5267-03DF-966B34E4BC42}"/>
              </a:ext>
            </a:extLst>
          </p:cNvPr>
          <p:cNvSpPr>
            <a:spLocks noGrp="1"/>
          </p:cNvSpPr>
          <p:nvPr>
            <p:ph type="title"/>
          </p:nvPr>
        </p:nvSpPr>
        <p:spPr>
          <a:xfrm>
            <a:off x="-1" y="1"/>
            <a:ext cx="12188825" cy="12954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Wine Regions and Terroir</a:t>
            </a:r>
          </a:p>
        </p:txBody>
      </p:sp>
      <p:sp>
        <p:nvSpPr>
          <p:cNvPr id="14" name="Content Placeholder 13">
            <a:extLst>
              <a:ext uri="{FF2B5EF4-FFF2-40B4-BE49-F238E27FC236}">
                <a16:creationId xmlns:a16="http://schemas.microsoft.com/office/drawing/2014/main" id="{23319E6C-5204-08D6-1248-5A91D31980B7}"/>
              </a:ext>
            </a:extLst>
          </p:cNvPr>
          <p:cNvSpPr>
            <a:spLocks noGrp="1"/>
          </p:cNvSpPr>
          <p:nvPr>
            <p:ph idx="1"/>
          </p:nvPr>
        </p:nvSpPr>
        <p:spPr>
          <a:xfrm>
            <a:off x="379412" y="1295402"/>
            <a:ext cx="11734800" cy="5562598"/>
          </a:xfrm>
        </p:spPr>
        <p:txBody>
          <a:bodyPr>
            <a:noAutofit/>
          </a:bodyPr>
          <a:lstStyle/>
          <a:p>
            <a:r>
              <a:rPr lang="en-US" sz="2400" dirty="0">
                <a:latin typeface="Times New Roman" panose="02020603050405020304" pitchFamily="18" charset="0"/>
                <a:cs typeface="Times New Roman" panose="02020603050405020304" pitchFamily="18" charset="0"/>
              </a:rPr>
              <a:t>Each of these regions has a unique story to tell through its landscapes and wines.</a:t>
            </a:r>
          </a:p>
          <a:p>
            <a:r>
              <a:rPr lang="en-US" sz="2400" b="1" dirty="0">
                <a:latin typeface="Times New Roman" panose="02020603050405020304" pitchFamily="18" charset="0"/>
                <a:cs typeface="Times New Roman" panose="02020603050405020304" pitchFamily="18" charset="0"/>
              </a:rPr>
              <a:t>Napa Valley</a:t>
            </a:r>
            <a:r>
              <a:rPr lang="en-US" sz="2400" dirty="0">
                <a:latin typeface="Times New Roman" panose="02020603050405020304" pitchFamily="18" charset="0"/>
                <a:cs typeface="Times New Roman" panose="02020603050405020304" pitchFamily="18" charset="0"/>
              </a:rPr>
              <a:t>: Napa may be compact, but it packs a punch. Stretching just 30 miles long and 5 miles wide, the valley is home to an astonishing variety of microclimates and soils, from volcanic to alluvial. The result? Some of the most complex and age-worthy wines in the world, particularly its legendary Cabernet Sauvignons. These wines often boast bold flavors of blackberry, cassis, and hints of oak, perfect for pairing with hearty dishes like grilled steak.</a:t>
            </a:r>
          </a:p>
          <a:p>
            <a:pPr marL="0" indent="0">
              <a:lnSpc>
                <a:spcPct val="107000"/>
              </a:lnSpc>
              <a:spcAft>
                <a:spcPts val="800"/>
              </a:spcAft>
              <a:buNone/>
            </a:pPr>
            <a:endParaRPr lang="en-US" sz="2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41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B3D8E26-C79E-F2B8-F10B-504A9CC284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76E79A-B3EC-CE6A-768E-D8777E912F56}"/>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b="1" dirty="0">
                <a:effectLst/>
                <a:latin typeface="Times New Roman" panose="02020603050405020304" pitchFamily="18" charset="0"/>
                <a:cs typeface="Times New Roman" panose="02020603050405020304" pitchFamily="18" charset="0"/>
              </a:rPr>
              <a:t>Wine Regions and Terroir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691237B9-CD4F-9872-88FA-78F4DFE44744}"/>
              </a:ext>
            </a:extLst>
          </p:cNvPr>
          <p:cNvSpPr>
            <a:spLocks noGrp="1"/>
          </p:cNvSpPr>
          <p:nvPr>
            <p:ph idx="1"/>
          </p:nvPr>
        </p:nvSpPr>
        <p:spPr>
          <a:xfrm>
            <a:off x="3656012" y="1295402"/>
            <a:ext cx="8458200" cy="4038598"/>
          </a:xfrm>
        </p:spPr>
        <p:txBody>
          <a:bodyPr>
            <a:noAutofit/>
          </a:bodyPr>
          <a:lstStyle/>
          <a:p>
            <a:r>
              <a:rPr lang="en-US" sz="2400" b="1" dirty="0">
                <a:latin typeface="Times New Roman" panose="02020603050405020304" pitchFamily="18" charset="0"/>
                <a:cs typeface="Times New Roman" panose="02020603050405020304" pitchFamily="18" charset="0"/>
              </a:rPr>
              <a:t>Sonoma County</a:t>
            </a:r>
            <a:r>
              <a:rPr lang="en-US" sz="2400" dirty="0">
                <a:latin typeface="Times New Roman" panose="02020603050405020304" pitchFamily="18" charset="0"/>
                <a:cs typeface="Times New Roman" panose="02020603050405020304" pitchFamily="18" charset="0"/>
              </a:rPr>
              <a:t>: With its sprawling landscapes and cooler vibe, Sonoma feels like Napa’s laid-back cousin. </a:t>
            </a:r>
          </a:p>
          <a:p>
            <a:r>
              <a:rPr lang="en-US" sz="2400" dirty="0">
                <a:latin typeface="Times New Roman" panose="02020603050405020304" pitchFamily="18" charset="0"/>
                <a:cs typeface="Times New Roman" panose="02020603050405020304" pitchFamily="18" charset="0"/>
              </a:rPr>
              <a:t>Its diversity is unmatched, offering everything from the fog-draped Russian River Valley, ideal for delicate Pinot Noir and creamy Chardonnay, to the sunny Dry Creek Valley, home to bold, spicy Zinfandels. </a:t>
            </a:r>
          </a:p>
          <a:p>
            <a:r>
              <a:rPr lang="en-US" sz="2400" dirty="0">
                <a:latin typeface="Times New Roman" panose="02020603050405020304" pitchFamily="18" charset="0"/>
                <a:cs typeface="Times New Roman" panose="02020603050405020304" pitchFamily="18" charset="0"/>
              </a:rPr>
              <a:t>Thanks to its proximity to the Pacific Ocean, Sonoma’s wines are often balanced, with refreshing acidity and a more approachable price point.</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78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49250CB-1B76-8A27-DD4D-981F6F2FD04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E96523-5740-904A-36D4-BE0201FF3382}"/>
              </a:ext>
            </a:extLst>
          </p:cNvPr>
          <p:cNvSpPr>
            <a:spLocks noGrp="1"/>
          </p:cNvSpPr>
          <p:nvPr>
            <p:ph type="title"/>
          </p:nvPr>
        </p:nvSpPr>
        <p:spPr>
          <a:xfrm>
            <a:off x="-1" y="1"/>
            <a:ext cx="12188825" cy="1295400"/>
          </a:xfrm>
        </p:spPr>
        <p:txBody>
          <a:bodyPr>
            <a:normAutofit/>
          </a:bodyPr>
          <a:lstStyle/>
          <a:p>
            <a:pPr marL="0" marR="0" algn="ctr">
              <a:lnSpc>
                <a:spcPct val="107000"/>
              </a:lnSpc>
              <a:spcAft>
                <a:spcPts val="800"/>
              </a:spcAft>
            </a:pPr>
            <a:r>
              <a:rPr lang="en-US" b="1" dirty="0">
                <a:effectLst/>
                <a:latin typeface="Times New Roman" panose="02020603050405020304" pitchFamily="18" charset="0"/>
                <a:cs typeface="Times New Roman" panose="02020603050405020304" pitchFamily="18" charset="0"/>
              </a:rPr>
              <a:t>Nearby Wine Region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8E3775B7-D38B-09C9-5B73-4272E099AC29}"/>
              </a:ext>
            </a:extLst>
          </p:cNvPr>
          <p:cNvSpPr>
            <a:spLocks noGrp="1"/>
          </p:cNvSpPr>
          <p:nvPr>
            <p:ph idx="1"/>
          </p:nvPr>
        </p:nvSpPr>
        <p:spPr>
          <a:xfrm>
            <a:off x="608012" y="1295402"/>
            <a:ext cx="11506200" cy="4038598"/>
          </a:xfrm>
        </p:spPr>
        <p:txBody>
          <a:bodyPr>
            <a:noAutofit/>
          </a:bodyPr>
          <a:lstStyle/>
          <a:p>
            <a:pPr defTabSz="914400" eaLnBrk="0" fontAlgn="base" hangingPunct="0">
              <a:lnSpc>
                <a:spcPct val="100000"/>
              </a:lnSpc>
              <a:spcBef>
                <a:spcPct val="0"/>
              </a:spcBef>
              <a:spcAft>
                <a:spcPct val="0"/>
              </a:spcAft>
            </a:pPr>
            <a:r>
              <a:rPr kumimoji="0" lang="en-US" alt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Sierra Foothills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Now, let’s talk about the Sierra Foothills. If you’re up for a road trip, head three hours east of San Francisco and prepare to step back in time. </a:t>
            </a:r>
          </a:p>
          <a:p>
            <a:pPr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This is where you’ll find some of California’s oldest vines, still producing bold, flavorful Zinfandels, </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Syrahs</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and even some Italian varietals like Barbera. </a:t>
            </a:r>
          </a:p>
          <a:p>
            <a:pPr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The region’s higher elevation, volcanic soils, and warm summer days produce wines with intense concentration and rich character. </a:t>
            </a:r>
          </a:p>
          <a:p>
            <a:pPr defTabSz="914400" eaLnBrk="0" fontAlgn="base" hangingPunct="0">
              <a:lnSpc>
                <a:spcPct val="100000"/>
              </a:lnSpc>
              <a:spcBef>
                <a:spcPct val="0"/>
              </a:spcBef>
              <a:spcAft>
                <a:spcPct val="0"/>
              </a:spcAf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It’s an off-the-beaten-path experience, perfect for anyone looking to explore California’s wine roots.</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110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D7191372-CD92-AF11-F46E-B1B42E92E4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71A0CA-2176-3955-3DE0-AF66EFF474CB}"/>
              </a:ext>
            </a:extLst>
          </p:cNvPr>
          <p:cNvSpPr>
            <a:spLocks noGrp="1"/>
          </p:cNvSpPr>
          <p:nvPr>
            <p:ph type="title"/>
          </p:nvPr>
        </p:nvSpPr>
        <p:spPr>
          <a:xfrm>
            <a:off x="-1" y="1"/>
            <a:ext cx="12188826" cy="12954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Varietal Highlights</a:t>
            </a:r>
          </a:p>
        </p:txBody>
      </p:sp>
      <p:sp>
        <p:nvSpPr>
          <p:cNvPr id="14" name="Content Placeholder 13">
            <a:extLst>
              <a:ext uri="{FF2B5EF4-FFF2-40B4-BE49-F238E27FC236}">
                <a16:creationId xmlns:a16="http://schemas.microsoft.com/office/drawing/2014/main" id="{02484D7E-99CB-AFD6-527A-941075AA4BC3}"/>
              </a:ext>
            </a:extLst>
          </p:cNvPr>
          <p:cNvSpPr>
            <a:spLocks noGrp="1"/>
          </p:cNvSpPr>
          <p:nvPr>
            <p:ph idx="1"/>
          </p:nvPr>
        </p:nvSpPr>
        <p:spPr>
          <a:xfrm>
            <a:off x="379412" y="1295402"/>
            <a:ext cx="11790760" cy="5562598"/>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Each of these regions brings something unique to the table when it comes to varietals.</a:t>
            </a:r>
          </a:p>
          <a:p>
            <a:r>
              <a:rPr lang="en-US" sz="2400" b="1" dirty="0">
                <a:latin typeface="Times New Roman" panose="02020603050405020304" pitchFamily="18" charset="0"/>
                <a:cs typeface="Times New Roman" panose="02020603050405020304" pitchFamily="18" charset="0"/>
              </a:rPr>
              <a:t>Napa Valley</a:t>
            </a:r>
            <a:r>
              <a:rPr lang="en-US" sz="2400" dirty="0">
                <a:latin typeface="Times New Roman" panose="02020603050405020304" pitchFamily="18" charset="0"/>
                <a:cs typeface="Times New Roman" panose="02020603050405020304" pitchFamily="18" charset="0"/>
              </a:rPr>
              <a:t> is all about Cabernet Sauvignon. These wines are big, bold, and built to age, with dark fruit flavors, firm tannins, and just the right touch of vanilla from oak barrels. Chardonnay also shines here, ranging from bright and citrusy to lush and buttery.</a:t>
            </a:r>
          </a:p>
          <a:p>
            <a:r>
              <a:rPr lang="en-US" sz="2400" b="1" dirty="0">
                <a:latin typeface="Times New Roman" panose="02020603050405020304" pitchFamily="18" charset="0"/>
                <a:cs typeface="Times New Roman" panose="02020603050405020304" pitchFamily="18" charset="0"/>
              </a:rPr>
              <a:t>Sonoma County</a:t>
            </a:r>
            <a:r>
              <a:rPr lang="en-US" sz="2400" dirty="0">
                <a:latin typeface="Times New Roman" panose="02020603050405020304" pitchFamily="18" charset="0"/>
                <a:cs typeface="Times New Roman" panose="02020603050405020304" pitchFamily="18" charset="0"/>
              </a:rPr>
              <a:t> boasts incredible diversity. Pinot Noir from the Russian River Valley is a standout, with flavors of ripe cherry, earthy undertones, and a silky texture. Zinfandel from Dry Creek Valley is rich and spicy, perfect for barbecue or even a chocolate dessert. And don’t overlook Sonoma’s sparkling wines, which rival those from Champagne.</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215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21A1855-D977-F082-28C1-1A3078FDAD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6C6BB3-C02D-B2F7-C9F2-BB90543F1FA7}"/>
              </a:ext>
            </a:extLst>
          </p:cNvPr>
          <p:cNvSpPr>
            <a:spLocks noGrp="1"/>
          </p:cNvSpPr>
          <p:nvPr>
            <p:ph type="title"/>
          </p:nvPr>
        </p:nvSpPr>
        <p:spPr>
          <a:xfrm>
            <a:off x="-1" y="1"/>
            <a:ext cx="12188825" cy="1295400"/>
          </a:xfrm>
        </p:spPr>
        <p:txBody>
          <a:bodyPr>
            <a:normAutofit/>
          </a:bodyPr>
          <a:lstStyle/>
          <a:p>
            <a:pPr algn="ctr" rtl="0">
              <a:spcAft>
                <a:spcPts val="576"/>
              </a:spcAft>
            </a:pPr>
            <a:r>
              <a:rPr lang="en-US" b="1" dirty="0">
                <a:effectLst/>
                <a:latin typeface="Times New Roman" panose="02020603050405020304" pitchFamily="18" charset="0"/>
                <a:cs typeface="Times New Roman" panose="02020603050405020304" pitchFamily="18" charset="0"/>
              </a:rPr>
              <a:t>The Culture of Wine</a:t>
            </a:r>
          </a:p>
        </p:txBody>
      </p:sp>
      <p:sp>
        <p:nvSpPr>
          <p:cNvPr id="14" name="Content Placeholder 13">
            <a:extLst>
              <a:ext uri="{FF2B5EF4-FFF2-40B4-BE49-F238E27FC236}">
                <a16:creationId xmlns:a16="http://schemas.microsoft.com/office/drawing/2014/main" id="{C96C379B-2DDD-98C0-6613-04C1DFDA3E1C}"/>
              </a:ext>
            </a:extLst>
          </p:cNvPr>
          <p:cNvSpPr>
            <a:spLocks noGrp="1"/>
          </p:cNvSpPr>
          <p:nvPr>
            <p:ph idx="1"/>
          </p:nvPr>
        </p:nvSpPr>
        <p:spPr>
          <a:xfrm>
            <a:off x="379412" y="1143000"/>
            <a:ext cx="11808942" cy="365760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Wine isn’t just a beverage in these regions, it’s a way of life.</a:t>
            </a:r>
          </a:p>
          <a:p>
            <a:r>
              <a:rPr lang="en-US" sz="2400" dirty="0">
                <a:latin typeface="Times New Roman" panose="02020603050405020304" pitchFamily="18" charset="0"/>
                <a:cs typeface="Times New Roman" panose="02020603050405020304" pitchFamily="18" charset="0"/>
              </a:rPr>
              <a:t>In Napa, it’s all about luxury. Think grand estates, Michelin-starred restaurants, and wine tastings that feel more like a VIP experience. Sonoma offers a more relaxed vibe, with farm-to-table eateries and friendly, family-run wineries. Meanwhile, the Sierra Foothills provide a window into California’s past, with a slower pace, charming tasting rooms, and a focus on heritage wines.</a:t>
            </a:r>
          </a:p>
          <a:p>
            <a:r>
              <a:rPr lang="en-US" sz="2400" dirty="0">
                <a:latin typeface="Times New Roman" panose="02020603050405020304" pitchFamily="18" charset="0"/>
                <a:cs typeface="Times New Roman" panose="02020603050405020304" pitchFamily="18" charset="0"/>
              </a:rPr>
              <a:t>Each region has its festivals and traditions, from Napa’s star-studded Wine Auction to Sonoma’s Harvest Fair and the laid-back wine trails of the Foothills. Wherever you go, you’ll find a community that celebrates wine as both an art and a way to bring people together.</a:t>
            </a:r>
            <a:endParaRPr lang="en-US"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3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956</TotalTime>
  <Words>2435</Words>
  <Application>Microsoft Office PowerPoint</Application>
  <PresentationFormat>Custom</PresentationFormat>
  <Paragraphs>101</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Calibri</vt:lpstr>
      <vt:lpstr>Times New Roman</vt:lpstr>
      <vt:lpstr>Office Theme</vt:lpstr>
      <vt:lpstr>California’s Wine Royalty Presented by Marc Silver</vt:lpstr>
      <vt:lpstr>Exploring Napa and Sonoma</vt:lpstr>
      <vt:lpstr>A History of Grit and Glory</vt:lpstr>
      <vt:lpstr>A History of Grit and Glory</vt:lpstr>
      <vt:lpstr>Wine Regions and Terroir</vt:lpstr>
      <vt:lpstr>Wine Regions and Terroir</vt:lpstr>
      <vt:lpstr>Nearby Wine Region</vt:lpstr>
      <vt:lpstr>Varietal Highlights</vt:lpstr>
      <vt:lpstr>The Culture of Wine</vt:lpstr>
      <vt:lpstr>What’s New in California Wine?</vt:lpstr>
      <vt:lpstr>Wine Defines Napa and Sonoma</vt:lpstr>
      <vt:lpstr>Varietals That Define Napa and Sonoma</vt:lpstr>
      <vt:lpstr>Cabernet Sauvignon</vt:lpstr>
      <vt:lpstr>Chardonnay</vt:lpstr>
      <vt:lpstr>Pinot Noir</vt:lpstr>
      <vt:lpstr>Zinfandel</vt:lpstr>
      <vt:lpstr>Syrah</vt:lpstr>
      <vt:lpstr>Conclusion</vt:lpstr>
      <vt:lpstr>Acknowledgement</vt:lpstr>
      <vt:lpstr>References and Citations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68</cp:revision>
  <dcterms:created xsi:type="dcterms:W3CDTF">2024-09-08T03:01:30Z</dcterms:created>
  <dcterms:modified xsi:type="dcterms:W3CDTF">2024-12-08T05:33:49Z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