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6_E2B60F76.xml" ContentType="application/vnd.ms-powerpoint.comments+xml"/>
  <Override PartName="/ppt/comments/modernComment_107_662009D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256" r:id="rId2"/>
    <p:sldId id="291" r:id="rId3"/>
    <p:sldId id="257" r:id="rId4"/>
    <p:sldId id="258" r:id="rId5"/>
    <p:sldId id="259" r:id="rId6"/>
    <p:sldId id="261" r:id="rId7"/>
    <p:sldId id="269" r:id="rId8"/>
    <p:sldId id="260" r:id="rId9"/>
    <p:sldId id="266" r:id="rId10"/>
    <p:sldId id="267" r:id="rId11"/>
    <p:sldId id="262" r:id="rId12"/>
    <p:sldId id="268" r:id="rId13"/>
    <p:sldId id="264" r:id="rId14"/>
    <p:sldId id="263" r:id="rId15"/>
    <p:sldId id="270" r:id="rId16"/>
    <p:sldId id="273" r:id="rId17"/>
    <p:sldId id="271" r:id="rId18"/>
    <p:sldId id="272" r:id="rId19"/>
    <p:sldId id="275" r:id="rId20"/>
    <p:sldId id="265"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74" r:id="rId34"/>
    <p:sldId id="290" r:id="rId35"/>
    <p:sldId id="27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093" autoAdjust="0"/>
    <p:restoredTop sz="94660"/>
  </p:normalViewPr>
  <p:slideViewPr>
    <p:cSldViewPr snapToGrid="0" showGuides="1">
      <p:cViewPr varScale="1">
        <p:scale>
          <a:sx n="76" d="100"/>
          <a:sy n="76"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modernComment_106_E2B60F76.xml><?xml version="1.0" encoding="utf-8"?>
<p188:cmLst xmlns:a="http://schemas.openxmlformats.org/drawingml/2006/main" xmlns:r="http://schemas.openxmlformats.org/officeDocument/2006/relationships" xmlns:p188="http://schemas.microsoft.com/office/powerpoint/2018/8/main">
  <p188:cm id="{CFBA9499-BC77-4C63-BB62-E78AF7595F2D}" authorId="{5A6809BF-033D-8017-B196-2FD9BEB1A563}" created="2024-07-11T17:14:29.134">
    <ac:deMkLst xmlns:ac="http://schemas.microsoft.com/office/drawing/2013/main/command">
      <pc:docMk xmlns:pc="http://schemas.microsoft.com/office/powerpoint/2013/main/command"/>
      <pc:sldMk xmlns:pc="http://schemas.microsoft.com/office/powerpoint/2013/main/command" cId="3803582326" sldId="262"/>
      <ac:spMk id="3" creationId="{8C8BDD47-3E18-6EBF-04D8-5D0A128B9A4F}"/>
    </ac:deMkLst>
    <p188:txBody>
      <a:bodyPr/>
      <a:lstStyle/>
      <a:p>
        <a:r>
          <a:rPr lang="en-US"/>
          <a:t>
In recent times, the Mosel (as well as the entire German wine industry) has dedicated itself to reversing the reputation it gained during these years and focus on the quality of the area's dry wines.</a:t>
        </a:r>
      </a:p>
    </p188:txBody>
  </p188:cm>
</p188:cmLst>
</file>

<file path=ppt/comments/modernComment_107_662009DD.xml><?xml version="1.0" encoding="utf-8"?>
<p188:cmLst xmlns:a="http://schemas.openxmlformats.org/drawingml/2006/main" xmlns:r="http://schemas.openxmlformats.org/officeDocument/2006/relationships" xmlns:p188="http://schemas.microsoft.com/office/powerpoint/2018/8/main">
  <p188:cm id="{E3260053-633F-44CD-B0A5-A77C3301EA4D}" authorId="{5A6809BF-033D-8017-B196-2FD9BEB1A563}" created="2024-04-24T02:50:57.460">
    <ac:txMkLst xmlns:ac="http://schemas.microsoft.com/office/drawing/2013/main/command">
      <pc:docMk xmlns:pc="http://schemas.microsoft.com/office/powerpoint/2013/main/command"/>
      <pc:sldMk xmlns:pc="http://schemas.microsoft.com/office/powerpoint/2013/main/command" cId="1713375709" sldId="263"/>
      <ac:spMk id="9" creationId="{B0B4BE07-5E91-3A14-2156-CCEACAD34646}"/>
      <ac:txMk cp="817" len="14">
        <ac:context len="1121" hash="1582438574"/>
      </ac:txMk>
    </ac:txMkLst>
    <p188:pos x="8864781" y="3250573"/>
    <p188:txBody>
      <a:bodyPr/>
      <a:lstStyle/>
      <a:p>
        <a:r>
          <a:rPr lang="en-US"/>
          <a:t>Müller-Thurgau is a white grape variety which was created by Hermann Müller from the Swiss Canton of Thurgau in 1882 at the Geisenheim Grape Breeding Institute in Germany. It is a crossing of Riesling with Madeleine Royale.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4C08-1263-4BCC-BC2C-D9A137AA1BE8}"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0D32-C421-4044-A30B-517F30E1B60B}" type="slidenum">
              <a:rPr lang="en-US" smtClean="0"/>
              <a:t>‹#›</a:t>
            </a:fld>
            <a:endParaRPr lang="en-US"/>
          </a:p>
        </p:txBody>
      </p:sp>
    </p:spTree>
    <p:extLst>
      <p:ext uri="{BB962C8B-B14F-4D97-AF65-F5344CB8AC3E}">
        <p14:creationId xmlns:p14="http://schemas.microsoft.com/office/powerpoint/2010/main" val="31361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8</a:t>
            </a:fld>
            <a:endParaRPr lang="en-US"/>
          </a:p>
        </p:txBody>
      </p:sp>
    </p:spTree>
    <p:extLst>
      <p:ext uri="{BB962C8B-B14F-4D97-AF65-F5344CB8AC3E}">
        <p14:creationId xmlns:p14="http://schemas.microsoft.com/office/powerpoint/2010/main" val="15759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18</a:t>
            </a:fld>
            <a:endParaRPr lang="en-US"/>
          </a:p>
        </p:txBody>
      </p:sp>
    </p:spTree>
    <p:extLst>
      <p:ext uri="{BB962C8B-B14F-4D97-AF65-F5344CB8AC3E}">
        <p14:creationId xmlns:p14="http://schemas.microsoft.com/office/powerpoint/2010/main" val="233497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24</a:t>
            </a:fld>
            <a:endParaRPr lang="en-US"/>
          </a:p>
        </p:txBody>
      </p:sp>
    </p:spTree>
    <p:extLst>
      <p:ext uri="{BB962C8B-B14F-4D97-AF65-F5344CB8AC3E}">
        <p14:creationId xmlns:p14="http://schemas.microsoft.com/office/powerpoint/2010/main" val="29002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32</a:t>
            </a:fld>
            <a:endParaRPr lang="en-US"/>
          </a:p>
        </p:txBody>
      </p:sp>
    </p:spTree>
    <p:extLst>
      <p:ext uri="{BB962C8B-B14F-4D97-AF65-F5344CB8AC3E}">
        <p14:creationId xmlns:p14="http://schemas.microsoft.com/office/powerpoint/2010/main" val="313775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34</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9/9/2024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8427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9/9/2024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4011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3498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9/9/2024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275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9/9/2024</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3402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9/9/2024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9661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9/9/2024</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1876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9/9/2024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8231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9/9/2024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79676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9/9/2024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9041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9/9/2024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6965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9/9/2024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0365608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microsoft.com/office/2018/10/relationships/comments" Target="../comments/modernComment_106_E2B60F7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07_662009DD.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castle on a hill with a body of water and boats&#10;&#10;Description automatically generated">
            <a:extLst>
              <a:ext uri="{FF2B5EF4-FFF2-40B4-BE49-F238E27FC236}">
                <a16:creationId xmlns:a16="http://schemas.microsoft.com/office/drawing/2014/main" id="{A2AB3110-807B-A4D7-06D8-41E3196439F2}"/>
              </a:ext>
            </a:extLst>
          </p:cNvPr>
          <p:cNvPicPr>
            <a:picLocks noChangeAspect="1"/>
          </p:cNvPicPr>
          <p:nvPr/>
        </p:nvPicPr>
        <p:blipFill rotWithShape="1">
          <a:blip r:embed="rId2">
            <a:extLst>
              <a:ext uri="{28A0092B-C50C-407E-A947-70E740481C1C}">
                <a14:useLocalDpi xmlns:a14="http://schemas.microsoft.com/office/drawing/2010/main" val="0"/>
              </a:ext>
            </a:extLst>
          </a:blip>
          <a:srcRect l="16525" r="1652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C6B5AA13-B50D-1B6E-F531-0297F99DEB7F}"/>
              </a:ext>
            </a:extLst>
          </p:cNvPr>
          <p:cNvSpPr txBox="1"/>
          <p:nvPr/>
        </p:nvSpPr>
        <p:spPr>
          <a:xfrm>
            <a:off x="0" y="416457"/>
            <a:ext cx="5311702" cy="5940088"/>
          </a:xfrm>
          <a:prstGeom prst="rect">
            <a:avLst/>
          </a:prstGeom>
          <a:noFill/>
        </p:spPr>
        <p:txBody>
          <a:bodyPr wrap="square">
            <a:spAutoFit/>
          </a:bodyPr>
          <a:lstStyle/>
          <a:p>
            <a:pPr algn="ctr"/>
            <a:r>
              <a:rPr lang="en-US" sz="5500" b="1" dirty="0">
                <a:solidFill>
                  <a:srgbClr val="000000"/>
                </a:solidFill>
                <a:latin typeface="Aptos Display" panose="020B0004020202020204" pitchFamily="34" charset="0"/>
              </a:rPr>
              <a:t>Exploring the Mosel Wine Region</a:t>
            </a:r>
          </a:p>
          <a:p>
            <a:pPr algn="ctr"/>
            <a:r>
              <a:rPr lang="en-US" sz="2800" b="1" dirty="0">
                <a:solidFill>
                  <a:srgbClr val="000000"/>
                </a:solidFill>
                <a:latin typeface="Aptos Display" panose="020B0004020202020204" pitchFamily="34" charset="0"/>
              </a:rPr>
              <a:t>With</a:t>
            </a:r>
            <a:endParaRPr lang="en-US" sz="5500" b="1" dirty="0">
              <a:solidFill>
                <a:srgbClr val="000000"/>
              </a:solidFill>
              <a:latin typeface="Aptos Display" panose="020B0004020202020204" pitchFamily="34" charset="0"/>
            </a:endParaRPr>
          </a:p>
          <a:p>
            <a:pPr algn="ctr"/>
            <a:r>
              <a:rPr lang="en-US" sz="4400" b="1" dirty="0">
                <a:solidFill>
                  <a:srgbClr val="000000"/>
                </a:solidFill>
                <a:latin typeface="Aptos Display" panose="020B0004020202020204" pitchFamily="34" charset="0"/>
              </a:rPr>
              <a:t>Marc Silver</a:t>
            </a:r>
          </a:p>
          <a:p>
            <a:pPr algn="ctr"/>
            <a:endParaRPr lang="en-US" sz="5500" dirty="0">
              <a:solidFill>
                <a:srgbClr val="000000"/>
              </a:solidFill>
              <a:latin typeface="Aptos Display" panose="020B0004020202020204" pitchFamily="34" charset="0"/>
            </a:endParaRPr>
          </a:p>
          <a:p>
            <a:pPr algn="ctr"/>
            <a:r>
              <a:rPr lang="en-US" sz="4400" dirty="0">
                <a:solidFill>
                  <a:srgbClr val="000000"/>
                </a:solidFill>
                <a:latin typeface="Aptos Display" panose="020B0004020202020204" pitchFamily="34" charset="0"/>
              </a:rPr>
              <a:t>A Journey through the Mosel Region</a:t>
            </a:r>
          </a:p>
        </p:txBody>
      </p:sp>
    </p:spTree>
    <p:extLst>
      <p:ext uri="{BB962C8B-B14F-4D97-AF65-F5344CB8AC3E}">
        <p14:creationId xmlns:p14="http://schemas.microsoft.com/office/powerpoint/2010/main" val="28902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205140"/>
            <a:ext cx="12188951" cy="741186"/>
          </a:xfrm>
        </p:spPr>
        <p:txBody>
          <a:bodyPr>
            <a:normAutofit/>
          </a:bodyPr>
          <a:lstStyle/>
          <a:p>
            <a:pPr algn="ctr"/>
            <a:r>
              <a:rPr lang="en-US" b="1" dirty="0">
                <a:effectLst/>
                <a:latin typeface="Aptos Display" panose="020B0004020202020204" pitchFamily="34" charset="0"/>
                <a:ea typeface="Times New Roman" panose="02020603050405020304" pitchFamily="18" charset="0"/>
              </a:rPr>
              <a:t>Wine History </a:t>
            </a:r>
            <a:r>
              <a:rPr lang="en-US" sz="2800" b="1" dirty="0">
                <a:effectLst/>
                <a:latin typeface="Aptos Display" panose="020B0004020202020204" pitchFamily="34" charset="0"/>
                <a:ea typeface="Times New Roman" panose="02020603050405020304" pitchFamily="18" charset="0"/>
              </a:rPr>
              <a:t>Cont.</a:t>
            </a:r>
            <a:endParaRPr lang="en-US" sz="4000" dirty="0"/>
          </a:p>
        </p:txBody>
      </p:sp>
      <p:sp>
        <p:nvSpPr>
          <p:cNvPr id="13" name="TextBox 12">
            <a:extLst>
              <a:ext uri="{FF2B5EF4-FFF2-40B4-BE49-F238E27FC236}">
                <a16:creationId xmlns:a16="http://schemas.microsoft.com/office/drawing/2014/main" id="{B657FC94-727F-0B81-A506-4D445EA7E3D4}"/>
              </a:ext>
            </a:extLst>
          </p:cNvPr>
          <p:cNvSpPr txBox="1"/>
          <p:nvPr/>
        </p:nvSpPr>
        <p:spPr>
          <a:xfrm>
            <a:off x="331807" y="999827"/>
            <a:ext cx="11521525" cy="6001643"/>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To create more suitable land for </a:t>
            </a:r>
            <a:b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b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vineyards, vineyard owners in the 16th </a:t>
            </a:r>
            <a:b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b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century used explosives to break up the </a:t>
            </a:r>
            <a:b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b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vertical spurs of rock along the rivers.</a:t>
            </a:r>
          </a:p>
          <a:p>
            <a:pPr marL="342900" indent="-342900">
              <a:buFont typeface="Arial" panose="020B0604020202020204" pitchFamily="34" charset="0"/>
              <a:buChar char="•"/>
            </a:pPr>
            <a:r>
              <a:rPr lang="en-US" sz="2400" dirty="0">
                <a:solidFill>
                  <a:srgbClr val="000000"/>
                </a:solidFill>
                <a:effectLst/>
                <a:latin typeface="Aptos Display" panose="020B0004020202020204" pitchFamily="34" charset="0"/>
                <a:ea typeface="Times New Roman" panose="02020603050405020304" pitchFamily="18" charset="0"/>
              </a:rPr>
              <a:t>However, the 19th century brought both </a:t>
            </a:r>
            <a:br>
              <a:rPr lang="en-US" sz="2400" dirty="0">
                <a:solidFill>
                  <a:srgbClr val="000000"/>
                </a:solidFill>
                <a:effectLst/>
                <a:latin typeface="Aptos Display" panose="020B0004020202020204" pitchFamily="34" charset="0"/>
                <a:ea typeface="Times New Roman" panose="02020603050405020304" pitchFamily="18" charset="0"/>
              </a:rPr>
            </a:br>
            <a:r>
              <a:rPr lang="en-US" sz="2400" dirty="0">
                <a:solidFill>
                  <a:srgbClr val="000000"/>
                </a:solidFill>
                <a:effectLst/>
                <a:latin typeface="Aptos Display" panose="020B0004020202020204" pitchFamily="34" charset="0"/>
                <a:ea typeface="Times New Roman" panose="02020603050405020304" pitchFamily="18" charset="0"/>
              </a:rPr>
              <a:t>triumph and tribulation to the Mosel valley, </a:t>
            </a:r>
            <a:br>
              <a:rPr lang="en-US" sz="2400" dirty="0">
                <a:solidFill>
                  <a:srgbClr val="000000"/>
                </a:solidFill>
                <a:effectLst/>
                <a:latin typeface="Aptos Display" panose="020B0004020202020204" pitchFamily="34" charset="0"/>
                <a:ea typeface="Times New Roman" panose="02020603050405020304" pitchFamily="18" charset="0"/>
              </a:rPr>
            </a:br>
            <a:r>
              <a:rPr lang="en-US" sz="2400" dirty="0">
                <a:solidFill>
                  <a:srgbClr val="000000"/>
                </a:solidFill>
                <a:effectLst/>
                <a:latin typeface="Aptos Display" panose="020B0004020202020204" pitchFamily="34" charset="0"/>
                <a:ea typeface="Times New Roman" panose="02020603050405020304" pitchFamily="18" charset="0"/>
              </a:rPr>
              <a:t>due to wars and conflicts that ravaged the </a:t>
            </a:r>
            <a:br>
              <a:rPr lang="en-US" sz="2400" dirty="0">
                <a:solidFill>
                  <a:srgbClr val="000000"/>
                </a:solidFill>
                <a:effectLst/>
                <a:latin typeface="Aptos Display" panose="020B0004020202020204" pitchFamily="34" charset="0"/>
                <a:ea typeface="Times New Roman" panose="02020603050405020304" pitchFamily="18" charset="0"/>
              </a:rPr>
            </a:br>
            <a:r>
              <a:rPr lang="en-US" sz="2400" dirty="0">
                <a:solidFill>
                  <a:srgbClr val="000000"/>
                </a:solidFill>
                <a:effectLst/>
                <a:latin typeface="Aptos Display" panose="020B0004020202020204" pitchFamily="34" charset="0"/>
                <a:ea typeface="Times New Roman" panose="02020603050405020304" pitchFamily="18" charset="0"/>
              </a:rPr>
              <a:t>landscape, while the scourge of phylloxera </a:t>
            </a:r>
            <a:br>
              <a:rPr lang="en-US" sz="2400" dirty="0">
                <a:solidFill>
                  <a:srgbClr val="000000"/>
                </a:solidFill>
                <a:effectLst/>
                <a:latin typeface="Aptos Display" panose="020B0004020202020204" pitchFamily="34" charset="0"/>
                <a:ea typeface="Times New Roman" panose="02020603050405020304" pitchFamily="18" charset="0"/>
              </a:rPr>
            </a:br>
            <a:r>
              <a:rPr lang="en-US" sz="2400" dirty="0">
                <a:solidFill>
                  <a:srgbClr val="000000"/>
                </a:solidFill>
                <a:effectLst/>
                <a:latin typeface="Aptos Display" panose="020B0004020202020204" pitchFamily="34" charset="0"/>
                <a:ea typeface="Times New Roman" panose="02020603050405020304" pitchFamily="18" charset="0"/>
              </a:rPr>
              <a:t>devastated vineyards across Europe. Amid the turmoil, the resilient spirit of the Mosel winemakers endured, as they rebuilt their vineyards and revitalized their traditions.</a:t>
            </a:r>
          </a:p>
          <a:p>
            <a:pPr marL="342900" indent="-342900">
              <a:buFont typeface="Arial" panose="020B0604020202020204" pitchFamily="34" charset="0"/>
              <a:buChar char="•"/>
            </a:pPr>
            <a:r>
              <a:rPr lang="en-US" sz="2400" dirty="0">
                <a:solidFill>
                  <a:srgbClr val="000000"/>
                </a:solidFill>
                <a:effectLst/>
                <a:latin typeface="Aptos Display" panose="020B0004020202020204" pitchFamily="34" charset="0"/>
                <a:ea typeface="Times New Roman" panose="02020603050405020304" pitchFamily="18" charset="0"/>
              </a:rPr>
              <a:t>By the 1850s, wine-makers in the Mosel had discovered the benefits of chaptalization in helping to compensate for bad weather vintages and under ripened grapes. </a:t>
            </a:r>
          </a:p>
          <a:p>
            <a:pPr marL="342900" indent="-342900">
              <a:buFont typeface="Arial" panose="020B0604020202020204" pitchFamily="34" charset="0"/>
              <a:buChar char="•"/>
            </a:pPr>
            <a:r>
              <a:rPr lang="en-US" sz="2400" dirty="0">
                <a:effectLst/>
                <a:latin typeface="Aptos Display" panose="020B0004020202020204" pitchFamily="34" charset="0"/>
                <a:ea typeface="Times New Roman" panose="02020603050405020304" pitchFamily="18" charset="0"/>
              </a:rPr>
              <a:t>Chaptalization and acidification are two such methods of tweaking the winemaking process to ensure a better final product. More specifically, these techniques involve adding something to the mix: whether that be sugar (chaptalization) or acid (acidification).</a:t>
            </a:r>
            <a:r>
              <a:rPr lang="en-US" sz="2400" dirty="0">
                <a:solidFill>
                  <a:srgbClr val="000000"/>
                </a:solidFill>
                <a:effectLst/>
                <a:latin typeface="Aptos Display" panose="020B0004020202020204" pitchFamily="34" charset="0"/>
                <a:ea typeface="Times New Roman" panose="02020603050405020304" pitchFamily="18" charset="0"/>
              </a:rPr>
              <a:t> </a:t>
            </a:r>
            <a:endParaRPr lang="en-US" sz="2400" dirty="0">
              <a:effectLst/>
              <a:latin typeface="Aptos Display" panose="020B0004020202020204" pitchFamily="34" charset="0"/>
              <a:ea typeface="Times New Roman" panose="02020603050405020304" pitchFamily="18" charset="0"/>
            </a:endParaRPr>
          </a:p>
          <a:p>
            <a:pPr marL="342900" indent="-342900">
              <a:buFont typeface="Arial" panose="020B0604020202020204" pitchFamily="34" charset="0"/>
              <a:buChar char="•"/>
            </a:pPr>
            <a:endParaRPr lang="en-US" sz="2400" dirty="0">
              <a:effectLst/>
              <a:latin typeface="Aptos Display" panose="020B0004020202020204" pitchFamily="34" charset="0"/>
              <a:ea typeface="Times New Roman" panose="02020603050405020304" pitchFamily="18" charset="0"/>
            </a:endParaRPr>
          </a:p>
        </p:txBody>
      </p:sp>
      <p:pic>
        <p:nvPicPr>
          <p:cNvPr id="7" name="Picture 6" descr="A close up of grapes&#10;&#10;Description automatically generated">
            <a:extLst>
              <a:ext uri="{FF2B5EF4-FFF2-40B4-BE49-F238E27FC236}">
                <a16:creationId xmlns:a16="http://schemas.microsoft.com/office/drawing/2014/main" id="{AB1BAD21-2658-43F0-01BC-4337D7F38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310" y="999827"/>
            <a:ext cx="5824832" cy="2912416"/>
          </a:xfrm>
          <a:prstGeom prst="rect">
            <a:avLst/>
          </a:prstGeom>
        </p:spPr>
      </p:pic>
    </p:spTree>
    <p:extLst>
      <p:ext uri="{BB962C8B-B14F-4D97-AF65-F5344CB8AC3E}">
        <p14:creationId xmlns:p14="http://schemas.microsoft.com/office/powerpoint/2010/main" val="29086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p:txBody>
          <a:bodyPr/>
          <a:lstStyle/>
          <a:p>
            <a:pPr algn="ctr"/>
            <a:r>
              <a:rPr lang="en-US" sz="4400" b="1" dirty="0">
                <a:effectLst/>
                <a:latin typeface="Aptos Display" panose="020B0004020202020204" pitchFamily="34" charset="0"/>
                <a:ea typeface="Times New Roman" panose="02020603050405020304" pitchFamily="18" charset="0"/>
              </a:rPr>
              <a:t>Wine History </a:t>
            </a:r>
            <a:r>
              <a:rPr lang="en-US" sz="3200" b="1" dirty="0">
                <a:effectLst/>
                <a:latin typeface="Aptos Display" panose="020B0004020202020204" pitchFamily="34" charset="0"/>
                <a:ea typeface="Times New Roman" panose="02020603050405020304" pitchFamily="18" charset="0"/>
              </a:rPr>
              <a:t>Cont.</a:t>
            </a:r>
            <a:endParaRPr lang="en-US" dirty="0"/>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5328356" y="1529644"/>
            <a:ext cx="6025444" cy="4647319"/>
          </a:xfrm>
        </p:spPr>
        <p:txBody>
          <a:bodyPr>
            <a:noAutofit/>
          </a:bodyPr>
          <a:lstStyle/>
          <a:p>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Another significant boom came a couple decades later when the British Prime Minister William Ewart Gladstone lowered the duties on light wine which opened up the British market to lower cost Mosel wines. </a:t>
            </a:r>
          </a:p>
          <a:p>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This increased prosperity had the net effect of encouraging more quantity in production rather than quality. Many areas that were not ideal for Riesling were soon planted with the easier to grow Müller-Thurgau and other Riesling crossings. In the 20th century, a North American taste for sweet wines saw the prominence of Liebfraumilch and brands like Blue Nun dominate the German import wine market. </a:t>
            </a:r>
            <a:endParaRPr lang="en-US" sz="2400" dirty="0"/>
          </a:p>
        </p:txBody>
      </p:sp>
      <p:pic>
        <p:nvPicPr>
          <p:cNvPr id="8" name="Picture 7" descr="Buy outdoor grape vine (syn. Vitis vinifera 'Riesling or Müller-Thurgau') grape 'Müller-Thurgau'">
            <a:extLst>
              <a:ext uri="{FF2B5EF4-FFF2-40B4-BE49-F238E27FC236}">
                <a16:creationId xmlns:a16="http://schemas.microsoft.com/office/drawing/2014/main" id="{ED1F6BF4-3BE5-9A02-A903-9AF0BDA6C9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9644"/>
            <a:ext cx="5328356" cy="5328356"/>
          </a:xfrm>
          <a:prstGeom prst="rect">
            <a:avLst/>
          </a:prstGeom>
          <a:noFill/>
          <a:ln>
            <a:noFill/>
          </a:ln>
        </p:spPr>
      </p:pic>
    </p:spTree>
    <p:extLst>
      <p:ext uri="{BB962C8B-B14F-4D97-AF65-F5344CB8AC3E}">
        <p14:creationId xmlns:p14="http://schemas.microsoft.com/office/powerpoint/2010/main" val="38035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7845792" y="138897"/>
            <a:ext cx="4346207" cy="1551792"/>
          </a:xfrm>
        </p:spPr>
        <p:txBody>
          <a:bodyPr>
            <a:normAutofit/>
          </a:bodyPr>
          <a:lstStyle/>
          <a:p>
            <a:pPr algn="ctr"/>
            <a:r>
              <a:rPr lang="en-US" sz="4400" b="1" dirty="0">
                <a:effectLst/>
                <a:latin typeface="Aptos Display" panose="020B0004020202020204" pitchFamily="34" charset="0"/>
                <a:ea typeface="Times New Roman" panose="02020603050405020304" pitchFamily="18" charset="0"/>
              </a:rPr>
              <a:t>A Tapestry of Terroir</a:t>
            </a:r>
            <a:endParaRPr lang="en-US" dirty="0"/>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7845794" y="1446837"/>
            <a:ext cx="4346206" cy="5550060"/>
          </a:xfrm>
        </p:spPr>
        <p:txBody>
          <a:bodyPr>
            <a:normAutofit/>
          </a:bodyPr>
          <a:lstStyle/>
          <a:p>
            <a:r>
              <a:rPr lang="en-US" sz="22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At the heart of the Mosel wine region lies its distinctive terroir, shaped by millennia of geological evolution and human ingenuity. The region's steep slopes, primarily composed of Devonian slate, offer a perfect environment for grape cultivation, absorbing and radiating heat, and imparting a distinct minerality to the wines. </a:t>
            </a:r>
          </a:p>
          <a:p>
            <a:r>
              <a:rPr lang="en-US" sz="22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These challenging vineyard sites, often planted on vertiginous inclines, demand meticulous hand labor and exemplify the profound connection between the land and the wines it produces.</a:t>
            </a:r>
            <a:endParaRPr lang="en-US" sz="2200" dirty="0"/>
          </a:p>
        </p:txBody>
      </p:sp>
      <p:pic>
        <p:nvPicPr>
          <p:cNvPr id="4" name="Picture 3" descr="A vineyard on a hillside&#10;&#10;Description automatically generated">
            <a:extLst>
              <a:ext uri="{FF2B5EF4-FFF2-40B4-BE49-F238E27FC236}">
                <a16:creationId xmlns:a16="http://schemas.microsoft.com/office/drawing/2014/main" id="{5C0DB464-59C2-36BA-8BDC-B5C2782C50A5}"/>
              </a:ext>
            </a:extLst>
          </p:cNvPr>
          <p:cNvPicPr>
            <a:picLocks noChangeAspect="1"/>
          </p:cNvPicPr>
          <p:nvPr/>
        </p:nvPicPr>
        <p:blipFill rotWithShape="1">
          <a:blip r:embed="rId2">
            <a:extLst>
              <a:ext uri="{28A0092B-C50C-407E-A947-70E740481C1C}">
                <a14:useLocalDpi xmlns:a14="http://schemas.microsoft.com/office/drawing/2010/main" val="0"/>
              </a:ext>
            </a:extLst>
          </a:blip>
          <a:srcRect l="23681"/>
          <a:stretch/>
        </p:blipFill>
        <p:spPr>
          <a:xfrm>
            <a:off x="0" y="0"/>
            <a:ext cx="7845795" cy="6858000"/>
          </a:xfrm>
          <a:prstGeom prst="rect">
            <a:avLst/>
          </a:prstGeom>
        </p:spPr>
      </p:pic>
    </p:spTree>
    <p:extLst>
      <p:ext uri="{BB962C8B-B14F-4D97-AF65-F5344CB8AC3E}">
        <p14:creationId xmlns:p14="http://schemas.microsoft.com/office/powerpoint/2010/main" val="233057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534DB07-B4EC-36B1-D9E7-6A7F7178F829}"/>
              </a:ext>
            </a:extLst>
          </p:cNvPr>
          <p:cNvSpPr>
            <a:spLocks noGrp="1"/>
          </p:cNvSpPr>
          <p:nvPr>
            <p:ph type="title"/>
          </p:nvPr>
        </p:nvSpPr>
        <p:spPr>
          <a:xfrm>
            <a:off x="838201" y="365125"/>
            <a:ext cx="5251316" cy="1807305"/>
          </a:xfrm>
        </p:spPr>
        <p:txBody>
          <a:bodyPr>
            <a:normAutofit/>
          </a:bodyPr>
          <a:lstStyle/>
          <a:p>
            <a:pPr algn="ctr"/>
            <a:r>
              <a:rPr lang="en-US" b="1" dirty="0">
                <a:effectLst/>
                <a:latin typeface="Aptos Display" panose="020B0004020202020204" pitchFamily="34" charset="0"/>
                <a:ea typeface="Times New Roman" panose="02020603050405020304" pitchFamily="18" charset="0"/>
                <a:cs typeface="Segoe UI" panose="020B0502040204020203" pitchFamily="34" charset="0"/>
              </a:rPr>
              <a:t>Riesling Reigns Supreme</a:t>
            </a:r>
            <a:endParaRPr lang="en-US" dirty="0"/>
          </a:p>
        </p:txBody>
      </p:sp>
      <p:sp>
        <p:nvSpPr>
          <p:cNvPr id="18" name="Content Placeholder 2">
            <a:extLst>
              <a:ext uri="{FF2B5EF4-FFF2-40B4-BE49-F238E27FC236}">
                <a16:creationId xmlns:a16="http://schemas.microsoft.com/office/drawing/2014/main" id="{2CEBCA1E-AE13-9323-4156-C070FD02EE70}"/>
              </a:ext>
            </a:extLst>
          </p:cNvPr>
          <p:cNvSpPr>
            <a:spLocks noGrp="1"/>
          </p:cNvSpPr>
          <p:nvPr>
            <p:ph idx="1"/>
          </p:nvPr>
        </p:nvSpPr>
        <p:spPr>
          <a:xfrm>
            <a:off x="104172" y="1956122"/>
            <a:ext cx="6121995" cy="4901878"/>
          </a:xfrm>
        </p:spPr>
        <p:txBody>
          <a:bodyPr>
            <a:normAutofit/>
          </a:bodyPr>
          <a:lstStyle/>
          <a:p>
            <a:r>
              <a:rPr lang="en-US" sz="2400" dirty="0">
                <a:latin typeface="Aptos Display" panose="020B0004020202020204" pitchFamily="34" charset="0"/>
              </a:rPr>
              <a:t>The Mosel wine region is synonymous with Riesling, a noble grape variety that thrives in the cool climate and mineral-rich soils of the area.</a:t>
            </a:r>
          </a:p>
          <a:p>
            <a:r>
              <a:rPr lang="en-US" sz="2400" dirty="0">
                <a:latin typeface="Aptos Display" panose="020B0004020202020204" pitchFamily="34" charset="0"/>
              </a:rPr>
              <a:t>Revered for its remarkable versatility and ability to reflect the terroirs, Mosel Rieslings captivate the senses with their ethereal aromas, brilliant acidity, crystalline purity and color. From bone-dry to lusciously sweet, these wines span a spectrum of styles, each expressing the nuances of their vineyard of origin.</a:t>
            </a:r>
          </a:p>
        </p:txBody>
      </p:sp>
      <p:pic>
        <p:nvPicPr>
          <p:cNvPr id="20" name="Picture 19" descr="A bottle of wine next to wine glasses&#10;&#10;Description automatically generated">
            <a:extLst>
              <a:ext uri="{FF2B5EF4-FFF2-40B4-BE49-F238E27FC236}">
                <a16:creationId xmlns:a16="http://schemas.microsoft.com/office/drawing/2014/main" id="{148580D3-9CD2-FF27-4335-97D9F2ADEE26}"/>
              </a:ext>
            </a:extLst>
          </p:cNvPr>
          <p:cNvPicPr>
            <a:picLocks noChangeAspect="1"/>
          </p:cNvPicPr>
          <p:nvPr/>
        </p:nvPicPr>
        <p:blipFill rotWithShape="1">
          <a:blip r:embed="rId2">
            <a:extLst>
              <a:ext uri="{28A0092B-C50C-407E-A947-70E740481C1C}">
                <a14:useLocalDpi xmlns:a14="http://schemas.microsoft.com/office/drawing/2010/main" val="0"/>
              </a:ext>
            </a:extLst>
          </a:blip>
          <a:srcRect l="19251" r="2271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290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p:txBody>
          <a:bodyPr/>
          <a:lstStyle/>
          <a:p>
            <a:pPr algn="ctr"/>
            <a:r>
              <a:rPr lang="en-US" b="1" dirty="0">
                <a:latin typeface="Aptos Display" panose="020B0004020202020204" pitchFamily="34" charset="0"/>
              </a:rPr>
              <a:t>Beyond Riesling</a:t>
            </a:r>
          </a:p>
        </p:txBody>
      </p:sp>
      <p:sp>
        <p:nvSpPr>
          <p:cNvPr id="9" name="TextBox 8">
            <a:extLst>
              <a:ext uri="{FF2B5EF4-FFF2-40B4-BE49-F238E27FC236}">
                <a16:creationId xmlns:a16="http://schemas.microsoft.com/office/drawing/2014/main" id="{B0B4BE07-5E91-3A14-2156-CCEACAD34646}"/>
              </a:ext>
            </a:extLst>
          </p:cNvPr>
          <p:cNvSpPr txBox="1"/>
          <p:nvPr/>
        </p:nvSpPr>
        <p:spPr>
          <a:xfrm>
            <a:off x="148590" y="1440180"/>
            <a:ext cx="11887200" cy="4893647"/>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Aptos Display" panose="020B0004020202020204" pitchFamily="34" charset="0"/>
                <a:ea typeface="Aptos" panose="020B0004020202020204" pitchFamily="34" charset="0"/>
                <a:cs typeface="Times New Roman" panose="02020603050405020304" pitchFamily="18" charset="0"/>
              </a:rPr>
              <a:t>The Riesling grape accounts for nearly 60% of the region's vineyards and is widely considered the most prestigious and highest quality wine grape of the Mosel but it cannot be planted on every vineyard site due to difficulties the grape has in ripening in particularly cool climates.</a:t>
            </a:r>
          </a:p>
          <a:p>
            <a:pPr marL="342900" indent="-342900">
              <a:buFont typeface="Arial" panose="020B0604020202020204" pitchFamily="34" charset="0"/>
              <a:buChar char="•"/>
            </a:pPr>
            <a:r>
              <a:rPr lang="en-US" sz="2400" dirty="0">
                <a:effectLst/>
                <a:latin typeface="Aptos Display" panose="020B0004020202020204" pitchFamily="34" charset="0"/>
                <a:ea typeface="Aptos" panose="020B0004020202020204" pitchFamily="34" charset="0"/>
                <a:cs typeface="Times New Roman" panose="02020603050405020304" pitchFamily="18" charset="0"/>
              </a:rPr>
              <a:t> Factors such as altitude, aspect and sunlight exposure can have a pronounced effect not only one the resulting quality of the wine but also whether the Riesling grape will even ripen at all. A positive characteristic of the Riesling grape is that despite less than perfect ripeness it can still create a wine of finesse and elegance that would escape most other grape varieties.</a:t>
            </a:r>
          </a:p>
          <a:p>
            <a:pPr marL="342900" indent="-342900">
              <a:buFont typeface="Arial" panose="020B0604020202020204" pitchFamily="34" charset="0"/>
              <a:buChar char="•"/>
            </a:pP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 While Riesling reigns supreme, the Mosel wine region also embraces a diverse array of grape varieties, each contributing to its vinicultural tapestry. </a:t>
            </a:r>
          </a:p>
          <a:p>
            <a:pPr marL="342900" indent="-342900">
              <a:buFont typeface="Arial" panose="020B0604020202020204" pitchFamily="34" charset="0"/>
              <a:buChar char="•"/>
            </a:pP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Müller-Thurgau, Pinot Blanc, and Pinot Noir thrive in the region's microclimates, producing wines of character and distinction. Moreover, the Mosel has witnessed a resurgence of interest in traditional grape varieties such as </a:t>
            </a:r>
            <a:r>
              <a:rPr lang="en-US" sz="2400" dirty="0" err="1">
                <a:solidFill>
                  <a:srgbClr val="000000"/>
                </a:solidFill>
                <a:effectLst/>
                <a:latin typeface="Aptos Display" panose="020B0004020202020204" pitchFamily="34" charset="0"/>
                <a:ea typeface="Aptos" panose="020B0004020202020204" pitchFamily="34" charset="0"/>
                <a:cs typeface="Segoe UI" panose="020B0502040204020203" pitchFamily="34" charset="0"/>
              </a:rPr>
              <a:t>Elbling</a:t>
            </a: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 and Kerner, adding further depth and diversity to its wine portfolio.</a:t>
            </a:r>
            <a:endParaRPr lang="en-US" sz="2400" dirty="0"/>
          </a:p>
        </p:txBody>
      </p:sp>
    </p:spTree>
    <p:extLst>
      <p:ext uri="{BB962C8B-B14F-4D97-AF65-F5344CB8AC3E}">
        <p14:creationId xmlns:p14="http://schemas.microsoft.com/office/powerpoint/2010/main" val="1713375709"/>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Top 15 Largest Wine Producing Countries - YouTube">
            <a:extLst>
              <a:ext uri="{FF2B5EF4-FFF2-40B4-BE49-F238E27FC236}">
                <a16:creationId xmlns:a16="http://schemas.microsoft.com/office/drawing/2014/main" id="{8D5892AB-2BD0-5F05-758F-4EF2A94A5260}"/>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p:spPr>
      </p:pic>
    </p:spTree>
    <p:extLst>
      <p:ext uri="{BB962C8B-B14F-4D97-AF65-F5344CB8AC3E}">
        <p14:creationId xmlns:p14="http://schemas.microsoft.com/office/powerpoint/2010/main" val="276995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122052"/>
            <a:ext cx="10515600" cy="1325563"/>
          </a:xfrm>
        </p:spPr>
        <p:txBody>
          <a:bodyPr/>
          <a:lstStyle/>
          <a:p>
            <a:pPr algn="ctr"/>
            <a:r>
              <a:rPr lang="en-US" b="1" dirty="0">
                <a:latin typeface="Aptos Display" panose="020B0004020202020204" pitchFamily="34" charset="0"/>
              </a:rPr>
              <a:t>Beyond Riesling</a:t>
            </a:r>
          </a:p>
        </p:txBody>
      </p:sp>
      <p:sp>
        <p:nvSpPr>
          <p:cNvPr id="9" name="TextBox 8">
            <a:extLst>
              <a:ext uri="{FF2B5EF4-FFF2-40B4-BE49-F238E27FC236}">
                <a16:creationId xmlns:a16="http://schemas.microsoft.com/office/drawing/2014/main" id="{B0B4BE07-5E91-3A14-2156-CCEACAD34646}"/>
              </a:ext>
            </a:extLst>
          </p:cNvPr>
          <p:cNvSpPr txBox="1"/>
          <p:nvPr/>
        </p:nvSpPr>
        <p:spPr>
          <a:xfrm>
            <a:off x="115747" y="1173961"/>
            <a:ext cx="11920043" cy="5262979"/>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Aptos Display" panose="020B0004020202020204" pitchFamily="34" charset="0"/>
                <a:ea typeface="Aptos" panose="020B0004020202020204" pitchFamily="34" charset="0"/>
                <a:cs typeface="Times New Roman" panose="02020603050405020304" pitchFamily="18" charset="0"/>
              </a:rPr>
              <a:t>The wines of the Upper Mosel, especially along the Saar and </a:t>
            </a:r>
            <a:r>
              <a:rPr lang="en-US" sz="2400" dirty="0" err="1">
                <a:effectLst/>
                <a:latin typeface="Aptos Display" panose="020B0004020202020204" pitchFamily="34" charset="0"/>
                <a:ea typeface="Aptos" panose="020B0004020202020204" pitchFamily="34" charset="0"/>
                <a:cs typeface="Times New Roman" panose="02020603050405020304" pitchFamily="18" charset="0"/>
              </a:rPr>
              <a:t>Ruwer</a:t>
            </a:r>
            <a:r>
              <a:rPr lang="en-US" sz="2400" dirty="0">
                <a:effectLst/>
                <a:latin typeface="Aptos Display" panose="020B0004020202020204" pitchFamily="34" charset="0"/>
                <a:ea typeface="Aptos" panose="020B0004020202020204" pitchFamily="34" charset="0"/>
                <a:cs typeface="Times New Roman" panose="02020603050405020304" pitchFamily="18" charset="0"/>
              </a:rPr>
              <a:t> tributaries, are characterized by their low alcohol content in the 6-9% range with intense fruity notes and high acidity.  Once described as “The fire of the Sun, the gold of the stars, and cool moonlight”. </a:t>
            </a:r>
          </a:p>
          <a:p>
            <a:pPr marL="342900" indent="-342900">
              <a:buFont typeface="Arial" panose="020B0604020202020204" pitchFamily="34" charset="0"/>
              <a:buChar char="•"/>
            </a:pPr>
            <a:r>
              <a:rPr lang="en-US" sz="2400" dirty="0">
                <a:effectLst/>
                <a:latin typeface="Aptos Display" panose="020B0004020202020204" pitchFamily="34" charset="0"/>
                <a:ea typeface="Aptos" panose="020B0004020202020204" pitchFamily="34" charset="0"/>
                <a:cs typeface="Times New Roman" panose="02020603050405020304" pitchFamily="18" charset="0"/>
              </a:rPr>
              <a:t>The wines of the Middle Mosel are considered the most complete examples of German wines with some of the finest examples being able to age </a:t>
            </a:r>
            <a:br>
              <a:rPr lang="en-US" sz="2400" dirty="0">
                <a:effectLst/>
                <a:latin typeface="Aptos Display" panose="020B0004020202020204" pitchFamily="34" charset="0"/>
                <a:ea typeface="Aptos" panose="020B0004020202020204" pitchFamily="34" charset="0"/>
                <a:cs typeface="Times New Roman" panose="02020603050405020304" pitchFamily="18" charset="0"/>
              </a:rPr>
            </a:br>
            <a:r>
              <a:rPr lang="en-US" sz="2400" dirty="0">
                <a:effectLst/>
                <a:latin typeface="Aptos Display" panose="020B0004020202020204" pitchFamily="34" charset="0"/>
                <a:ea typeface="Aptos" panose="020B0004020202020204" pitchFamily="34" charset="0"/>
                <a:cs typeface="Times New Roman" panose="02020603050405020304" pitchFamily="18" charset="0"/>
              </a:rPr>
              <a:t>gracefully for 50–100 years Mosel Rieslings rely on a strong </a:t>
            </a:r>
            <a:br>
              <a:rPr lang="en-US" sz="2400" dirty="0">
                <a:effectLst/>
                <a:latin typeface="Aptos Display" panose="020B0004020202020204" pitchFamily="34" charset="0"/>
                <a:ea typeface="Aptos" panose="020B0004020202020204" pitchFamily="34" charset="0"/>
                <a:cs typeface="Times New Roman" panose="02020603050405020304" pitchFamily="18" charset="0"/>
              </a:rPr>
            </a:br>
            <a:r>
              <a:rPr lang="en-US" sz="2400" dirty="0">
                <a:effectLst/>
                <a:latin typeface="Aptos Display" panose="020B0004020202020204" pitchFamily="34" charset="0"/>
                <a:ea typeface="Aptos" panose="020B0004020202020204" pitchFamily="34" charset="0"/>
                <a:cs typeface="Times New Roman" panose="02020603050405020304" pitchFamily="18" charset="0"/>
              </a:rPr>
              <a:t>presence of tartaric acid to balance the grape’s sugar and to </a:t>
            </a:r>
            <a:br>
              <a:rPr lang="en-US" sz="2400" dirty="0">
                <a:effectLst/>
                <a:latin typeface="Aptos Display" panose="020B0004020202020204" pitchFamily="34" charset="0"/>
                <a:ea typeface="Aptos" panose="020B0004020202020204" pitchFamily="34" charset="0"/>
                <a:cs typeface="Times New Roman" panose="02020603050405020304" pitchFamily="18" charset="0"/>
              </a:rPr>
            </a:br>
            <a:r>
              <a:rPr lang="en-US" sz="2400" dirty="0">
                <a:effectLst/>
                <a:latin typeface="Aptos Display" panose="020B0004020202020204" pitchFamily="34" charset="0"/>
                <a:ea typeface="Aptos" panose="020B0004020202020204" pitchFamily="34" charset="0"/>
                <a:cs typeface="Times New Roman" panose="02020603050405020304" pitchFamily="18" charset="0"/>
              </a:rPr>
              <a:t>help impart its fruity notes.</a:t>
            </a:r>
            <a:r>
              <a:rPr lang="en-US" sz="2400" baseline="30000" dirty="0">
                <a:effectLst/>
                <a:latin typeface="Aptos Display" panose="020B0004020202020204" pitchFamily="34" charset="0"/>
                <a:ea typeface="Aptos" panose="020B0004020202020204" pitchFamily="34" charset="0"/>
                <a:cs typeface="Times New Roman" panose="02020603050405020304" pitchFamily="18" charset="0"/>
              </a:rPr>
              <a:t> </a:t>
            </a:r>
            <a:r>
              <a:rPr lang="en-US" sz="2400" dirty="0">
                <a:effectLst/>
                <a:latin typeface="Aptos Display" panose="020B0004020202020204" pitchFamily="34" charset="0"/>
                <a:ea typeface="Aptos" panose="020B0004020202020204" pitchFamily="34" charset="0"/>
                <a:cs typeface="Times New Roman" panose="02020603050405020304" pitchFamily="18" charset="0"/>
              </a:rPr>
              <a:t>A characteristic of all Mosel wines is </a:t>
            </a:r>
            <a:br>
              <a:rPr lang="en-US" sz="2400" dirty="0">
                <a:effectLst/>
                <a:latin typeface="Aptos Display" panose="020B0004020202020204" pitchFamily="34" charset="0"/>
                <a:ea typeface="Aptos" panose="020B0004020202020204" pitchFamily="34" charset="0"/>
                <a:cs typeface="Times New Roman" panose="02020603050405020304" pitchFamily="18" charset="0"/>
              </a:rPr>
            </a:br>
            <a:r>
              <a:rPr lang="en-US" sz="2400" dirty="0">
                <a:effectLst/>
                <a:latin typeface="Aptos Display" panose="020B0004020202020204" pitchFamily="34" charset="0"/>
                <a:ea typeface="Aptos" panose="020B0004020202020204" pitchFamily="34" charset="0"/>
                <a:cs typeface="Times New Roman" panose="02020603050405020304" pitchFamily="18" charset="0"/>
              </a:rPr>
              <a:t>their normally high acidity and transparency of clearly defined </a:t>
            </a:r>
            <a:br>
              <a:rPr lang="en-US" sz="2400" dirty="0">
                <a:effectLst/>
                <a:latin typeface="Aptos Display" panose="020B0004020202020204" pitchFamily="34" charset="0"/>
                <a:ea typeface="Aptos" panose="020B0004020202020204" pitchFamily="34" charset="0"/>
                <a:cs typeface="Times New Roman" panose="02020603050405020304" pitchFamily="18" charset="0"/>
              </a:rPr>
            </a:br>
            <a:r>
              <a:rPr lang="en-US" sz="2400" dirty="0">
                <a:effectLst/>
                <a:latin typeface="Aptos Display" panose="020B0004020202020204" pitchFamily="34" charset="0"/>
                <a:ea typeface="Aptos" panose="020B0004020202020204" pitchFamily="34" charset="0"/>
                <a:cs typeface="Times New Roman" panose="02020603050405020304" pitchFamily="18" charset="0"/>
              </a:rPr>
              <a:t>flavors. </a:t>
            </a:r>
          </a:p>
          <a:p>
            <a:pPr marL="342900" indent="-342900">
              <a:buFont typeface="Arial" panose="020B0604020202020204" pitchFamily="34" charset="0"/>
              <a:buChar char="•"/>
            </a:pPr>
            <a:r>
              <a:rPr lang="en-US" sz="2400" dirty="0">
                <a:effectLst/>
                <a:latin typeface="Aptos Display" panose="020B0004020202020204" pitchFamily="34" charset="0"/>
                <a:ea typeface="Aptos" panose="020B0004020202020204" pitchFamily="34" charset="0"/>
                <a:cs typeface="Times New Roman" panose="02020603050405020304" pitchFamily="18" charset="0"/>
              </a:rPr>
              <a:t>The wines of the Mosel region are traditionally packaged in a </a:t>
            </a:r>
            <a:br>
              <a:rPr lang="en-US" sz="2400" dirty="0">
                <a:effectLst/>
                <a:latin typeface="Aptos Display" panose="020B0004020202020204" pitchFamily="34" charset="0"/>
                <a:ea typeface="Aptos" panose="020B0004020202020204" pitchFamily="34" charset="0"/>
                <a:cs typeface="Times New Roman" panose="02020603050405020304" pitchFamily="18" charset="0"/>
              </a:rPr>
            </a:br>
            <a:r>
              <a:rPr lang="en-US" sz="2400" dirty="0">
                <a:effectLst/>
                <a:latin typeface="Aptos Display" panose="020B0004020202020204" pitchFamily="34" charset="0"/>
                <a:ea typeface="Aptos" panose="020B0004020202020204" pitchFamily="34" charset="0"/>
                <a:cs typeface="Times New Roman" panose="02020603050405020304" pitchFamily="18" charset="0"/>
              </a:rPr>
              <a:t>long green colored "hock style" wine bottle. Historically the </a:t>
            </a:r>
            <a:br>
              <a:rPr lang="en-US" sz="2400" dirty="0">
                <a:effectLst/>
                <a:latin typeface="Aptos Display" panose="020B0004020202020204" pitchFamily="34" charset="0"/>
                <a:ea typeface="Aptos" panose="020B0004020202020204" pitchFamily="34" charset="0"/>
                <a:cs typeface="Times New Roman" panose="02020603050405020304" pitchFamily="18" charset="0"/>
              </a:rPr>
            </a:br>
            <a:r>
              <a:rPr lang="en-US" sz="2400" dirty="0">
                <a:effectLst/>
                <a:latin typeface="Aptos Display" panose="020B0004020202020204" pitchFamily="34" charset="0"/>
                <a:ea typeface="Aptos" panose="020B0004020202020204" pitchFamily="34" charset="0"/>
                <a:cs typeface="Times New Roman" panose="02020603050405020304" pitchFamily="18" charset="0"/>
              </a:rPr>
              <a:t>green color distinguished Mosel wines from the brown bottles </a:t>
            </a:r>
            <a:br>
              <a:rPr lang="en-US" sz="2400" dirty="0">
                <a:effectLst/>
                <a:latin typeface="Aptos Display" panose="020B0004020202020204" pitchFamily="34" charset="0"/>
                <a:ea typeface="Aptos" panose="020B0004020202020204" pitchFamily="34" charset="0"/>
                <a:cs typeface="Times New Roman" panose="02020603050405020304" pitchFamily="18" charset="0"/>
              </a:rPr>
            </a:br>
            <a:r>
              <a:rPr lang="en-US" sz="2400" dirty="0">
                <a:effectLst/>
                <a:latin typeface="Aptos Display" panose="020B0004020202020204" pitchFamily="34" charset="0"/>
                <a:ea typeface="Aptos" panose="020B0004020202020204" pitchFamily="34" charset="0"/>
                <a:cs typeface="Times New Roman" panose="02020603050405020304" pitchFamily="18" charset="0"/>
              </a:rPr>
              <a:t>of the </a:t>
            </a:r>
            <a:r>
              <a:rPr lang="en-US" sz="2400" dirty="0" err="1">
                <a:effectLst/>
                <a:latin typeface="Aptos Display" panose="020B0004020202020204" pitchFamily="34" charset="0"/>
                <a:ea typeface="Aptos" panose="020B0004020202020204" pitchFamily="34" charset="0"/>
                <a:cs typeface="Times New Roman" panose="02020603050405020304" pitchFamily="18" charset="0"/>
              </a:rPr>
              <a:t>Rheinhessen</a:t>
            </a:r>
            <a:r>
              <a:rPr lang="en-US" sz="2400" dirty="0">
                <a:effectLst/>
                <a:latin typeface="Aptos Display" panose="020B0004020202020204" pitchFamily="34" charset="0"/>
                <a:ea typeface="Aptos" panose="020B0004020202020204" pitchFamily="34" charset="0"/>
                <a:cs typeface="Times New Roman" panose="02020603050405020304" pitchFamily="18" charset="0"/>
              </a:rPr>
              <a:t>.</a:t>
            </a:r>
            <a:endParaRPr lang="en-US" sz="2400" dirty="0"/>
          </a:p>
        </p:txBody>
      </p:sp>
      <p:pic>
        <p:nvPicPr>
          <p:cNvPr id="4" name="Picture 3" descr="A group of bottles of wine&#10;&#10;Description automatically generated">
            <a:extLst>
              <a:ext uri="{FF2B5EF4-FFF2-40B4-BE49-F238E27FC236}">
                <a16:creationId xmlns:a16="http://schemas.microsoft.com/office/drawing/2014/main" id="{DF5ECA19-A512-1261-E178-8F1BFCE1D169}"/>
              </a:ext>
            </a:extLst>
          </p:cNvPr>
          <p:cNvPicPr>
            <a:picLocks noChangeAspect="1"/>
          </p:cNvPicPr>
          <p:nvPr/>
        </p:nvPicPr>
        <p:blipFill rotWithShape="1">
          <a:blip r:embed="rId2">
            <a:extLst>
              <a:ext uri="{28A0092B-C50C-407E-A947-70E740481C1C}">
                <a14:useLocalDpi xmlns:a14="http://schemas.microsoft.com/office/drawing/2010/main" val="0"/>
              </a:ext>
            </a:extLst>
          </a:blip>
          <a:srcRect l="16401"/>
          <a:stretch/>
        </p:blipFill>
        <p:spPr>
          <a:xfrm>
            <a:off x="8356923" y="3128058"/>
            <a:ext cx="3835077" cy="3474665"/>
          </a:xfrm>
          <a:prstGeom prst="rect">
            <a:avLst/>
          </a:prstGeom>
        </p:spPr>
      </p:pic>
    </p:spTree>
    <p:extLst>
      <p:ext uri="{BB962C8B-B14F-4D97-AF65-F5344CB8AC3E}">
        <p14:creationId xmlns:p14="http://schemas.microsoft.com/office/powerpoint/2010/main" val="429197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263525"/>
            <a:ext cx="10515600" cy="854075"/>
          </a:xfrm>
        </p:spPr>
        <p:txBody>
          <a:bodyPr/>
          <a:lstStyle/>
          <a:p>
            <a:pPr algn="ctr"/>
            <a:r>
              <a:rPr lang="en-US" b="1" dirty="0">
                <a:latin typeface="Aptos Display" panose="020B0004020202020204" pitchFamily="34" charset="0"/>
              </a:rPr>
              <a:t>Vineyard Marvels</a:t>
            </a:r>
          </a:p>
        </p:txBody>
      </p:sp>
      <p:pic>
        <p:nvPicPr>
          <p:cNvPr id="4097" name="Picture 8">
            <a:extLst>
              <a:ext uri="{FF2B5EF4-FFF2-40B4-BE49-F238E27FC236}">
                <a16:creationId xmlns:a16="http://schemas.microsoft.com/office/drawing/2014/main" id="{7E453322-59DB-B3CC-02C4-AAEBC018A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4" y="1201676"/>
            <a:ext cx="1343378" cy="5656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2D53ED1-16BB-DF17-8C11-C17372778CF9}"/>
              </a:ext>
            </a:extLst>
          </p:cNvPr>
          <p:cNvSpPr txBox="1"/>
          <p:nvPr/>
        </p:nvSpPr>
        <p:spPr>
          <a:xfrm>
            <a:off x="1535289" y="1196622"/>
            <a:ext cx="10340622" cy="526297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Exploring the Mosel wine region is a journey through a mosaic of vineyard sites, each with its own distinct character and microclimate. From the iconic slopes of the </a:t>
            </a:r>
            <a:r>
              <a:rPr lang="en-US" sz="2400" dirty="0" err="1">
                <a:solidFill>
                  <a:srgbClr val="000000"/>
                </a:solidFill>
                <a:effectLst/>
                <a:latin typeface="Aptos Display" panose="020B0004020202020204" pitchFamily="34" charset="0"/>
                <a:ea typeface="Aptos" panose="020B0004020202020204" pitchFamily="34" charset="0"/>
                <a:cs typeface="Segoe UI" panose="020B0502040204020203" pitchFamily="34" charset="0"/>
              </a:rPr>
              <a:t>Ürziger</a:t>
            </a: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 </a:t>
            </a:r>
            <a:r>
              <a:rPr lang="en-US" sz="2400" dirty="0" err="1">
                <a:solidFill>
                  <a:srgbClr val="000000"/>
                </a:solidFill>
                <a:effectLst/>
                <a:latin typeface="Aptos Display" panose="020B0004020202020204" pitchFamily="34" charset="0"/>
                <a:ea typeface="Aptos" panose="020B0004020202020204" pitchFamily="34" charset="0"/>
                <a:cs typeface="Segoe UI" panose="020B0502040204020203" pitchFamily="34" charset="0"/>
              </a:rPr>
              <a:t>Würzgarten</a:t>
            </a: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 to the legendary Doctor vineyard in Bernkastel, every parcel tells a story of tradition, passion, and dedication. The region's viticultural landscape is dotted with quaint villages, medieval castles, and terraced vineyards, offering a breathtaking tableau that unfolds with every twist and turn of the river.</a:t>
            </a:r>
          </a:p>
          <a:p>
            <a:pPr marL="285750" indent="-285750">
              <a:buFont typeface="Arial" panose="020B0604020202020204" pitchFamily="34" charset="0"/>
              <a:buChar char="•"/>
            </a:pP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Exploring the Mosel wine region is a journey through a mosaic of vineyard sites, each with its own distinct character and microclimate. From the iconic slopes of the </a:t>
            </a:r>
            <a:r>
              <a:rPr lang="en-US" sz="2400" dirty="0" err="1">
                <a:solidFill>
                  <a:srgbClr val="000000"/>
                </a:solidFill>
                <a:effectLst/>
                <a:latin typeface="Aptos Display" panose="020B0004020202020204" pitchFamily="34" charset="0"/>
                <a:ea typeface="Aptos" panose="020B0004020202020204" pitchFamily="34" charset="0"/>
                <a:cs typeface="Segoe UI" panose="020B0502040204020203" pitchFamily="34" charset="0"/>
              </a:rPr>
              <a:t>Ürziger</a:t>
            </a: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 </a:t>
            </a:r>
            <a:r>
              <a:rPr lang="en-US" sz="2400" dirty="0" err="1">
                <a:solidFill>
                  <a:srgbClr val="000000"/>
                </a:solidFill>
                <a:effectLst/>
                <a:latin typeface="Aptos Display" panose="020B0004020202020204" pitchFamily="34" charset="0"/>
                <a:ea typeface="Aptos" panose="020B0004020202020204" pitchFamily="34" charset="0"/>
                <a:cs typeface="Segoe UI" panose="020B0502040204020203" pitchFamily="34" charset="0"/>
              </a:rPr>
              <a:t>Würzgarten</a:t>
            </a: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 to the legendary Doctor vineyard in Bernkastel, every parcel tells a story of tradition, passion, and dedication. The region's viticultural landscape is dotted with quaint villages, medieval castles, and terraced vineyards, offering a breathtaking tableau that unfolds with every twist and turn of the river</a:t>
            </a:r>
            <a:endParaRPr lang="en-US" sz="2400" dirty="0"/>
          </a:p>
        </p:txBody>
      </p:sp>
    </p:spTree>
    <p:extLst>
      <p:ext uri="{BB962C8B-B14F-4D97-AF65-F5344CB8AC3E}">
        <p14:creationId xmlns:p14="http://schemas.microsoft.com/office/powerpoint/2010/main" val="1315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173212"/>
            <a:ext cx="10515600" cy="1042811"/>
          </a:xfrm>
        </p:spPr>
        <p:txBody>
          <a:bodyPr>
            <a:normAutofit/>
          </a:bodyPr>
          <a:lstStyle/>
          <a:p>
            <a:pPr algn="ctr"/>
            <a:r>
              <a:rPr lang="en-US" b="1" kern="0" dirty="0">
                <a:effectLst/>
                <a:latin typeface="Aptos Display" panose="020B0004020202020204" pitchFamily="34" charset="0"/>
                <a:ea typeface="Times New Roman" panose="02020603050405020304" pitchFamily="18" charset="0"/>
                <a:cs typeface="Times New Roman" panose="02020603050405020304" pitchFamily="18" charset="0"/>
              </a:rPr>
              <a:t>Climate and Geography</a:t>
            </a:r>
            <a:endParaRPr lang="en-US" b="1"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6FEA7357-0AA3-6FD6-12DA-5800E317F4C9}"/>
              </a:ext>
            </a:extLst>
          </p:cNvPr>
          <p:cNvSpPr>
            <a:spLocks noGrp="1"/>
          </p:cNvSpPr>
          <p:nvPr>
            <p:ph idx="1"/>
          </p:nvPr>
        </p:nvSpPr>
        <p:spPr>
          <a:xfrm>
            <a:off x="259644" y="1125713"/>
            <a:ext cx="7140437" cy="4970286"/>
          </a:xfrm>
        </p:spPr>
        <p:txBody>
          <a:bodyPr>
            <a:noAutofit/>
          </a:bodyPr>
          <a:lstStyle/>
          <a:p>
            <a:pPr marL="0" marR="0">
              <a:lnSpc>
                <a:spcPct val="107000"/>
              </a:lnSpc>
              <a:spcBef>
                <a:spcPts val="0"/>
              </a:spcBef>
              <a:spcAft>
                <a:spcPts val="800"/>
              </a:spcAft>
            </a:pPr>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The Mosel wine region has northernly continental</a:t>
            </a:r>
            <a:r>
              <a:rPr lang="en-US" sz="2400" u="sng"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climate</a:t>
            </a:r>
            <a:r>
              <a:rPr lang="en-US" sz="2400" u="sng"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that is marked by cool temperatures. The best producing vineyard sites are located along the Mosel River and its tributary where the heat from the sun can be maximized by reflection up from the water.</a:t>
            </a:r>
          </a:p>
          <a:p>
            <a:pPr marL="0" marR="0">
              <a:lnSpc>
                <a:spcPct val="107000"/>
              </a:lnSpc>
              <a:spcBef>
                <a:spcPts val="0"/>
              </a:spcBef>
              <a:spcAft>
                <a:spcPts val="800"/>
              </a:spcAft>
            </a:pPr>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South and southwest facing slopes are even more sought after because of the increased exposure to direct sunlight that can aid in ripening of the grapes. </a:t>
            </a:r>
          </a:p>
          <a:p>
            <a:pPr marL="0" marR="0">
              <a:lnSpc>
                <a:spcPct val="107000"/>
              </a:lnSpc>
              <a:spcBef>
                <a:spcPts val="0"/>
              </a:spcBef>
              <a:spcAft>
                <a:spcPts val="800"/>
              </a:spcAft>
            </a:pPr>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The soil of the area is dominated by porous slate which has ideal drainage for the regions heavy rainfall and good heat retaining properties. Many of the best vineyards have no topsoil at all, just broken slate.</a:t>
            </a:r>
          </a:p>
        </p:txBody>
      </p:sp>
      <p:pic>
        <p:nvPicPr>
          <p:cNvPr id="6" name="Picture 5" descr="A map of the world with purple lines&#10;&#10;Description automatically generated">
            <a:extLst>
              <a:ext uri="{FF2B5EF4-FFF2-40B4-BE49-F238E27FC236}">
                <a16:creationId xmlns:a16="http://schemas.microsoft.com/office/drawing/2014/main" id="{A67D32D9-5DF6-5044-D6D2-2620AB84BA2C}"/>
              </a:ext>
            </a:extLst>
          </p:cNvPr>
          <p:cNvPicPr>
            <a:picLocks noChangeAspect="1"/>
          </p:cNvPicPr>
          <p:nvPr/>
        </p:nvPicPr>
        <p:blipFill rotWithShape="1">
          <a:blip r:embed="rId3">
            <a:extLst>
              <a:ext uri="{28A0092B-C50C-407E-A947-70E740481C1C}">
                <a14:useLocalDpi xmlns:a14="http://schemas.microsoft.com/office/drawing/2010/main" val="0"/>
              </a:ext>
            </a:extLst>
          </a:blip>
          <a:srcRect l="40741" r="1763" b="9849"/>
          <a:stretch/>
        </p:blipFill>
        <p:spPr>
          <a:xfrm>
            <a:off x="7400081" y="1389742"/>
            <a:ext cx="4791919" cy="4645488"/>
          </a:xfrm>
          <a:prstGeom prst="rect">
            <a:avLst/>
          </a:prstGeom>
        </p:spPr>
      </p:pic>
      <p:sp>
        <p:nvSpPr>
          <p:cNvPr id="8" name="TextBox 7">
            <a:extLst>
              <a:ext uri="{FF2B5EF4-FFF2-40B4-BE49-F238E27FC236}">
                <a16:creationId xmlns:a16="http://schemas.microsoft.com/office/drawing/2014/main" id="{67485E08-3397-E2D6-D883-FFF45B6AF5E3}"/>
              </a:ext>
            </a:extLst>
          </p:cNvPr>
          <p:cNvSpPr txBox="1"/>
          <p:nvPr/>
        </p:nvSpPr>
        <p:spPr>
          <a:xfrm>
            <a:off x="259644" y="6061073"/>
            <a:ext cx="11932355" cy="866263"/>
          </a:xfrm>
          <a:prstGeom prst="rect">
            <a:avLst/>
          </a:prstGeom>
          <a:noFill/>
        </p:spPr>
        <p:txBody>
          <a:bodyPr wrap="square">
            <a:spAutoFit/>
          </a:bodyPr>
          <a:lstStyle/>
          <a:p>
            <a:pPr marL="285750" indent="-285750">
              <a:lnSpc>
                <a:spcPct val="107000"/>
              </a:lnSpc>
              <a:spcBef>
                <a:spcPts val="0"/>
              </a:spcBef>
              <a:spcAft>
                <a:spcPts val="800"/>
              </a:spcAft>
              <a:buFont typeface="Arial" panose="020B0604020202020204" pitchFamily="34" charset="0"/>
              <a:buChar char="•"/>
            </a:pPr>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During the summer months the weather is warm with July's average temperatures around 64 °F</a:t>
            </a:r>
            <a:r>
              <a:rPr lang="en-US" sz="18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4882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365125"/>
            <a:ext cx="10515600" cy="1042811"/>
          </a:xfrm>
        </p:spPr>
        <p:txBody>
          <a:bodyPr>
            <a:normAutofit/>
          </a:bodyPr>
          <a:lstStyle/>
          <a:p>
            <a:pPr algn="ctr"/>
            <a:r>
              <a:rPr lang="en-US" b="1" kern="0" dirty="0">
                <a:effectLst/>
                <a:latin typeface="Aptos Display" panose="020B0004020202020204" pitchFamily="34" charset="0"/>
                <a:ea typeface="Times New Roman" panose="02020603050405020304" pitchFamily="18" charset="0"/>
                <a:cs typeface="Times New Roman" panose="02020603050405020304" pitchFamily="18" charset="0"/>
              </a:rPr>
              <a:t>Climate and Geography</a:t>
            </a:r>
            <a:endParaRPr lang="en-US" b="1"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6FEA7357-0AA3-6FD6-12DA-5800E317F4C9}"/>
              </a:ext>
            </a:extLst>
          </p:cNvPr>
          <p:cNvSpPr>
            <a:spLocks noGrp="1"/>
          </p:cNvSpPr>
          <p:nvPr>
            <p:ph idx="1"/>
          </p:nvPr>
        </p:nvSpPr>
        <p:spPr>
          <a:xfrm>
            <a:off x="5589413" y="1407936"/>
            <a:ext cx="6388098" cy="5450064"/>
          </a:xfrm>
        </p:spPr>
        <p:txBody>
          <a:bodyPr>
            <a:noAutofit/>
          </a:bodyPr>
          <a:lstStyle/>
          <a:p>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The Mosel River dominates the geography of the region which is typically divided into three main sections. The Upper Mosel is the southernmost section located closest to the river's origins along the French and Luxembourg border. </a:t>
            </a:r>
          </a:p>
          <a:p>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The region includes the Saar and </a:t>
            </a:r>
            <a:r>
              <a:rPr lang="en-US" sz="2400" kern="0" dirty="0" err="1">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Ruwer</a:t>
            </a:r>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river tributaries and is centered on the city of Trier. The Middle Mosel or </a:t>
            </a:r>
            <a:r>
              <a:rPr lang="en-US" sz="2400" i="1"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Mittelmosel</a:t>
            </a:r>
            <a:r>
              <a:rPr lang="en-US" sz="2400"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 is the main wine growing region and includes the villages of Bernkastel and Piesport. </a:t>
            </a:r>
          </a:p>
        </p:txBody>
      </p:sp>
      <p:pic>
        <p:nvPicPr>
          <p:cNvPr id="5" name="Picture 4" descr="A map of a river&#10;&#10;Description automatically generated">
            <a:extLst>
              <a:ext uri="{FF2B5EF4-FFF2-40B4-BE49-F238E27FC236}">
                <a16:creationId xmlns:a16="http://schemas.microsoft.com/office/drawing/2014/main" id="{E0201371-186D-B844-4905-9DC879C5E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7936"/>
            <a:ext cx="5589413" cy="5450065"/>
          </a:xfrm>
          <a:prstGeom prst="rect">
            <a:avLst/>
          </a:prstGeom>
        </p:spPr>
      </p:pic>
    </p:spTree>
    <p:extLst>
      <p:ext uri="{BB962C8B-B14F-4D97-AF65-F5344CB8AC3E}">
        <p14:creationId xmlns:p14="http://schemas.microsoft.com/office/powerpoint/2010/main" val="376803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C80C-C707-2417-5FA3-325EBA786080}"/>
              </a:ext>
            </a:extLst>
          </p:cNvPr>
          <p:cNvSpPr>
            <a:spLocks noGrp="1"/>
          </p:cNvSpPr>
          <p:nvPr>
            <p:ph type="title"/>
          </p:nvPr>
        </p:nvSpPr>
        <p:spPr/>
        <p:txBody>
          <a:bodyPr/>
          <a:lstStyle/>
          <a:p>
            <a:pPr algn="ctr"/>
            <a:br>
              <a:rPr lang="en-US" dirty="0">
                <a:latin typeface="Aptos Display" panose="020B0004020202020204" pitchFamily="34" charset="0"/>
              </a:rPr>
            </a:br>
            <a:r>
              <a:rPr lang="en-US" b="1" dirty="0">
                <a:latin typeface="Aptos Display" panose="020B0004020202020204" pitchFamily="34" charset="0"/>
              </a:rPr>
              <a:t>What I Will Cover</a:t>
            </a:r>
          </a:p>
        </p:txBody>
      </p:sp>
      <p:sp>
        <p:nvSpPr>
          <p:cNvPr id="3" name="Content Placeholder 2">
            <a:extLst>
              <a:ext uri="{FF2B5EF4-FFF2-40B4-BE49-F238E27FC236}">
                <a16:creationId xmlns:a16="http://schemas.microsoft.com/office/drawing/2014/main" id="{C262B3C8-F75E-26BA-7EAC-81C0FAC12CED}"/>
              </a:ext>
            </a:extLst>
          </p:cNvPr>
          <p:cNvSpPr>
            <a:spLocks noGrp="1"/>
          </p:cNvSpPr>
          <p:nvPr>
            <p:ph idx="1"/>
          </p:nvPr>
        </p:nvSpPr>
        <p:spPr/>
        <p:txBody>
          <a:bodyPr>
            <a:normAutofit lnSpcReduction="10000"/>
          </a:bodyPr>
          <a:lstStyle/>
          <a:p>
            <a:r>
              <a:rPr lang="en-US" sz="2800" dirty="0">
                <a:solidFill>
                  <a:srgbClr val="000000"/>
                </a:solidFill>
                <a:latin typeface="Aptos Display" panose="020B0004020202020204" pitchFamily="34" charset="0"/>
              </a:rPr>
              <a:t>Exploring the Mosel</a:t>
            </a:r>
          </a:p>
          <a:p>
            <a:r>
              <a:rPr lang="en-US" sz="2800" dirty="0">
                <a:solidFill>
                  <a:srgbClr val="000000"/>
                </a:solidFill>
                <a:effectLst/>
                <a:latin typeface="Aptos Display" panose="020B0004020202020204" pitchFamily="34" charset="0"/>
                <a:ea typeface="Times New Roman" panose="02020603050405020304" pitchFamily="18" charset="0"/>
              </a:rPr>
              <a:t>German Wine Regions </a:t>
            </a:r>
            <a:endParaRPr lang="en-US" dirty="0">
              <a:solidFill>
                <a:srgbClr val="000000"/>
              </a:solidFill>
              <a:effectLst/>
              <a:latin typeface="Aptos Display" panose="020B0004020202020204" pitchFamily="34" charset="0"/>
              <a:ea typeface="Times New Roman" panose="02020603050405020304" pitchFamily="18" charset="0"/>
            </a:endParaRPr>
          </a:p>
          <a:p>
            <a:r>
              <a:rPr lang="en-US" sz="2800" dirty="0">
                <a:solidFill>
                  <a:srgbClr val="000000"/>
                </a:solidFill>
                <a:effectLst/>
                <a:latin typeface="Aptos Display" panose="020B0004020202020204" pitchFamily="34" charset="0"/>
                <a:ea typeface="Times New Roman" panose="02020603050405020304" pitchFamily="18" charset="0"/>
              </a:rPr>
              <a:t>German Wine History</a:t>
            </a:r>
            <a:endParaRPr lang="en-US" sz="2800" dirty="0">
              <a:effectLst/>
              <a:latin typeface="Aptos Display" panose="020B0004020202020204" pitchFamily="34" charset="0"/>
              <a:ea typeface="Times New Roman" panose="02020603050405020304" pitchFamily="18" charset="0"/>
            </a:endParaRPr>
          </a:p>
          <a:p>
            <a:r>
              <a:rPr lang="en-US" sz="2800" dirty="0">
                <a:effectLst/>
                <a:latin typeface="Aptos Display" panose="020B0004020202020204" pitchFamily="34" charset="0"/>
                <a:ea typeface="Times New Roman" panose="02020603050405020304" pitchFamily="18" charset="0"/>
              </a:rPr>
              <a:t>Terroir</a:t>
            </a:r>
          </a:p>
          <a:p>
            <a:r>
              <a:rPr lang="en-US" dirty="0">
                <a:effectLst/>
                <a:latin typeface="Aptos Display" panose="020B0004020202020204" pitchFamily="34" charset="0"/>
                <a:ea typeface="Times New Roman" panose="02020603050405020304" pitchFamily="18" charset="0"/>
                <a:cs typeface="Segoe UI" panose="020B0502040204020203" pitchFamily="34" charset="0"/>
              </a:rPr>
              <a:t>Riesling</a:t>
            </a:r>
          </a:p>
          <a:p>
            <a:r>
              <a:rPr lang="en-US" kern="0" dirty="0">
                <a:effectLst/>
                <a:latin typeface="Aptos Display" panose="020B0004020202020204" pitchFamily="34" charset="0"/>
                <a:ea typeface="Times New Roman" panose="02020603050405020304" pitchFamily="18" charset="0"/>
                <a:cs typeface="Times New Roman" panose="02020603050405020304" pitchFamily="18" charset="0"/>
              </a:rPr>
              <a:t>Climate and Geography</a:t>
            </a:r>
          </a:p>
          <a:p>
            <a:r>
              <a:rPr lang="en-US"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Cultural Charms</a:t>
            </a:r>
          </a:p>
          <a:p>
            <a:r>
              <a:rPr lang="en-US" dirty="0">
                <a:latin typeface="Aptos Display" panose="020B0004020202020204" pitchFamily="34" charset="0"/>
              </a:rPr>
              <a:t>Wine Types</a:t>
            </a:r>
            <a:endParaRPr lang="en-US" dirty="0">
              <a:solidFill>
                <a:srgbClr val="000000"/>
              </a:solidFill>
              <a:latin typeface="Aptos Display" panose="020B0004020202020204" pitchFamily="34" charset="0"/>
              <a:cs typeface="Segoe UI" panose="020B0502040204020203" pitchFamily="34" charset="0"/>
            </a:endParaRPr>
          </a:p>
          <a:p>
            <a:r>
              <a:rPr lang="en-US" dirty="0">
                <a:solidFill>
                  <a:srgbClr val="000000"/>
                </a:solidFill>
                <a:latin typeface="Aptos Display" panose="020B0004020202020204" pitchFamily="34" charset="0"/>
                <a:ea typeface="Times New Roman" panose="02020603050405020304" pitchFamily="18" charset="0"/>
                <a:cs typeface="Segoe UI" panose="020B0502040204020203" pitchFamily="34" charset="0"/>
              </a:rPr>
              <a:t>Conclusion</a:t>
            </a:r>
            <a:endParaRPr lang="en-US" dirty="0">
              <a:solidFill>
                <a:srgbClr val="000000"/>
              </a:solidFill>
              <a:latin typeface="Aptos Display" panose="020B0004020202020204" pitchFamily="34" charset="0"/>
              <a:ea typeface="Times New Roman" panose="02020603050405020304" pitchFamily="18" charset="0"/>
            </a:endParaRPr>
          </a:p>
          <a:p>
            <a:endParaRPr lang="en-US" dirty="0">
              <a:solidFill>
                <a:srgbClr val="000000"/>
              </a:solidFill>
              <a:effectLst/>
              <a:latin typeface="Aptos Display" panose="020B0004020202020204" pitchFamily="34" charset="0"/>
              <a:ea typeface="Times New Roman" panose="02020603050405020304" pitchFamily="18" charset="0"/>
            </a:endParaRPr>
          </a:p>
          <a:p>
            <a:endParaRPr lang="en-US" sz="2800" dirty="0"/>
          </a:p>
          <a:p>
            <a:endParaRPr lang="en-US" dirty="0">
              <a:latin typeface="Aptos Display" panose="020B0004020202020204" pitchFamily="34" charset="0"/>
            </a:endParaRPr>
          </a:p>
        </p:txBody>
      </p:sp>
    </p:spTree>
    <p:extLst>
      <p:ext uri="{BB962C8B-B14F-4D97-AF65-F5344CB8AC3E}">
        <p14:creationId xmlns:p14="http://schemas.microsoft.com/office/powerpoint/2010/main" val="38500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365125"/>
            <a:ext cx="6257192" cy="1034697"/>
          </a:xfrm>
        </p:spPr>
        <p:txBody>
          <a:bodyPr>
            <a:normAutofit/>
          </a:bodyPr>
          <a:lstStyle/>
          <a:p>
            <a:pPr algn="ctr"/>
            <a:r>
              <a:rPr lang="en-US" b="1" dirty="0">
                <a:solidFill>
                  <a:srgbClr val="000000"/>
                </a:solidFill>
                <a:effectLst/>
                <a:latin typeface="Aptos Display" panose="020B0004020202020204" pitchFamily="34" charset="0"/>
                <a:ea typeface="Times New Roman" panose="02020603050405020304" pitchFamily="18" charset="0"/>
                <a:cs typeface="Segoe UI" panose="020B0502040204020203" pitchFamily="34" charset="0"/>
              </a:rPr>
              <a:t>Cultural Charms</a:t>
            </a:r>
            <a:endParaRPr lang="en-US" dirty="0"/>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127322" y="1399822"/>
            <a:ext cx="6129870" cy="4777141"/>
          </a:xfrm>
        </p:spPr>
        <p:txBody>
          <a:bodyPr>
            <a:normAutofit/>
          </a:bodyPr>
          <a:lstStyle/>
          <a:p>
            <a:pPr marL="0" marR="0"/>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Beyond its vine-clad hills and world-class wines, the Mosel wine region is imbued with a rich tapestry of culture, history, and gastronomy. Charming towns such as Trier, the oldest city in Germany, and </a:t>
            </a:r>
            <a:r>
              <a:rPr lang="en-US" sz="2400" dirty="0" err="1">
                <a:solidFill>
                  <a:srgbClr val="000000"/>
                </a:solidFill>
                <a:effectLst/>
                <a:latin typeface="Aptos Display" panose="020B0004020202020204" pitchFamily="34" charset="0"/>
                <a:ea typeface="Aptos" panose="020B0004020202020204" pitchFamily="34" charset="0"/>
                <a:cs typeface="Segoe UI" panose="020B0502040204020203" pitchFamily="34" charset="0"/>
              </a:rPr>
              <a:t>Cochem</a:t>
            </a: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 with its majestic </a:t>
            </a:r>
            <a:r>
              <a:rPr lang="en-US" sz="2400" dirty="0" err="1">
                <a:solidFill>
                  <a:srgbClr val="000000"/>
                </a:solidFill>
                <a:effectLst/>
                <a:latin typeface="Aptos Display" panose="020B0004020202020204" pitchFamily="34" charset="0"/>
                <a:ea typeface="Aptos" panose="020B0004020202020204" pitchFamily="34" charset="0"/>
                <a:cs typeface="Segoe UI" panose="020B0502040204020203" pitchFamily="34" charset="0"/>
              </a:rPr>
              <a:t>Reichsburg</a:t>
            </a:r>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 castle, offer a glimpse into the region's storied past. </a:t>
            </a:r>
          </a:p>
          <a:p>
            <a:pPr marL="0" marR="0"/>
            <a:r>
              <a:rPr lang="en-US" sz="2400" dirty="0">
                <a:solidFill>
                  <a:srgbClr val="000000"/>
                </a:solidFill>
                <a:effectLst/>
                <a:latin typeface="Aptos Display" panose="020B0004020202020204" pitchFamily="34" charset="0"/>
                <a:ea typeface="Aptos" panose="020B0004020202020204" pitchFamily="34" charset="0"/>
                <a:cs typeface="Segoe UI" panose="020B0502040204020203" pitchFamily="34" charset="0"/>
              </a:rPr>
              <a:t>Visitors can indulge in culinary delights ranging from hearty German fare to Michelin-starred cuisine, paired perfectly with the region's finest wines</a:t>
            </a:r>
            <a:endParaRPr lang="en-US" sz="2400" dirty="0"/>
          </a:p>
        </p:txBody>
      </p:sp>
      <p:pic>
        <p:nvPicPr>
          <p:cNvPr id="5" name="Picture 4" descr="A city on a hill with a river and a boat&#10;&#10;Description automatically generated">
            <a:extLst>
              <a:ext uri="{FF2B5EF4-FFF2-40B4-BE49-F238E27FC236}">
                <a16:creationId xmlns:a16="http://schemas.microsoft.com/office/drawing/2014/main" id="{9B8BEBE3-CAAC-00CC-5312-32F720201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192" y="0"/>
            <a:ext cx="5934808" cy="6858000"/>
          </a:xfrm>
          <a:prstGeom prst="rect">
            <a:avLst/>
          </a:prstGeom>
        </p:spPr>
      </p:pic>
    </p:spTree>
    <p:extLst>
      <p:ext uri="{BB962C8B-B14F-4D97-AF65-F5344CB8AC3E}">
        <p14:creationId xmlns:p14="http://schemas.microsoft.com/office/powerpoint/2010/main" val="334549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3299-A2DF-6F0C-96A4-93D6027DF0AA}"/>
              </a:ext>
            </a:extLst>
          </p:cNvPr>
          <p:cNvSpPr>
            <a:spLocks noGrp="1"/>
          </p:cNvSpPr>
          <p:nvPr>
            <p:ph type="title"/>
          </p:nvPr>
        </p:nvSpPr>
        <p:spPr>
          <a:xfrm>
            <a:off x="0" y="243411"/>
            <a:ext cx="9341708" cy="1325563"/>
          </a:xfrm>
        </p:spPr>
        <p:txBody>
          <a:bodyPr/>
          <a:lstStyle/>
          <a:p>
            <a:pPr algn="ctr"/>
            <a:r>
              <a:rPr lang="en-US" b="1" dirty="0">
                <a:latin typeface="Aptos Display" panose="020B0004020202020204" pitchFamily="34" charset="0"/>
              </a:rPr>
              <a:t>Wine Types</a:t>
            </a:r>
          </a:p>
        </p:txBody>
      </p:sp>
      <p:sp>
        <p:nvSpPr>
          <p:cNvPr id="3" name="Content Placeholder 2">
            <a:extLst>
              <a:ext uri="{FF2B5EF4-FFF2-40B4-BE49-F238E27FC236}">
                <a16:creationId xmlns:a16="http://schemas.microsoft.com/office/drawing/2014/main" id="{79520994-5912-1BB3-C573-6999162F1136}"/>
              </a:ext>
            </a:extLst>
          </p:cNvPr>
          <p:cNvSpPr>
            <a:spLocks noGrp="1"/>
          </p:cNvSpPr>
          <p:nvPr>
            <p:ph idx="1"/>
          </p:nvPr>
        </p:nvSpPr>
        <p:spPr>
          <a:xfrm>
            <a:off x="284205" y="1825625"/>
            <a:ext cx="9057503" cy="4351338"/>
          </a:xfrm>
        </p:spPr>
        <p:txBody>
          <a:bodyPr/>
          <a:lstStyle/>
          <a:p>
            <a:pPr marL="0" indent="0">
              <a:buNone/>
            </a:pPr>
            <a:r>
              <a:rPr lang="en-US" dirty="0">
                <a:latin typeface="Aptos Display" panose="020B0004020202020204" pitchFamily="34" charset="0"/>
              </a:rPr>
              <a:t>Aromatic White Wine</a:t>
            </a:r>
          </a:p>
          <a:p>
            <a:pPr marL="0" indent="0">
              <a:buNone/>
            </a:pPr>
            <a:r>
              <a:rPr lang="en-US" b="1" dirty="0">
                <a:latin typeface="Aptos Display" panose="020B0004020202020204" pitchFamily="34" charset="0"/>
              </a:rPr>
              <a:t>Sweet </a:t>
            </a:r>
            <a:r>
              <a:rPr lang="en-US" b="1" dirty="0" err="1">
                <a:latin typeface="Aptos Display" panose="020B0004020202020204" pitchFamily="34" charset="0"/>
              </a:rPr>
              <a:t>Pradikat</a:t>
            </a:r>
            <a:r>
              <a:rPr lang="en-US" b="1" dirty="0">
                <a:latin typeface="Aptos Display" panose="020B0004020202020204" pitchFamily="34" charset="0"/>
              </a:rPr>
              <a:t> Riesling</a:t>
            </a:r>
          </a:p>
          <a:p>
            <a:r>
              <a:rPr lang="en-US" dirty="0">
                <a:latin typeface="Aptos Display" panose="020B0004020202020204" pitchFamily="34" charset="0"/>
              </a:rPr>
              <a:t>The late-harvested styles of Spätlese, Auslese, BA and TBA produce some of the most sought-after sweet Riesling wines in the world. These wines offer surprising depth with contrasting sweet and sour tastes and heady aromas of apricots, lime, and honey.</a:t>
            </a:r>
          </a:p>
          <a:p>
            <a:r>
              <a:rPr lang="en-US" dirty="0"/>
              <a:t>Tasting notes: </a:t>
            </a:r>
            <a:r>
              <a:rPr lang="en-US" dirty="0">
                <a:latin typeface="Aptos Display" panose="020B0004020202020204" pitchFamily="34" charset="0"/>
              </a:rPr>
              <a:t>Apricot, Honey, Lime, Young Coconut, Tarragon</a:t>
            </a:r>
          </a:p>
        </p:txBody>
      </p:sp>
      <p:pic>
        <p:nvPicPr>
          <p:cNvPr id="7" name="Picture 6" descr="A green bottle of wine&#10;&#10;Description automatically generated">
            <a:extLst>
              <a:ext uri="{FF2B5EF4-FFF2-40B4-BE49-F238E27FC236}">
                <a16:creationId xmlns:a16="http://schemas.microsoft.com/office/drawing/2014/main" id="{827492D1-67AF-4508-0E68-89129D510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708" y="-13240"/>
            <a:ext cx="2850292" cy="6871239"/>
          </a:xfrm>
          <a:prstGeom prst="rect">
            <a:avLst/>
          </a:prstGeom>
        </p:spPr>
      </p:pic>
      <p:sp>
        <p:nvSpPr>
          <p:cNvPr id="9" name="TextBox 8">
            <a:extLst>
              <a:ext uri="{FF2B5EF4-FFF2-40B4-BE49-F238E27FC236}">
                <a16:creationId xmlns:a16="http://schemas.microsoft.com/office/drawing/2014/main" id="{F13C7720-4281-DC43-343F-A838754E03FD}"/>
              </a:ext>
            </a:extLst>
          </p:cNvPr>
          <p:cNvSpPr txBox="1"/>
          <p:nvPr/>
        </p:nvSpPr>
        <p:spPr>
          <a:xfrm>
            <a:off x="3657599" y="5988734"/>
            <a:ext cx="5487429" cy="646331"/>
          </a:xfrm>
          <a:prstGeom prst="rect">
            <a:avLst/>
          </a:prstGeom>
          <a:noFill/>
        </p:spPr>
        <p:txBody>
          <a:bodyPr wrap="square">
            <a:spAutoFit/>
          </a:bodyPr>
          <a:lstStyle/>
          <a:p>
            <a:r>
              <a:rPr lang="de-DE" b="1" dirty="0"/>
              <a:t>2021 Max Ferd. Richter Veldenzer Elisenberger Riesling Spätlese Mosel - </a:t>
            </a:r>
            <a:r>
              <a:rPr lang="en-US" dirty="0"/>
              <a:t>93 points Wine Advocate </a:t>
            </a:r>
            <a:endParaRPr lang="de-DE" b="1" dirty="0"/>
          </a:p>
        </p:txBody>
      </p:sp>
    </p:spTree>
    <p:extLst>
      <p:ext uri="{BB962C8B-B14F-4D97-AF65-F5344CB8AC3E}">
        <p14:creationId xmlns:p14="http://schemas.microsoft.com/office/powerpoint/2010/main" val="293819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2248928" y="365125"/>
            <a:ext cx="9943071" cy="1325563"/>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2443549" y="1825625"/>
            <a:ext cx="9629001" cy="4351338"/>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ptos Display" panose="020B0004020202020204" pitchFamily="34" charset="0"/>
              </a:rPr>
              <a:t>Light-Bodied White Wine</a:t>
            </a:r>
            <a:endParaRPr kumimoji="0" lang="en-US" altLang="en-US" b="1" i="0" u="none" strike="noStrike" cap="none" normalizeH="0" baseline="0" dirty="0">
              <a:ln>
                <a:noFill/>
              </a:ln>
              <a:solidFill>
                <a:schemeClr val="tx1"/>
              </a:solidFill>
              <a:effectLst/>
              <a:latin typeface="Aptos Display"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ptos Display" panose="020B0004020202020204" pitchFamily="34" charset="0"/>
              </a:rPr>
              <a:t>Dry Riesling</a:t>
            </a:r>
          </a:p>
          <a:p>
            <a:pPr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latin typeface="Aptos Display" panose="020B0004020202020204" pitchFamily="34" charset="0"/>
              </a:rPr>
              <a:t>Dry styles of Riesling are becoming increasingly popular in Germany. You can identify a dry </a:t>
            </a:r>
            <a:r>
              <a:rPr kumimoji="0" lang="en-US" altLang="en-US" b="0" i="0" u="none" strike="noStrike" cap="none" normalizeH="0" baseline="0" dirty="0" err="1">
                <a:ln>
                  <a:noFill/>
                </a:ln>
                <a:solidFill>
                  <a:schemeClr val="tx1"/>
                </a:solidFill>
                <a:effectLst/>
                <a:latin typeface="Aptos Display" panose="020B0004020202020204" pitchFamily="34" charset="0"/>
              </a:rPr>
              <a:t>Pradikat</a:t>
            </a:r>
            <a:r>
              <a:rPr kumimoji="0" lang="en-US" altLang="en-US" b="0" i="0" u="none" strike="noStrike" cap="none" normalizeH="0" baseline="0" dirty="0">
                <a:ln>
                  <a:noFill/>
                </a:ln>
                <a:solidFill>
                  <a:schemeClr val="tx1"/>
                </a:solidFill>
                <a:effectLst/>
                <a:latin typeface="Aptos Display" panose="020B0004020202020204" pitchFamily="34" charset="0"/>
              </a:rPr>
              <a:t> Riesling by the term "</a:t>
            </a:r>
            <a:r>
              <a:rPr kumimoji="0" lang="en-US" altLang="en-US" b="0" i="0" u="none" strike="noStrike" cap="none" normalizeH="0" baseline="0" dirty="0" err="1">
                <a:ln>
                  <a:noFill/>
                </a:ln>
                <a:solidFill>
                  <a:schemeClr val="tx1"/>
                </a:solidFill>
                <a:effectLst/>
                <a:latin typeface="Aptos Display" panose="020B0004020202020204" pitchFamily="34" charset="0"/>
              </a:rPr>
              <a:t>Trocken</a:t>
            </a:r>
            <a:r>
              <a:rPr kumimoji="0" lang="en-US" altLang="en-US" b="0" i="0" u="none" strike="noStrike" cap="none" normalizeH="0" baseline="0" dirty="0">
                <a:ln>
                  <a:noFill/>
                </a:ln>
                <a:solidFill>
                  <a:schemeClr val="tx1"/>
                </a:solidFill>
                <a:effectLst/>
                <a:latin typeface="Aptos Display" panose="020B0004020202020204" pitchFamily="34" charset="0"/>
              </a:rPr>
              <a:t>" on the label or by investigating the alcohol level. Higher ABV levels typically indicate a drier style of Riesling.</a:t>
            </a:r>
          </a:p>
          <a:p>
            <a:pPr eaLnBrk="0" fontAlgn="base" hangingPunct="0">
              <a:lnSpc>
                <a:spcPct val="100000"/>
              </a:lnSpc>
              <a:spcBef>
                <a:spcPct val="0"/>
              </a:spcBef>
              <a:spcAft>
                <a:spcPct val="0"/>
              </a:spcAft>
            </a:pPr>
            <a:r>
              <a:rPr lang="en-US" dirty="0"/>
              <a:t>Tasting notes: </a:t>
            </a:r>
            <a:r>
              <a:rPr kumimoji="0" lang="en-US" altLang="en-US" b="0" i="0" u="none" strike="noStrike" cap="none" normalizeH="0" baseline="0" dirty="0">
                <a:ln>
                  <a:noFill/>
                </a:ln>
                <a:solidFill>
                  <a:schemeClr val="tx1"/>
                </a:solidFill>
                <a:effectLst/>
                <a:latin typeface="Aptos Display" panose="020B0004020202020204" pitchFamily="34" charset="0"/>
              </a:rPr>
              <a:t>Honeydew Melon, White Peach, Lime, Jasmine, Smoke </a:t>
            </a:r>
          </a:p>
          <a:p>
            <a:endParaRPr lang="en-US" dirty="0"/>
          </a:p>
        </p:txBody>
      </p:sp>
      <p:pic>
        <p:nvPicPr>
          <p:cNvPr id="5" name="Picture 4" descr="A bottle of wine with a red cap&#10;&#10;Description automatically generated">
            <a:extLst>
              <a:ext uri="{FF2B5EF4-FFF2-40B4-BE49-F238E27FC236}">
                <a16:creationId xmlns:a16="http://schemas.microsoft.com/office/drawing/2014/main" id="{376F8697-4878-C0A7-1869-7F4A32A13BF0}"/>
              </a:ext>
            </a:extLst>
          </p:cNvPr>
          <p:cNvPicPr>
            <a:picLocks noChangeAspect="1"/>
          </p:cNvPicPr>
          <p:nvPr/>
        </p:nvPicPr>
        <p:blipFill rotWithShape="1">
          <a:blip r:embed="rId2">
            <a:extLst>
              <a:ext uri="{28A0092B-C50C-407E-A947-70E740481C1C}">
                <a14:useLocalDpi xmlns:a14="http://schemas.microsoft.com/office/drawing/2010/main" val="0"/>
              </a:ext>
            </a:extLst>
          </a:blip>
          <a:srcRect l="32846" r="34937"/>
          <a:stretch/>
        </p:blipFill>
        <p:spPr>
          <a:xfrm>
            <a:off x="0" y="-122738"/>
            <a:ext cx="2248930" cy="6980738"/>
          </a:xfrm>
          <a:prstGeom prst="rect">
            <a:avLst/>
          </a:prstGeom>
        </p:spPr>
      </p:pic>
      <p:sp>
        <p:nvSpPr>
          <p:cNvPr id="7" name="TextBox 6">
            <a:extLst>
              <a:ext uri="{FF2B5EF4-FFF2-40B4-BE49-F238E27FC236}">
                <a16:creationId xmlns:a16="http://schemas.microsoft.com/office/drawing/2014/main" id="{5AA5D5F8-D48D-79D3-27A7-71891B1708A8}"/>
              </a:ext>
            </a:extLst>
          </p:cNvPr>
          <p:cNvSpPr txBox="1"/>
          <p:nvPr/>
        </p:nvSpPr>
        <p:spPr>
          <a:xfrm>
            <a:off x="2443549" y="5715685"/>
            <a:ext cx="6098058" cy="400110"/>
          </a:xfrm>
          <a:prstGeom prst="rect">
            <a:avLst/>
          </a:prstGeom>
          <a:noFill/>
        </p:spPr>
        <p:txBody>
          <a:bodyPr wrap="square">
            <a:spAutoFit/>
          </a:bodyPr>
          <a:lstStyle/>
          <a:p>
            <a:r>
              <a:rPr lang="en-US" sz="2000" b="1" dirty="0" err="1"/>
              <a:t>Selbach</a:t>
            </a:r>
            <a:r>
              <a:rPr lang="en-US" sz="2000" b="1" dirty="0"/>
              <a:t> Mosel Dry Riesling (Fish Label) 2020</a:t>
            </a:r>
          </a:p>
        </p:txBody>
      </p:sp>
    </p:spTree>
    <p:extLst>
      <p:ext uri="{BB962C8B-B14F-4D97-AF65-F5344CB8AC3E}">
        <p14:creationId xmlns:p14="http://schemas.microsoft.com/office/powerpoint/2010/main" val="356821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295343" y="1825625"/>
            <a:ext cx="10096689" cy="4351338"/>
          </a:xfrm>
        </p:spPr>
        <p:txBody>
          <a:bodyPr>
            <a:normAutofit/>
          </a:bodyPr>
          <a:lstStyle/>
          <a:p>
            <a:pPr marL="0" indent="0">
              <a:buNone/>
            </a:pPr>
            <a:r>
              <a:rPr lang="en-US" dirty="0">
                <a:latin typeface="Aptos Display" panose="020B0004020202020204" pitchFamily="34" charset="0"/>
              </a:rPr>
              <a:t>Aromatic White Wine</a:t>
            </a:r>
          </a:p>
          <a:p>
            <a:pPr marL="0" indent="0">
              <a:buNone/>
            </a:pPr>
            <a:r>
              <a:rPr lang="en-US" b="1" dirty="0">
                <a:latin typeface="Aptos Display" panose="020B0004020202020204" pitchFamily="34" charset="0"/>
              </a:rPr>
              <a:t>VDP Riesling</a:t>
            </a:r>
          </a:p>
          <a:p>
            <a:r>
              <a:rPr lang="en-US" dirty="0">
                <a:latin typeface="Aptos Display" panose="020B0004020202020204" pitchFamily="34" charset="0"/>
              </a:rPr>
              <a:t>An invite-only grower association known to contain some of the best wineries in Germany. VDP also classifies vineyards. The top level is called Grosses </a:t>
            </a:r>
            <a:r>
              <a:rPr lang="en-US" dirty="0" err="1">
                <a:latin typeface="Aptos Display" panose="020B0004020202020204" pitchFamily="34" charset="0"/>
              </a:rPr>
              <a:t>Gewächs</a:t>
            </a:r>
            <a:r>
              <a:rPr lang="en-US" dirty="0">
                <a:latin typeface="Aptos Display" panose="020B0004020202020204" pitchFamily="34" charset="0"/>
              </a:rPr>
              <a:t> (“grand growth”) and a first quality vineyard is called </a:t>
            </a:r>
            <a:r>
              <a:rPr lang="en-US" dirty="0" err="1">
                <a:latin typeface="Aptos Display" panose="020B0004020202020204" pitchFamily="34" charset="0"/>
              </a:rPr>
              <a:t>Erstes</a:t>
            </a:r>
            <a:r>
              <a:rPr lang="en-US" dirty="0">
                <a:latin typeface="Aptos Display" panose="020B0004020202020204" pitchFamily="34" charset="0"/>
              </a:rPr>
              <a:t> </a:t>
            </a:r>
            <a:r>
              <a:rPr lang="en-US" dirty="0" err="1">
                <a:latin typeface="Aptos Display" panose="020B0004020202020204" pitchFamily="34" charset="0"/>
              </a:rPr>
              <a:t>Gewächs</a:t>
            </a:r>
            <a:r>
              <a:rPr lang="en-US" dirty="0">
                <a:latin typeface="Aptos Display" panose="020B0004020202020204" pitchFamily="34" charset="0"/>
              </a:rPr>
              <a:t> (“first growth”).</a:t>
            </a:r>
          </a:p>
          <a:p>
            <a:r>
              <a:rPr lang="en-US" dirty="0">
                <a:latin typeface="Aptos Display" panose="020B0004020202020204" pitchFamily="34" charset="0"/>
              </a:rPr>
              <a:t>Various Styles and flavors</a:t>
            </a:r>
          </a:p>
        </p:txBody>
      </p:sp>
      <p:sp>
        <p:nvSpPr>
          <p:cNvPr id="5" name="TextBox 4">
            <a:extLst>
              <a:ext uri="{FF2B5EF4-FFF2-40B4-BE49-F238E27FC236}">
                <a16:creationId xmlns:a16="http://schemas.microsoft.com/office/drawing/2014/main" id="{0D97D626-29E6-92B1-7A1F-D2FE97C1A355}"/>
              </a:ext>
            </a:extLst>
          </p:cNvPr>
          <p:cNvSpPr txBox="1"/>
          <p:nvPr/>
        </p:nvSpPr>
        <p:spPr>
          <a:xfrm>
            <a:off x="7463481" y="5992297"/>
            <a:ext cx="2928551" cy="369332"/>
          </a:xfrm>
          <a:prstGeom prst="rect">
            <a:avLst/>
          </a:prstGeom>
          <a:noFill/>
        </p:spPr>
        <p:txBody>
          <a:bodyPr wrap="square">
            <a:spAutoFit/>
          </a:bodyPr>
          <a:lstStyle/>
          <a:p>
            <a:pPr algn="ctr"/>
            <a:r>
              <a:rPr lang="en-US" b="1" dirty="0"/>
              <a:t>2020 Riesling </a:t>
            </a:r>
            <a:r>
              <a:rPr lang="en-US" b="1" dirty="0" err="1"/>
              <a:t>VDP.Gutswein</a:t>
            </a:r>
            <a:endParaRPr lang="en-US" b="1" dirty="0"/>
          </a:p>
        </p:txBody>
      </p:sp>
      <p:pic>
        <p:nvPicPr>
          <p:cNvPr id="7" name="Picture 6" descr="A close up of a bottle&#10;&#10;Description automatically generated">
            <a:extLst>
              <a:ext uri="{FF2B5EF4-FFF2-40B4-BE49-F238E27FC236}">
                <a16:creationId xmlns:a16="http://schemas.microsoft.com/office/drawing/2014/main" id="{23E90CCB-6D9C-97E6-6DDC-5F505E0C7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2032" y="112760"/>
            <a:ext cx="1504625" cy="6599235"/>
          </a:xfrm>
          <a:prstGeom prst="rect">
            <a:avLst/>
          </a:prstGeom>
        </p:spPr>
      </p:pic>
      <p:pic>
        <p:nvPicPr>
          <p:cNvPr id="9" name="Picture 8" descr="A black circle with red and grey text&#10;&#10;Description automatically generated">
            <a:extLst>
              <a:ext uri="{FF2B5EF4-FFF2-40B4-BE49-F238E27FC236}">
                <a16:creationId xmlns:a16="http://schemas.microsoft.com/office/drawing/2014/main" id="{D584013A-288B-736D-94F2-7D2ED6A32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45" y="4739314"/>
            <a:ext cx="1143099" cy="1143099"/>
          </a:xfrm>
          <a:prstGeom prst="rect">
            <a:avLst/>
          </a:prstGeom>
        </p:spPr>
      </p:pic>
    </p:spTree>
    <p:extLst>
      <p:ext uri="{BB962C8B-B14F-4D97-AF65-F5344CB8AC3E}">
        <p14:creationId xmlns:p14="http://schemas.microsoft.com/office/powerpoint/2010/main" val="344565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4497214" y="24584"/>
            <a:ext cx="7694786" cy="1325563"/>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4645758" y="1260390"/>
            <a:ext cx="7546241" cy="4547286"/>
          </a:xfrm>
        </p:spPr>
        <p:txBody>
          <a:bodyPr>
            <a:normAutofit/>
          </a:bodyPr>
          <a:lstStyle/>
          <a:p>
            <a:pPr marL="0" indent="0">
              <a:buNone/>
            </a:pPr>
            <a:r>
              <a:rPr lang="en-US" sz="2400" dirty="0">
                <a:latin typeface="Aptos Display" panose="020B0004020202020204" pitchFamily="34" charset="0"/>
              </a:rPr>
              <a:t>Light-Bodied White Wine</a:t>
            </a:r>
          </a:p>
          <a:p>
            <a:pPr marL="0" indent="0">
              <a:buNone/>
            </a:pPr>
            <a:r>
              <a:rPr lang="en-US" sz="2400" b="1" dirty="0" err="1">
                <a:latin typeface="Aptos Display" panose="020B0004020202020204" pitchFamily="34" charset="0"/>
              </a:rPr>
              <a:t>Silvaner</a:t>
            </a:r>
            <a:endParaRPr lang="en-US" sz="2400" b="1" dirty="0">
              <a:latin typeface="Aptos Display" panose="020B0004020202020204" pitchFamily="34" charset="0"/>
            </a:endParaRPr>
          </a:p>
          <a:p>
            <a:r>
              <a:rPr lang="en-US" sz="2400" dirty="0" err="1">
                <a:latin typeface="Aptos Display" panose="020B0004020202020204" pitchFamily="34" charset="0"/>
              </a:rPr>
              <a:t>Silvaner</a:t>
            </a:r>
            <a:r>
              <a:rPr lang="en-US" sz="2400" dirty="0">
                <a:latin typeface="Aptos Display" panose="020B0004020202020204" pitchFamily="34" charset="0"/>
              </a:rPr>
              <a:t> is a great wine often found at a superb value. The primary regions producing it include </a:t>
            </a:r>
            <a:r>
              <a:rPr lang="en-US" sz="2400" dirty="0" err="1">
                <a:latin typeface="Aptos Display" panose="020B0004020202020204" pitchFamily="34" charset="0"/>
              </a:rPr>
              <a:t>Rheinhessen</a:t>
            </a:r>
            <a:r>
              <a:rPr lang="en-US" sz="2400" dirty="0">
                <a:latin typeface="Aptos Display" panose="020B0004020202020204" pitchFamily="34" charset="0"/>
              </a:rPr>
              <a:t> and Franken (where wines are bottled in stubby, green bocksbeutels). The best wines offer enticing aromas of sweet stone fruits contrasted with flinty minerality.</a:t>
            </a:r>
          </a:p>
          <a:p>
            <a:r>
              <a:rPr lang="en-US" sz="2400" dirty="0">
                <a:latin typeface="Aptos Display" panose="020B0004020202020204" pitchFamily="34" charset="0"/>
              </a:rPr>
              <a:t>Tasting notes: Peach, Passion Fruit, Orange Blossom, Thyme, Flint</a:t>
            </a:r>
          </a:p>
        </p:txBody>
      </p:sp>
      <p:pic>
        <p:nvPicPr>
          <p:cNvPr id="5" name="Picture 4" descr="A bottle of wine with a white label&#10;&#10;Description automatically generated">
            <a:extLst>
              <a:ext uri="{FF2B5EF4-FFF2-40B4-BE49-F238E27FC236}">
                <a16:creationId xmlns:a16="http://schemas.microsoft.com/office/drawing/2014/main" id="{64EC2E29-735E-67B5-4843-0E56539DC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97214" cy="6858000"/>
          </a:xfrm>
          <a:prstGeom prst="rect">
            <a:avLst/>
          </a:prstGeom>
        </p:spPr>
      </p:pic>
      <p:sp>
        <p:nvSpPr>
          <p:cNvPr id="7" name="TextBox 6">
            <a:extLst>
              <a:ext uri="{FF2B5EF4-FFF2-40B4-BE49-F238E27FC236}">
                <a16:creationId xmlns:a16="http://schemas.microsoft.com/office/drawing/2014/main" id="{E8DA0FAA-76FE-5893-98AA-E4C32CAA8A96}"/>
              </a:ext>
            </a:extLst>
          </p:cNvPr>
          <p:cNvSpPr txBox="1"/>
          <p:nvPr/>
        </p:nvSpPr>
        <p:spPr>
          <a:xfrm>
            <a:off x="4645757" y="5228277"/>
            <a:ext cx="6098060" cy="369332"/>
          </a:xfrm>
          <a:prstGeom prst="rect">
            <a:avLst/>
          </a:prstGeom>
          <a:noFill/>
        </p:spPr>
        <p:txBody>
          <a:bodyPr wrap="square">
            <a:spAutoFit/>
          </a:bodyPr>
          <a:lstStyle/>
          <a:p>
            <a:r>
              <a:rPr lang="nb-NO" b="1" dirty="0">
                <a:latin typeface="Aptos Display" panose="020B0004020202020204" pitchFamily="34" charset="0"/>
              </a:rPr>
              <a:t>Silvaner Kabinett Trocken Brennfleck</a:t>
            </a:r>
          </a:p>
        </p:txBody>
      </p:sp>
    </p:spTree>
    <p:extLst>
      <p:ext uri="{BB962C8B-B14F-4D97-AF65-F5344CB8AC3E}">
        <p14:creationId xmlns:p14="http://schemas.microsoft.com/office/powerpoint/2010/main" val="3978670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234778" y="1825625"/>
            <a:ext cx="9758247" cy="4351338"/>
          </a:xfrm>
        </p:spPr>
        <p:txBody>
          <a:bodyPr>
            <a:normAutofit/>
          </a:bodyPr>
          <a:lstStyle/>
          <a:p>
            <a:pPr marL="0" indent="0">
              <a:buNone/>
            </a:pPr>
            <a:r>
              <a:rPr lang="en-US" dirty="0"/>
              <a:t>Light-Bodied White Wine</a:t>
            </a:r>
          </a:p>
          <a:p>
            <a:pPr marL="0" indent="0">
              <a:buNone/>
            </a:pPr>
            <a:r>
              <a:rPr lang="en-US" b="1" dirty="0" err="1"/>
              <a:t>Grauburgunder</a:t>
            </a:r>
            <a:endParaRPr lang="en-US" b="1" dirty="0"/>
          </a:p>
          <a:p>
            <a:r>
              <a:rPr lang="en-US" dirty="0"/>
              <a:t>(aka Pinot Gris) In Germany, Pinot Gris is often very light-bodied with lovely floral notes accenting flavors of white peach, pear and minerals.  The heightened acidity gives the wine a tingly quality that’s complemented with a lush, somewhat oily mid-palate.</a:t>
            </a:r>
          </a:p>
          <a:p>
            <a:r>
              <a:rPr lang="en-US" dirty="0"/>
              <a:t>Tasting notes: White Peach, Oil, Asian Pear, Lime, White Flowers</a:t>
            </a:r>
            <a:endParaRPr lang="en-US" dirty="0">
              <a:latin typeface="Aptos Display" panose="020B0004020202020204" pitchFamily="34" charset="0"/>
            </a:endParaRPr>
          </a:p>
        </p:txBody>
      </p:sp>
      <p:pic>
        <p:nvPicPr>
          <p:cNvPr id="7" name="Picture 6" descr="A close up of a bottle&#10;&#10;Description automatically generated">
            <a:extLst>
              <a:ext uri="{FF2B5EF4-FFF2-40B4-BE49-F238E27FC236}">
                <a16:creationId xmlns:a16="http://schemas.microsoft.com/office/drawing/2014/main" id="{6B2F2D6C-D61F-E141-9904-8F9C31626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025" y="0"/>
            <a:ext cx="2050696" cy="6858000"/>
          </a:xfrm>
          <a:prstGeom prst="rect">
            <a:avLst/>
          </a:prstGeom>
        </p:spPr>
      </p:pic>
      <p:sp>
        <p:nvSpPr>
          <p:cNvPr id="9" name="TextBox 8">
            <a:extLst>
              <a:ext uri="{FF2B5EF4-FFF2-40B4-BE49-F238E27FC236}">
                <a16:creationId xmlns:a16="http://schemas.microsoft.com/office/drawing/2014/main" id="{DC1E247F-8DB5-C8D1-637E-6ADBEE8CA2BC}"/>
              </a:ext>
            </a:extLst>
          </p:cNvPr>
          <p:cNvSpPr txBox="1"/>
          <p:nvPr/>
        </p:nvSpPr>
        <p:spPr>
          <a:xfrm>
            <a:off x="6376087" y="5942568"/>
            <a:ext cx="3616938" cy="646331"/>
          </a:xfrm>
          <a:prstGeom prst="rect">
            <a:avLst/>
          </a:prstGeom>
          <a:noFill/>
        </p:spPr>
        <p:txBody>
          <a:bodyPr wrap="square">
            <a:spAutoFit/>
          </a:bodyPr>
          <a:lstStyle/>
          <a:p>
            <a:r>
              <a:rPr lang="en-US" b="1" dirty="0"/>
              <a:t>2020 </a:t>
            </a:r>
            <a:r>
              <a:rPr lang="en-US" b="1" dirty="0" err="1"/>
              <a:t>Grauer</a:t>
            </a:r>
            <a:r>
              <a:rPr lang="en-US" b="1" dirty="0"/>
              <a:t> </a:t>
            </a:r>
            <a:r>
              <a:rPr lang="en-US" b="1" dirty="0" err="1"/>
              <a:t>Burgunder</a:t>
            </a:r>
            <a:r>
              <a:rPr lang="en-US" b="1" dirty="0"/>
              <a:t> Auslese</a:t>
            </a:r>
            <a:br>
              <a:rPr lang="en-US" b="1" dirty="0"/>
            </a:br>
            <a:r>
              <a:rPr lang="en-US" b="1" dirty="0"/>
              <a:t> Barrique Grande </a:t>
            </a:r>
            <a:r>
              <a:rPr lang="en-US" b="1" dirty="0" err="1"/>
              <a:t>Réserve</a:t>
            </a:r>
            <a:r>
              <a:rPr lang="en-US" b="1" dirty="0"/>
              <a:t> 91 points</a:t>
            </a:r>
          </a:p>
        </p:txBody>
      </p:sp>
    </p:spTree>
    <p:extLst>
      <p:ext uri="{BB962C8B-B14F-4D97-AF65-F5344CB8AC3E}">
        <p14:creationId xmlns:p14="http://schemas.microsoft.com/office/powerpoint/2010/main" val="288756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2100648" y="1"/>
            <a:ext cx="10091350" cy="1690688"/>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2100649" y="1569308"/>
            <a:ext cx="10091350" cy="4607655"/>
          </a:xfrm>
        </p:spPr>
        <p:txBody>
          <a:bodyPr>
            <a:normAutofit/>
          </a:bodyPr>
          <a:lstStyle/>
          <a:p>
            <a:pPr marL="0" indent="0">
              <a:buNone/>
            </a:pPr>
            <a:r>
              <a:rPr lang="en-US" dirty="0"/>
              <a:t>Light-Bodied White Wine</a:t>
            </a:r>
          </a:p>
          <a:p>
            <a:pPr marL="0" indent="0">
              <a:buNone/>
            </a:pPr>
            <a:r>
              <a:rPr lang="en-US" b="1" dirty="0" err="1"/>
              <a:t>Weißburgunder</a:t>
            </a:r>
            <a:endParaRPr lang="en-US" b="1" dirty="0"/>
          </a:p>
          <a:p>
            <a:r>
              <a:rPr lang="en-US" dirty="0"/>
              <a:t>(aka Pinot Blanc) There are many shared flavors between Pinot Gris and Pinot Blanc but overall, Pinot Blanc is much more delicate and subtle in its flavoring. If there is any single wine to pair with high tea and cucumber sandwiches, Pinot Blanc is it.</a:t>
            </a:r>
          </a:p>
          <a:p>
            <a:r>
              <a:rPr lang="en-US" dirty="0"/>
              <a:t>Tasting notes: White Peach, White Flowers, Green Apple, Lime, Flint</a:t>
            </a:r>
            <a:endParaRPr lang="en-US" dirty="0">
              <a:latin typeface="Aptos Display" panose="020B0004020202020204" pitchFamily="34" charset="0"/>
            </a:endParaRPr>
          </a:p>
        </p:txBody>
      </p:sp>
      <p:pic>
        <p:nvPicPr>
          <p:cNvPr id="5" name="Picture 4" descr="A bottle of wine with a label&#10;&#10;Description automatically generated">
            <a:extLst>
              <a:ext uri="{FF2B5EF4-FFF2-40B4-BE49-F238E27FC236}">
                <a16:creationId xmlns:a16="http://schemas.microsoft.com/office/drawing/2014/main" id="{6AFBE075-0176-1AB2-636C-F4DAE9B309C1}"/>
              </a:ext>
            </a:extLst>
          </p:cNvPr>
          <p:cNvPicPr>
            <a:picLocks noChangeAspect="1"/>
          </p:cNvPicPr>
          <p:nvPr/>
        </p:nvPicPr>
        <p:blipFill rotWithShape="1">
          <a:blip r:embed="rId2">
            <a:extLst>
              <a:ext uri="{28A0092B-C50C-407E-A947-70E740481C1C}">
                <a14:useLocalDpi xmlns:a14="http://schemas.microsoft.com/office/drawing/2010/main" val="0"/>
              </a:ext>
            </a:extLst>
          </a:blip>
          <a:srcRect l="34624" r="34745"/>
          <a:stretch/>
        </p:blipFill>
        <p:spPr>
          <a:xfrm>
            <a:off x="0" y="0"/>
            <a:ext cx="2100649" cy="6858000"/>
          </a:xfrm>
          <a:prstGeom prst="rect">
            <a:avLst/>
          </a:prstGeom>
        </p:spPr>
      </p:pic>
      <p:sp>
        <p:nvSpPr>
          <p:cNvPr id="7" name="TextBox 6">
            <a:extLst>
              <a:ext uri="{FF2B5EF4-FFF2-40B4-BE49-F238E27FC236}">
                <a16:creationId xmlns:a16="http://schemas.microsoft.com/office/drawing/2014/main" id="{CDD37B6F-C421-2C39-2572-BD747E2325DC}"/>
              </a:ext>
            </a:extLst>
          </p:cNvPr>
          <p:cNvSpPr txBox="1"/>
          <p:nvPr/>
        </p:nvSpPr>
        <p:spPr>
          <a:xfrm>
            <a:off x="2391032" y="5288692"/>
            <a:ext cx="6141308" cy="646331"/>
          </a:xfrm>
          <a:prstGeom prst="rect">
            <a:avLst/>
          </a:prstGeom>
          <a:noFill/>
        </p:spPr>
        <p:txBody>
          <a:bodyPr wrap="square">
            <a:spAutoFit/>
          </a:bodyPr>
          <a:lstStyle/>
          <a:p>
            <a:r>
              <a:rPr lang="de-DE" b="1" dirty="0"/>
              <a:t>2021 Weißburgunder trocken | Mosel </a:t>
            </a:r>
            <a:br>
              <a:rPr lang="de-DE" b="1" dirty="0"/>
            </a:br>
            <a:r>
              <a:rPr lang="de-DE" b="1" dirty="0"/>
              <a:t>Weingut Knodt-Trossen</a:t>
            </a:r>
          </a:p>
        </p:txBody>
      </p:sp>
    </p:spTree>
    <p:extLst>
      <p:ext uri="{BB962C8B-B14F-4D97-AF65-F5344CB8AC3E}">
        <p14:creationId xmlns:p14="http://schemas.microsoft.com/office/powerpoint/2010/main" val="309074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1"/>
            <a:ext cx="9564130" cy="1690688"/>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135924" y="1421027"/>
            <a:ext cx="9428206" cy="4028303"/>
          </a:xfrm>
        </p:spPr>
        <p:txBody>
          <a:bodyPr>
            <a:normAutofit/>
          </a:bodyPr>
          <a:lstStyle/>
          <a:p>
            <a:pPr marL="0" indent="0">
              <a:buNone/>
            </a:pPr>
            <a:r>
              <a:rPr lang="en-US" dirty="0"/>
              <a:t>Aromatic White Wine</a:t>
            </a:r>
          </a:p>
          <a:p>
            <a:pPr marL="0" indent="0">
              <a:buNone/>
            </a:pPr>
            <a:r>
              <a:rPr lang="en-US" b="1" dirty="0"/>
              <a:t>Müller-Thurgau</a:t>
            </a:r>
          </a:p>
          <a:p>
            <a:r>
              <a:rPr lang="en-US" dirty="0"/>
              <a:t>A cross between Madeleine Angevine and Riesling that ripens a little earlier and thus, grows well in Germany’s cooler sites. Wines have slightly more tropical fruit notes with slightly less acidity than Riesling but offer a similar flavor profile at a better price. </a:t>
            </a:r>
          </a:p>
          <a:p>
            <a:r>
              <a:rPr lang="en-US" dirty="0"/>
              <a:t>Tasting notes: Ripe Peach, Orange Blossom, Oil, Lemon, Dried Apricot</a:t>
            </a:r>
            <a:endParaRPr lang="en-US" dirty="0">
              <a:latin typeface="Aptos Display" panose="020B0004020202020204" pitchFamily="34" charset="0"/>
            </a:endParaRPr>
          </a:p>
        </p:txBody>
      </p:sp>
      <p:pic>
        <p:nvPicPr>
          <p:cNvPr id="5" name="Picture 4" descr="A bottle of wine and a glass of wine&#10;&#10;Description automatically generated">
            <a:extLst>
              <a:ext uri="{FF2B5EF4-FFF2-40B4-BE49-F238E27FC236}">
                <a16:creationId xmlns:a16="http://schemas.microsoft.com/office/drawing/2014/main" id="{8DA5EE23-CCAF-DDC3-F2F1-A8D95AA960AD}"/>
              </a:ext>
            </a:extLst>
          </p:cNvPr>
          <p:cNvPicPr>
            <a:picLocks noChangeAspect="1"/>
          </p:cNvPicPr>
          <p:nvPr/>
        </p:nvPicPr>
        <p:blipFill rotWithShape="1">
          <a:blip r:embed="rId2">
            <a:extLst>
              <a:ext uri="{28A0092B-C50C-407E-A947-70E740481C1C}">
                <a14:useLocalDpi xmlns:a14="http://schemas.microsoft.com/office/drawing/2010/main" val="0"/>
              </a:ext>
            </a:extLst>
          </a:blip>
          <a:srcRect l="23273" r="50000"/>
          <a:stretch/>
        </p:blipFill>
        <p:spPr>
          <a:xfrm>
            <a:off x="10305535" y="-2636"/>
            <a:ext cx="1886464" cy="7058343"/>
          </a:xfrm>
          <a:prstGeom prst="rect">
            <a:avLst/>
          </a:prstGeom>
        </p:spPr>
      </p:pic>
      <p:sp>
        <p:nvSpPr>
          <p:cNvPr id="7" name="TextBox 6">
            <a:extLst>
              <a:ext uri="{FF2B5EF4-FFF2-40B4-BE49-F238E27FC236}">
                <a16:creationId xmlns:a16="http://schemas.microsoft.com/office/drawing/2014/main" id="{E9C85F1F-BC44-CEC6-DF0F-C6B6B5CC7394}"/>
              </a:ext>
            </a:extLst>
          </p:cNvPr>
          <p:cNvSpPr txBox="1"/>
          <p:nvPr/>
        </p:nvSpPr>
        <p:spPr>
          <a:xfrm>
            <a:off x="7448036" y="5888680"/>
            <a:ext cx="2647433" cy="646331"/>
          </a:xfrm>
          <a:prstGeom prst="rect">
            <a:avLst/>
          </a:prstGeom>
          <a:noFill/>
        </p:spPr>
        <p:txBody>
          <a:bodyPr wrap="square">
            <a:spAutoFit/>
          </a:bodyPr>
          <a:lstStyle/>
          <a:p>
            <a:r>
              <a:rPr lang="en-US" b="1" dirty="0"/>
              <a:t>Muller Thurgau </a:t>
            </a:r>
            <a:br>
              <a:rPr lang="en-US" b="1" dirty="0"/>
            </a:br>
            <a:r>
              <a:rPr lang="en-US" b="1" dirty="0"/>
              <a:t>St. Michael- </a:t>
            </a:r>
            <a:r>
              <a:rPr lang="en-US" b="1" dirty="0" err="1"/>
              <a:t>Eppan</a:t>
            </a:r>
            <a:r>
              <a:rPr lang="en-US" b="1" dirty="0"/>
              <a:t> 2013</a:t>
            </a:r>
          </a:p>
        </p:txBody>
      </p:sp>
    </p:spTree>
    <p:extLst>
      <p:ext uri="{BB962C8B-B14F-4D97-AF65-F5344CB8AC3E}">
        <p14:creationId xmlns:p14="http://schemas.microsoft.com/office/powerpoint/2010/main" val="300669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2021150" y="1"/>
            <a:ext cx="10170849" cy="1690688"/>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2150075" y="1825625"/>
            <a:ext cx="9885405" cy="4351338"/>
          </a:xfrm>
        </p:spPr>
        <p:txBody>
          <a:bodyPr>
            <a:normAutofit/>
          </a:bodyPr>
          <a:lstStyle/>
          <a:p>
            <a:pPr marL="0" indent="0">
              <a:buNone/>
            </a:pPr>
            <a:r>
              <a:rPr lang="en-US" dirty="0"/>
              <a:t>Sparkling White Wine</a:t>
            </a:r>
          </a:p>
          <a:p>
            <a:pPr marL="0" indent="0">
              <a:buNone/>
            </a:pPr>
            <a:r>
              <a:rPr lang="en-US" b="1" dirty="0"/>
              <a:t>Sekt</a:t>
            </a:r>
          </a:p>
          <a:p>
            <a:r>
              <a:rPr lang="en-US" dirty="0"/>
              <a:t>While there is still some low quality Sekt in Germany, most isn’t exported. The Sekt with amazing potential are those wines labeled Traditionelle Flaschengärung (traditional method) and made with Pinot varieties and Chardonnay. Look into the Pfalz and Rheingau for quality.</a:t>
            </a:r>
          </a:p>
          <a:p>
            <a:r>
              <a:rPr lang="en-US" dirty="0"/>
              <a:t>Tasting notes: Baked Apple, White Cherry, Mushroom, Wax Lips, Lime</a:t>
            </a:r>
            <a:endParaRPr lang="en-US" dirty="0">
              <a:latin typeface="Aptos Display" panose="020B0004020202020204" pitchFamily="34" charset="0"/>
            </a:endParaRPr>
          </a:p>
        </p:txBody>
      </p:sp>
      <p:pic>
        <p:nvPicPr>
          <p:cNvPr id="5" name="Picture 4" descr="A blue bottle with white label&#10;&#10;Description automatically generated">
            <a:extLst>
              <a:ext uri="{FF2B5EF4-FFF2-40B4-BE49-F238E27FC236}">
                <a16:creationId xmlns:a16="http://schemas.microsoft.com/office/drawing/2014/main" id="{8A78C5E2-98B8-479D-FD3C-90A736A52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21151" cy="6858000"/>
          </a:xfrm>
          <a:prstGeom prst="rect">
            <a:avLst/>
          </a:prstGeom>
        </p:spPr>
      </p:pic>
      <p:sp>
        <p:nvSpPr>
          <p:cNvPr id="7" name="TextBox 6">
            <a:extLst>
              <a:ext uri="{FF2B5EF4-FFF2-40B4-BE49-F238E27FC236}">
                <a16:creationId xmlns:a16="http://schemas.microsoft.com/office/drawing/2014/main" id="{24D6809F-E085-A47F-1B6F-0257C59228D0}"/>
              </a:ext>
            </a:extLst>
          </p:cNvPr>
          <p:cNvSpPr txBox="1"/>
          <p:nvPr/>
        </p:nvSpPr>
        <p:spPr>
          <a:xfrm>
            <a:off x="2150075" y="5942567"/>
            <a:ext cx="5053914" cy="646331"/>
          </a:xfrm>
          <a:prstGeom prst="rect">
            <a:avLst/>
          </a:prstGeom>
          <a:noFill/>
        </p:spPr>
        <p:txBody>
          <a:bodyPr wrap="square">
            <a:spAutoFit/>
          </a:bodyPr>
          <a:lstStyle/>
          <a:p>
            <a:r>
              <a:rPr lang="de-DE" b="1" dirty="0"/>
              <a:t>Riesling Sekt SS - Mosel </a:t>
            </a:r>
            <a:br>
              <a:rPr lang="de-DE" b="1" dirty="0"/>
            </a:br>
            <a:r>
              <a:rPr lang="de-DE" b="1" dirty="0"/>
              <a:t>Leonard Kreusch Wines</a:t>
            </a:r>
          </a:p>
        </p:txBody>
      </p:sp>
    </p:spTree>
    <p:extLst>
      <p:ext uri="{BB962C8B-B14F-4D97-AF65-F5344CB8AC3E}">
        <p14:creationId xmlns:p14="http://schemas.microsoft.com/office/powerpoint/2010/main" val="218037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1"/>
            <a:ext cx="10107827" cy="1703044"/>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383060" y="1825625"/>
            <a:ext cx="9724768" cy="4351338"/>
          </a:xfrm>
        </p:spPr>
        <p:txBody>
          <a:bodyPr>
            <a:normAutofit lnSpcReduction="10000"/>
          </a:bodyPr>
          <a:lstStyle/>
          <a:p>
            <a:pPr marL="0" indent="0">
              <a:buNone/>
            </a:pPr>
            <a:r>
              <a:rPr lang="en-US" sz="2400" dirty="0">
                <a:latin typeface="Aptos Display" panose="020B0004020202020204" pitchFamily="34" charset="0"/>
              </a:rPr>
              <a:t>Light-Bodied Red Wine</a:t>
            </a:r>
          </a:p>
          <a:p>
            <a:pPr marL="0" indent="0">
              <a:buNone/>
            </a:pPr>
            <a:r>
              <a:rPr lang="en-US" sz="2400" b="1" dirty="0" err="1">
                <a:latin typeface="Aptos Display" panose="020B0004020202020204" pitchFamily="34" charset="0"/>
              </a:rPr>
              <a:t>Spätburgunder</a:t>
            </a:r>
            <a:endParaRPr lang="en-US" sz="2400" b="1" dirty="0">
              <a:latin typeface="Aptos Display" panose="020B0004020202020204" pitchFamily="34" charset="0"/>
            </a:endParaRPr>
          </a:p>
          <a:p>
            <a:r>
              <a:rPr lang="en-US" sz="2400" dirty="0">
                <a:latin typeface="Aptos Display" panose="020B0004020202020204" pitchFamily="34" charset="0"/>
              </a:rPr>
              <a:t>(aka Pinot Noir) The warmer regions in the South and </a:t>
            </a:r>
            <a:r>
              <a:rPr lang="en-US" sz="2400" dirty="0" err="1">
                <a:latin typeface="Aptos Display" panose="020B0004020202020204" pitchFamily="34" charset="0"/>
              </a:rPr>
              <a:t>Ahr</a:t>
            </a:r>
            <a:r>
              <a:rPr lang="en-US" sz="2400" dirty="0">
                <a:latin typeface="Aptos Display" panose="020B0004020202020204" pitchFamily="34" charset="0"/>
              </a:rPr>
              <a:t> specialize in Pinot Noir.  Wines exude sweet fruit flavors that are complemented with subtle earth and leafy notes. Contextually, these Pinot Noir wines taste a little bit new world and old world all at once. All 13 German winemaking regions grow </a:t>
            </a:r>
            <a:r>
              <a:rPr lang="en-US" sz="2400" dirty="0" err="1">
                <a:latin typeface="Aptos Display" panose="020B0004020202020204" pitchFamily="34" charset="0"/>
              </a:rPr>
              <a:t>Spätburgunder</a:t>
            </a:r>
            <a:r>
              <a:rPr lang="en-US" sz="2400" dirty="0">
                <a:latin typeface="Aptos Display" panose="020B0004020202020204" pitchFamily="34" charset="0"/>
              </a:rPr>
              <a:t>, with each expressing unique characteristics. Important to note is that in </a:t>
            </a:r>
            <a:r>
              <a:rPr lang="en-US" sz="2400" dirty="0" err="1">
                <a:latin typeface="Aptos Display" panose="020B0004020202020204" pitchFamily="34" charset="0"/>
              </a:rPr>
              <a:t>Ahr</a:t>
            </a:r>
            <a:r>
              <a:rPr lang="en-US" sz="2400" dirty="0">
                <a:latin typeface="Aptos Display" panose="020B0004020202020204" pitchFamily="34" charset="0"/>
              </a:rPr>
              <a:t> there are many local varieties, as well as a unique mutation of the grape called </a:t>
            </a:r>
            <a:r>
              <a:rPr lang="en-US" sz="2400" dirty="0" err="1">
                <a:latin typeface="Aptos Display" panose="020B0004020202020204" pitchFamily="34" charset="0"/>
              </a:rPr>
              <a:t>Frühburgunder</a:t>
            </a:r>
            <a:r>
              <a:rPr lang="en-US" sz="2400" dirty="0">
                <a:latin typeface="Aptos Display" panose="020B0004020202020204" pitchFamily="34" charset="0"/>
              </a:rPr>
              <a:t> which is an early ripening Pinot Noir. </a:t>
            </a:r>
          </a:p>
          <a:p>
            <a:r>
              <a:rPr lang="en-US" sz="2400" dirty="0">
                <a:latin typeface="Aptos Display" panose="020B0004020202020204" pitchFamily="34" charset="0"/>
              </a:rPr>
              <a:t>Tasting notes: Dried Blueberry, Raspberry, Cinnamon, Dried Twigs, Brown Sugar</a:t>
            </a:r>
          </a:p>
        </p:txBody>
      </p:sp>
      <p:pic>
        <p:nvPicPr>
          <p:cNvPr id="5" name="Picture 4" descr="A bottle of white wine&#10;&#10;Description automatically generated">
            <a:extLst>
              <a:ext uri="{FF2B5EF4-FFF2-40B4-BE49-F238E27FC236}">
                <a16:creationId xmlns:a16="http://schemas.microsoft.com/office/drawing/2014/main" id="{3C0F7CF2-9A45-ACE1-ACE9-14873DE2E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248" y="147212"/>
            <a:ext cx="6563575" cy="6563575"/>
          </a:xfrm>
          <a:prstGeom prst="rect">
            <a:avLst/>
          </a:prstGeom>
        </p:spPr>
      </p:pic>
      <p:sp>
        <p:nvSpPr>
          <p:cNvPr id="7" name="TextBox 6">
            <a:extLst>
              <a:ext uri="{FF2B5EF4-FFF2-40B4-BE49-F238E27FC236}">
                <a16:creationId xmlns:a16="http://schemas.microsoft.com/office/drawing/2014/main" id="{0E2AFE04-75A6-ECA2-C489-79DCD282F73E}"/>
              </a:ext>
            </a:extLst>
          </p:cNvPr>
          <p:cNvSpPr txBox="1"/>
          <p:nvPr/>
        </p:nvSpPr>
        <p:spPr>
          <a:xfrm>
            <a:off x="6919784" y="5807631"/>
            <a:ext cx="3694670" cy="369332"/>
          </a:xfrm>
          <a:prstGeom prst="rect">
            <a:avLst/>
          </a:prstGeom>
          <a:noFill/>
        </p:spPr>
        <p:txBody>
          <a:bodyPr wrap="square">
            <a:spAutoFit/>
          </a:bodyPr>
          <a:lstStyle/>
          <a:p>
            <a:r>
              <a:rPr lang="en-US" b="1" dirty="0" err="1"/>
              <a:t>Spätburgunder</a:t>
            </a:r>
            <a:r>
              <a:rPr lang="en-US" b="1" dirty="0"/>
              <a:t> Weißherbst </a:t>
            </a:r>
            <a:r>
              <a:rPr lang="en-US" b="1" dirty="0" err="1"/>
              <a:t>feinherb</a:t>
            </a:r>
            <a:endParaRPr lang="en-US" b="1" dirty="0"/>
          </a:p>
        </p:txBody>
      </p:sp>
    </p:spTree>
    <p:extLst>
      <p:ext uri="{BB962C8B-B14F-4D97-AF65-F5344CB8AC3E}">
        <p14:creationId xmlns:p14="http://schemas.microsoft.com/office/powerpoint/2010/main" val="296317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9D348-634E-399B-8FEA-6B92C07B067F}"/>
              </a:ext>
            </a:extLst>
          </p:cNvPr>
          <p:cNvSpPr>
            <a:spLocks noGrp="1"/>
          </p:cNvSpPr>
          <p:nvPr>
            <p:ph idx="1"/>
          </p:nvPr>
        </p:nvSpPr>
        <p:spPr>
          <a:xfrm>
            <a:off x="6736466" y="2752819"/>
            <a:ext cx="5173884" cy="3335466"/>
          </a:xfrm>
        </p:spPr>
        <p:txBody>
          <a:bodyPr>
            <a:normAutofit fontScale="70000" lnSpcReduction="20000"/>
          </a:bodyPr>
          <a:lstStyle/>
          <a:p>
            <a:pPr>
              <a:lnSpc>
                <a:spcPct val="120000"/>
              </a:lnSpc>
            </a:pPr>
            <a:r>
              <a:rPr lang="en-US" sz="34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Nestled along the banks of the meandering Mosel River in Germany, the Mosel wine region boasts a rich viticultural heritage dating back over two millennia. Here, amidst the rugged terrain and slate-rich soils, lies a winemaking tradition as old as civilization itself</a:t>
            </a:r>
            <a:r>
              <a:rPr lang="en-US" sz="3400" dirty="0">
                <a:solidFill>
                  <a:srgbClr val="000000"/>
                </a:solidFill>
                <a:latin typeface="Aptos" panose="020B0004020202020204" pitchFamily="34" charset="0"/>
                <a:ea typeface="Aptos" panose="020B0004020202020204" pitchFamily="34" charset="0"/>
                <a:cs typeface="Times New Roman" panose="02020603050405020304" pitchFamily="18" charset="0"/>
              </a:rPr>
              <a:t>.</a:t>
            </a:r>
            <a:endParaRPr lang="en-US" sz="3400" dirty="0">
              <a:latin typeface="Aptos" panose="020B0004020202020204" pitchFamily="34" charset="0"/>
            </a:endParaRPr>
          </a:p>
          <a:p>
            <a:endParaRPr lang="en-US" dirty="0"/>
          </a:p>
        </p:txBody>
      </p:sp>
      <p:sp>
        <p:nvSpPr>
          <p:cNvPr id="4" name="TextBox 3">
            <a:extLst>
              <a:ext uri="{FF2B5EF4-FFF2-40B4-BE49-F238E27FC236}">
                <a16:creationId xmlns:a16="http://schemas.microsoft.com/office/drawing/2014/main" id="{1B5436EA-9669-BA94-79A4-ACEB8097FCDA}"/>
              </a:ext>
            </a:extLst>
          </p:cNvPr>
          <p:cNvSpPr txBox="1"/>
          <p:nvPr/>
        </p:nvSpPr>
        <p:spPr>
          <a:xfrm>
            <a:off x="127322" y="1183158"/>
            <a:ext cx="11933498" cy="156966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D0D0D"/>
                </a:solidFill>
                <a:effectLst/>
                <a:latin typeface="Aptos" panose="020B0004020202020204" pitchFamily="34" charset="0"/>
                <a:ea typeface="Times New Roman" panose="02020603050405020304" pitchFamily="18" charset="0"/>
                <a:cs typeface="Segoe UI" panose="020B0502040204020203" pitchFamily="34" charset="0"/>
              </a:rPr>
              <a:t>The Mosel wine region, is a place where nature’s grandeur and human ingenuity intertwine in a symphony of flavors.</a:t>
            </a:r>
          </a:p>
          <a:p>
            <a:pPr marL="342900" indent="-342900">
              <a:buFont typeface="Arial" panose="020B0604020202020204" pitchFamily="34" charset="0"/>
              <a:buChar char="•"/>
            </a:pPr>
            <a:r>
              <a:rPr lang="en-US" sz="2400" dirty="0">
                <a:solidFill>
                  <a:srgbClr val="0D0D0D"/>
                </a:solidFill>
                <a:latin typeface="Aptos" panose="020B0004020202020204" pitchFamily="34" charset="0"/>
                <a:ea typeface="Times New Roman" panose="02020603050405020304" pitchFamily="18" charset="0"/>
                <a:cs typeface="Segoe UI" panose="020B0502040204020203" pitchFamily="34" charset="0"/>
              </a:rPr>
              <a:t>Join me as we embark on a journey through time to uncover the history behind this remarkable terroir.</a:t>
            </a:r>
          </a:p>
        </p:txBody>
      </p:sp>
      <p:pic>
        <p:nvPicPr>
          <p:cNvPr id="6" name="Picture 5" descr="A river running through a vineyard&#10;&#10;Description automatically generated">
            <a:extLst>
              <a:ext uri="{FF2B5EF4-FFF2-40B4-BE49-F238E27FC236}">
                <a16:creationId xmlns:a16="http://schemas.microsoft.com/office/drawing/2014/main" id="{00B681A4-3836-4541-742D-9AFA4F596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2818"/>
            <a:ext cx="6736465" cy="4105181"/>
          </a:xfrm>
          <a:prstGeom prst="rect">
            <a:avLst/>
          </a:prstGeom>
        </p:spPr>
      </p:pic>
      <p:sp>
        <p:nvSpPr>
          <p:cNvPr id="5" name="TextBox 4">
            <a:extLst>
              <a:ext uri="{FF2B5EF4-FFF2-40B4-BE49-F238E27FC236}">
                <a16:creationId xmlns:a16="http://schemas.microsoft.com/office/drawing/2014/main" id="{7B4EF1ED-2B64-865A-4AF6-792A6248614C}"/>
              </a:ext>
            </a:extLst>
          </p:cNvPr>
          <p:cNvSpPr txBox="1"/>
          <p:nvPr/>
        </p:nvSpPr>
        <p:spPr>
          <a:xfrm>
            <a:off x="0" y="291803"/>
            <a:ext cx="12192000" cy="769441"/>
          </a:xfrm>
          <a:prstGeom prst="rect">
            <a:avLst/>
          </a:prstGeom>
          <a:noFill/>
        </p:spPr>
        <p:txBody>
          <a:bodyPr wrap="square">
            <a:spAutoFit/>
          </a:bodyPr>
          <a:lstStyle/>
          <a:p>
            <a:pPr algn="ctr"/>
            <a:r>
              <a:rPr lang="en-US" sz="4400" b="1" dirty="0">
                <a:solidFill>
                  <a:srgbClr val="000000"/>
                </a:solidFill>
                <a:latin typeface="Aptos Display" panose="020B0004020202020204" pitchFamily="34" charset="0"/>
              </a:rPr>
              <a:t>Exploring the Mosel</a:t>
            </a:r>
            <a:endParaRPr lang="en-US" sz="4400" b="1" dirty="0"/>
          </a:p>
        </p:txBody>
      </p:sp>
    </p:spTree>
    <p:extLst>
      <p:ext uri="{BB962C8B-B14F-4D97-AF65-F5344CB8AC3E}">
        <p14:creationId xmlns:p14="http://schemas.microsoft.com/office/powerpoint/2010/main" val="401556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1964724" y="1"/>
            <a:ext cx="10227276" cy="1690688"/>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2162432" y="1569308"/>
            <a:ext cx="10029568" cy="4607655"/>
          </a:xfrm>
        </p:spPr>
        <p:txBody>
          <a:bodyPr>
            <a:normAutofit/>
          </a:bodyPr>
          <a:lstStyle/>
          <a:p>
            <a:pPr marL="0" indent="0">
              <a:buNone/>
            </a:pPr>
            <a:r>
              <a:rPr lang="en-US" dirty="0"/>
              <a:t>Medium-Bodied Red Wine</a:t>
            </a:r>
          </a:p>
          <a:p>
            <a:pPr marL="0" indent="0">
              <a:buNone/>
            </a:pPr>
            <a:r>
              <a:rPr lang="en-US" b="1" dirty="0"/>
              <a:t>Lemberger</a:t>
            </a:r>
          </a:p>
          <a:p>
            <a:r>
              <a:rPr lang="en-US" dirty="0"/>
              <a:t>(aka </a:t>
            </a:r>
            <a:r>
              <a:rPr lang="en-US" dirty="0" err="1"/>
              <a:t>Blaufränkisch</a:t>
            </a:r>
            <a:r>
              <a:rPr lang="en-US" dirty="0"/>
              <a:t>) Hailing mainly from Baden and </a:t>
            </a:r>
            <a:r>
              <a:rPr lang="en-US" dirty="0" err="1"/>
              <a:t>Würtemberg</a:t>
            </a:r>
            <a:r>
              <a:rPr lang="en-US" dirty="0"/>
              <a:t> where the seasons are longer and warmer. Great examples have rich brooding chocolate and berry flavors with firm tannins and spicy acidity. </a:t>
            </a:r>
            <a:r>
              <a:rPr lang="en-US" dirty="0" err="1"/>
              <a:t>Blaufränkisch</a:t>
            </a:r>
            <a:r>
              <a:rPr lang="en-US" dirty="0"/>
              <a:t> is a perfect wine for the fall season.</a:t>
            </a:r>
          </a:p>
          <a:p>
            <a:r>
              <a:rPr lang="en-US" dirty="0"/>
              <a:t>Tasting notes: Currant Sauce, Pomegranate, Brown Sugar, Dark Chocolate, White Pepper</a:t>
            </a:r>
            <a:endParaRPr lang="en-US" dirty="0">
              <a:latin typeface="Aptos Display" panose="020B0004020202020204" pitchFamily="34" charset="0"/>
            </a:endParaRPr>
          </a:p>
        </p:txBody>
      </p:sp>
      <p:pic>
        <p:nvPicPr>
          <p:cNvPr id="5" name="Picture 4" descr="A bottle of wine with a white label&#10;&#10;Description automatically generated">
            <a:extLst>
              <a:ext uri="{FF2B5EF4-FFF2-40B4-BE49-F238E27FC236}">
                <a16:creationId xmlns:a16="http://schemas.microsoft.com/office/drawing/2014/main" id="{266811C8-5DB8-5743-2449-2C96CDA3E4AA}"/>
              </a:ext>
            </a:extLst>
          </p:cNvPr>
          <p:cNvPicPr>
            <a:picLocks noChangeAspect="1"/>
          </p:cNvPicPr>
          <p:nvPr/>
        </p:nvPicPr>
        <p:blipFill rotWithShape="1">
          <a:blip r:embed="rId2">
            <a:extLst>
              <a:ext uri="{28A0092B-C50C-407E-A947-70E740481C1C}">
                <a14:useLocalDpi xmlns:a14="http://schemas.microsoft.com/office/drawing/2010/main" val="0"/>
              </a:ext>
            </a:extLst>
          </a:blip>
          <a:srcRect l="40992" r="40846"/>
          <a:stretch/>
        </p:blipFill>
        <p:spPr>
          <a:xfrm>
            <a:off x="0" y="73818"/>
            <a:ext cx="2286000" cy="6607969"/>
          </a:xfrm>
          <a:prstGeom prst="rect">
            <a:avLst/>
          </a:prstGeom>
        </p:spPr>
      </p:pic>
      <p:sp>
        <p:nvSpPr>
          <p:cNvPr id="7" name="TextBox 6">
            <a:extLst>
              <a:ext uri="{FF2B5EF4-FFF2-40B4-BE49-F238E27FC236}">
                <a16:creationId xmlns:a16="http://schemas.microsoft.com/office/drawing/2014/main" id="{55B08292-7048-F67C-2138-AD66EF07DEF2}"/>
              </a:ext>
            </a:extLst>
          </p:cNvPr>
          <p:cNvSpPr txBox="1"/>
          <p:nvPr/>
        </p:nvSpPr>
        <p:spPr>
          <a:xfrm>
            <a:off x="2286000" y="5505619"/>
            <a:ext cx="3509319" cy="369332"/>
          </a:xfrm>
          <a:prstGeom prst="rect">
            <a:avLst/>
          </a:prstGeom>
          <a:noFill/>
        </p:spPr>
        <p:txBody>
          <a:bodyPr wrap="square">
            <a:spAutoFit/>
          </a:bodyPr>
          <a:lstStyle/>
          <a:p>
            <a:r>
              <a:rPr lang="en-US" b="1" dirty="0"/>
              <a:t>Bunter </a:t>
            </a:r>
            <a:r>
              <a:rPr lang="en-US" b="1" dirty="0" err="1"/>
              <a:t>Mergel</a:t>
            </a:r>
            <a:r>
              <a:rPr lang="en-US" b="1" dirty="0"/>
              <a:t> Lemberger 2021</a:t>
            </a:r>
          </a:p>
        </p:txBody>
      </p:sp>
    </p:spTree>
    <p:extLst>
      <p:ext uri="{BB962C8B-B14F-4D97-AF65-F5344CB8AC3E}">
        <p14:creationId xmlns:p14="http://schemas.microsoft.com/office/powerpoint/2010/main" val="606556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219032"/>
            <a:ext cx="9749482" cy="1325563"/>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148282" y="1544595"/>
            <a:ext cx="9601200" cy="4632368"/>
          </a:xfrm>
        </p:spPr>
        <p:txBody>
          <a:bodyPr>
            <a:normAutofit/>
          </a:bodyPr>
          <a:lstStyle/>
          <a:p>
            <a:pPr marL="0" indent="0">
              <a:buNone/>
            </a:pPr>
            <a:r>
              <a:rPr lang="en-US" dirty="0"/>
              <a:t>Medium-Bodied Red Wine</a:t>
            </a:r>
          </a:p>
          <a:p>
            <a:pPr marL="0" indent="0">
              <a:buNone/>
            </a:pPr>
            <a:r>
              <a:rPr lang="en-US" b="1" dirty="0"/>
              <a:t>Dornfelder</a:t>
            </a:r>
          </a:p>
          <a:p>
            <a:r>
              <a:rPr lang="en-US" dirty="0"/>
              <a:t>A popular everyday value in Germany that ranges in quality so be choosy!  When made well, Dornfelder wines exude boisterous, sweet, baked berry, and vanilla aromas. Wines taste balanced with moderate tannins, spicy acidity, and an earthy-herbal finish.</a:t>
            </a:r>
          </a:p>
        </p:txBody>
      </p:sp>
      <p:pic>
        <p:nvPicPr>
          <p:cNvPr id="5" name="Picture 4" descr="A bottle of wine with a red cap&#10;&#10;Description automatically generated">
            <a:extLst>
              <a:ext uri="{FF2B5EF4-FFF2-40B4-BE49-F238E27FC236}">
                <a16:creationId xmlns:a16="http://schemas.microsoft.com/office/drawing/2014/main" id="{8F91809F-5205-68FA-96B6-C90DE5F31DEF}"/>
              </a:ext>
            </a:extLst>
          </p:cNvPr>
          <p:cNvPicPr>
            <a:picLocks noChangeAspect="1"/>
          </p:cNvPicPr>
          <p:nvPr/>
        </p:nvPicPr>
        <p:blipFill rotWithShape="1">
          <a:blip r:embed="rId2">
            <a:extLst>
              <a:ext uri="{28A0092B-C50C-407E-A947-70E740481C1C}">
                <a14:useLocalDpi xmlns:a14="http://schemas.microsoft.com/office/drawing/2010/main" val="0"/>
              </a:ext>
            </a:extLst>
          </a:blip>
          <a:srcRect l="38688" t="483" r="38323" b="-1"/>
          <a:stretch/>
        </p:blipFill>
        <p:spPr>
          <a:xfrm>
            <a:off x="10083115" y="6584"/>
            <a:ext cx="2108886" cy="6836873"/>
          </a:xfrm>
          <a:prstGeom prst="rect">
            <a:avLst/>
          </a:prstGeom>
        </p:spPr>
      </p:pic>
      <p:sp>
        <p:nvSpPr>
          <p:cNvPr id="7" name="TextBox 6">
            <a:extLst>
              <a:ext uri="{FF2B5EF4-FFF2-40B4-BE49-F238E27FC236}">
                <a16:creationId xmlns:a16="http://schemas.microsoft.com/office/drawing/2014/main" id="{D253D6A2-08EE-83A0-B926-AEC5BE583255}"/>
              </a:ext>
            </a:extLst>
          </p:cNvPr>
          <p:cNvSpPr txBox="1"/>
          <p:nvPr/>
        </p:nvSpPr>
        <p:spPr>
          <a:xfrm>
            <a:off x="6932141" y="5853797"/>
            <a:ext cx="3150974" cy="646331"/>
          </a:xfrm>
          <a:prstGeom prst="rect">
            <a:avLst/>
          </a:prstGeom>
          <a:noFill/>
        </p:spPr>
        <p:txBody>
          <a:bodyPr wrap="square">
            <a:spAutoFit/>
          </a:bodyPr>
          <a:lstStyle/>
          <a:p>
            <a:r>
              <a:rPr lang="de-DE" b="1" dirty="0"/>
              <a:t>Dornfelder Mosel QbA trocken, </a:t>
            </a:r>
            <a:br>
              <a:rPr lang="de-DE" b="1" dirty="0"/>
            </a:br>
            <a:r>
              <a:rPr lang="de-DE" b="1" dirty="0"/>
              <a:t>Rotwein 2020 von Lidl für</a:t>
            </a:r>
          </a:p>
        </p:txBody>
      </p:sp>
    </p:spTree>
    <p:extLst>
      <p:ext uri="{BB962C8B-B14F-4D97-AF65-F5344CB8AC3E}">
        <p14:creationId xmlns:p14="http://schemas.microsoft.com/office/powerpoint/2010/main" val="1545045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1890584" y="1"/>
            <a:ext cx="10301415" cy="1690688"/>
          </a:xfrm>
        </p:spPr>
        <p:txBody>
          <a:bodyPr/>
          <a:lstStyle/>
          <a:p>
            <a:pPr algn="ctr"/>
            <a:r>
              <a:rPr lang="en-US" b="1" dirty="0">
                <a:latin typeface="Aptos Display" panose="020B0004020202020204" pitchFamily="34" charset="0"/>
              </a:rPr>
              <a:t>Wine Types </a:t>
            </a:r>
            <a:r>
              <a:rPr lang="en-US" sz="2800" b="1" dirty="0">
                <a:latin typeface="Aptos Display" panose="020B0004020202020204" pitchFamily="34"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2026508" y="1825625"/>
            <a:ext cx="10165491" cy="4351338"/>
          </a:xfrm>
        </p:spPr>
        <p:txBody>
          <a:bodyPr>
            <a:normAutofit/>
          </a:bodyPr>
          <a:lstStyle/>
          <a:p>
            <a:pPr marL="0" indent="0">
              <a:buNone/>
            </a:pPr>
            <a:r>
              <a:rPr lang="en-US" dirty="0"/>
              <a:t>Medium-Bodied Red Wine</a:t>
            </a:r>
          </a:p>
          <a:p>
            <a:pPr marL="0" indent="0">
              <a:buNone/>
            </a:pPr>
            <a:r>
              <a:rPr lang="en-US" b="1" dirty="0" err="1"/>
              <a:t>Portugieser</a:t>
            </a:r>
            <a:endParaRPr lang="en-US" b="1" dirty="0"/>
          </a:p>
          <a:p>
            <a:r>
              <a:rPr lang="en-US" b="1" dirty="0" err="1"/>
              <a:t>Blauer</a:t>
            </a:r>
            <a:r>
              <a:rPr lang="en-US" b="1" dirty="0"/>
              <a:t> </a:t>
            </a:r>
            <a:r>
              <a:rPr lang="en-US" b="1" dirty="0" err="1"/>
              <a:t>Portugieser</a:t>
            </a:r>
            <a:r>
              <a:rPr lang="en-US" dirty="0"/>
              <a:t> is a light red German wine.</a:t>
            </a:r>
          </a:p>
          <a:p>
            <a:r>
              <a:rPr lang="en-US" dirty="0"/>
              <a:t> It is also grown along the Danube River including Austria, Hungary, Croatia, and Serbia.  In Germany it’s primarily grown in the Pfalz and </a:t>
            </a:r>
            <a:r>
              <a:rPr lang="en-US" dirty="0" err="1"/>
              <a:t>Rheinhessen</a:t>
            </a:r>
            <a:r>
              <a:rPr lang="en-US" dirty="0"/>
              <a:t> and popular in rosé wines and simple reds.</a:t>
            </a:r>
          </a:p>
          <a:p>
            <a:r>
              <a:rPr lang="en-US" dirty="0"/>
              <a:t>Tasting notes: Dried Red Berries, Peppery Spice, Toasted Oregano</a:t>
            </a:r>
          </a:p>
        </p:txBody>
      </p:sp>
      <p:pic>
        <p:nvPicPr>
          <p:cNvPr id="9" name="Picture 8" descr="A bottle of wine with a white cap&#10;&#10;Description automatically generated">
            <a:extLst>
              <a:ext uri="{FF2B5EF4-FFF2-40B4-BE49-F238E27FC236}">
                <a16:creationId xmlns:a16="http://schemas.microsoft.com/office/drawing/2014/main" id="{06017A42-6ACA-6FC5-24FE-5F8F733D3C2E}"/>
              </a:ext>
            </a:extLst>
          </p:cNvPr>
          <p:cNvPicPr>
            <a:picLocks noChangeAspect="1"/>
          </p:cNvPicPr>
          <p:nvPr/>
        </p:nvPicPr>
        <p:blipFill rotWithShape="1">
          <a:blip r:embed="rId3">
            <a:extLst>
              <a:ext uri="{28A0092B-C50C-407E-A947-70E740481C1C}">
                <a14:useLocalDpi xmlns:a14="http://schemas.microsoft.com/office/drawing/2010/main" val="0"/>
              </a:ext>
            </a:extLst>
          </a:blip>
          <a:srcRect l="20071" t="12264" r="20593"/>
          <a:stretch/>
        </p:blipFill>
        <p:spPr>
          <a:xfrm>
            <a:off x="0" y="-10137"/>
            <a:ext cx="1890584" cy="6868138"/>
          </a:xfrm>
          <a:prstGeom prst="rect">
            <a:avLst/>
          </a:prstGeom>
        </p:spPr>
      </p:pic>
      <p:sp>
        <p:nvSpPr>
          <p:cNvPr id="11" name="TextBox 10">
            <a:extLst>
              <a:ext uri="{FF2B5EF4-FFF2-40B4-BE49-F238E27FC236}">
                <a16:creationId xmlns:a16="http://schemas.microsoft.com/office/drawing/2014/main" id="{6DD07BE0-BB2F-18BC-7303-A13535EB59BD}"/>
              </a:ext>
            </a:extLst>
          </p:cNvPr>
          <p:cNvSpPr txBox="1"/>
          <p:nvPr/>
        </p:nvSpPr>
        <p:spPr>
          <a:xfrm>
            <a:off x="2026508" y="5807631"/>
            <a:ext cx="2928551" cy="646331"/>
          </a:xfrm>
          <a:prstGeom prst="rect">
            <a:avLst/>
          </a:prstGeom>
          <a:noFill/>
        </p:spPr>
        <p:txBody>
          <a:bodyPr wrap="square">
            <a:spAutoFit/>
          </a:bodyPr>
          <a:lstStyle/>
          <a:p>
            <a:r>
              <a:rPr lang="de-DE" b="1" dirty="0"/>
              <a:t>Blauer Portugieser feinherb </a:t>
            </a:r>
          </a:p>
          <a:p>
            <a:r>
              <a:rPr lang="de-DE" b="1" dirty="0"/>
              <a:t>Weingut Groebe</a:t>
            </a:r>
          </a:p>
        </p:txBody>
      </p:sp>
    </p:spTree>
    <p:extLst>
      <p:ext uri="{BB962C8B-B14F-4D97-AF65-F5344CB8AC3E}">
        <p14:creationId xmlns:p14="http://schemas.microsoft.com/office/powerpoint/2010/main" val="2724896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6226167" cy="1322172"/>
          </a:xfrm>
        </p:spPr>
        <p:txBody>
          <a:bodyPr>
            <a:normAutofit/>
          </a:bodyPr>
          <a:lstStyle/>
          <a:p>
            <a:pPr algn="ctr"/>
            <a:r>
              <a:rPr lang="en-US" b="1" dirty="0">
                <a:effectLst/>
                <a:latin typeface="Aptos Display" panose="020B0004020202020204" pitchFamily="34" charset="0"/>
                <a:ea typeface="Times New Roman" panose="02020603050405020304" pitchFamily="18" charset="0"/>
                <a:cs typeface="Segoe UI" panose="020B0502040204020203" pitchFamily="34" charset="0"/>
              </a:rPr>
              <a:t>Conclusion</a:t>
            </a:r>
            <a:endParaRPr lang="en-US" dirty="0"/>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136650" y="1124464"/>
            <a:ext cx="6325934" cy="5733526"/>
          </a:xfrm>
        </p:spPr>
        <p:txBody>
          <a:bodyPr>
            <a:noAutofit/>
          </a:bodyPr>
          <a:lstStyle/>
          <a:p>
            <a:pPr marL="0" marR="0">
              <a:lnSpc>
                <a:spcPct val="120000"/>
              </a:lnSpc>
            </a:pPr>
            <a:r>
              <a:rPr lang="en-US" sz="2200" dirty="0">
                <a:effectLst/>
                <a:latin typeface="Aptos Display" panose="020B0004020202020204" pitchFamily="34" charset="0"/>
                <a:ea typeface="Times New Roman" panose="02020603050405020304" pitchFamily="18" charset="0"/>
              </a:rPr>
              <a:t>The Mosel winemakers, inspired by centuries of tradition, continue to produce wines of unparalleled quality and distinction.</a:t>
            </a:r>
          </a:p>
          <a:p>
            <a:pPr marL="0" marR="0">
              <a:lnSpc>
                <a:spcPct val="120000"/>
              </a:lnSpc>
            </a:pPr>
            <a:r>
              <a:rPr lang="en-US" sz="2200" dirty="0">
                <a:effectLst/>
                <a:latin typeface="Aptos Display" panose="020B0004020202020204" pitchFamily="34" charset="0"/>
                <a:ea typeface="Times New Roman" panose="02020603050405020304" pitchFamily="18" charset="0"/>
              </a:rPr>
              <a:t>From the ethereal elegance of its Rieslings to the robust character of its Pinot Noirs, each bottle from the Mosel tells a story of centuries of craftsmanship.</a:t>
            </a:r>
          </a:p>
          <a:p>
            <a:pPr marL="0" marR="0">
              <a:lnSpc>
                <a:spcPct val="120000"/>
              </a:lnSpc>
            </a:pPr>
            <a:r>
              <a:rPr lang="en-US" sz="2200" dirty="0">
                <a:effectLst/>
                <a:latin typeface="Aptos Display" panose="020B0004020202020204" pitchFamily="34" charset="0"/>
                <a:ea typeface="Aptos" panose="020B0004020202020204" pitchFamily="34" charset="0"/>
                <a:cs typeface="Segoe UI" panose="020B0502040204020203" pitchFamily="34" charset="0"/>
              </a:rPr>
              <a:t>In every glass of Mosel wine lies a story – of ancient vineyards clinging to steep slopes, of passionate winemakers nurturing their craft, and of a region that embodies the timeless art of winemaking. </a:t>
            </a:r>
          </a:p>
          <a:p>
            <a:pPr marL="0" marR="0">
              <a:lnSpc>
                <a:spcPct val="120000"/>
              </a:lnSpc>
            </a:pPr>
            <a:r>
              <a:rPr lang="en-US" sz="2200" dirty="0">
                <a:effectLst/>
                <a:latin typeface="Aptos Display" panose="020B0004020202020204" pitchFamily="34" charset="0"/>
                <a:ea typeface="Aptos" panose="020B0004020202020204" pitchFamily="34" charset="0"/>
                <a:cs typeface="Segoe UI" panose="020B0502040204020203" pitchFamily="34" charset="0"/>
              </a:rPr>
              <a:t>As you journey through the Mosel wine region, let each sip be a toast to the spirit of exploration and discovery that defines this vinicultural gem.</a:t>
            </a:r>
            <a:endParaRPr lang="en-US" sz="2200" dirty="0">
              <a:effectLst/>
              <a:latin typeface="Aptos Display" panose="020B0004020202020204" pitchFamily="34" charset="0"/>
              <a:ea typeface="Times New Roman" panose="02020603050405020304" pitchFamily="18" charset="0"/>
            </a:endParaRPr>
          </a:p>
          <a:p>
            <a:endParaRPr lang="en-US" sz="2200" dirty="0"/>
          </a:p>
        </p:txBody>
      </p:sp>
      <p:pic>
        <p:nvPicPr>
          <p:cNvPr id="5" name="Picture 4" descr="A bottle of wine and glasses on a table&#10;&#10;Description automatically generated">
            <a:extLst>
              <a:ext uri="{FF2B5EF4-FFF2-40B4-BE49-F238E27FC236}">
                <a16:creationId xmlns:a16="http://schemas.microsoft.com/office/drawing/2014/main" id="{891A0F11-2551-8995-EFE7-84318FE9568D}"/>
              </a:ext>
            </a:extLst>
          </p:cNvPr>
          <p:cNvPicPr>
            <a:picLocks noChangeAspect="1"/>
          </p:cNvPicPr>
          <p:nvPr/>
        </p:nvPicPr>
        <p:blipFill rotWithShape="1">
          <a:blip r:embed="rId2">
            <a:extLst>
              <a:ext uri="{28A0092B-C50C-407E-A947-70E740481C1C}">
                <a14:useLocalDpi xmlns:a14="http://schemas.microsoft.com/office/drawing/2010/main" val="0"/>
              </a:ext>
            </a:extLst>
          </a:blip>
          <a:srcRect l="18897" r="2306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709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582024"/>
          </a:xfrm>
          <a:ln/>
        </p:spPr>
        <p:txBody>
          <a:bodyPr vert="horz" lIns="91440" tIns="35200" rIns="91440" bIns="45720" rtlCol="0" anchor="ctr">
            <a:normAutofit/>
          </a:bodyPr>
          <a:lstStyle/>
          <a:p>
            <a:pPr algn="ctr">
              <a:tabLst>
                <a:tab pos="875485" algn="l"/>
                <a:tab pos="1750969" algn="l"/>
                <a:tab pos="2626454" algn="l"/>
                <a:tab pos="3501939" algn="l"/>
                <a:tab pos="4377423" algn="l"/>
                <a:tab pos="5252908" algn="l"/>
                <a:tab pos="6128393" algn="l"/>
                <a:tab pos="7003877" algn="l"/>
                <a:tab pos="7879362" algn="l"/>
                <a:tab pos="8754847" algn="l"/>
                <a:tab pos="9630331" algn="l"/>
                <a:tab pos="10505816" algn="l"/>
              </a:tabLst>
            </a:pPr>
            <a:r>
              <a:rPr lang="en-US" sz="4400" b="1" kern="0" dirty="0">
                <a:effectLst/>
                <a:latin typeface="Aptos Display" panose="020B0004020202020204" pitchFamily="34" charset="0"/>
                <a:ea typeface="Times New Roman" panose="02020603050405020304" pitchFamily="18" charset="0"/>
                <a:cs typeface="Times New Roman" panose="02020603050405020304" pitchFamily="18" charset="0"/>
              </a:rPr>
              <a:t>The Mosel</a:t>
            </a:r>
            <a:endParaRPr lang="en-US" altLang="en-US" b="1" dirty="0">
              <a:latin typeface="Aptos Display" panose="020B0004020202020204" pitchFamily="34" charset="0"/>
            </a:endParaRPr>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r>
              <a:rPr lang="en-US" altLang="en-US" sz="3000" dirty="0">
                <a:latin typeface="Aptos Display" panose="020B0004020202020204" pitchFamily="34" charset="0"/>
                <a:cs typeface="Times New Roman" panose="02020603050405020304" pitchFamily="18" charset="0"/>
              </a:rPr>
              <a:t>I hope you found these facts about </a:t>
            </a:r>
            <a:r>
              <a:rPr lang="en-US" sz="3000" kern="0" dirty="0">
                <a:effectLst/>
                <a:latin typeface="Aptos Display" panose="020B0004020202020204" pitchFamily="34" charset="0"/>
                <a:ea typeface="Times New Roman" panose="02020603050405020304" pitchFamily="18" charset="0"/>
                <a:cs typeface="Times New Roman" panose="02020603050405020304" pitchFamily="18" charset="0"/>
              </a:rPr>
              <a:t>The Mosel region </a:t>
            </a:r>
            <a:r>
              <a:rPr lang="en-US" altLang="en-US" sz="3000" dirty="0">
                <a:latin typeface="Aptos Display" panose="020B0004020202020204" pitchFamily="34" charset="0"/>
                <a:cs typeface="Times New Roman" panose="02020603050405020304" pitchFamily="18" charset="0"/>
              </a:rPr>
              <a:t>interesting and informative.</a:t>
            </a:r>
          </a:p>
          <a:p>
            <a:endParaRPr lang="en-US" altLang="en-US" sz="3000" b="1" dirty="0">
              <a:latin typeface="Aptos Display" panose="020B0004020202020204" pitchFamily="34" charset="0"/>
              <a:cs typeface="Times New Roman" panose="02020603050405020304" pitchFamily="18" charset="0"/>
            </a:endParaRPr>
          </a:p>
          <a:p>
            <a:r>
              <a:rPr lang="en-US" altLang="en-US" sz="3000" dirty="0">
                <a:latin typeface="Aptos Display" panose="020B0004020202020204" pitchFamily="34" charset="0"/>
                <a:cs typeface="Times New Roman" panose="02020603050405020304" pitchFamily="18" charset="0"/>
              </a:rPr>
              <a:t>Hopefully, you all get the opportunity to visit the beautiful and wine region for yourselves.</a:t>
            </a:r>
          </a:p>
          <a:p>
            <a:endParaRPr lang="en-US" altLang="en-US" sz="2661" dirty="0">
              <a:latin typeface="Aptos Display" panose="020B0004020202020204" pitchFamily="34" charset="0"/>
            </a:endParaRPr>
          </a:p>
          <a:p>
            <a:pPr algn="ctr"/>
            <a:r>
              <a:rPr lang="en-US" altLang="en-US" sz="4400" dirty="0">
                <a:latin typeface="Aptos Display" panose="020B0004020202020204" pitchFamily="34" charset="0"/>
                <a:cs typeface="Times New Roman" panose="02020603050405020304" pitchFamily="18" charset="0"/>
              </a:rPr>
              <a:t>Thank you for coming!</a:t>
            </a:r>
          </a:p>
          <a:p>
            <a:endParaRPr lang="en-US" altLang="en-US" sz="2177"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0" y="749326"/>
            <a:ext cx="9142720" cy="1384271"/>
          </a:xfrm>
        </p:spPr>
        <p:txBody>
          <a:bodyPr anchor="ctr"/>
          <a:lstStyle/>
          <a:p>
            <a:r>
              <a:rPr lang="en-US" b="1" dirty="0">
                <a:latin typeface="Aptos Display" panose="020B0004020202020204" pitchFamily="34"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133598"/>
            <a:ext cx="12191573" cy="4724284"/>
          </a:xfrm>
        </p:spPr>
        <p:txBody>
          <a:bodyPr>
            <a:normAutofit/>
          </a:bodyPr>
          <a:lstStyle/>
          <a:p>
            <a:r>
              <a:rPr lang="en-US" sz="3000" dirty="0">
                <a:latin typeface="Aptos Display" panose="020B0004020202020204" pitchFamily="34" charset="0"/>
                <a:cs typeface="Times New Roman" panose="02020603050405020304" pitchFamily="18" charset="0"/>
              </a:rPr>
              <a:t>My seminars are the result of many years of travel experience </a:t>
            </a:r>
            <a:br>
              <a:rPr lang="en-US" sz="3000" dirty="0">
                <a:latin typeface="Aptos Display" panose="020B0004020202020204" pitchFamily="34" charset="0"/>
                <a:cs typeface="Times New Roman" panose="02020603050405020304" pitchFamily="18" charset="0"/>
              </a:rPr>
            </a:br>
            <a:r>
              <a:rPr lang="en-US" sz="3000" dirty="0">
                <a:latin typeface="Aptos Display" panose="020B0004020202020204" pitchFamily="34" charset="0"/>
                <a:cs typeface="Times New Roman" panose="02020603050405020304" pitchFamily="18" charset="0"/>
              </a:rPr>
              <a:t>combined with many hours of research over the internet.</a:t>
            </a:r>
          </a:p>
          <a:p>
            <a:r>
              <a:rPr lang="en-US" sz="3000" dirty="0">
                <a:latin typeface="Aptos Display" panose="020B0004020202020204" pitchFamily="34" charset="0"/>
                <a:cs typeface="Times New Roman" panose="02020603050405020304" pitchFamily="18" charset="0"/>
              </a:rPr>
              <a:t>I would like to acknowledge the many source I have accessed.</a:t>
            </a:r>
          </a:p>
          <a:p>
            <a:r>
              <a:rPr lang="en-US" sz="3000" dirty="0">
                <a:latin typeface="Aptos Display" panose="020B0004020202020204" pitchFamily="34" charset="0"/>
                <a:cs typeface="Times New Roman" panose="02020603050405020304" pitchFamily="18" charset="0"/>
              </a:rPr>
              <a:t>These include Wine Spectator, Wine Enthusiast</a:t>
            </a:r>
            <a:r>
              <a:rPr lang="en-US" sz="3000" b="1" dirty="0">
                <a:latin typeface="Aptos Display" panose="020B0004020202020204" pitchFamily="34" charset="0"/>
                <a:cs typeface="Times New Roman" panose="02020603050405020304" pitchFamily="18" charset="0"/>
              </a:rPr>
              <a:t>, </a:t>
            </a:r>
            <a:r>
              <a:rPr lang="en-US" sz="3000" dirty="0" err="1">
                <a:latin typeface="Aptos Display" panose="020B0004020202020204" pitchFamily="34" charset="0"/>
                <a:cs typeface="Times New Roman" panose="02020603050405020304" pitchFamily="18" charset="0"/>
              </a:rPr>
              <a:t>BKWine</a:t>
            </a:r>
            <a:r>
              <a:rPr lang="en-US" sz="3000" dirty="0">
                <a:latin typeface="Aptos Display" panose="020B0004020202020204" pitchFamily="34" charset="0"/>
                <a:cs typeface="Times New Roman" panose="02020603050405020304" pitchFamily="18" charset="0"/>
              </a:rPr>
              <a:t> Magazine, Wine &amp; Spirits Magazine, American Vineyard Magazine, The Grapevine Magazine, </a:t>
            </a:r>
            <a:r>
              <a:rPr lang="en-US" sz="3000" b="0" i="0" dirty="0">
                <a:solidFill>
                  <a:srgbClr val="202122"/>
                </a:solidFill>
                <a:effectLst/>
                <a:latin typeface="Aptos Display" panose="020B0004020202020204" pitchFamily="34" charset="0"/>
                <a:cs typeface="Times New Roman" panose="02020603050405020304" pitchFamily="18" charset="0"/>
              </a:rPr>
              <a:t>Wikipedia.com, B</a:t>
            </a:r>
            <a:r>
              <a:rPr lang="en-US" altLang="en-US" sz="3000" dirty="0">
                <a:solidFill>
                  <a:srgbClr val="202124"/>
                </a:solidFill>
                <a:latin typeface="Aptos Display" panose="020B0004020202020204" pitchFamily="34" charset="0"/>
                <a:cs typeface="Times New Roman" panose="02020603050405020304" pitchFamily="18" charset="0"/>
              </a:rPr>
              <a:t>ritannica.com, and the various Government websites.</a:t>
            </a:r>
            <a:endParaRPr kumimoji="0" lang="en-US" altLang="en-US" sz="3000" b="0" i="0" u="none" strike="noStrike" cap="none" normalizeH="0" baseline="0" dirty="0">
              <a:ln>
                <a:noFill/>
              </a:ln>
              <a:solidFill>
                <a:srgbClr val="101518"/>
              </a:solidFill>
              <a:effectLst/>
              <a:latin typeface="Aptos Display"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EEBD-8406-6743-C2C7-CD47F636FDEB}"/>
              </a:ext>
            </a:extLst>
          </p:cNvPr>
          <p:cNvSpPr>
            <a:spLocks noGrp="1"/>
          </p:cNvSpPr>
          <p:nvPr>
            <p:ph type="title"/>
          </p:nvPr>
        </p:nvSpPr>
        <p:spPr/>
        <p:txBody>
          <a:bodyPr/>
          <a:lstStyle/>
          <a:p>
            <a:pPr algn="ctr"/>
            <a:r>
              <a:rPr lang="en-US" sz="4400" dirty="0">
                <a:solidFill>
                  <a:srgbClr val="000000"/>
                </a:solidFill>
                <a:effectLst/>
                <a:latin typeface="Aptos Display" panose="020B0004020202020204" pitchFamily="34" charset="0"/>
                <a:ea typeface="Times New Roman" panose="02020603050405020304" pitchFamily="18" charset="0"/>
              </a:rPr>
              <a:t> </a:t>
            </a:r>
            <a:r>
              <a:rPr lang="en-US" sz="4400" b="1" dirty="0">
                <a:solidFill>
                  <a:srgbClr val="000000"/>
                </a:solidFill>
                <a:effectLst/>
                <a:latin typeface="Aptos Display" panose="020B0004020202020204" pitchFamily="34" charset="0"/>
                <a:ea typeface="Times New Roman" panose="02020603050405020304" pitchFamily="18" charset="0"/>
              </a:rPr>
              <a:t>German Wine Regions</a:t>
            </a:r>
            <a:endParaRPr lang="en-US" b="1" dirty="0"/>
          </a:p>
        </p:txBody>
      </p:sp>
      <p:sp>
        <p:nvSpPr>
          <p:cNvPr id="5" name="Content Placeholder 4">
            <a:extLst>
              <a:ext uri="{FF2B5EF4-FFF2-40B4-BE49-F238E27FC236}">
                <a16:creationId xmlns:a16="http://schemas.microsoft.com/office/drawing/2014/main" id="{338144ED-6FC2-077F-C862-4D770CFA69F5}"/>
              </a:ext>
            </a:extLst>
          </p:cNvPr>
          <p:cNvSpPr>
            <a:spLocks noGrp="1"/>
          </p:cNvSpPr>
          <p:nvPr>
            <p:ph idx="1"/>
          </p:nvPr>
        </p:nvSpPr>
        <p:spPr>
          <a:xfrm>
            <a:off x="243840" y="1551008"/>
            <a:ext cx="11606784" cy="2627453"/>
          </a:xfrm>
        </p:spPr>
        <p:txBody>
          <a:bodyPr>
            <a:normAutofit/>
          </a:bodyPr>
          <a:lstStyle/>
          <a:p>
            <a:r>
              <a:rPr lang="en-US" sz="2400" b="1"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The Mosel</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is one of 13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German wine regions</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for and takes its name from the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Mosel River. Prior to</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1 August 2007 the region was called </a:t>
            </a:r>
            <a:r>
              <a:rPr lang="en-US" sz="2400" b="1"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Mosel-Saar-</a:t>
            </a:r>
            <a:r>
              <a:rPr lang="en-US" sz="2400" b="1" dirty="0" err="1">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Ruwer</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but the name change was considered more consumer-friendly. The wine region is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Germany</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's third largest in terms of production, but some </a:t>
            </a:r>
            <a:br>
              <a:rPr lang="en-US" sz="2400" dirty="0">
                <a:solidFill>
                  <a:srgbClr val="000000"/>
                </a:solidFill>
                <a:latin typeface="Aptos Display" panose="020B0004020202020204" pitchFamily="34" charset="0"/>
                <a:ea typeface="Aptos" panose="020B0004020202020204" pitchFamily="34" charset="0"/>
                <a:cs typeface="Times New Roman" panose="02020603050405020304" pitchFamily="18" charset="0"/>
              </a:rPr>
            </a:b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consider it the leading </a:t>
            </a:r>
            <a:b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b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region in terms of international </a:t>
            </a:r>
            <a:b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b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prestige.</a:t>
            </a:r>
          </a:p>
          <a:p>
            <a:pPr marL="0" indent="0">
              <a:buNone/>
            </a:pPr>
            <a:endPar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endParaRPr>
          </a:p>
        </p:txBody>
      </p:sp>
      <p:pic>
        <p:nvPicPr>
          <p:cNvPr id="4" name="Picture 3" descr="A map of different colored regions&#10;&#10;Description automatically generated">
            <a:extLst>
              <a:ext uri="{FF2B5EF4-FFF2-40B4-BE49-F238E27FC236}">
                <a16:creationId xmlns:a16="http://schemas.microsoft.com/office/drawing/2014/main" id="{2C437611-6878-4402-389C-3029BB2E4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928" y="2730032"/>
            <a:ext cx="7815071" cy="4127967"/>
          </a:xfrm>
          <a:prstGeom prst="rect">
            <a:avLst/>
          </a:prstGeom>
        </p:spPr>
      </p:pic>
      <p:sp>
        <p:nvSpPr>
          <p:cNvPr id="7" name="TextBox 6">
            <a:extLst>
              <a:ext uri="{FF2B5EF4-FFF2-40B4-BE49-F238E27FC236}">
                <a16:creationId xmlns:a16="http://schemas.microsoft.com/office/drawing/2014/main" id="{0E966011-CB01-17F5-68A0-CBFD24292F5A}"/>
              </a:ext>
            </a:extLst>
          </p:cNvPr>
          <p:cNvSpPr txBox="1"/>
          <p:nvPr/>
        </p:nvSpPr>
        <p:spPr>
          <a:xfrm>
            <a:off x="243840" y="4178461"/>
            <a:ext cx="4133088"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ptos Display" panose="020B0004020202020204" pitchFamily="34" charset="0"/>
              </a:rPr>
              <a:t>The German wine makers  have championed single-varietal wines since the first mass plantings of Riesling at Schloss Johannesburg in 1720. Each region has it’s own  single-varietal wine.</a:t>
            </a:r>
          </a:p>
        </p:txBody>
      </p:sp>
    </p:spTree>
    <p:extLst>
      <p:ext uri="{BB962C8B-B14F-4D97-AF65-F5344CB8AC3E}">
        <p14:creationId xmlns:p14="http://schemas.microsoft.com/office/powerpoint/2010/main" val="10600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4D9-214B-4F9F-482F-E687FBD4C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5E6728-FE6F-A5AC-11AE-E11C408815D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26A0B9-23F6-DA42-8CA8-229E14A42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7021313"/>
          </a:xfrm>
          <a:prstGeom prst="rect">
            <a:avLst/>
          </a:prstGeom>
          <a:noFill/>
          <a:ln>
            <a:noFill/>
          </a:ln>
        </p:spPr>
      </p:pic>
    </p:spTree>
    <p:extLst>
      <p:ext uri="{BB962C8B-B14F-4D97-AF65-F5344CB8AC3E}">
        <p14:creationId xmlns:p14="http://schemas.microsoft.com/office/powerpoint/2010/main" val="81489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F4A6-BFB2-5A7C-F772-CFBD4EF07FCC}"/>
              </a:ext>
            </a:extLst>
          </p:cNvPr>
          <p:cNvSpPr>
            <a:spLocks noGrp="1"/>
          </p:cNvSpPr>
          <p:nvPr>
            <p:ph type="title"/>
          </p:nvPr>
        </p:nvSpPr>
        <p:spPr>
          <a:xfrm>
            <a:off x="0" y="365125"/>
            <a:ext cx="12192000" cy="884941"/>
          </a:xfrm>
        </p:spPr>
        <p:txBody>
          <a:bodyPr/>
          <a:lstStyle/>
          <a:p>
            <a:pPr algn="ctr"/>
            <a:r>
              <a:rPr lang="en-US" sz="4400" b="1" dirty="0">
                <a:solidFill>
                  <a:srgbClr val="000000"/>
                </a:solidFill>
                <a:effectLst/>
                <a:latin typeface="Aptos Display" panose="020B0004020202020204" pitchFamily="34" charset="0"/>
                <a:ea typeface="Times New Roman" panose="02020603050405020304" pitchFamily="18" charset="0"/>
              </a:rPr>
              <a:t> German Wine History</a:t>
            </a:r>
            <a:endParaRPr lang="en-US" b="1" dirty="0"/>
          </a:p>
        </p:txBody>
      </p:sp>
      <p:sp>
        <p:nvSpPr>
          <p:cNvPr id="5" name="Content Placeholder 4">
            <a:extLst>
              <a:ext uri="{FF2B5EF4-FFF2-40B4-BE49-F238E27FC236}">
                <a16:creationId xmlns:a16="http://schemas.microsoft.com/office/drawing/2014/main" id="{5A63D9A4-CF43-C2E6-3AA8-A02287BD187A}"/>
              </a:ext>
            </a:extLst>
          </p:cNvPr>
          <p:cNvSpPr>
            <a:spLocks noGrp="1"/>
          </p:cNvSpPr>
          <p:nvPr>
            <p:ph idx="1"/>
          </p:nvPr>
        </p:nvSpPr>
        <p:spPr>
          <a:xfrm>
            <a:off x="185195" y="1250067"/>
            <a:ext cx="11806177" cy="2813934"/>
          </a:xfrm>
        </p:spPr>
        <p:txBody>
          <a:bodyPr/>
          <a:lstStyle/>
          <a:p>
            <a:pPr marL="0" marR="0"/>
            <a:r>
              <a:rPr lang="en-US" sz="1800" dirty="0">
                <a:solidFill>
                  <a:srgbClr val="000000"/>
                </a:solidFill>
                <a:effectLst/>
                <a:latin typeface="Aptos Display" panose="020B0004020202020204" pitchFamily="34" charset="0"/>
                <a:ea typeface="Times New Roman" panose="02020603050405020304" pitchFamily="18" charset="0"/>
              </a:rPr>
              <a:t> </a:t>
            </a:r>
            <a:r>
              <a:rPr lang="en-US" sz="2400" dirty="0">
                <a:solidFill>
                  <a:srgbClr val="000000"/>
                </a:solidFill>
                <a:effectLst/>
                <a:latin typeface="Aptos" panose="020B0004020202020204" pitchFamily="34" charset="0"/>
                <a:ea typeface="Times New Roman" panose="02020603050405020304" pitchFamily="18" charset="0"/>
              </a:rPr>
              <a:t>Historically with the arrival of the Romans in the first century AD, who recognized the potential of the Mosel's unique microclimate for viticulture. With their expertise in vine cultivation and winemaking, they transformed these verdant slopes into thriving vineyards, introducing grape varieties that would 	shape the region’s winemaking legacy for centuries to come.</a:t>
            </a:r>
            <a:endParaRPr lang="en-US" sz="2400" dirty="0">
              <a:effectLst/>
              <a:latin typeface="Aptos" panose="020B0004020202020204" pitchFamily="34" charset="0"/>
              <a:ea typeface="Times New Roman" panose="02020603050405020304" pitchFamily="18" charset="0"/>
            </a:endParaRPr>
          </a:p>
        </p:txBody>
      </p:sp>
      <p:pic>
        <p:nvPicPr>
          <p:cNvPr id="4" name="Picture 3" descr="A map of the roman empire&#10;&#10;Description automatically generated">
            <a:extLst>
              <a:ext uri="{FF2B5EF4-FFF2-40B4-BE49-F238E27FC236}">
                <a16:creationId xmlns:a16="http://schemas.microsoft.com/office/drawing/2014/main" id="{8C73773C-6FBB-9CAD-861C-64E404888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3466"/>
            <a:ext cx="7319701" cy="3674534"/>
          </a:xfrm>
          <a:prstGeom prst="rect">
            <a:avLst/>
          </a:prstGeom>
        </p:spPr>
      </p:pic>
      <p:sp>
        <p:nvSpPr>
          <p:cNvPr id="7" name="TextBox 6">
            <a:extLst>
              <a:ext uri="{FF2B5EF4-FFF2-40B4-BE49-F238E27FC236}">
                <a16:creationId xmlns:a16="http://schemas.microsoft.com/office/drawing/2014/main" id="{998CF66D-04D5-BFC1-2232-4F77C11AC730}"/>
              </a:ext>
            </a:extLst>
          </p:cNvPr>
          <p:cNvSpPr txBox="1"/>
          <p:nvPr/>
        </p:nvSpPr>
        <p:spPr>
          <a:xfrm>
            <a:off x="7319702" y="3183467"/>
            <a:ext cx="4671670" cy="378565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Throughout the Middle Ages, it was the monastic orders that preserved and expanded the art of winemaking in the Mosel valley. </a:t>
            </a:r>
          </a:p>
          <a:p>
            <a:pPr marL="342900" indent="-342900">
              <a:buFont typeface="Arial" panose="020B0604020202020204" pitchFamily="34" charset="0"/>
              <a:buChar char="•"/>
            </a:pPr>
            <a:r>
              <a:rPr lang="en-US" sz="24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Monks meticulously tended to the vines, refining techniques passed down through generations and elevating winemaking to a sacred craft.</a:t>
            </a:r>
            <a:endParaRPr lang="en-US" sz="2400" dirty="0">
              <a:latin typeface="Aptos" panose="020B0004020202020204" pitchFamily="34" charset="0"/>
            </a:endParaRPr>
          </a:p>
        </p:txBody>
      </p:sp>
    </p:spTree>
    <p:extLst>
      <p:ext uri="{BB962C8B-B14F-4D97-AF65-F5344CB8AC3E}">
        <p14:creationId xmlns:p14="http://schemas.microsoft.com/office/powerpoint/2010/main" val="37328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761800" y="275864"/>
            <a:ext cx="5334197" cy="800581"/>
          </a:xfrm>
        </p:spPr>
        <p:txBody>
          <a:bodyPr anchor="ctr">
            <a:normAutofit/>
          </a:bodyPr>
          <a:lstStyle/>
          <a:p>
            <a:pPr algn="ctr"/>
            <a:r>
              <a:rPr lang="en-US" b="1" dirty="0">
                <a:effectLst/>
                <a:latin typeface="Aptos Display" panose="020B0004020202020204" pitchFamily="34" charset="0"/>
                <a:ea typeface="Times New Roman" panose="02020603050405020304" pitchFamily="18" charset="0"/>
              </a:rPr>
              <a:t>Historic Legacy</a:t>
            </a:r>
            <a:endParaRPr lang="en-US" dirty="0"/>
          </a:p>
        </p:txBody>
      </p:sp>
      <p:sp>
        <p:nvSpPr>
          <p:cNvPr id="8" name="Content Placeholder 7">
            <a:extLst>
              <a:ext uri="{FF2B5EF4-FFF2-40B4-BE49-F238E27FC236}">
                <a16:creationId xmlns:a16="http://schemas.microsoft.com/office/drawing/2014/main" id="{A74E5077-C648-3A02-AC21-5BF098BB5188}"/>
              </a:ext>
            </a:extLst>
          </p:cNvPr>
          <p:cNvSpPr>
            <a:spLocks noGrp="1"/>
          </p:cNvSpPr>
          <p:nvPr>
            <p:ph idx="1"/>
          </p:nvPr>
        </p:nvSpPr>
        <p:spPr>
          <a:xfrm>
            <a:off x="158044" y="1076446"/>
            <a:ext cx="7044266" cy="5629154"/>
          </a:xfrm>
        </p:spPr>
        <p:txBody>
          <a:bodyPr anchor="t">
            <a:normAutofit/>
          </a:bodyPr>
          <a:lstStyle/>
          <a:p>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It is believed that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viticulture</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was brought to this area by the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Romans</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who planted vineyards along the Mosel and the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Rhine</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to have a local source of wine for their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garrisons</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The cost of transporting wine up from the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Italian Peninsula</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or across the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Vosges Mountains</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and the Roman vineyards in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Gaul</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was very high and impractical. The Romans considered creating a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canal</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between the </a:t>
            </a:r>
            <a:r>
              <a:rPr lang="en-US" sz="2400" dirty="0" err="1">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Saône</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and the Rhine rivers before ultimately deciding to plant vines in the area. </a:t>
            </a:r>
          </a:p>
          <a:p>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Trier</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was a major Roman outpost founded 16 BC, and it is likely that the first Mosel vineyards were planted in the surrounding hillsides sometime in the 2nd century. Viticulture was certainly flourishing in the area by the 4th century when the Roman poet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Ausonius</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wrote a poem about the beauty of the land at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harvest</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time.</a:t>
            </a:r>
          </a:p>
          <a:p>
            <a:endParaRPr lang="en-US" sz="1300" dirty="0"/>
          </a:p>
        </p:txBody>
      </p:sp>
      <p:pic>
        <p:nvPicPr>
          <p:cNvPr id="11" name="Picture 10" descr="A stone building with grass growing on the side&#10;&#10;Description automatically generated">
            <a:extLst>
              <a:ext uri="{FF2B5EF4-FFF2-40B4-BE49-F238E27FC236}">
                <a16:creationId xmlns:a16="http://schemas.microsoft.com/office/drawing/2014/main" id="{0BD3F472-2458-30B5-C8B7-2801C9054540}"/>
              </a:ext>
            </a:extLst>
          </p:cNvPr>
          <p:cNvPicPr>
            <a:picLocks noChangeAspect="1"/>
          </p:cNvPicPr>
          <p:nvPr/>
        </p:nvPicPr>
        <p:blipFill rotWithShape="1">
          <a:blip r:embed="rId2">
            <a:extLst>
              <a:ext uri="{28A0092B-C50C-407E-A947-70E740481C1C}">
                <a14:useLocalDpi xmlns:a14="http://schemas.microsoft.com/office/drawing/2010/main" val="0"/>
              </a:ext>
            </a:extLst>
          </a:blip>
          <a:srcRect l="25929" t="-1" r="19589" b="-1"/>
          <a:stretch/>
        </p:blipFill>
        <p:spPr>
          <a:xfrm>
            <a:off x="7202311" y="-10886"/>
            <a:ext cx="4989690" cy="6868886"/>
          </a:xfrm>
          <a:prstGeom prst="rect">
            <a:avLst/>
          </a:prstGeom>
          <a:effectLst>
            <a:outerShdw blurRad="127000" dist="50800" dir="10800000" sx="99000" sy="99000" algn="r" rotWithShape="0">
              <a:prstClr val="black">
                <a:alpha val="40000"/>
              </a:prstClr>
            </a:outerShdw>
          </a:effectLst>
        </p:spPr>
      </p:pic>
      <p:pic>
        <p:nvPicPr>
          <p:cNvPr id="3073" name="Picture 7" descr="THANK THE ROMANS FOR YOUR WINE">
            <a:extLst>
              <a:ext uri="{FF2B5EF4-FFF2-40B4-BE49-F238E27FC236}">
                <a16:creationId xmlns:a16="http://schemas.microsoft.com/office/drawing/2014/main" id="{F2815000-B9F1-2A30-7B9F-8CA5CDE21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21482050"/>
            <a:ext cx="571500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7531610" y="205140"/>
            <a:ext cx="4657341" cy="741186"/>
          </a:xfrm>
        </p:spPr>
        <p:txBody>
          <a:bodyPr>
            <a:normAutofit/>
          </a:bodyPr>
          <a:lstStyle/>
          <a:p>
            <a:pPr algn="ctr"/>
            <a:r>
              <a:rPr lang="en-US" sz="4000" b="1" dirty="0">
                <a:effectLst/>
                <a:latin typeface="Aptos Display" panose="020B0004020202020204" pitchFamily="34" charset="0"/>
                <a:ea typeface="Times New Roman" panose="02020603050405020304" pitchFamily="18" charset="0"/>
              </a:rPr>
              <a:t>Historic Legacy</a:t>
            </a:r>
            <a:endParaRPr lang="en-US" sz="4000" dirty="0"/>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6953956" y="946326"/>
            <a:ext cx="5234995" cy="5911674"/>
          </a:xfrm>
        </p:spPr>
        <p:txBody>
          <a:bodyPr>
            <a:normAutofit fontScale="25000" lnSpcReduction="20000"/>
          </a:bodyPr>
          <a:lstStyle/>
          <a:p>
            <a:pPr marL="0" marR="0">
              <a:lnSpc>
                <a:spcPct val="120000"/>
              </a:lnSpc>
            </a:pPr>
            <a:r>
              <a:rPr lang="en-US" sz="9600" dirty="0">
                <a:solidFill>
                  <a:srgbClr val="000000"/>
                </a:solidFill>
                <a:effectLst/>
                <a:latin typeface="Aptos Display" panose="020B0004020202020204" pitchFamily="34" charset="0"/>
                <a:ea typeface="Times New Roman" panose="02020603050405020304" pitchFamily="18" charset="0"/>
              </a:rPr>
              <a:t>The Mosel wine region boasts a rich winemaking history dating back as far as Romes's control of the region and vines were first planted along the river.</a:t>
            </a:r>
          </a:p>
          <a:p>
            <a:pPr marL="0" marR="0">
              <a:lnSpc>
                <a:spcPct val="120000"/>
              </a:lnSpc>
            </a:pPr>
            <a:r>
              <a:rPr lang="en-US" sz="9600" dirty="0">
                <a:solidFill>
                  <a:srgbClr val="000000"/>
                </a:solidFill>
                <a:latin typeface="Aptos Display" panose="020B0004020202020204" pitchFamily="34" charset="0"/>
                <a:ea typeface="Times New Roman" panose="02020603050405020304" pitchFamily="18" charset="0"/>
              </a:rPr>
              <a:t>Over the centuries , vintners and monks tended the vines and refined the craft making wines of the Mosel some of the finest in the world. </a:t>
            </a:r>
          </a:p>
          <a:p>
            <a:pPr marL="0" marR="0">
              <a:lnSpc>
                <a:spcPct val="120000"/>
              </a:lnSpc>
            </a:pPr>
            <a:r>
              <a:rPr lang="en-US" sz="9600" dirty="0">
                <a:solidFill>
                  <a:srgbClr val="000000"/>
                </a:solidFill>
                <a:effectLst/>
                <a:latin typeface="Aptos Display" panose="020B0004020202020204" pitchFamily="34" charset="0"/>
                <a:ea typeface="Times New Roman" panose="02020603050405020304" pitchFamily="18" charset="0"/>
              </a:rPr>
              <a:t>As the centuries passed, the Mosel wine industry flourished, fueled by the region's reputation for producing some of Europe's finest wines. Wine coinsures flock to the region, eager to procure casks of Riesling and other coveted varietals from the Mosel's cellars.</a:t>
            </a:r>
            <a:endParaRPr lang="en-US" sz="9600" dirty="0">
              <a:effectLst/>
              <a:latin typeface="Aptos Display" panose="020B0004020202020204" pitchFamily="34" charset="0"/>
              <a:ea typeface="Times New Roman" panose="02020603050405020304" pitchFamily="18" charset="0"/>
            </a:endParaRPr>
          </a:p>
          <a:p>
            <a:endParaRPr lang="en-US" sz="1600" dirty="0"/>
          </a:p>
        </p:txBody>
      </p:sp>
      <p:pic>
        <p:nvPicPr>
          <p:cNvPr id="4" name="Picture 3" descr="THANK THE ROMANS FOR YOUR WINE">
            <a:extLst>
              <a:ext uri="{FF2B5EF4-FFF2-40B4-BE49-F238E27FC236}">
                <a16:creationId xmlns:a16="http://schemas.microsoft.com/office/drawing/2014/main" id="{969824A8-79C7-841E-74CF-8237F7E91F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63787" cy="6840908"/>
          </a:xfrm>
          <a:prstGeom prst="rect">
            <a:avLst/>
          </a:prstGeom>
          <a:noFill/>
          <a:ln>
            <a:noFill/>
          </a:ln>
        </p:spPr>
      </p:pic>
    </p:spTree>
    <p:extLst>
      <p:ext uri="{BB962C8B-B14F-4D97-AF65-F5344CB8AC3E}">
        <p14:creationId xmlns:p14="http://schemas.microsoft.com/office/powerpoint/2010/main" val="32404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205140"/>
            <a:ext cx="12188951" cy="741186"/>
          </a:xfrm>
        </p:spPr>
        <p:txBody>
          <a:bodyPr>
            <a:normAutofit/>
          </a:bodyPr>
          <a:lstStyle/>
          <a:p>
            <a:pPr algn="ctr"/>
            <a:r>
              <a:rPr lang="en-US" sz="4000" b="1" dirty="0">
                <a:effectLst/>
                <a:latin typeface="Aptos Display" panose="020B0004020202020204" pitchFamily="34" charset="0"/>
                <a:ea typeface="Times New Roman" panose="02020603050405020304" pitchFamily="18" charset="0"/>
              </a:rPr>
              <a:t>Wine History </a:t>
            </a:r>
            <a:r>
              <a:rPr lang="en-US" sz="2800" b="1" dirty="0">
                <a:effectLst/>
                <a:latin typeface="Aptos Display" panose="020B0004020202020204" pitchFamily="34" charset="0"/>
                <a:ea typeface="Times New Roman" panose="02020603050405020304" pitchFamily="18" charset="0"/>
              </a:rPr>
              <a:t>Cont.</a:t>
            </a:r>
            <a:endParaRPr lang="en-US" sz="2800" dirty="0"/>
          </a:p>
        </p:txBody>
      </p:sp>
      <p:pic>
        <p:nvPicPr>
          <p:cNvPr id="5" name="Picture 4" descr="Johann IV von Katzenelnbogen (1363-1444) - Find a Grave Memorial">
            <a:extLst>
              <a:ext uri="{FF2B5EF4-FFF2-40B4-BE49-F238E27FC236}">
                <a16:creationId xmlns:a16="http://schemas.microsoft.com/office/drawing/2014/main" id="{30302437-1800-F6B0-738D-2E35EA4659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151466"/>
            <a:ext cx="4139853" cy="5249334"/>
          </a:xfrm>
          <a:prstGeom prst="rect">
            <a:avLst/>
          </a:prstGeom>
          <a:noFill/>
          <a:ln>
            <a:noFill/>
          </a:ln>
        </p:spPr>
      </p:pic>
      <p:sp>
        <p:nvSpPr>
          <p:cNvPr id="6" name="TextBox 5">
            <a:extLst>
              <a:ext uri="{FF2B5EF4-FFF2-40B4-BE49-F238E27FC236}">
                <a16:creationId xmlns:a16="http://schemas.microsoft.com/office/drawing/2014/main" id="{0CA61A52-3830-ED87-B52D-2D02D3746AD3}"/>
              </a:ext>
            </a:extLst>
          </p:cNvPr>
          <p:cNvSpPr txBox="1"/>
          <p:nvPr/>
        </p:nvSpPr>
        <p:spPr>
          <a:xfrm>
            <a:off x="4309419" y="1151466"/>
            <a:ext cx="7879531" cy="489364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In the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Middle Ages</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villages sprung up that were centered on the region's wine industry. These "wine villages", known as </a:t>
            </a:r>
            <a:r>
              <a:rPr lang="en-US" sz="2400" i="1"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a:t>
            </a:r>
            <a:r>
              <a:rPr lang="en-US" sz="2400" i="1" dirty="0" err="1">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Winzerdörfer</a:t>
            </a:r>
            <a:r>
              <a:rPr lang="en-US" sz="2400" i="1"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included paths from the town center up to the area's vineyards. </a:t>
            </a:r>
          </a:p>
          <a:p>
            <a:pPr marL="342900" indent="-342900">
              <a:buFont typeface="Arial" panose="020B0604020202020204" pitchFamily="34" charset="0"/>
              <a:buChar char="•"/>
            </a:pP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At the center was a community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wine cellar</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where all the area's growers could store their wines. Probably most well-known among the </a:t>
            </a:r>
            <a:r>
              <a:rPr lang="en-US" sz="2400" i="1" dirty="0" err="1">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Winzerdörfer</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was the village of </a:t>
            </a:r>
            <a:r>
              <a:rPr lang="en-US" sz="2400" dirty="0" err="1">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Bernkastel</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which was granted town rights in 1291.</a:t>
            </a:r>
            <a:r>
              <a:rPr lang="en-US" sz="2400" baseline="300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a:t>
            </a:r>
          </a:p>
          <a:p>
            <a:pPr marL="342900" indent="-342900">
              <a:buFont typeface="Arial" panose="020B0604020202020204" pitchFamily="34" charset="0"/>
              <a:buChar char="•"/>
            </a:pP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In 1435 when Count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Johann IV</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of </a:t>
            </a:r>
            <a:r>
              <a:rPr lang="en-US" sz="2400" dirty="0" err="1">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Katzenelnbogen</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planted </a:t>
            </a:r>
            <a:r>
              <a:rPr lang="en-US" sz="240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Riesling</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in the nearby town of </a:t>
            </a:r>
            <a:r>
              <a:rPr lang="en-US" sz="2400" dirty="0" err="1">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Rüsselsheim</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the first time he owned vineyards in </a:t>
            </a:r>
            <a:r>
              <a:rPr lang="en-US" sz="2400" dirty="0" err="1">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Winningen</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like </a:t>
            </a:r>
            <a:r>
              <a:rPr lang="en-US" sz="2400" i="1"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the </a:t>
            </a:r>
            <a:r>
              <a:rPr lang="en-US" sz="2400" i="1" dirty="0" err="1">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Destil</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in </a:t>
            </a:r>
            <a:r>
              <a:rPr lang="en-US" sz="2400" dirty="0" err="1">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Burgen</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and </a:t>
            </a:r>
            <a:r>
              <a:rPr lang="en-US" sz="2400" dirty="0" err="1">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Kochem</a:t>
            </a:r>
            <a:r>
              <a:rPr lang="en-US" sz="24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one half of the city and many vineyards more along the Mosel. </a:t>
            </a:r>
            <a:endParaRPr lang="en-US" sz="2400" dirty="0"/>
          </a:p>
        </p:txBody>
      </p:sp>
    </p:spTree>
    <p:extLst>
      <p:ext uri="{BB962C8B-B14F-4D97-AF65-F5344CB8AC3E}">
        <p14:creationId xmlns:p14="http://schemas.microsoft.com/office/powerpoint/2010/main" val="10967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386</TotalTime>
  <Words>3162</Words>
  <Application>Microsoft Office PowerPoint</Application>
  <PresentationFormat>Widescreen</PresentationFormat>
  <Paragraphs>168</Paragraphs>
  <Slides>35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Aptos Display</vt:lpstr>
      <vt:lpstr>Arial</vt:lpstr>
      <vt:lpstr>Calibri</vt:lpstr>
      <vt:lpstr>Calibri Light</vt:lpstr>
      <vt:lpstr>Office 2013 - 2022 Theme</vt:lpstr>
      <vt:lpstr>PowerPoint Presentation</vt:lpstr>
      <vt:lpstr> What I Will Cover</vt:lpstr>
      <vt:lpstr>PowerPoint Presentation</vt:lpstr>
      <vt:lpstr> German Wine Regions</vt:lpstr>
      <vt:lpstr>PowerPoint Presentation</vt:lpstr>
      <vt:lpstr> German Wine History</vt:lpstr>
      <vt:lpstr>Historic Legacy</vt:lpstr>
      <vt:lpstr>Historic Legacy</vt:lpstr>
      <vt:lpstr>Wine History Cont.</vt:lpstr>
      <vt:lpstr>Wine History Cont.</vt:lpstr>
      <vt:lpstr>Wine History Cont.</vt:lpstr>
      <vt:lpstr>A Tapestry of Terroir</vt:lpstr>
      <vt:lpstr>Riesling Reigns Supreme</vt:lpstr>
      <vt:lpstr>Beyond Riesling</vt:lpstr>
      <vt:lpstr>PowerPoint Presentation</vt:lpstr>
      <vt:lpstr>Beyond Riesling</vt:lpstr>
      <vt:lpstr>Vineyard Marvels</vt:lpstr>
      <vt:lpstr>Climate and Geography</vt:lpstr>
      <vt:lpstr>Climate and Geography</vt:lpstr>
      <vt:lpstr>Cultural Charms</vt:lpstr>
      <vt:lpstr>Wine Types</vt:lpstr>
      <vt:lpstr>Wine Types Cont.</vt:lpstr>
      <vt:lpstr>Wine Types Cont.</vt:lpstr>
      <vt:lpstr>Wine Types Cont.</vt:lpstr>
      <vt:lpstr>Wine Types Cont.</vt:lpstr>
      <vt:lpstr>Wine Types Cont.</vt:lpstr>
      <vt:lpstr>Wine Types Cont.</vt:lpstr>
      <vt:lpstr>Wine Types Cont.</vt:lpstr>
      <vt:lpstr>Wine Types Cont.</vt:lpstr>
      <vt:lpstr>Wine Types Cont.</vt:lpstr>
      <vt:lpstr>Wine Types Cont.</vt:lpstr>
      <vt:lpstr>Wine Types Cont.</vt:lpstr>
      <vt:lpstr>Conclusion</vt:lpstr>
      <vt:lpstr>The Mosel</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Enchanting Mosel Wine Region With  Marc Silver</dc:title>
  <dc:creator>Marc Silver</dc:creator>
  <cp:lastModifiedBy>Marc Silver</cp:lastModifiedBy>
  <cp:revision>41</cp:revision>
  <dcterms:created xsi:type="dcterms:W3CDTF">2024-04-24T01:03:46Z</dcterms:created>
  <dcterms:modified xsi:type="dcterms:W3CDTF">2024-09-09T17:25:28Z</dcterms:modified>
</cp:coreProperties>
</file>