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E_40266082.xml" ContentType="application/vnd.ms-powerpoint.comments+xml"/>
  <Override PartName="/ppt/comments/modernComment_123_2DF56BAF.xml" ContentType="application/vnd.ms-powerpoint.comments+xml"/>
  <Override PartName="/ppt/comments/modernComment_14B_6A0BAC33.xml" ContentType="application/vnd.ms-powerpoint.comments+xml"/>
  <Override PartName="/ppt/notesSlides/notesSlide5.xml" ContentType="application/vnd.openxmlformats-officedocument.presentationml.notesSlide+xml"/>
  <Override PartName="/ppt/comments/modernComment_14C_46CDA1B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47_407AD56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2" r:id="rId3"/>
    <p:sldId id="330" r:id="rId4"/>
    <p:sldId id="298" r:id="rId5"/>
    <p:sldId id="339" r:id="rId6"/>
    <p:sldId id="340" r:id="rId7"/>
    <p:sldId id="341" r:id="rId8"/>
    <p:sldId id="343" r:id="rId9"/>
    <p:sldId id="307" r:id="rId10"/>
    <p:sldId id="344" r:id="rId11"/>
    <p:sldId id="261" r:id="rId12"/>
    <p:sldId id="317" r:id="rId13"/>
    <p:sldId id="334" r:id="rId14"/>
    <p:sldId id="291" r:id="rId15"/>
    <p:sldId id="331" r:id="rId16"/>
    <p:sldId id="332" r:id="rId17"/>
    <p:sldId id="294" r:id="rId18"/>
    <p:sldId id="333" r:id="rId19"/>
    <p:sldId id="319" r:id="rId20"/>
    <p:sldId id="320" r:id="rId21"/>
    <p:sldId id="321" r:id="rId22"/>
    <p:sldId id="322" r:id="rId23"/>
    <p:sldId id="346" r:id="rId24"/>
    <p:sldId id="323" r:id="rId25"/>
    <p:sldId id="347" r:id="rId26"/>
    <p:sldId id="345" r:id="rId27"/>
    <p:sldId id="324" r:id="rId28"/>
    <p:sldId id="325" r:id="rId29"/>
    <p:sldId id="326" r:id="rId30"/>
    <p:sldId id="327" r:id="rId31"/>
    <p:sldId id="328" r:id="rId32"/>
    <p:sldId id="304"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9" d="100"/>
          <a:sy n="79" d="100"/>
        </p:scale>
        <p:origin x="792" y="90"/>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modernComment_123_2DF56BAF.xml><?xml version="1.0" encoding="utf-8"?>
<p188:cmLst xmlns:a="http://schemas.openxmlformats.org/drawingml/2006/main" xmlns:r="http://schemas.openxmlformats.org/officeDocument/2006/relationships" xmlns:p188="http://schemas.microsoft.com/office/powerpoint/2018/8/main">
  <p188:cm id="{A878EAC2-34E7-4D03-84AE-BA37D8B94FF3}" authorId="{5A6809BF-033D-8017-B196-2FD9BEB1A563}" created="2024-10-22T15:12:34.810">
    <ac:deMkLst xmlns:ac="http://schemas.microsoft.com/office/drawing/2013/main/command">
      <pc:docMk xmlns:pc="http://schemas.microsoft.com/office/powerpoint/2013/main/command"/>
      <pc:sldMk xmlns:pc="http://schemas.microsoft.com/office/powerpoint/2013/main/command" cId="771058607" sldId="291"/>
      <ac:spMk id="3" creationId="{31181A93-A47D-92E2-005D-29FE84022404}"/>
    </ac:deMkLst>
    <p188:txBody>
      <a:bodyPr/>
      <a:lstStyle/>
      <a:p>
        <a:r>
          <a:rPr lang="en-US"/>
          <a:t>Notable Producers: Some smaller, boutique wineries are gaining attention for their high-quality red wines, particularly those focusing on Syrah and Grenache blends.</a:t>
        </a:r>
      </a:p>
    </p188:txBody>
  </p188:cm>
</p188:cmLst>
</file>

<file path=ppt/comments/modernComment_147_407AD567.xml><?xml version="1.0" encoding="utf-8"?>
<p188:cmLst xmlns:a="http://schemas.openxmlformats.org/drawingml/2006/main" xmlns:r="http://schemas.openxmlformats.org/officeDocument/2006/relationships" xmlns:p188="http://schemas.microsoft.com/office/powerpoint/2018/8/main">
  <p188:cm id="{09F63735-CC08-467C-ABA1-516D7F4D4AD3}" authorId="{5A6809BF-033D-8017-B196-2FD9BEB1A563}" created="2024-10-22T22:25:38.825">
    <ac:deMkLst xmlns:ac="http://schemas.microsoft.com/office/drawing/2013/main/command">
      <pc:docMk xmlns:pc="http://schemas.microsoft.com/office/powerpoint/2013/main/command"/>
      <pc:sldMk xmlns:pc="http://schemas.microsoft.com/office/powerpoint/2013/main/command" cId="1081791847" sldId="327"/>
      <ac:spMk id="4" creationId="{A62656F9-481F-13EB-FF4B-B485F73A02ED}"/>
    </ac:deMkLst>
    <p188:txBody>
      <a:bodyPr/>
      <a:lstStyle/>
      <a:p>
        <a:r>
          <a:rPr lang="en-US"/>
          <a:t>Award-Winning Wines: Baccari's wines have garnered critical acclaim and awards, earning recognition for their quality and complexity.</a:t>
        </a:r>
      </a:p>
    </p188:txBody>
  </p188:cm>
</p188:cmLst>
</file>

<file path=ppt/comments/modernComment_14B_6A0BAC33.xml><?xml version="1.0" encoding="utf-8"?>
<p188:cmLst xmlns:a="http://schemas.openxmlformats.org/drawingml/2006/main" xmlns:r="http://schemas.openxmlformats.org/officeDocument/2006/relationships" xmlns:p188="http://schemas.microsoft.com/office/powerpoint/2018/8/main">
  <p188:cm id="{D679017C-9A2F-4408-8A88-490F21276505}" authorId="{5A6809BF-033D-8017-B196-2FD9BEB1A563}" created="2024-10-22T16:48:10.247">
    <ac:deMkLst xmlns:ac="http://schemas.microsoft.com/office/drawing/2013/main/command">
      <pc:docMk xmlns:pc="http://schemas.microsoft.com/office/powerpoint/2013/main/command"/>
      <pc:sldMk xmlns:pc="http://schemas.microsoft.com/office/powerpoint/2013/main/command" cId="1779149875" sldId="331"/>
      <ac:spMk id="3" creationId="{31181A93-A47D-92E2-005D-29FE84022404}"/>
    </ac:deMkLst>
    <p188:txBody>
      <a:bodyPr/>
      <a:lstStyle/>
      <a:p>
        <a:r>
          <a:rPr lang="en-US"/>
          <a:t>Notable Producers: Domaine Ouled Thaleb, one of the oldest wineries in the region, is highly regarded for its organic wines, particularly its rosé.</a:t>
        </a:r>
      </a:p>
    </p188:txBody>
  </p188:cm>
</p188:cmLst>
</file>

<file path=ppt/comments/modernComment_14C_46CDA1B0.xml><?xml version="1.0" encoding="utf-8"?>
<p188:cmLst xmlns:a="http://schemas.openxmlformats.org/drawingml/2006/main" xmlns:r="http://schemas.openxmlformats.org/officeDocument/2006/relationships" xmlns:p188="http://schemas.microsoft.com/office/powerpoint/2018/8/main">
  <p188:cm id="{0F85C54E-6F14-4B9F-B01E-D040DD55CDC5}" authorId="{5A6809BF-033D-8017-B196-2FD9BEB1A563}" created="2024-10-22T16:55:54.929">
    <ac:deMkLst xmlns:ac="http://schemas.microsoft.com/office/drawing/2013/main/command">
      <pc:docMk xmlns:pc="http://schemas.microsoft.com/office/powerpoint/2013/main/command"/>
      <pc:sldMk xmlns:pc="http://schemas.microsoft.com/office/powerpoint/2013/main/command" cId="1187881392" sldId="332"/>
      <ac:spMk id="3" creationId="{31181A93-A47D-92E2-005D-29FE84022404}"/>
    </ac:deMkLst>
    <p188:txBody>
      <a:bodyPr/>
      <a:lstStyle/>
      <a:p>
        <a:r>
          <a:rPr lang="en-US"/>
          <a:t>Notable Producers: Emerging as a region of great value wines, Guerrouane is attracting attention for its approachable, easy-drinking reds and whites.</a:t>
        </a:r>
      </a:p>
    </p188:txBody>
  </p188:cm>
</p188:cmLst>
</file>

<file path=ppt/comments/modernComment_14E_40266082.xml><?xml version="1.0" encoding="utf-8"?>
<p188:cmLst xmlns:a="http://schemas.openxmlformats.org/drawingml/2006/main" xmlns:r="http://schemas.openxmlformats.org/officeDocument/2006/relationships" xmlns:p188="http://schemas.microsoft.com/office/powerpoint/2018/8/main">
  <p188:cm id="{325C0999-5E59-4CCC-A860-45688E74EE28}" authorId="{5A6809BF-033D-8017-B196-2FD9BEB1A563}" created="2024-10-22T15:12:11.005">
    <pc:sldMkLst xmlns:pc="http://schemas.microsoft.com/office/powerpoint/2013/main/command">
      <pc:docMk/>
      <pc:sldMk cId="1076256898" sldId="334"/>
    </pc:sldMkLst>
    <p188:txBody>
      <a:bodyPr/>
      <a:lstStyle/>
      <a:p>
        <a:r>
          <a:rPr lang="en-US"/>
          <a:t>Notable Producers: Les Celliers de Meknès, one of the largest and most prestigious wineries in Morocco, is based here and produces the acclaimed Château Roslane.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32</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a:t>
            </a:fld>
            <a:endParaRPr lang="en-US" dirty="0"/>
          </a:p>
        </p:txBody>
      </p:sp>
    </p:spTree>
    <p:extLst>
      <p:ext uri="{BB962C8B-B14F-4D97-AF65-F5344CB8AC3E}">
        <p14:creationId xmlns:p14="http://schemas.microsoft.com/office/powerpoint/2010/main" val="128589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a:t>
            </a:fld>
            <a:endParaRPr lang="en-US" dirty="0"/>
          </a:p>
        </p:txBody>
      </p:sp>
    </p:spTree>
    <p:extLst>
      <p:ext uri="{BB962C8B-B14F-4D97-AF65-F5344CB8AC3E}">
        <p14:creationId xmlns:p14="http://schemas.microsoft.com/office/powerpoint/2010/main" val="121915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68964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dirty="0"/>
          </a:p>
        </p:txBody>
      </p:sp>
    </p:spTree>
    <p:extLst>
      <p:ext uri="{BB962C8B-B14F-4D97-AF65-F5344CB8AC3E}">
        <p14:creationId xmlns:p14="http://schemas.microsoft.com/office/powerpoint/2010/main" val="211149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dirty="0"/>
          </a:p>
        </p:txBody>
      </p:sp>
    </p:spTree>
    <p:extLst>
      <p:ext uri="{BB962C8B-B14F-4D97-AF65-F5344CB8AC3E}">
        <p14:creationId xmlns:p14="http://schemas.microsoft.com/office/powerpoint/2010/main" val="57878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dirty="0"/>
          </a:p>
        </p:txBody>
      </p:sp>
    </p:spTree>
    <p:extLst>
      <p:ext uri="{BB962C8B-B14F-4D97-AF65-F5344CB8AC3E}">
        <p14:creationId xmlns:p14="http://schemas.microsoft.com/office/powerpoint/2010/main" val="120923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dirty="0"/>
          </a:p>
        </p:txBody>
      </p:sp>
    </p:spTree>
    <p:extLst>
      <p:ext uri="{BB962C8B-B14F-4D97-AF65-F5344CB8AC3E}">
        <p14:creationId xmlns:p14="http://schemas.microsoft.com/office/powerpoint/2010/main" val="392339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31</a:t>
            </a:fld>
            <a:endParaRPr lang="en-US" dirty="0"/>
          </a:p>
        </p:txBody>
      </p:sp>
    </p:spTree>
    <p:extLst>
      <p:ext uri="{BB962C8B-B14F-4D97-AF65-F5344CB8AC3E}">
        <p14:creationId xmlns:p14="http://schemas.microsoft.com/office/powerpoint/2010/main" val="281487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10/22/2024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10/22/2024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E_4026608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23_2DF56BAF.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B_6A0BAC3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4C_46CDA1B0.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microsoft.com/office/2018/10/relationships/comments" Target="../comments/modernComment_147_407AD56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Rows of wooden barrels in a cellar&#10;&#10;Description automatically generated">
            <a:extLst>
              <a:ext uri="{FF2B5EF4-FFF2-40B4-BE49-F238E27FC236}">
                <a16:creationId xmlns:a16="http://schemas.microsoft.com/office/drawing/2014/main" id="{E0E810AB-D568-D5C1-406E-CD0A60669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1" y="0"/>
            <a:ext cx="12192000" cy="687126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5340096"/>
          </a:xfrm>
        </p:spPr>
        <p:txBody>
          <a:bodyPr anchor="ctr">
            <a:noAutofit/>
          </a:bodyPr>
          <a:lstStyle/>
          <a:p>
            <a:pPr marL="0" marR="0">
              <a:lnSpc>
                <a:spcPct val="115000"/>
              </a:lnSpc>
              <a:spcBef>
                <a:spcPts val="0"/>
              </a:spcBef>
              <a:spcAft>
                <a:spcPts val="800"/>
              </a:spcAf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b="1" kern="100" dirty="0">
                <a:solidFill>
                  <a:srgbClr val="FFFF00"/>
                </a:solidFill>
                <a:effectLst>
                  <a:outerShdw blurRad="38100" dist="38100" dir="2700000" algn="tl">
                    <a:srgbClr val="000000">
                      <a:alpha val="43137"/>
                    </a:srgbClr>
                  </a:outerShdw>
                </a:effectLst>
                <a:ea typeface="Aptos" panose="020B0004020202020204" pitchFamily="34" charset="0"/>
              </a:rPr>
              <a:t>Exploring Morocco’s Wines</a:t>
            </a: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5485060" y="1"/>
            <a:ext cx="6706940" cy="1170431"/>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Morocco’s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485059" y="1170432"/>
            <a:ext cx="6475291" cy="2950464"/>
          </a:xfrm>
        </p:spPr>
        <p:txBody>
          <a:bodyPr>
            <a:noAutofit/>
          </a:bodyPr>
          <a:lstStyle/>
          <a:p>
            <a:pPr algn="l"/>
            <a:r>
              <a:rPr lang="en-US" sz="2400" b="1" dirty="0"/>
              <a:t>Fast Forward to Today</a:t>
            </a:r>
          </a:p>
          <a:p>
            <a:pPr marL="342900" indent="-342900" algn="l">
              <a:buFont typeface="Arial" panose="020B0604020202020204" pitchFamily="34" charset="0"/>
              <a:buChar char="•"/>
            </a:pPr>
            <a:r>
              <a:rPr lang="en-US" sz="2400" dirty="0"/>
              <a:t>Now, if you’re curious about Moroccan wine today, you’ll find that it’s gone through some ups and downs—thanks to things like French colonization and modern agricultural advancements—but it’s still rooted in those early foundations laid by the Phoenicians and Romans. </a:t>
            </a:r>
          </a:p>
        </p:txBody>
      </p:sp>
      <p:pic>
        <p:nvPicPr>
          <p:cNvPr id="6" name="Picture 5" descr="A tree in a field&#10;&#10;Description automatically generated">
            <a:extLst>
              <a:ext uri="{FF2B5EF4-FFF2-40B4-BE49-F238E27FC236}">
                <a16:creationId xmlns:a16="http://schemas.microsoft.com/office/drawing/2014/main" id="{D16AEB81-3C88-7F80-DAC8-53E0D852D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2158"/>
            <a:ext cx="5484114" cy="2742057"/>
          </a:xfrm>
          <a:prstGeom prst="rect">
            <a:avLst/>
          </a:prstGeom>
        </p:spPr>
      </p:pic>
      <p:sp>
        <p:nvSpPr>
          <p:cNvPr id="8" name="TextBox 7">
            <a:extLst>
              <a:ext uri="{FF2B5EF4-FFF2-40B4-BE49-F238E27FC236}">
                <a16:creationId xmlns:a16="http://schemas.microsoft.com/office/drawing/2014/main" id="{08D94590-A09A-1EAD-B798-51C3FD2F4AEE}"/>
              </a:ext>
            </a:extLst>
          </p:cNvPr>
          <p:cNvSpPr txBox="1"/>
          <p:nvPr/>
        </p:nvSpPr>
        <p:spPr>
          <a:xfrm>
            <a:off x="487680" y="4144514"/>
            <a:ext cx="11131296" cy="1200329"/>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country's vineyards, especially in regions like Meknes, are producing some excellent reds, whites, and rosés. Want to explore Moroccan wine? There’s never been a better time to experiment and see what appeals to your palate!</a:t>
            </a:r>
          </a:p>
        </p:txBody>
      </p:sp>
    </p:spTree>
    <p:extLst>
      <p:ext uri="{BB962C8B-B14F-4D97-AF65-F5344CB8AC3E}">
        <p14:creationId xmlns:p14="http://schemas.microsoft.com/office/powerpoint/2010/main" val="33406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1999" cy="141427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97536" y="1560578"/>
            <a:ext cx="8961120" cy="3514024"/>
          </a:xfrm>
        </p:spPr>
        <p:txBody>
          <a:bodyPr>
            <a:noAutofit/>
          </a:bodyPr>
          <a:lstStyle/>
          <a:p>
            <a:pPr marL="341313" indent="-341313" algn="l">
              <a:lnSpc>
                <a:spcPct val="100000"/>
              </a:lnSpc>
              <a:spcBef>
                <a:spcPts val="0"/>
              </a:spcBef>
              <a:spcAft>
                <a:spcPts val="800"/>
              </a:spcAft>
              <a:buFont typeface="Arial" panose="020B0604020202020204" pitchFamily="34" charset="0"/>
              <a:buChar char="•"/>
            </a:pPr>
            <a:r>
              <a:rPr lang="en-US" sz="2400" dirty="0"/>
              <a:t>There are seven wine regions containing a total of 14 AOGs (guaranteed appellation of origin) and 2 AOCs (controlled appellation of origin). The five main wine regions are predominantly located in the northern part of the country, where the Mediterranean climate creates ideal conditions for growing grapes. </a:t>
            </a:r>
          </a:p>
          <a:p>
            <a:pPr marL="341313" indent="-341313" algn="l">
              <a:lnSpc>
                <a:spcPct val="100000"/>
              </a:lnSpc>
              <a:spcBef>
                <a:spcPts val="0"/>
              </a:spcBef>
              <a:spcAft>
                <a:spcPts val="800"/>
              </a:spcAft>
              <a:buFont typeface="Arial" panose="020B0604020202020204" pitchFamily="34" charset="0"/>
              <a:buChar char="•"/>
            </a:pPr>
            <a:r>
              <a:rPr lang="en-US" sz="2400" dirty="0"/>
              <a:t>Six of the seven regions are clustered on or near the Atlantic coast, to the southwest of Spain and Gibraltar, near Meknes, Rabat and Casablanca. The remaining region is farther east, bordering Algeria and the Mediterranean Sea.</a:t>
            </a:r>
          </a:p>
        </p:txBody>
      </p:sp>
      <p:pic>
        <p:nvPicPr>
          <p:cNvPr id="1028" name="Picture 4">
            <a:extLst>
              <a:ext uri="{FF2B5EF4-FFF2-40B4-BE49-F238E27FC236}">
                <a16:creationId xmlns:a16="http://schemas.microsoft.com/office/drawing/2014/main" id="{DE156402-8E47-54A4-8530-31EECE716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656" y="1587499"/>
            <a:ext cx="3133342" cy="3216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5D7E50-2C84-5195-F692-2DA641CC9408}"/>
              </a:ext>
            </a:extLst>
          </p:cNvPr>
          <p:cNvSpPr txBox="1"/>
          <p:nvPr/>
        </p:nvSpPr>
        <p:spPr>
          <a:xfrm>
            <a:off x="97536" y="5074601"/>
            <a:ext cx="12094462" cy="2041585"/>
          </a:xfrm>
          <a:prstGeom prst="rect">
            <a:avLst/>
          </a:prstGeom>
          <a:noFill/>
        </p:spPr>
        <p:txBody>
          <a:bodyPr wrap="square">
            <a:spAutoFit/>
          </a:bodyPr>
          <a:lstStyle/>
          <a:p>
            <a:pPr marL="457200" indent="-457200" algn="l">
              <a:lnSpc>
                <a:spcPct val="100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About 75 percent of wines made here are red, predominantly Rhône varieties like Syrah, Grenache and Carignan, as well as Cabernet Sauvignon and Merlot. Rosé and Vin Gris—a style of greyish-pink blush wine—are produced, as are austere whites made from Chenin Blanc, Sauvignon Blanc, Sémillon and more full-bodied Chardonnay.</a:t>
            </a:r>
          </a:p>
          <a:p>
            <a:pPr marL="457200" indent="-457200" algn="l">
              <a:lnSpc>
                <a:spcPct val="100000"/>
              </a:lnSpc>
              <a:spcBef>
                <a:spcPts val="0"/>
              </a:spcBef>
              <a:spcAft>
                <a:spcPts val="8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52975"/>
            <a:ext cx="11594592" cy="1274711"/>
          </a:xfrm>
        </p:spPr>
        <p:txBody>
          <a:bodyPr>
            <a:noAutofit/>
          </a:bodyPr>
          <a:lstStyle/>
          <a:p>
            <a:pPr algn="l"/>
            <a:r>
              <a:rPr lang="en-US" sz="2400" b="1" dirty="0"/>
              <a:t>Meknès-Fès Region</a:t>
            </a:r>
            <a:endParaRPr lang="en-US" sz="2400" dirty="0"/>
          </a:p>
          <a:p>
            <a:pPr marL="342900" lvl="0" indent="-342900" algn="l">
              <a:buFont typeface="Arial" panose="020B0604020202020204" pitchFamily="34" charset="0"/>
              <a:buChar char="•"/>
            </a:pPr>
            <a:r>
              <a:rPr lang="en-US" sz="2400" dirty="0"/>
              <a:t>Location: North-central Morocco, just south of the Rif Mountains, surrounding the historic cities of Meknès and Fès.</a:t>
            </a:r>
          </a:p>
        </p:txBody>
      </p:sp>
      <p:pic>
        <p:nvPicPr>
          <p:cNvPr id="2050" name="Picture 2">
            <a:extLst>
              <a:ext uri="{FF2B5EF4-FFF2-40B4-BE49-F238E27FC236}">
                <a16:creationId xmlns:a16="http://schemas.microsoft.com/office/drawing/2014/main" id="{9DDBAD75-4162-6BE9-F094-FA0CBA64A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 y="2686182"/>
            <a:ext cx="4474464" cy="39645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30CAC0-2339-DB9A-915C-165337EF9C7E}"/>
              </a:ext>
            </a:extLst>
          </p:cNvPr>
          <p:cNvSpPr txBox="1"/>
          <p:nvPr/>
        </p:nvSpPr>
        <p:spPr>
          <a:xfrm>
            <a:off x="4617722" y="2425339"/>
            <a:ext cx="7574278" cy="4457823"/>
          </a:xfrm>
          <a:prstGeom prst="rect">
            <a:avLst/>
          </a:prstGeom>
          <a:noFill/>
        </p:spPr>
        <p:txBody>
          <a:bodyPr wrap="square">
            <a:spAutoFit/>
          </a:bodyPr>
          <a:lstStyle/>
          <a:p>
            <a:pPr marL="342900" lvl="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Terroir: The region benefits from a unique combination of rich clay-limestone soils, which are ideal for growing grapes that produce wines with structure and complexity. The soils are similar to those found in some of the top French wine regions, allowing for a more “Old World” style of wine production.</a:t>
            </a:r>
          </a:p>
          <a:p>
            <a:pPr marL="342900" lvl="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Climate: Mediterranean climate with warm, sunny days and cooler nights due to the proximity to the Atlas Mountains. This diurnal temperature variation helps maintain acidity in the grapes, crucial for producing balanced wines.</a:t>
            </a:r>
          </a:p>
          <a:p>
            <a:pPr marL="0" marR="0" algn="l">
              <a:lnSpc>
                <a:spcPct val="115000"/>
              </a:lnSpc>
              <a:spcBef>
                <a:spcPts val="0"/>
              </a:spcBef>
              <a:spcAft>
                <a:spcPts val="800"/>
              </a:spcAft>
            </a:pPr>
            <a:endParaRPr lang="en-US" sz="1800" kern="100" dirty="0">
              <a:effectLst/>
              <a:ea typeface="Aptos" panose="020B0004020202020204" pitchFamily="34" charset="0"/>
            </a:endParaRPr>
          </a:p>
        </p:txBody>
      </p:sp>
    </p:spTree>
    <p:extLst>
      <p:ext uri="{BB962C8B-B14F-4D97-AF65-F5344CB8AC3E}">
        <p14:creationId xmlns:p14="http://schemas.microsoft.com/office/powerpoint/2010/main" val="7624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5"/>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In-Depth Regional Breakdown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8461248" cy="4401312"/>
          </a:xfrm>
        </p:spPr>
        <p:txBody>
          <a:bodyPr>
            <a:noAutofit/>
          </a:bodyPr>
          <a:lstStyle/>
          <a:p>
            <a:pPr marL="0" marR="0" algn="l">
              <a:lnSpc>
                <a:spcPct val="100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Meknès-Fès Region</a:t>
            </a:r>
          </a:p>
          <a:p>
            <a:pPr marL="342900" lvl="0" indent="-342900" algn="l">
              <a:lnSpc>
                <a:spcPct val="100000"/>
              </a:lnSpc>
              <a:buFont typeface="Arial" panose="020B0604020202020204" pitchFamily="34" charset="0"/>
              <a:buChar char="•"/>
            </a:pPr>
            <a:r>
              <a:rPr lang="en-US" sz="2400" b="1" dirty="0"/>
              <a:t>Grape Varieties</a:t>
            </a:r>
            <a:r>
              <a:rPr lang="en-US" sz="2400" dirty="0"/>
              <a:t>:</a:t>
            </a:r>
          </a:p>
          <a:p>
            <a:pPr marL="800100" lvl="1"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 Cabernet Sauvignon, Syrah, Merlot, Tempranillo</a:t>
            </a:r>
          </a:p>
          <a:p>
            <a:pPr marL="800100" lvl="1"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White: Chardonnay, Sauvignon Blanc, Muscat</a:t>
            </a:r>
          </a:p>
          <a:p>
            <a:pPr marL="342900" lvl="0" indent="-342900" algn="l">
              <a:lnSpc>
                <a:spcPct val="100000"/>
              </a:lnSpc>
              <a:buFont typeface="Arial" panose="020B0604020202020204" pitchFamily="34" charset="0"/>
              <a:buChar char="•"/>
            </a:pPr>
            <a:r>
              <a:rPr lang="en-US" sz="2400" b="1" dirty="0"/>
              <a:t>Wine Profile:</a:t>
            </a:r>
          </a:p>
          <a:p>
            <a:pPr marL="800100" lvl="1"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Reds: The wines from Meknès-Fès are typically bold, with rich tannins and ripe fruit flavors, such as blackberries, plums, and dark cherries. You’ll often notice peppery and spicy notes in the Syrah, with a solid structure in the Cabernet Sauvignon.</a:t>
            </a:r>
          </a:p>
          <a:p>
            <a:pPr marL="0" marR="0" algn="l">
              <a:lnSpc>
                <a:spcPct val="115000"/>
              </a:lnSpc>
              <a:spcBef>
                <a:spcPts val="0"/>
              </a:spcBef>
              <a:spcAft>
                <a:spcPts val="800"/>
              </a:spcAft>
            </a:pPr>
            <a:endParaRPr lang="en-US" sz="2400" kern="100" dirty="0">
              <a:effectLst/>
              <a:ea typeface="Aptos" panose="020B0004020202020204" pitchFamily="34" charset="0"/>
            </a:endParaRPr>
          </a:p>
        </p:txBody>
      </p:sp>
      <p:pic>
        <p:nvPicPr>
          <p:cNvPr id="6" name="Picture 5" descr="A map of countries/regions with different colored names&#10;&#10;Description automatically generated">
            <a:extLst>
              <a:ext uri="{FF2B5EF4-FFF2-40B4-BE49-F238E27FC236}">
                <a16:creationId xmlns:a16="http://schemas.microsoft.com/office/drawing/2014/main" id="{1D146EDE-85E7-7A3E-B811-7517C4973CD7}"/>
              </a:ext>
            </a:extLst>
          </p:cNvPr>
          <p:cNvPicPr>
            <a:picLocks noChangeAspect="1"/>
          </p:cNvPicPr>
          <p:nvPr/>
        </p:nvPicPr>
        <p:blipFill>
          <a:blip r:embed="rId3">
            <a:extLst>
              <a:ext uri="{28A0092B-C50C-407E-A947-70E740481C1C}">
                <a14:useLocalDpi xmlns:a14="http://schemas.microsoft.com/office/drawing/2010/main" val="0"/>
              </a:ext>
            </a:extLst>
          </a:blip>
          <a:srcRect l="5448"/>
          <a:stretch/>
        </p:blipFill>
        <p:spPr>
          <a:xfrm>
            <a:off x="9229344" y="1061584"/>
            <a:ext cx="2962656" cy="4734831"/>
          </a:xfrm>
          <a:prstGeom prst="rect">
            <a:avLst/>
          </a:prstGeom>
        </p:spPr>
      </p:pic>
      <p:sp>
        <p:nvSpPr>
          <p:cNvPr id="8" name="TextBox 7">
            <a:extLst>
              <a:ext uri="{FF2B5EF4-FFF2-40B4-BE49-F238E27FC236}">
                <a16:creationId xmlns:a16="http://schemas.microsoft.com/office/drawing/2014/main" id="{53BFD450-ABAF-57C6-76A3-29C8C4B0195E}"/>
              </a:ext>
            </a:extLst>
          </p:cNvPr>
          <p:cNvSpPr txBox="1"/>
          <p:nvPr/>
        </p:nvSpPr>
        <p:spPr>
          <a:xfrm>
            <a:off x="597408" y="5316956"/>
            <a:ext cx="11387327" cy="1569660"/>
          </a:xfrm>
          <a:prstGeom prst="rect">
            <a:avLst/>
          </a:prstGeom>
          <a:noFill/>
        </p:spPr>
        <p:txBody>
          <a:bodyPr wrap="square">
            <a:spAutoFit/>
          </a:bodyPr>
          <a:lstStyle/>
          <a:p>
            <a:pPr marL="800100" lvl="1"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Whites: Chardonnay is a standout here, producing full-bodied,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floral wines with flavors of green apples and citrus. Muscat grapes are often used for sweet or semi-sweet wines.</a:t>
            </a:r>
          </a:p>
          <a:p>
            <a:pPr marR="0" lvl="0" algn="l">
              <a:lnSpc>
                <a:spcPct val="100000"/>
              </a:lnSpc>
              <a:spcBef>
                <a:spcPts val="0"/>
              </a:spcBef>
              <a:spcAft>
                <a:spcPts val="800"/>
              </a:spcAft>
              <a:buSzPts val="1000"/>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762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158242"/>
            <a:ext cx="11899392" cy="5699758"/>
          </a:xfrm>
        </p:spPr>
        <p:txBody>
          <a:bodyPr>
            <a:noAutofit/>
          </a:bodyPr>
          <a:lstStyle/>
          <a:p>
            <a:pPr algn="l"/>
            <a:r>
              <a:rPr lang="en-US" sz="2200" b="1" dirty="0"/>
              <a:t>Beni M’Tir</a:t>
            </a:r>
            <a:endParaRPr lang="en-US" sz="2200" dirty="0"/>
          </a:p>
          <a:p>
            <a:pPr marL="342900" lvl="0" indent="-342900" algn="l">
              <a:buFont typeface="Arial" panose="020B0604020202020204" pitchFamily="34" charset="0"/>
              <a:buChar char="•"/>
            </a:pPr>
            <a:r>
              <a:rPr lang="en-US" sz="2200" dirty="0"/>
              <a:t>Location: North-central Morocco, slightly east of Meknès, extending </a:t>
            </a:r>
            <a:br>
              <a:rPr lang="en-US" sz="2200" dirty="0"/>
            </a:br>
            <a:r>
              <a:rPr lang="en-US" sz="2200" dirty="0"/>
              <a:t>towards the Atlas Mountains.</a:t>
            </a:r>
          </a:p>
          <a:p>
            <a:pPr marL="342900" lvl="0" indent="-342900" algn="l">
              <a:buFont typeface="Arial" panose="020B0604020202020204" pitchFamily="34" charset="0"/>
              <a:buChar char="•"/>
            </a:pPr>
            <a:r>
              <a:rPr lang="en-US" sz="2200" dirty="0"/>
              <a:t>Terroir: The region has higher elevations than other parts of Morocco, </a:t>
            </a:r>
            <a:br>
              <a:rPr lang="en-US" sz="2200" dirty="0"/>
            </a:br>
            <a:r>
              <a:rPr lang="en-US" sz="2200" dirty="0"/>
              <a:t>with rocky, gravelly soils that provide excellent drainage. The harsh </a:t>
            </a:r>
            <a:br>
              <a:rPr lang="en-US" sz="2200" dirty="0"/>
            </a:br>
            <a:r>
              <a:rPr lang="en-US" sz="2200" dirty="0"/>
              <a:t>environment means the vines have to dig deep into the soil, resulting </a:t>
            </a:r>
            <a:br>
              <a:rPr lang="en-US" sz="2200" dirty="0"/>
            </a:br>
            <a:r>
              <a:rPr lang="en-US" sz="2200" dirty="0"/>
              <a:t>in wines with concentrated flavors.</a:t>
            </a:r>
          </a:p>
          <a:p>
            <a:pPr marL="342900" lvl="0" indent="-342900" algn="l">
              <a:buFont typeface="Arial" panose="020B0604020202020204" pitchFamily="34" charset="0"/>
              <a:buChar char="•"/>
            </a:pPr>
            <a:r>
              <a:rPr lang="en-US" sz="2200" dirty="0"/>
              <a:t>Climate: Continental climate, with hot summers and cooler winters. </a:t>
            </a:r>
            <a:br>
              <a:rPr lang="en-US" sz="2200" dirty="0"/>
            </a:br>
            <a:r>
              <a:rPr lang="en-US" sz="2200" dirty="0"/>
              <a:t>The nights tend to be cooler at higher altitudes, preserving acidity in </a:t>
            </a:r>
            <a:br>
              <a:rPr lang="en-US" sz="2200" dirty="0"/>
            </a:br>
            <a:r>
              <a:rPr lang="en-US" sz="2200" dirty="0"/>
              <a:t>the grapes.</a:t>
            </a:r>
          </a:p>
          <a:p>
            <a:pPr marL="342900" lvl="0" indent="-342900" algn="l">
              <a:buFont typeface="Arial" panose="020B0604020202020204" pitchFamily="34" charset="0"/>
              <a:buChar char="•"/>
            </a:pPr>
            <a:r>
              <a:rPr lang="en-US" sz="2200" dirty="0"/>
              <a:t>Grape Varieties:</a:t>
            </a:r>
          </a:p>
          <a:p>
            <a:pPr lvl="1" algn="l"/>
            <a:r>
              <a:rPr lang="en-US" sz="2200" dirty="0">
                <a:latin typeface="Times New Roman" panose="02020603050405020304" pitchFamily="18" charset="0"/>
                <a:cs typeface="Times New Roman" panose="02020603050405020304" pitchFamily="18" charset="0"/>
              </a:rPr>
              <a:t>Red: Syrah, Grenache, Carignan  - White: Clairette, Ugni Blanc</a:t>
            </a:r>
          </a:p>
          <a:p>
            <a:pPr marL="342900" lvl="0" indent="-342900" algn="l">
              <a:buFont typeface="Arial" panose="020B0604020202020204" pitchFamily="34" charset="0"/>
              <a:buChar char="•"/>
            </a:pPr>
            <a:r>
              <a:rPr lang="en-US" sz="2200" dirty="0"/>
              <a:t>Wine Profile: </a:t>
            </a:r>
            <a:r>
              <a:rPr lang="en-US" sz="2200" dirty="0">
                <a:latin typeface="Times New Roman" panose="02020603050405020304" pitchFamily="18" charset="0"/>
                <a:cs typeface="Times New Roman" panose="02020603050405020304" pitchFamily="18" charset="0"/>
              </a:rPr>
              <a:t>Reds: Expect structured wines with earthy undertones and flavors of dark berries and spices. The Syrah is particularly noteworthy for its intensity and peppery finish.</a:t>
            </a:r>
          </a:p>
          <a:p>
            <a:pPr lvl="1" algn="l"/>
            <a:r>
              <a:rPr lang="en-US" sz="2200" dirty="0">
                <a:latin typeface="Times New Roman" panose="02020603050405020304" pitchFamily="18" charset="0"/>
                <a:cs typeface="Times New Roman" panose="02020603050405020304" pitchFamily="18" charset="0"/>
              </a:rPr>
              <a:t>Whites: Clairette and Ugni Blanc produce lighter, refreshing wines, often with floral aromas and hints of citrus, great for casual drinking.</a:t>
            </a:r>
          </a:p>
        </p:txBody>
      </p:sp>
      <p:pic>
        <p:nvPicPr>
          <p:cNvPr id="5" name="Picture 4" descr="A map with blue lines and cities&#10;&#10;Description automatically generated">
            <a:extLst>
              <a:ext uri="{FF2B5EF4-FFF2-40B4-BE49-F238E27FC236}">
                <a16:creationId xmlns:a16="http://schemas.microsoft.com/office/drawing/2014/main" id="{CFD66039-BD00-0E65-6D12-C2DBF3F3B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936" y="1158241"/>
            <a:ext cx="3560064" cy="3440165"/>
          </a:xfrm>
          <a:prstGeom prst="rect">
            <a:avLst/>
          </a:prstGeom>
        </p:spPr>
      </p:pic>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countries/regions with different colored names&#10;&#10;Description automatically generated">
            <a:extLst>
              <a:ext uri="{FF2B5EF4-FFF2-40B4-BE49-F238E27FC236}">
                <a16:creationId xmlns:a16="http://schemas.microsoft.com/office/drawing/2014/main" id="{AEC465FA-FD5B-0CBC-EA91-61C5F42E1550}"/>
              </a:ext>
            </a:extLst>
          </p:cNvPr>
          <p:cNvPicPr>
            <a:picLocks noChangeAspect="1"/>
          </p:cNvPicPr>
          <p:nvPr/>
        </p:nvPicPr>
        <p:blipFill>
          <a:blip r:embed="rId3">
            <a:extLst>
              <a:ext uri="{28A0092B-C50C-407E-A947-70E740481C1C}">
                <a14:useLocalDpi xmlns:a14="http://schemas.microsoft.com/office/drawing/2010/main" val="0"/>
              </a:ext>
            </a:extLst>
          </a:blip>
          <a:srcRect l="50000" t="21688" r="4868" b="62435"/>
          <a:stretch/>
        </p:blipFill>
        <p:spPr>
          <a:xfrm>
            <a:off x="7559040" y="929641"/>
            <a:ext cx="4632960" cy="2462783"/>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Morocco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63296" y="975361"/>
            <a:ext cx="11789664" cy="5864351"/>
          </a:xfrm>
        </p:spPr>
        <p:txBody>
          <a:bodyPr>
            <a:noAutofit/>
          </a:bodyPr>
          <a:lstStyle/>
          <a:p>
            <a:pPr algn="l"/>
            <a:r>
              <a:rPr lang="en-US" sz="2200" b="1" dirty="0"/>
              <a:t>Zenata</a:t>
            </a:r>
            <a:endParaRPr lang="en-US" sz="2200" dirty="0"/>
          </a:p>
          <a:p>
            <a:pPr marL="342900" lvl="0" indent="-342900" algn="l">
              <a:buFont typeface="Arial" panose="020B0604020202020204" pitchFamily="34" charset="0"/>
              <a:buChar char="•"/>
            </a:pPr>
            <a:r>
              <a:rPr lang="en-US" sz="2200" dirty="0"/>
              <a:t>Location: Coastal region just south of Casablanca, </a:t>
            </a:r>
            <a:br>
              <a:rPr lang="en-US" sz="2200" dirty="0"/>
            </a:br>
            <a:r>
              <a:rPr lang="en-US" sz="2200" dirty="0"/>
              <a:t>bordering the Atlantic Ocean.</a:t>
            </a:r>
          </a:p>
          <a:p>
            <a:pPr marL="342900" lvl="0" indent="-342900" algn="l">
              <a:buFont typeface="Arial" panose="020B0604020202020204" pitchFamily="34" charset="0"/>
              <a:buChar char="•"/>
            </a:pPr>
            <a:r>
              <a:rPr lang="en-US" sz="2200" dirty="0"/>
              <a:t>Terroir: Sandy soils and proximity to the ocean create a </a:t>
            </a:r>
            <a:br>
              <a:rPr lang="en-US" sz="2200" dirty="0"/>
            </a:br>
            <a:r>
              <a:rPr lang="en-US" sz="2200" dirty="0"/>
              <a:t>more maritime climate, influencing the style of the wines </a:t>
            </a:r>
            <a:br>
              <a:rPr lang="en-US" sz="2200" dirty="0"/>
            </a:br>
            <a:r>
              <a:rPr lang="en-US" sz="2200" dirty="0"/>
              <a:t>produced here. The sea breezes help cool the vineyards, </a:t>
            </a:r>
            <a:br>
              <a:rPr lang="en-US" sz="2200" dirty="0"/>
            </a:br>
            <a:r>
              <a:rPr lang="en-US" sz="2200" dirty="0"/>
              <a:t>leading to slower ripening and more delicate flavors.</a:t>
            </a:r>
          </a:p>
          <a:p>
            <a:pPr marL="342900" lvl="0" indent="-342900" algn="l">
              <a:buFont typeface="Arial" panose="020B0604020202020204" pitchFamily="34" charset="0"/>
              <a:buChar char="•"/>
            </a:pPr>
            <a:r>
              <a:rPr lang="en-US" sz="2200" dirty="0"/>
              <a:t>Climate: Mediterranean with strong Atlantic influences. Cooler temperatures and more consistent rainfall compared to inland regions make Zenata an ideal region for producing fresh, crisp wines.</a:t>
            </a:r>
          </a:p>
          <a:p>
            <a:pPr marL="342900" lvl="0" indent="-342900" algn="l">
              <a:buFont typeface="Arial" panose="020B0604020202020204" pitchFamily="34" charset="0"/>
              <a:buChar char="•"/>
            </a:pPr>
            <a:r>
              <a:rPr lang="en-US" sz="2200" dirty="0"/>
              <a:t>Grape Varieties: Red: Syrah, Grenache, Cinsault, Mourvèdre - White: Sauvignon Blanc, Chardonnay</a:t>
            </a:r>
          </a:p>
          <a:p>
            <a:pPr marL="342900" lvl="1"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Wine Profile: Reds: Known for producing light to medium-bodied reds, Zenata’s wines tend to have softer tannins and bright red fruit flavors, such as raspberries and strawberries. The maritime influence gives them a fresh, almost saline quality.</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Whites and Rosés: The whites are often vibrant and aromatic, with flavors of citrus and green apple. Rosé wines are a particular strength in Zenata, known for their crisp acidity and refreshing berry notes.</a:t>
            </a:r>
          </a:p>
        </p:txBody>
      </p:sp>
      <p:sp>
        <p:nvSpPr>
          <p:cNvPr id="7" name="TextBox 6">
            <a:extLst>
              <a:ext uri="{FF2B5EF4-FFF2-40B4-BE49-F238E27FC236}">
                <a16:creationId xmlns:a16="http://schemas.microsoft.com/office/drawing/2014/main" id="{08E8092E-DF8D-9F36-CA67-170B8CAFC9AB}"/>
              </a:ext>
            </a:extLst>
          </p:cNvPr>
          <p:cNvSpPr txBox="1"/>
          <p:nvPr/>
        </p:nvSpPr>
        <p:spPr>
          <a:xfrm>
            <a:off x="8375904" y="2697219"/>
            <a:ext cx="1011936" cy="369332"/>
          </a:xfrm>
          <a:prstGeom prst="rect">
            <a:avLst/>
          </a:prstGeom>
          <a:noFill/>
        </p:spPr>
        <p:txBody>
          <a:bodyPr wrap="square">
            <a:spAutoFit/>
          </a:bodyPr>
          <a:lstStyle/>
          <a:p>
            <a:pPr algn="l"/>
            <a:r>
              <a:rPr lang="en-US" sz="1800" b="1" dirty="0">
                <a:solidFill>
                  <a:srgbClr val="FFFF00"/>
                </a:solidFill>
              </a:rPr>
              <a:t>Zenata</a:t>
            </a:r>
            <a:endParaRPr lang="en-US" sz="1800" dirty="0">
              <a:solidFill>
                <a:srgbClr val="FFFF00"/>
              </a:solidFill>
            </a:endParaRPr>
          </a:p>
        </p:txBody>
      </p:sp>
    </p:spTree>
    <p:extLst>
      <p:ext uri="{BB962C8B-B14F-4D97-AF65-F5344CB8AC3E}">
        <p14:creationId xmlns:p14="http://schemas.microsoft.com/office/powerpoint/2010/main" val="17791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89027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2064" y="1158241"/>
            <a:ext cx="11679936" cy="5864351"/>
          </a:xfrm>
        </p:spPr>
        <p:txBody>
          <a:bodyPr>
            <a:noAutofit/>
          </a:bodyPr>
          <a:lstStyle/>
          <a:p>
            <a:pPr algn="l">
              <a:lnSpc>
                <a:spcPct val="100000"/>
              </a:lnSpc>
            </a:pPr>
            <a:r>
              <a:rPr lang="en-US" sz="2200" b="1" dirty="0"/>
              <a:t>Guerrouane</a:t>
            </a:r>
            <a:endParaRPr lang="en-US" sz="2200" dirty="0"/>
          </a:p>
          <a:p>
            <a:pPr marL="342900" lvl="0" indent="-342900" algn="l">
              <a:lnSpc>
                <a:spcPct val="100000"/>
              </a:lnSpc>
              <a:buFont typeface="Arial" panose="020B0604020202020204" pitchFamily="34" charset="0"/>
              <a:buChar char="•"/>
            </a:pPr>
            <a:r>
              <a:rPr lang="en-US" sz="2200" dirty="0"/>
              <a:t>Location: South of Meknès, Guerrouane is located in a fertile plain </a:t>
            </a:r>
            <a:br>
              <a:rPr lang="en-US" sz="2200" dirty="0"/>
            </a:br>
            <a:r>
              <a:rPr lang="en-US" sz="2200" dirty="0"/>
              <a:t>that benefits from a relatively mild climate.</a:t>
            </a:r>
          </a:p>
          <a:p>
            <a:pPr marL="342900" lvl="0" indent="-342900" algn="l">
              <a:lnSpc>
                <a:spcPct val="100000"/>
              </a:lnSpc>
              <a:buFont typeface="Arial" panose="020B0604020202020204" pitchFamily="34" charset="0"/>
              <a:buChar char="•"/>
            </a:pPr>
            <a:r>
              <a:rPr lang="en-US" sz="2200" dirty="0"/>
              <a:t>Terroir: Sandy soils with occasional limestone outcroppings. The fertility of the soil combined with good drainage makes this an excellent region for growing grapes with bright, fruit-forward characteristics.</a:t>
            </a:r>
          </a:p>
          <a:p>
            <a:pPr marL="342900" lvl="0" indent="-342900" algn="l">
              <a:lnSpc>
                <a:spcPct val="100000"/>
              </a:lnSpc>
              <a:buFont typeface="Arial" panose="020B0604020202020204" pitchFamily="34" charset="0"/>
              <a:buChar char="•"/>
            </a:pPr>
            <a:r>
              <a:rPr lang="en-US" sz="2200" dirty="0"/>
              <a:t>Climate: Warm, semi-arid climate with little rainfall, but enough temperature variation to allow the grapes to ripen fully while maintaining freshness.</a:t>
            </a:r>
          </a:p>
          <a:p>
            <a:pPr marL="342900" lvl="0" indent="-342900" algn="l">
              <a:lnSpc>
                <a:spcPct val="100000"/>
              </a:lnSpc>
              <a:buFont typeface="Arial" panose="020B0604020202020204" pitchFamily="34" charset="0"/>
              <a:buChar char="•"/>
            </a:pPr>
            <a:r>
              <a:rPr lang="en-US" sz="2200" dirty="0"/>
              <a:t>Grape Varieties: </a:t>
            </a:r>
            <a:r>
              <a:rPr lang="en-US" sz="2200" dirty="0">
                <a:latin typeface="Times New Roman" panose="02020603050405020304" pitchFamily="18" charset="0"/>
                <a:cs typeface="Times New Roman" panose="02020603050405020304" pitchFamily="18" charset="0"/>
              </a:rPr>
              <a:t>Red: Carignan, Cinsault, Grenache - White: Clairette, Sauvignon Blanc. </a:t>
            </a:r>
          </a:p>
          <a:p>
            <a:pPr marL="342900" lvl="0" indent="-342900" algn="l">
              <a:lnSpc>
                <a:spcPct val="100000"/>
              </a:lnSpc>
              <a:buFont typeface="Arial" panose="020B0604020202020204" pitchFamily="34" charset="0"/>
              <a:buChar char="•"/>
            </a:pPr>
            <a:r>
              <a:rPr lang="en-US" sz="2200" dirty="0"/>
              <a:t>Wine Profile: </a:t>
            </a:r>
            <a:r>
              <a:rPr lang="en-US" sz="2200" dirty="0">
                <a:latin typeface="Times New Roman" panose="02020603050405020304" pitchFamily="18" charset="0"/>
                <a:cs typeface="Times New Roman" panose="02020603050405020304" pitchFamily="18" charset="0"/>
              </a:rPr>
              <a:t>Reds: The wines from Guerrouane are known for their bright acidity and fresh, fruity character. These are wines meant to be enjoyed young, with flavors of red fruits like cherries and strawberries dominating the palate. </a:t>
            </a:r>
          </a:p>
          <a:p>
            <a:pPr marL="342900" lvl="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Whites: Light and refreshing, often with citrus and tropical fruit notes, making them ideal for casual summer drinking.</a:t>
            </a:r>
          </a:p>
          <a:p>
            <a:pPr marR="0" lvl="1" algn="l">
              <a:lnSpc>
                <a:spcPct val="115000"/>
              </a:lnSpc>
              <a:spcBef>
                <a:spcPts val="0"/>
              </a:spcBef>
              <a:spcAft>
                <a:spcPts val="800"/>
              </a:spcAft>
              <a:buSzPts val="1000"/>
              <a:tabLst>
                <a:tab pos="9144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morocco with different colored areas&#10;&#10;Description automatically generated">
            <a:extLst>
              <a:ext uri="{FF2B5EF4-FFF2-40B4-BE49-F238E27FC236}">
                <a16:creationId xmlns:a16="http://schemas.microsoft.com/office/drawing/2014/main" id="{2F9875F4-AC36-B8BB-DF1F-FDE32C8307CD}"/>
              </a:ext>
            </a:extLst>
          </p:cNvPr>
          <p:cNvPicPr>
            <a:picLocks noChangeAspect="1"/>
          </p:cNvPicPr>
          <p:nvPr/>
        </p:nvPicPr>
        <p:blipFill>
          <a:blip r:embed="rId4">
            <a:extLst>
              <a:ext uri="{28A0092B-C50C-407E-A947-70E740481C1C}">
                <a14:useLocalDpi xmlns:a14="http://schemas.microsoft.com/office/drawing/2010/main" val="0"/>
              </a:ext>
            </a:extLst>
          </a:blip>
          <a:srcRect l="33999" b="50356"/>
          <a:stretch/>
        </p:blipFill>
        <p:spPr>
          <a:xfrm>
            <a:off x="8902700" y="0"/>
            <a:ext cx="3289300" cy="2453765"/>
          </a:xfrm>
          <a:prstGeom prst="rect">
            <a:avLst/>
          </a:prstGeom>
        </p:spPr>
      </p:pic>
      <p:sp>
        <p:nvSpPr>
          <p:cNvPr id="7" name="TextBox 6">
            <a:extLst>
              <a:ext uri="{FF2B5EF4-FFF2-40B4-BE49-F238E27FC236}">
                <a16:creationId xmlns:a16="http://schemas.microsoft.com/office/drawing/2014/main" id="{E742F58A-BFEA-1E7A-50AD-23FD7AA54BBE}"/>
              </a:ext>
            </a:extLst>
          </p:cNvPr>
          <p:cNvSpPr txBox="1"/>
          <p:nvPr/>
        </p:nvSpPr>
        <p:spPr>
          <a:xfrm>
            <a:off x="10337800" y="857550"/>
            <a:ext cx="1474244" cy="369332"/>
          </a:xfrm>
          <a:prstGeom prst="rect">
            <a:avLst/>
          </a:prstGeom>
          <a:noFill/>
        </p:spPr>
        <p:txBody>
          <a:bodyPr wrap="square">
            <a:spAutoFit/>
          </a:bodyPr>
          <a:lstStyle/>
          <a:p>
            <a:r>
              <a:rPr lang="en-US" sz="1800" dirty="0"/>
              <a:t>Guerrouane</a:t>
            </a:r>
            <a:endParaRPr lang="en-US" dirty="0"/>
          </a:p>
        </p:txBody>
      </p:sp>
    </p:spTree>
    <p:extLst>
      <p:ext uri="{BB962C8B-B14F-4D97-AF65-F5344CB8AC3E}">
        <p14:creationId xmlns:p14="http://schemas.microsoft.com/office/powerpoint/2010/main" val="11878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8280052" cy="1133856"/>
          </a:xfrm>
        </p:spPr>
        <p:txBody>
          <a:bodyPr anchor="ctr">
            <a:norm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Morrocco</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60832" y="1133857"/>
            <a:ext cx="11509248" cy="5839967"/>
          </a:xfrm>
        </p:spPr>
        <p:txBody>
          <a:bodyPr>
            <a:normAutofit fontScale="62500" lnSpcReduction="20000"/>
          </a:bodyPr>
          <a:lstStyle/>
          <a:p>
            <a:pPr algn="l"/>
            <a:r>
              <a:rPr lang="en-US" sz="3800" b="1" dirty="0"/>
              <a:t>Saïss</a:t>
            </a:r>
            <a:endParaRPr lang="en-US" sz="3800" dirty="0"/>
          </a:p>
          <a:p>
            <a:pPr marL="457200" lvl="0" indent="-457200" algn="l">
              <a:buFont typeface="Arial" panose="020B0604020202020204" pitchFamily="34" charset="0"/>
              <a:buChar char="•"/>
            </a:pPr>
            <a:r>
              <a:rPr lang="en-US" sz="3800" dirty="0"/>
              <a:t>Location: Near the city of Fès, in the fertile Saïss plain.</a:t>
            </a:r>
          </a:p>
          <a:p>
            <a:pPr marL="457200" lvl="0" indent="-457200" algn="l">
              <a:buFont typeface="Arial" panose="020B0604020202020204" pitchFamily="34" charset="0"/>
              <a:buChar char="•"/>
            </a:pPr>
            <a:r>
              <a:rPr lang="en-US" sz="3800" dirty="0"/>
              <a:t>Terroir: This region is known for its fertile soils, rich in minerals, with a mix of clay and loam. The soil fertility allows for a broad range of grape varietals to thrive.</a:t>
            </a:r>
          </a:p>
          <a:p>
            <a:pPr marL="457200" lvl="0" indent="-457200" algn="l">
              <a:buFont typeface="Arial" panose="020B0604020202020204" pitchFamily="34" charset="0"/>
              <a:buChar char="•"/>
            </a:pPr>
            <a:r>
              <a:rPr lang="en-US" sz="3800" dirty="0"/>
              <a:t>Climate: Mediterranean climate, with significant rainfall in the winter and hot, dry summers. The cooler temperatures at higher altitudes contribute to the balanced acidity found in many of the wines.</a:t>
            </a:r>
          </a:p>
          <a:p>
            <a:pPr marL="457200" lvl="0" indent="-457200" algn="l">
              <a:buFont typeface="Arial" panose="020B0604020202020204" pitchFamily="34" charset="0"/>
              <a:buChar char="•"/>
            </a:pPr>
            <a:r>
              <a:rPr lang="en-US" sz="3800" dirty="0"/>
              <a:t>Grape Varieties: </a:t>
            </a:r>
            <a:r>
              <a:rPr lang="en-US" sz="3800" dirty="0">
                <a:latin typeface="Times New Roman" panose="02020603050405020304" pitchFamily="18" charset="0"/>
                <a:cs typeface="Times New Roman" panose="02020603050405020304" pitchFamily="18" charset="0"/>
              </a:rPr>
              <a:t>Red: Cabernet Franc, Malbec, Syrah - White: Muscat, Sauvignon Blanc</a:t>
            </a:r>
          </a:p>
          <a:p>
            <a:pPr marL="457200" lvl="0" indent="-457200" algn="l">
              <a:buFont typeface="Arial" panose="020B0604020202020204" pitchFamily="34" charset="0"/>
              <a:buChar char="•"/>
            </a:pPr>
            <a:r>
              <a:rPr lang="en-US" sz="3800" dirty="0"/>
              <a:t>Wine Profile:</a:t>
            </a:r>
          </a:p>
          <a:p>
            <a:pPr marL="914400" lvl="1" indent="-457200" algn="l">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Reds: These wines tend to be well-structured, with good acidity and moderate alcohol levels. Flavors range from blackberries and plums to more savory, herbal notes, particularly in the Malbec.</a:t>
            </a:r>
          </a:p>
          <a:p>
            <a:pPr marL="914400" lvl="1" indent="-457200" algn="l">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Whites: Muscat from Saïss is particularly aromatic, often with notes of orange blossom, honeysuckle, and stone fruits. These wines are perfect for pairing with Moroccan desserts or as a refreshing aperitif.</a:t>
            </a:r>
          </a:p>
          <a:p>
            <a:pPr marL="457200" lvl="0" indent="-457200" algn="l">
              <a:buFont typeface="Arial" panose="020B0604020202020204" pitchFamily="34" charset="0"/>
              <a:buChar char="•"/>
            </a:pPr>
            <a:r>
              <a:rPr lang="en-US" sz="3800" dirty="0"/>
              <a:t>Notable Producers: Saïss is becoming known for its modern approach to winemaking, with producers experimenting with lesser-known varietals like Cabernet Franc and Malbec to create wines with distinctive profiles.</a:t>
            </a:r>
          </a:p>
          <a:p>
            <a:pPr algn="l"/>
            <a:endParaRPr lang="en-US" dirty="0"/>
          </a:p>
        </p:txBody>
      </p:sp>
      <p:pic>
        <p:nvPicPr>
          <p:cNvPr id="5" name="Picture 4" descr="A map of different colored areas&#10;&#10;Description automatically generated">
            <a:extLst>
              <a:ext uri="{FF2B5EF4-FFF2-40B4-BE49-F238E27FC236}">
                <a16:creationId xmlns:a16="http://schemas.microsoft.com/office/drawing/2014/main" id="{C6041A7B-C22C-011E-7256-8D0E152208B4}"/>
              </a:ext>
            </a:extLst>
          </p:cNvPr>
          <p:cNvPicPr>
            <a:picLocks noChangeAspect="1"/>
          </p:cNvPicPr>
          <p:nvPr/>
        </p:nvPicPr>
        <p:blipFill>
          <a:blip r:embed="rId2">
            <a:extLst>
              <a:ext uri="{28A0092B-C50C-407E-A947-70E740481C1C}">
                <a14:useLocalDpi xmlns:a14="http://schemas.microsoft.com/office/drawing/2010/main" val="0"/>
              </a:ext>
            </a:extLst>
          </a:blip>
          <a:srcRect t="43693" r="23496" b="10757"/>
          <a:stretch/>
        </p:blipFill>
        <p:spPr>
          <a:xfrm>
            <a:off x="8280052" y="0"/>
            <a:ext cx="3911948" cy="1682496"/>
          </a:xfrm>
          <a:prstGeom prst="rect">
            <a:avLst/>
          </a:prstGeom>
        </p:spPr>
      </p:pic>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Honorable Mention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509248" cy="5297423"/>
          </a:xfrm>
        </p:spPr>
        <p:txBody>
          <a:bodyPr>
            <a:normAutofit/>
          </a:bodyPr>
          <a:lstStyle/>
          <a:p>
            <a:pPr algn="l"/>
            <a:r>
              <a:rPr lang="en-US" sz="2400" b="1" dirty="0"/>
              <a:t>The Atlas and Rif Mountain Foothills</a:t>
            </a:r>
          </a:p>
          <a:p>
            <a:pPr marL="342900" indent="-342900" algn="l">
              <a:buFont typeface="Arial" panose="020B0604020202020204" pitchFamily="34" charset="0"/>
              <a:buChar char="•"/>
            </a:pPr>
            <a:r>
              <a:rPr lang="en-US" sz="2400" dirty="0"/>
              <a:t>The foothills of the Atlas and Rif Mountains are gaining attention </a:t>
            </a:r>
            <a:br>
              <a:rPr lang="en-US" sz="2400" dirty="0"/>
            </a:br>
            <a:r>
              <a:rPr lang="en-US" sz="2400" dirty="0"/>
              <a:t>for their boutique wineries. These higher elevation areas benefit </a:t>
            </a:r>
            <a:br>
              <a:rPr lang="en-US" sz="2400" dirty="0"/>
            </a:br>
            <a:r>
              <a:rPr lang="en-US" sz="2400" dirty="0"/>
              <a:t>from cooler temperatures, allowing grapes to ripen slowly, which </a:t>
            </a:r>
            <a:br>
              <a:rPr lang="en-US" sz="2400" dirty="0"/>
            </a:br>
            <a:r>
              <a:rPr lang="en-US" sz="2400" dirty="0"/>
              <a:t>preserves acidity and results in elegant, well-structured wines. </a:t>
            </a:r>
          </a:p>
          <a:p>
            <a:pPr marL="342900" indent="-342900" algn="l">
              <a:buFont typeface="Arial" panose="020B0604020202020204" pitchFamily="34" charset="0"/>
              <a:buChar char="•"/>
            </a:pPr>
            <a:r>
              <a:rPr lang="en-US" sz="2400" dirty="0"/>
              <a:t>This contrasts with the warmer, lower-altitude regions of Morocco.</a:t>
            </a:r>
          </a:p>
          <a:p>
            <a:pPr marL="342900" indent="-342900" algn="l">
              <a:buFont typeface="Arial" panose="020B0604020202020204" pitchFamily="34" charset="0"/>
              <a:buChar char="•"/>
            </a:pPr>
            <a:r>
              <a:rPr lang="en-US" sz="2400" dirty="0"/>
              <a:t>The diverse soils, including limestone and clay, create ideal conditions for experimenting with various grape varieties. Winemakers focus on small-batch, high-quality production that reflects the terroir, adding finesse and complexity to the wines. </a:t>
            </a:r>
          </a:p>
          <a:p>
            <a:pPr marL="342900" indent="-342900" algn="l">
              <a:buFont typeface="Arial" panose="020B0604020202020204" pitchFamily="34" charset="0"/>
              <a:buChar char="•"/>
            </a:pPr>
            <a:r>
              <a:rPr lang="en-US" sz="2400" dirty="0"/>
              <a:t>Though not as prominent as Meknes, the foothills show strong potential. More boutique wineries are emerging, positioning these regions as future key players in Morocco's wine industry.</a:t>
            </a:r>
          </a:p>
          <a:p>
            <a:pPr algn="l"/>
            <a:endParaRPr lang="en-US" dirty="0"/>
          </a:p>
        </p:txBody>
      </p:sp>
      <p:pic>
        <p:nvPicPr>
          <p:cNvPr id="5" name="Picture 4" descr="A map of the middle east&#10;&#10;Description automatically generated">
            <a:extLst>
              <a:ext uri="{FF2B5EF4-FFF2-40B4-BE49-F238E27FC236}">
                <a16:creationId xmlns:a16="http://schemas.microsoft.com/office/drawing/2014/main" id="{7E91D4D3-BD77-D0EE-C36A-1FC83F789E92}"/>
              </a:ext>
            </a:extLst>
          </p:cNvPr>
          <p:cNvPicPr>
            <a:picLocks noChangeAspect="1"/>
          </p:cNvPicPr>
          <p:nvPr/>
        </p:nvPicPr>
        <p:blipFill>
          <a:blip r:embed="rId2">
            <a:extLst>
              <a:ext uri="{28A0092B-C50C-407E-A947-70E740481C1C}">
                <a14:useLocalDpi xmlns:a14="http://schemas.microsoft.com/office/drawing/2010/main" val="0"/>
              </a:ext>
            </a:extLst>
          </a:blip>
          <a:srcRect l="9051" t="29180" r="58982" b="5565"/>
          <a:stretch/>
        </p:blipFill>
        <p:spPr>
          <a:xfrm>
            <a:off x="9241536" y="0"/>
            <a:ext cx="2950464" cy="3486912"/>
          </a:xfrm>
          <a:prstGeom prst="rect">
            <a:avLst/>
          </a:prstGeom>
        </p:spPr>
      </p:pic>
    </p:spTree>
    <p:extLst>
      <p:ext uri="{BB962C8B-B14F-4D97-AF65-F5344CB8AC3E}">
        <p14:creationId xmlns:p14="http://schemas.microsoft.com/office/powerpoint/2010/main" val="40569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Terroir of Morrocco</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560577"/>
            <a:ext cx="11521440" cy="2243327"/>
          </a:xfrm>
        </p:spPr>
        <p:txBody>
          <a:bodyPr>
            <a:normAutofit/>
          </a:bodyPr>
          <a:lstStyle/>
          <a:p>
            <a:pPr marL="457200" indent="-457200" algn="l">
              <a:lnSpc>
                <a:spcPct val="110000"/>
              </a:lnSpc>
              <a:buFont typeface="Arial" panose="020B0604020202020204" pitchFamily="34" charset="0"/>
              <a:buChar char="•"/>
            </a:pPr>
            <a:r>
              <a:rPr lang="en-US" sz="2400" dirty="0"/>
              <a:t>Morocco’s terroir is a blend of Mediterranean, Atlantic, and continental influences. The country's geography plays a huge role in shaping its wine styles, offering a mix of:</a:t>
            </a:r>
          </a:p>
          <a:p>
            <a:pPr marL="457200" lvl="0" indent="-457200" algn="l">
              <a:lnSpc>
                <a:spcPct val="110000"/>
              </a:lnSpc>
              <a:buFont typeface="Arial" panose="020B0604020202020204" pitchFamily="34" charset="0"/>
              <a:buChar char="•"/>
            </a:pPr>
            <a:r>
              <a:rPr lang="en-US" sz="2400" b="1" dirty="0"/>
              <a:t>Climate</a:t>
            </a:r>
            <a:r>
              <a:rPr lang="en-US" sz="2400" dirty="0"/>
              <a:t>: Warm, sunny days balanced by cool nights, especially in the mountainous and coastal regions. This temperature variation is key to preserving acidity and freshness in the wines.</a:t>
            </a:r>
          </a:p>
        </p:txBody>
      </p:sp>
      <p:pic>
        <p:nvPicPr>
          <p:cNvPr id="5" name="Picture 4" descr="A close-up of a plant growing in the dirt&#10;&#10;Description automatically generated">
            <a:extLst>
              <a:ext uri="{FF2B5EF4-FFF2-40B4-BE49-F238E27FC236}">
                <a16:creationId xmlns:a16="http://schemas.microsoft.com/office/drawing/2014/main" id="{217A0CAB-F90E-1B9F-5D79-4AF8E324E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3904"/>
            <a:ext cx="4582934" cy="3054096"/>
          </a:xfrm>
          <a:prstGeom prst="rect">
            <a:avLst/>
          </a:prstGeom>
        </p:spPr>
      </p:pic>
      <p:sp>
        <p:nvSpPr>
          <p:cNvPr id="7" name="TextBox 6">
            <a:extLst>
              <a:ext uri="{FF2B5EF4-FFF2-40B4-BE49-F238E27FC236}">
                <a16:creationId xmlns:a16="http://schemas.microsoft.com/office/drawing/2014/main" id="{3B11F73D-23C4-E4D2-5DD1-613556812382}"/>
              </a:ext>
            </a:extLst>
          </p:cNvPr>
          <p:cNvSpPr txBox="1"/>
          <p:nvPr/>
        </p:nvSpPr>
        <p:spPr>
          <a:xfrm>
            <a:off x="4704854" y="3803904"/>
            <a:ext cx="7231114" cy="3046988"/>
          </a:xfrm>
          <a:prstGeom prst="rect">
            <a:avLst/>
          </a:prstGeom>
          <a:noFill/>
        </p:spPr>
        <p:txBody>
          <a:bodyPr wrap="square">
            <a:spAutoFit/>
          </a:bodyPr>
          <a:lstStyle/>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Soil</a:t>
            </a:r>
            <a:r>
              <a:rPr lang="en-US" sz="2400" dirty="0">
                <a:latin typeface="Times New Roman" panose="02020603050405020304" pitchFamily="18" charset="0"/>
                <a:cs typeface="Times New Roman" panose="02020603050405020304" pitchFamily="18" charset="0"/>
              </a:rPr>
              <a:t>: The diversity of soils, ranging from sandy to limestone and clay, provides a foundation for wines with distinct character and depth. </a:t>
            </a:r>
          </a:p>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Elevation</a:t>
            </a:r>
            <a:r>
              <a:rPr lang="en-US" sz="2400" dirty="0">
                <a:latin typeface="Times New Roman" panose="02020603050405020304" pitchFamily="18" charset="0"/>
                <a:cs typeface="Times New Roman" panose="02020603050405020304" pitchFamily="18" charset="0"/>
              </a:rPr>
              <a:t>: Many vineyards are planted at higher altitudes, especially near the Atlas Mountains, which helps balance the ripeness of the fruit with acidity, giving Moroccan wines their trademark balance and structure.</a:t>
            </a:r>
          </a:p>
        </p:txBody>
      </p:sp>
    </p:spTree>
    <p:extLst>
      <p:ext uri="{BB962C8B-B14F-4D97-AF65-F5344CB8AC3E}">
        <p14:creationId xmlns:p14="http://schemas.microsoft.com/office/powerpoint/2010/main" val="8934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r>
              <a:rPr lang="en-US" b="1" dirty="0"/>
              <a:t>Exploring Morocco’s Wines</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4514850" y="1170433"/>
            <a:ext cx="7677150" cy="3009900"/>
          </a:xfrm>
        </p:spPr>
        <p:txBody>
          <a:bodyPr>
            <a:noAutofit/>
          </a:bodyPr>
          <a:lstStyle/>
          <a:p>
            <a:pPr algn="l"/>
            <a:r>
              <a:rPr lang="en-US" b="1" dirty="0"/>
              <a:t>Introduction</a:t>
            </a:r>
            <a:endParaRPr lang="en-US" dirty="0"/>
          </a:p>
          <a:p>
            <a:pPr marL="457200" indent="-457200" algn="l">
              <a:buFont typeface="Arial" panose="020B0604020202020204" pitchFamily="34" charset="0"/>
              <a:buChar char="•"/>
            </a:pPr>
            <a:r>
              <a:rPr lang="en-US" dirty="0"/>
              <a:t>Morocco is not the first country that comes to mind when you think of wine, but it should be. </a:t>
            </a:r>
          </a:p>
          <a:p>
            <a:pPr marL="457200" indent="-457200" algn="l">
              <a:buFont typeface="Arial" panose="020B0604020202020204" pitchFamily="34" charset="0"/>
              <a:buChar char="•"/>
            </a:pPr>
            <a:r>
              <a:rPr lang="en-US" dirty="0"/>
              <a:t>This North African nation has a wine history that spans centuries and has been quietly producing some remarkable wines. </a:t>
            </a:r>
          </a:p>
        </p:txBody>
      </p:sp>
      <p:pic>
        <p:nvPicPr>
          <p:cNvPr id="5" name="Picture 4" descr="A person in a vineyard&#10;&#10;Description automatically generated">
            <a:extLst>
              <a:ext uri="{FF2B5EF4-FFF2-40B4-BE49-F238E27FC236}">
                <a16:creationId xmlns:a16="http://schemas.microsoft.com/office/drawing/2014/main" id="{0D9761F5-8D20-4824-0599-1AD85B77A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432"/>
            <a:ext cx="4514850" cy="3009900"/>
          </a:xfrm>
          <a:prstGeom prst="rect">
            <a:avLst/>
          </a:prstGeom>
        </p:spPr>
      </p:pic>
      <p:sp>
        <p:nvSpPr>
          <p:cNvPr id="7" name="TextBox 6">
            <a:extLst>
              <a:ext uri="{FF2B5EF4-FFF2-40B4-BE49-F238E27FC236}">
                <a16:creationId xmlns:a16="http://schemas.microsoft.com/office/drawing/2014/main" id="{1DC73E62-3B6F-D293-84D1-EE686B6C3CBB}"/>
              </a:ext>
            </a:extLst>
          </p:cNvPr>
          <p:cNvSpPr txBox="1"/>
          <p:nvPr/>
        </p:nvSpPr>
        <p:spPr>
          <a:xfrm>
            <a:off x="353568" y="4272676"/>
            <a:ext cx="11643360" cy="2308324"/>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you're ready to expand your wine knowledge and explore a new region, Morocco offers something distinct: wines with unique flavor profiles, a vibrant history, and a surprising variety of grape varietals.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this presentation, we'll take a deep dive into Morocco’s wine landscape, focusing on its key wine regions, terroir, and the factors that make its wines special. Let's start with a quick look back at how Moroccan wine came to be.</a:t>
            </a:r>
          </a:p>
        </p:txBody>
      </p:sp>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Classification System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509248" cy="5297423"/>
          </a:xfrm>
        </p:spPr>
        <p:txBody>
          <a:bodyPr>
            <a:normAutofit/>
          </a:bodyPr>
          <a:lstStyle/>
          <a:p>
            <a:pPr marL="457200" indent="-457200" algn="l">
              <a:buFont typeface="Arial" panose="020B0604020202020204" pitchFamily="34" charset="0"/>
              <a:buChar char="•"/>
            </a:pPr>
            <a:r>
              <a:rPr lang="en-US" dirty="0"/>
              <a:t>Morocco has adopted a French-style wine classification system, reflecting the strong influence of French viticulture. The system includes:</a:t>
            </a:r>
          </a:p>
          <a:p>
            <a:pPr marL="457200" lvl="0" indent="-457200" algn="l">
              <a:buFont typeface="Arial" panose="020B0604020202020204" pitchFamily="34" charset="0"/>
              <a:buChar char="•"/>
            </a:pPr>
            <a:r>
              <a:rPr lang="en-US" b="1" dirty="0"/>
              <a:t>AOG (Appellation d'Origine Garantie)</a:t>
            </a:r>
            <a:r>
              <a:rPr lang="en-US" dirty="0"/>
              <a:t>: The equivalent of France’s AOC, it designates the top-tier wine regions, controlling grape varieties, yields, and production methods. </a:t>
            </a:r>
          </a:p>
          <a:p>
            <a:pPr marL="457200" lvl="0" indent="-457200" algn="l">
              <a:buFont typeface="Arial" panose="020B0604020202020204" pitchFamily="34" charset="0"/>
              <a:buChar char="•"/>
            </a:pPr>
            <a:r>
              <a:rPr lang="en-US" b="1" dirty="0"/>
              <a:t>VDP (Vin de Pays)</a:t>
            </a:r>
            <a:r>
              <a:rPr lang="en-US" dirty="0"/>
              <a:t>: A lower tier, representing more relaxed rules, allowing for greater experimentation with grape varieties and winemaking techniques. </a:t>
            </a:r>
          </a:p>
          <a:p>
            <a:pPr marL="457200" lvl="0" indent="-457200" algn="l">
              <a:buFont typeface="Arial" panose="020B0604020202020204" pitchFamily="34" charset="0"/>
              <a:buChar char="•"/>
            </a:pPr>
            <a:r>
              <a:rPr lang="en-US" b="1" dirty="0"/>
              <a:t>Vin de Table</a:t>
            </a:r>
            <a:r>
              <a:rPr lang="en-US" dirty="0"/>
              <a:t>: Entry-level wines with no geographic designation but can offer great value.</a:t>
            </a:r>
          </a:p>
          <a:p>
            <a:pPr algn="l"/>
            <a:endParaRPr lang="en-US" dirty="0"/>
          </a:p>
        </p:txBody>
      </p:sp>
    </p:spTree>
    <p:extLst>
      <p:ext uri="{BB962C8B-B14F-4D97-AF65-F5344CB8AC3E}">
        <p14:creationId xmlns:p14="http://schemas.microsoft.com/office/powerpoint/2010/main" val="28843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048256" y="1560577"/>
            <a:ext cx="10058400" cy="5297423"/>
          </a:xfrm>
        </p:spPr>
        <p:txBody>
          <a:bodyPr>
            <a:normAutofit lnSpcReduction="10000"/>
          </a:bodyPr>
          <a:lstStyle/>
          <a:p>
            <a:pPr algn="l"/>
            <a:r>
              <a:rPr lang="en-US" dirty="0"/>
              <a:t>Here are some of the key grape varieties you'll find in Morocco:</a:t>
            </a:r>
          </a:p>
          <a:p>
            <a:pPr marL="463550" indent="-463550" algn="l"/>
            <a:r>
              <a:rPr lang="en-US" b="1" dirty="0"/>
              <a:t>Syrah</a:t>
            </a:r>
            <a:r>
              <a:rPr lang="en-US" dirty="0"/>
              <a:t>: Known for its rich, spicy, and full-bodied profile, Syrah flourishes in Morocco’s warm climate. The grapes develop deep flavors of blackberries, plums, and pepper, making the wine bold yet balanced. </a:t>
            </a:r>
          </a:p>
          <a:p>
            <a:pPr marL="457200" indent="-457200" algn="l">
              <a:buFont typeface="Arial" panose="020B0604020202020204" pitchFamily="34" charset="0"/>
              <a:buChar char="•"/>
            </a:pPr>
            <a:r>
              <a:rPr lang="en-US" dirty="0"/>
              <a:t>The intensity of Syrah makes it perfect for pairing with grilled meats, particularly lamb, where the smoky, savory flavors of the meat complement the wine’s natural spice. It’s a go-to choice for robust dishes and is often enjoyed with Mediterranean-style cuisine. </a:t>
            </a:r>
          </a:p>
          <a:p>
            <a:pPr marL="457200" indent="-457200" algn="l">
              <a:buFont typeface="Arial" panose="020B0604020202020204" pitchFamily="34" charset="0"/>
              <a:buChar char="•"/>
            </a:pPr>
            <a:r>
              <a:rPr lang="en-US" dirty="0"/>
              <a:t>This variety highlights the adaptability of Moroccan vineyards to produce internationally respected wines with distinct local character.</a:t>
            </a:r>
          </a:p>
        </p:txBody>
      </p:sp>
      <p:pic>
        <p:nvPicPr>
          <p:cNvPr id="5" name="Picture 4" descr="A bottle of wine with a white label&#10;&#10;Description automatically generated">
            <a:extLst>
              <a:ext uri="{FF2B5EF4-FFF2-40B4-BE49-F238E27FC236}">
                <a16:creationId xmlns:a16="http://schemas.microsoft.com/office/drawing/2014/main" id="{5B9A645B-6D18-7A2B-524C-483BB8DF94FE}"/>
              </a:ext>
            </a:extLst>
          </p:cNvPr>
          <p:cNvPicPr>
            <a:picLocks noChangeAspect="1"/>
          </p:cNvPicPr>
          <p:nvPr/>
        </p:nvPicPr>
        <p:blipFill>
          <a:blip r:embed="rId3">
            <a:extLst>
              <a:ext uri="{28A0092B-C50C-407E-A947-70E740481C1C}">
                <a14:useLocalDpi xmlns:a14="http://schemas.microsoft.com/office/drawing/2010/main" val="0"/>
              </a:ext>
            </a:extLst>
          </a:blip>
          <a:srcRect l="33467" r="32755"/>
          <a:stretch/>
        </p:blipFill>
        <p:spPr>
          <a:xfrm>
            <a:off x="-134112" y="97536"/>
            <a:ext cx="2316480" cy="6858000"/>
          </a:xfrm>
          <a:prstGeom prst="rect">
            <a:avLst/>
          </a:prstGeom>
        </p:spPr>
      </p:pic>
    </p:spTree>
    <p:extLst>
      <p:ext uri="{BB962C8B-B14F-4D97-AF65-F5344CB8AC3E}">
        <p14:creationId xmlns:p14="http://schemas.microsoft.com/office/powerpoint/2010/main" val="26777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7790688"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7193280" cy="5297423"/>
          </a:xfrm>
        </p:spPr>
        <p:txBody>
          <a:bodyPr>
            <a:normAutofit/>
          </a:bodyPr>
          <a:lstStyle/>
          <a:p>
            <a:pPr marL="463550" lvl="0" indent="-463550" algn="l"/>
            <a:r>
              <a:rPr lang="en-US" sz="2400" b="1" dirty="0"/>
              <a:t>Cabernet Sauvignon</a:t>
            </a:r>
            <a:r>
              <a:rPr lang="en-US" sz="2400" dirty="0"/>
              <a:t>: Structured, robust, and globally recognized, Cabernet Sauvignon thrives in Morocco’s vineyards. </a:t>
            </a:r>
          </a:p>
          <a:p>
            <a:pPr marL="457200" lvl="0" indent="-457200" algn="l">
              <a:buFont typeface="Arial" panose="020B0604020202020204" pitchFamily="34" charset="0"/>
              <a:buChar char="•"/>
            </a:pPr>
            <a:r>
              <a:rPr lang="en-US" sz="2400" dirty="0"/>
              <a:t>Known for its bold tannins and rich dark fruit flavors—like blackcurrant and plum—this wine delivers depth and intensity. Its structure makes it an ideal pairing for hearty dishes such as steaks, where the tannins balance the rich fat of the meat. </a:t>
            </a:r>
          </a:p>
          <a:p>
            <a:pPr marL="457200" lvl="0" indent="-457200" algn="l">
              <a:buFont typeface="Arial" panose="020B0604020202020204" pitchFamily="34" charset="0"/>
              <a:buChar char="•"/>
            </a:pPr>
            <a:r>
              <a:rPr lang="en-US" sz="2400" dirty="0"/>
              <a:t>It also complements hard cheeses, enhancing the sharpness while rounding out the flavor. Cabernet Sauvignon from Morocco adds a unique regional touch to this classic varietal, blending international appeal with local terroir.</a:t>
            </a:r>
          </a:p>
          <a:p>
            <a:pPr algn="l"/>
            <a:endParaRPr lang="en-US" dirty="0"/>
          </a:p>
        </p:txBody>
      </p:sp>
      <p:pic>
        <p:nvPicPr>
          <p:cNvPr id="5" name="Picture 4" descr="A bottle of wine on a table&#10;&#10;Description automatically generated">
            <a:extLst>
              <a:ext uri="{FF2B5EF4-FFF2-40B4-BE49-F238E27FC236}">
                <a16:creationId xmlns:a16="http://schemas.microsoft.com/office/drawing/2014/main" id="{9E513BC8-BC47-828C-6D4F-1E91DD76D9E2}"/>
              </a:ext>
            </a:extLst>
          </p:cNvPr>
          <p:cNvPicPr>
            <a:picLocks noChangeAspect="1"/>
          </p:cNvPicPr>
          <p:nvPr/>
        </p:nvPicPr>
        <p:blipFill>
          <a:blip r:embed="rId3">
            <a:extLst>
              <a:ext uri="{28A0092B-C50C-407E-A947-70E740481C1C}">
                <a14:useLocalDpi xmlns:a14="http://schemas.microsoft.com/office/drawing/2010/main" val="0"/>
              </a:ext>
            </a:extLst>
          </a:blip>
          <a:srcRect l="2815" r="11615"/>
          <a:stretch/>
        </p:blipFill>
        <p:spPr>
          <a:xfrm>
            <a:off x="7790688" y="0"/>
            <a:ext cx="4401312" cy="6858000"/>
          </a:xfrm>
          <a:prstGeom prst="rect">
            <a:avLst/>
          </a:prstGeom>
        </p:spPr>
      </p:pic>
    </p:spTree>
    <p:extLst>
      <p:ext uri="{BB962C8B-B14F-4D97-AF65-F5344CB8AC3E}">
        <p14:creationId xmlns:p14="http://schemas.microsoft.com/office/powerpoint/2010/main" val="65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4194048" y="0"/>
            <a:ext cx="798576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364736" y="1560577"/>
            <a:ext cx="7400544" cy="5297423"/>
          </a:xfrm>
        </p:spPr>
        <p:txBody>
          <a:bodyPr>
            <a:normAutofit/>
          </a:bodyPr>
          <a:lstStyle/>
          <a:p>
            <a:pPr marL="463550" lvl="0" indent="-463550" algn="l">
              <a:lnSpc>
                <a:spcPct val="100000"/>
              </a:lnSpc>
            </a:pPr>
            <a:r>
              <a:rPr lang="en-US" sz="2400" b="1" dirty="0"/>
              <a:t>Grenache</a:t>
            </a:r>
            <a:r>
              <a:rPr lang="en-US" sz="2400" dirty="0"/>
              <a:t>: Light, fruit-forward, and versatile, Grenache is a red varietal that thrives in Morocco's diverse wine regions. </a:t>
            </a:r>
          </a:p>
          <a:p>
            <a:pPr marL="457200" lvl="0" indent="-457200" algn="l">
              <a:lnSpc>
                <a:spcPct val="100000"/>
              </a:lnSpc>
              <a:buFont typeface="Arial" panose="020B0604020202020204" pitchFamily="34" charset="0"/>
              <a:buChar char="•"/>
            </a:pPr>
            <a:r>
              <a:rPr lang="en-US" sz="2400" dirty="0"/>
              <a:t>Known for its ripe berry flavors, including strawberry and raspberry, and soft tannins, it offers an approachable, easy-drinking style. Its lighter profile makes it an excellent pairing with Moroccan tagines, complementing the spices and slow-cooked richness of these traditional dishes. </a:t>
            </a:r>
          </a:p>
          <a:p>
            <a:pPr marL="457200" lvl="0" indent="-457200" algn="l">
              <a:lnSpc>
                <a:spcPct val="100000"/>
              </a:lnSpc>
              <a:buFont typeface="Arial" panose="020B0604020202020204" pitchFamily="34" charset="0"/>
              <a:buChar char="•"/>
            </a:pPr>
            <a:r>
              <a:rPr lang="en-US" sz="2400" dirty="0"/>
              <a:t>Grenache adds a touch of brightness to the meal, balancing the deep flavors of the cuisine while still standing out on its own.</a:t>
            </a:r>
          </a:p>
          <a:p>
            <a:pPr algn="l"/>
            <a:endParaRPr lang="en-US" dirty="0"/>
          </a:p>
        </p:txBody>
      </p:sp>
      <p:pic>
        <p:nvPicPr>
          <p:cNvPr id="6" name="Picture 5" descr="A bottle of wine with a red label&#10;&#10;Description automatically generated">
            <a:extLst>
              <a:ext uri="{FF2B5EF4-FFF2-40B4-BE49-F238E27FC236}">
                <a16:creationId xmlns:a16="http://schemas.microsoft.com/office/drawing/2014/main" id="{7D30B38F-7A44-FF5A-2F45-F2B7321C0484}"/>
              </a:ext>
            </a:extLst>
          </p:cNvPr>
          <p:cNvPicPr>
            <a:picLocks noChangeAspect="1"/>
          </p:cNvPicPr>
          <p:nvPr/>
        </p:nvPicPr>
        <p:blipFill>
          <a:blip r:embed="rId3">
            <a:extLst>
              <a:ext uri="{28A0092B-C50C-407E-A947-70E740481C1C}">
                <a14:useLocalDpi xmlns:a14="http://schemas.microsoft.com/office/drawing/2010/main" val="0"/>
              </a:ext>
            </a:extLst>
          </a:blip>
          <a:srcRect l="32017" r="33236"/>
          <a:stretch/>
        </p:blipFill>
        <p:spPr>
          <a:xfrm>
            <a:off x="24384" y="0"/>
            <a:ext cx="4169664" cy="6858000"/>
          </a:xfrm>
          <a:prstGeom prst="rect">
            <a:avLst/>
          </a:prstGeom>
        </p:spPr>
      </p:pic>
    </p:spTree>
    <p:extLst>
      <p:ext uri="{BB962C8B-B14F-4D97-AF65-F5344CB8AC3E}">
        <p14:creationId xmlns:p14="http://schemas.microsoft.com/office/powerpoint/2010/main" val="31052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63296" y="1560577"/>
            <a:ext cx="8961120" cy="5297423"/>
          </a:xfrm>
        </p:spPr>
        <p:txBody>
          <a:bodyPr>
            <a:normAutofit/>
          </a:bodyPr>
          <a:lstStyle/>
          <a:p>
            <a:pPr marL="463550" lvl="0" indent="-463550" algn="l"/>
            <a:r>
              <a:rPr lang="en-US" sz="2400" b="1" dirty="0"/>
              <a:t>Chardonnay</a:t>
            </a:r>
            <a:r>
              <a:rPr lang="en-US" sz="2400" dirty="0"/>
              <a:t>: Crisp, floral, and refreshing, Moroccan Chardonnay is known for its bright acidity and fresh flavors. </a:t>
            </a:r>
          </a:p>
          <a:p>
            <a:pPr marL="457200" lvl="0" indent="-457200" algn="l">
              <a:buFont typeface="Arial" panose="020B0604020202020204" pitchFamily="34" charset="0"/>
              <a:buChar char="•"/>
            </a:pPr>
            <a:r>
              <a:rPr lang="en-US" sz="2400" dirty="0"/>
              <a:t>Typically showcasing citrus and green apple notes, it brings a clean, vibrant profile to the table. Thanks to the cooler coastal influences in some Moroccan wine regions, this Chardonnay maintains a balanced, zesty finish.  </a:t>
            </a:r>
          </a:p>
          <a:p>
            <a:pPr marL="457200" lvl="0" indent="-457200" algn="l">
              <a:buFont typeface="Arial" panose="020B0604020202020204" pitchFamily="34" charset="0"/>
              <a:buChar char="•"/>
            </a:pPr>
            <a:r>
              <a:rPr lang="en-US" sz="2400" dirty="0"/>
              <a:t>It pairs beautifully with seafood dishes, enhancing the freshness of shellfish, grilled fish, and light Mediterranean salads. Its subtle floral undertones and lively fruit flavors make it an ideal choice for warm-weather dining, offering a refreshing contrast to the bold spices in Moroccan cuisine.</a:t>
            </a:r>
          </a:p>
        </p:txBody>
      </p:sp>
      <p:pic>
        <p:nvPicPr>
          <p:cNvPr id="5" name="Picture 4" descr="A bottle of wine on a shelf&#10;&#10;Description automatically generated">
            <a:extLst>
              <a:ext uri="{FF2B5EF4-FFF2-40B4-BE49-F238E27FC236}">
                <a16:creationId xmlns:a16="http://schemas.microsoft.com/office/drawing/2014/main" id="{58221928-231E-1E25-58CE-5979C9EB3364}"/>
              </a:ext>
            </a:extLst>
          </p:cNvPr>
          <p:cNvPicPr>
            <a:picLocks noChangeAspect="1"/>
          </p:cNvPicPr>
          <p:nvPr/>
        </p:nvPicPr>
        <p:blipFill>
          <a:blip r:embed="rId2">
            <a:extLst>
              <a:ext uri="{28A0092B-C50C-407E-A947-70E740481C1C}">
                <a14:useLocalDpi xmlns:a14="http://schemas.microsoft.com/office/drawing/2010/main" val="0"/>
              </a:ext>
            </a:extLst>
          </a:blip>
          <a:srcRect l="11586" r="18489"/>
          <a:stretch/>
        </p:blipFill>
        <p:spPr>
          <a:xfrm>
            <a:off x="9424416" y="1627322"/>
            <a:ext cx="2767584" cy="5230678"/>
          </a:xfrm>
          <a:prstGeom prst="rect">
            <a:avLst/>
          </a:prstGeom>
        </p:spPr>
      </p:pic>
    </p:spTree>
    <p:extLst>
      <p:ext uri="{BB962C8B-B14F-4D97-AF65-F5344CB8AC3E}">
        <p14:creationId xmlns:p14="http://schemas.microsoft.com/office/powerpoint/2010/main" val="13429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86470" y="1560577"/>
            <a:ext cx="10522649" cy="5297423"/>
          </a:xfrm>
        </p:spPr>
        <p:txBody>
          <a:bodyPr>
            <a:normAutofit lnSpcReduction="10000"/>
          </a:bodyPr>
          <a:lstStyle/>
          <a:p>
            <a:pPr marL="463550" lvl="0" indent="-463550" algn="l">
              <a:lnSpc>
                <a:spcPct val="100000"/>
              </a:lnSpc>
            </a:pPr>
            <a:r>
              <a:rPr lang="en-US" sz="2400" b="1" dirty="0"/>
              <a:t>Carignan</a:t>
            </a:r>
            <a:r>
              <a:rPr lang="en-US" sz="2400" dirty="0"/>
              <a:t>: A versatile grape often used in blends, Carignan brings brightness and structure to Moroccan red wines. </a:t>
            </a:r>
          </a:p>
          <a:p>
            <a:pPr marL="457200" lvl="0" indent="-457200" algn="l">
              <a:lnSpc>
                <a:spcPct val="100000"/>
              </a:lnSpc>
              <a:buFont typeface="Arial" panose="020B0604020202020204" pitchFamily="34" charset="0"/>
              <a:buChar char="•"/>
            </a:pPr>
            <a:r>
              <a:rPr lang="en-US" sz="2400" dirty="0"/>
              <a:t>With its vibrant acidity and fresh red fruit flavors—like cherry and cranberry—Carignan adds a lively edge to wines, helping to balance richer, fuller-bodied varieties. </a:t>
            </a:r>
          </a:p>
          <a:p>
            <a:pPr marL="457200" lvl="0" indent="-457200" algn="l">
              <a:lnSpc>
                <a:spcPct val="100000"/>
              </a:lnSpc>
              <a:buFont typeface="Arial" panose="020B0604020202020204" pitchFamily="34" charset="0"/>
              <a:buChar char="•"/>
            </a:pPr>
            <a:r>
              <a:rPr lang="en-US" sz="2400" dirty="0"/>
              <a:t>Its firm tannins and moderate alcohol make it an excellent companion to Mediterranean dishes, especially those featuring olive oil, tomatoes, and roasted vegetables. </a:t>
            </a:r>
          </a:p>
          <a:p>
            <a:pPr marL="457200" lvl="0" indent="-457200" algn="l">
              <a:lnSpc>
                <a:spcPct val="100000"/>
              </a:lnSpc>
              <a:buFont typeface="Arial" panose="020B0604020202020204" pitchFamily="34" charset="0"/>
              <a:buChar char="•"/>
            </a:pPr>
            <a:r>
              <a:rPr lang="en-US" sz="2400" dirty="0"/>
              <a:t>Whether paired with Moroccan lamb tagines or grilled vegetables, Carignan complements the earthy, savory elements of these dishes, enhancing both the food and the wine's natural freshness. </a:t>
            </a:r>
          </a:p>
          <a:p>
            <a:pPr marL="457200" lvl="0" indent="-457200" algn="l">
              <a:lnSpc>
                <a:spcPct val="100000"/>
              </a:lnSpc>
              <a:buFont typeface="Arial" panose="020B0604020202020204" pitchFamily="34" charset="0"/>
              <a:buChar char="•"/>
            </a:pPr>
            <a:r>
              <a:rPr lang="en-US" sz="2400" dirty="0"/>
              <a:t>While it often plays a supporting role in blends, Moroccan winemakers are increasingly highlighting Carignan for its ability to add character and lift to their wines.</a:t>
            </a:r>
          </a:p>
        </p:txBody>
      </p:sp>
      <p:pic>
        <p:nvPicPr>
          <p:cNvPr id="6" name="Picture 5" descr="A bottle of wine on a counter&#10;&#10;Description automatically generated">
            <a:extLst>
              <a:ext uri="{FF2B5EF4-FFF2-40B4-BE49-F238E27FC236}">
                <a16:creationId xmlns:a16="http://schemas.microsoft.com/office/drawing/2014/main" id="{6C5D0A69-C47D-E83C-5494-DFC78FF34FFE}"/>
              </a:ext>
            </a:extLst>
          </p:cNvPr>
          <p:cNvPicPr>
            <a:picLocks noChangeAspect="1"/>
          </p:cNvPicPr>
          <p:nvPr/>
        </p:nvPicPr>
        <p:blipFill>
          <a:blip r:embed="rId2">
            <a:extLst>
              <a:ext uri="{28A0092B-C50C-407E-A947-70E740481C1C}">
                <a14:useLocalDpi xmlns:a14="http://schemas.microsoft.com/office/drawing/2010/main" val="0"/>
              </a:ext>
            </a:extLst>
          </a:blip>
          <a:srcRect l="32696" t="2667" r="31985" b="2933"/>
          <a:stretch/>
        </p:blipFill>
        <p:spPr>
          <a:xfrm>
            <a:off x="0" y="1560576"/>
            <a:ext cx="1486471" cy="5297424"/>
          </a:xfrm>
          <a:prstGeom prst="rect">
            <a:avLst/>
          </a:prstGeom>
        </p:spPr>
      </p:pic>
    </p:spTree>
    <p:extLst>
      <p:ext uri="{BB962C8B-B14F-4D97-AF65-F5344CB8AC3E}">
        <p14:creationId xmlns:p14="http://schemas.microsoft.com/office/powerpoint/2010/main" val="186620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0265665"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Morrocco</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16992" y="1560577"/>
            <a:ext cx="9948673" cy="5297423"/>
          </a:xfrm>
        </p:spPr>
        <p:txBody>
          <a:bodyPr>
            <a:normAutofit/>
          </a:bodyPr>
          <a:lstStyle/>
          <a:p>
            <a:pPr marL="463550" lvl="0" indent="-463550" algn="l"/>
            <a:r>
              <a:rPr lang="en-US" sz="2400" b="1" dirty="0"/>
              <a:t>Faranah</a:t>
            </a:r>
            <a:r>
              <a:rPr lang="en-US" sz="2400" dirty="0"/>
              <a:t>: This indigenous Moroccan grape is named after the Arabic word for "joy," a nod to its lively and vibrant nature. </a:t>
            </a:r>
          </a:p>
          <a:p>
            <a:pPr marL="457200" lvl="0" indent="-457200" algn="l">
              <a:buFont typeface="Arial" panose="020B0604020202020204" pitchFamily="34" charset="0"/>
              <a:buChar char="•"/>
            </a:pPr>
            <a:r>
              <a:rPr lang="en-US" sz="2400" dirty="0"/>
              <a:t>Faranah is one of the oldest known grape varieties in Morocco, deeply tied to the country’s winemaking traditions that date back centuries. </a:t>
            </a:r>
          </a:p>
          <a:p>
            <a:pPr marL="457200" lvl="0" indent="-457200" algn="l">
              <a:buFont typeface="Arial" panose="020B0604020202020204" pitchFamily="34" charset="0"/>
              <a:buChar char="•"/>
            </a:pPr>
            <a:r>
              <a:rPr lang="en-US" sz="2400" dirty="0"/>
              <a:t>It’s primarily used in producing white wines, known for their refreshing acidity and bright fruit flavors, including notes of citrus, green apple, and subtle floral undertones. </a:t>
            </a:r>
          </a:p>
          <a:p>
            <a:pPr marL="457200" lvl="0" indent="-457200" algn="l">
              <a:buFont typeface="Arial" panose="020B0604020202020204" pitchFamily="34" charset="0"/>
              <a:buChar char="•"/>
            </a:pPr>
            <a:r>
              <a:rPr lang="en-US" sz="2400" dirty="0" err="1"/>
              <a:t>Faranah’s</a:t>
            </a:r>
            <a:r>
              <a:rPr lang="en-US" sz="2400" dirty="0"/>
              <a:t> crisp, light character makes it an ideal pairing for Moroccan seafood dishes, mezze platters, and light salads. This grape not only embodies Morocco's rich wine heritage but also stands out as a symbol of the country’s unique terroir and history in viticulture.</a:t>
            </a:r>
          </a:p>
        </p:txBody>
      </p:sp>
      <p:pic>
        <p:nvPicPr>
          <p:cNvPr id="1026" name="Picture 2">
            <a:extLst>
              <a:ext uri="{FF2B5EF4-FFF2-40B4-BE49-F238E27FC236}">
                <a16:creationId xmlns:a16="http://schemas.microsoft.com/office/drawing/2014/main" id="{C4EAF9F1-2D2C-4DD9-2E32-CA069F7C92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17" t="2151" r="31907" b="2861"/>
          <a:stretch/>
        </p:blipFill>
        <p:spPr bwMode="auto">
          <a:xfrm>
            <a:off x="10265665" y="-38573"/>
            <a:ext cx="1926336" cy="689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2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87680" y="1194817"/>
            <a:ext cx="11558016" cy="5827775"/>
          </a:xfrm>
        </p:spPr>
        <p:txBody>
          <a:bodyPr>
            <a:normAutofit fontScale="92500" lnSpcReduction="10000"/>
          </a:bodyPr>
          <a:lstStyle/>
          <a:p>
            <a:pPr marL="463550" lvl="0" indent="-463550" algn="l"/>
            <a:r>
              <a:rPr lang="en-US" b="1" dirty="0"/>
              <a:t>Les Celliers de Meknès</a:t>
            </a:r>
            <a:r>
              <a:rPr lang="en-US" dirty="0"/>
              <a:t>: Morocco’s largest wine producer, known for its high-quality reds and whites. </a:t>
            </a:r>
          </a:p>
          <a:p>
            <a:pPr marL="457200" lvl="0" indent="-457200" algn="l">
              <a:buFont typeface="Arial" panose="020B0604020202020204" pitchFamily="34" charset="0"/>
              <a:buChar char="•"/>
            </a:pPr>
            <a:r>
              <a:rPr lang="en-US" dirty="0"/>
              <a:t>Its flagship wine, "Château Roslane," is considered among the best in the country.</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Located in the foothills of the Atlas mountains, the estate's vineyards cover 2000 hectares (4950 acres) at altitudes from 580 to 700m (1900-2300ft) above sea level. On these slopes, the altitude moderates the warm climate while offering plenty of sun, and a variety of soil types can be exploited.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large winery, Château Roslane,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features 700,000 liters of tank space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cellar that can hold 3000 barrels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three million bottles.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is set in 700 hectares (1720 acres) of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land, including a boutique hotel, formal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gardens and event spaces, as well as its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own vineyards, which produce the flagship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wines of the portfolio.</a:t>
            </a:r>
          </a:p>
          <a:p>
            <a:pPr marL="457200" lvl="0" indent="-457200" algn="l">
              <a:buFont typeface="Arial" panose="020B0604020202020204" pitchFamily="34" charset="0"/>
              <a:buChar char="•"/>
            </a:pPr>
            <a:endParaRPr lang="en-US" dirty="0"/>
          </a:p>
          <a:p>
            <a:pPr algn="l"/>
            <a:endParaRPr lang="en-US" dirty="0"/>
          </a:p>
        </p:txBody>
      </p:sp>
      <p:pic>
        <p:nvPicPr>
          <p:cNvPr id="2050" name="Picture 2">
            <a:extLst>
              <a:ext uri="{FF2B5EF4-FFF2-40B4-BE49-F238E27FC236}">
                <a16:creationId xmlns:a16="http://schemas.microsoft.com/office/drawing/2014/main" id="{304615BE-9A0B-0875-3C2A-764165F7CA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66"/>
          <a:stretch/>
        </p:blipFill>
        <p:spPr bwMode="auto">
          <a:xfrm>
            <a:off x="6789960" y="3767328"/>
            <a:ext cx="5402040" cy="309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2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1C1ACA-F1A0-38B5-2DEA-B7C8B3C65025}"/>
              </a:ext>
            </a:extLst>
          </p:cNvPr>
          <p:cNvSpPr txBox="1"/>
          <p:nvPr/>
        </p:nvSpPr>
        <p:spPr>
          <a:xfrm>
            <a:off x="609600" y="1219201"/>
            <a:ext cx="11594592"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Domaine Ouled Thaleb is a renowned Moroccan winery located in the Zenata region, just northeast of Casablanca.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Founded in 1923, it has become a leader in Morocco’s wine production, particularly known for its organic farming practices. The winery embraces sustainable methods by hand-plowing and weeding without the use of herbicides or fungicides.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commitment to organic farming is reflected in their wines, which showcase the unique terroir of the Zenata region.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addition to their commitment to quality winemaking, Domaine Ouled </a:t>
            </a:r>
            <a:r>
              <a:rPr lang="en-US" sz="2400" dirty="0" err="1">
                <a:latin typeface="Times New Roman" panose="02020603050405020304" pitchFamily="18" charset="0"/>
                <a:cs typeface="Times New Roman" panose="02020603050405020304" pitchFamily="18" charset="0"/>
              </a:rPr>
              <a:t>Thaleb's</a:t>
            </a:r>
            <a:r>
              <a:rPr lang="en-US" sz="2400" dirty="0">
                <a:latin typeface="Times New Roman" panose="02020603050405020304" pitchFamily="18" charset="0"/>
                <a:cs typeface="Times New Roman" panose="02020603050405020304" pitchFamily="18" charset="0"/>
              </a:rPr>
              <a:t> proximity to the Atlantic Ocean allows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cooling breezes that contribute to the balance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elegance of their wines.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Morocco’s wine industry continues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grow, Ouled </a:t>
            </a:r>
            <a:r>
              <a:rPr lang="en-US" sz="2400" dirty="0" err="1">
                <a:latin typeface="Times New Roman" panose="02020603050405020304" pitchFamily="18" charset="0"/>
                <a:cs typeface="Times New Roman" panose="02020603050405020304" pitchFamily="18" charset="0"/>
              </a:rPr>
              <a:t>Thaleb</a:t>
            </a:r>
            <a:r>
              <a:rPr lang="en-US" sz="2400" dirty="0">
                <a:latin typeface="Times New Roman" panose="02020603050405020304" pitchFamily="18" charset="0"/>
                <a:cs typeface="Times New Roman" panose="02020603050405020304" pitchFamily="18" charset="0"/>
              </a:rPr>
              <a:t> remains at the forefront,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recognized for both innovation and adherence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 traditional winemaking techniques.</a:t>
            </a:r>
          </a:p>
        </p:txBody>
      </p:sp>
      <p:pic>
        <p:nvPicPr>
          <p:cNvPr id="3074" name="Picture 2">
            <a:extLst>
              <a:ext uri="{FF2B5EF4-FFF2-40B4-BE49-F238E27FC236}">
                <a16:creationId xmlns:a16="http://schemas.microsoft.com/office/drawing/2014/main" id="{99D01F74-FAFE-772A-14BB-860D30AD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07" r="25043"/>
          <a:stretch/>
        </p:blipFill>
        <p:spPr bwMode="auto">
          <a:xfrm>
            <a:off x="6742176" y="4228258"/>
            <a:ext cx="5449824" cy="262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8C8C25-82C7-51CC-021E-3208B99225C0}"/>
              </a:ext>
            </a:extLst>
          </p:cNvPr>
          <p:cNvSpPr txBox="1"/>
          <p:nvPr/>
        </p:nvSpPr>
        <p:spPr>
          <a:xfrm>
            <a:off x="609600" y="1194816"/>
            <a:ext cx="10960608" cy="3785652"/>
          </a:xfrm>
          <a:prstGeom prst="rect">
            <a:avLst/>
          </a:prstGeom>
          <a:noFill/>
        </p:spPr>
        <p:txBody>
          <a:bodyPr wrap="square">
            <a:spAutoFit/>
          </a:bodyPr>
          <a:lstStyle/>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Val </a:t>
            </a:r>
            <a:r>
              <a:rPr lang="en-US" sz="2400" b="1" dirty="0" err="1">
                <a:latin typeface="Times New Roman" panose="02020603050405020304" pitchFamily="18" charset="0"/>
                <a:cs typeface="Times New Roman" panose="02020603050405020304" pitchFamily="18" charset="0"/>
              </a:rPr>
              <a:t>d'Argan</a:t>
            </a:r>
            <a:r>
              <a:rPr lang="en-US" sz="2400" dirty="0">
                <a:latin typeface="Times New Roman" panose="02020603050405020304" pitchFamily="18" charset="0"/>
                <a:cs typeface="Times New Roman" panose="02020603050405020304" pitchFamily="18" charset="0"/>
              </a:rPr>
              <a:t>: Founded by French winemaker Charles </a:t>
            </a:r>
            <a:r>
              <a:rPr lang="en-US" sz="2400" dirty="0" err="1">
                <a:latin typeface="Times New Roman" panose="02020603050405020304" pitchFamily="18" charset="0"/>
                <a:cs typeface="Times New Roman" panose="02020603050405020304" pitchFamily="18" charset="0"/>
              </a:rPr>
              <a:t>Mélia</a:t>
            </a:r>
            <a:r>
              <a:rPr lang="en-US" sz="2400" dirty="0">
                <a:latin typeface="Times New Roman" panose="02020603050405020304" pitchFamily="18" charset="0"/>
                <a:cs typeface="Times New Roman" panose="02020603050405020304" pitchFamily="18" charset="0"/>
              </a:rPr>
              <a:t>, Val </a:t>
            </a:r>
            <a:r>
              <a:rPr lang="en-US" sz="2400" dirty="0" err="1">
                <a:latin typeface="Times New Roman" panose="02020603050405020304" pitchFamily="18" charset="0"/>
                <a:cs typeface="Times New Roman" panose="02020603050405020304" pitchFamily="18" charset="0"/>
              </a:rPr>
              <a:t>d'Argan</a:t>
            </a:r>
            <a:r>
              <a:rPr lang="en-US" sz="2400" dirty="0">
                <a:latin typeface="Times New Roman" panose="02020603050405020304" pitchFamily="18" charset="0"/>
                <a:cs typeface="Times New Roman" panose="02020603050405020304" pitchFamily="18" charset="0"/>
              </a:rPr>
              <a:t> focuses on Rhône varietals, producing wines that are consistently highly rated.</a:t>
            </a:r>
          </a:p>
          <a:p>
            <a:pPr marL="457200" lvl="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Le Domaine du Val </a:t>
            </a:r>
            <a:r>
              <a:rPr lang="en-US" sz="2400" dirty="0" err="1">
                <a:latin typeface="Times New Roman" panose="02020603050405020304" pitchFamily="18" charset="0"/>
                <a:cs typeface="Times New Roman" panose="02020603050405020304" pitchFamily="18" charset="0"/>
              </a:rPr>
              <a:t>d’Argan</a:t>
            </a:r>
            <a:r>
              <a:rPr lang="en-US" sz="2400" dirty="0">
                <a:latin typeface="Times New Roman" panose="02020603050405020304" pitchFamily="18" charset="0"/>
                <a:cs typeface="Times New Roman" panose="02020603050405020304" pitchFamily="18" charset="0"/>
              </a:rPr>
              <a:t>, they don’t use tractors in the vineyard. They use camels. The annual production at Le Domaine du Val </a:t>
            </a:r>
            <a:r>
              <a:rPr lang="en-US" sz="2400" dirty="0" err="1">
                <a:latin typeface="Times New Roman" panose="02020603050405020304" pitchFamily="18" charset="0"/>
                <a:cs typeface="Times New Roman" panose="02020603050405020304" pitchFamily="18" charset="0"/>
              </a:rPr>
              <a:t>d’Argan</a:t>
            </a:r>
            <a:r>
              <a:rPr lang="en-US" sz="2400" dirty="0">
                <a:latin typeface="Times New Roman" panose="02020603050405020304" pitchFamily="18" charset="0"/>
                <a:cs typeface="Times New Roman" panose="02020603050405020304" pitchFamily="18" charset="0"/>
              </a:rPr>
              <a:t> is roughly 1500 hectoliters or 200 000 bottles, stored in our cellar in Essaouira, Morocco.</a:t>
            </a:r>
          </a:p>
          <a:p>
            <a:pPr marL="457200" indent="-4572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Mélia</a:t>
            </a:r>
            <a:r>
              <a:rPr lang="en-US" sz="2400" dirty="0">
                <a:latin typeface="Times New Roman" panose="02020603050405020304" pitchFamily="18" charset="0"/>
                <a:cs typeface="Times New Roman" panose="02020603050405020304" pitchFamily="18" charset="0"/>
              </a:rPr>
              <a:t> left Châteauneuf-du-Pape to create the winery, inspired by the potential of the Moroccan terroir.</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 planted the first vines on a 7-hectare plot of land near Essaouira.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not only helps preserve the soil but also adds a touch of traditional Moroccan culture to the winemaking process.</a:t>
            </a:r>
          </a:p>
        </p:txBody>
      </p:sp>
      <p:pic>
        <p:nvPicPr>
          <p:cNvPr id="5" name="Picture 4" descr="A camel walking in the grass&#10;&#10;Description automatically generated">
            <a:extLst>
              <a:ext uri="{FF2B5EF4-FFF2-40B4-BE49-F238E27FC236}">
                <a16:creationId xmlns:a16="http://schemas.microsoft.com/office/drawing/2014/main" id="{5BE52E25-F8C7-5305-6C2C-FC48DE368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26693"/>
            <a:ext cx="5201363" cy="1931308"/>
          </a:xfrm>
          <a:prstGeom prst="rect">
            <a:avLst/>
          </a:prstGeom>
        </p:spPr>
      </p:pic>
      <p:sp>
        <p:nvSpPr>
          <p:cNvPr id="8" name="TextBox 7">
            <a:extLst>
              <a:ext uri="{FF2B5EF4-FFF2-40B4-BE49-F238E27FC236}">
                <a16:creationId xmlns:a16="http://schemas.microsoft.com/office/drawing/2014/main" id="{2B130624-F6C5-65A2-A8FF-28BFA6910CAD}"/>
              </a:ext>
            </a:extLst>
          </p:cNvPr>
          <p:cNvSpPr txBox="1"/>
          <p:nvPr/>
        </p:nvSpPr>
        <p:spPr>
          <a:xfrm>
            <a:off x="5291328" y="4902308"/>
            <a:ext cx="6888480" cy="1938992"/>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Rhône varietals: The winery focuses on Rhône varietals, including Syrah, Grenache, Mourvèdre, Carignan, and Viognier. These grapes thrive in the warm, dry climate of Morocco, producing wines with bold flavors and complex aromas.</a:t>
            </a:r>
          </a:p>
        </p:txBody>
      </p:sp>
    </p:spTree>
    <p:extLst>
      <p:ext uri="{BB962C8B-B14F-4D97-AF65-F5344CB8AC3E}">
        <p14:creationId xmlns:p14="http://schemas.microsoft.com/office/powerpoint/2010/main" val="381801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Morocco’s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2"/>
            <a:ext cx="11850624" cy="5687567"/>
          </a:xfrm>
        </p:spPr>
        <p:txBody>
          <a:bodyPr>
            <a:no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Wine has been made in Morocco for over 2,500 years, starting with the Phoenicians who brought vines to the region.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wine tradition didn’t truly take hold until the Roman Empire set its sights on North Africa. The Romans, known for expanding vineyards wherever they settled, laid the groundwork for viticulture in Morocco. But after the fall of Rome, wine production stagnated for centuries, mainly due to the spread of Islam, which prohibits alcohol consumption.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modern Moroccan wine industry we see today was </a:t>
            </a:r>
            <a:br>
              <a:rPr lang="en-US" sz="2400" kern="100" dirty="0">
                <a:effectLst/>
                <a:ea typeface="Aptos" panose="020B0004020202020204" pitchFamily="34" charset="0"/>
              </a:rPr>
            </a:br>
            <a:r>
              <a:rPr lang="en-US" sz="2400" kern="100" dirty="0">
                <a:effectLst/>
                <a:ea typeface="Aptos" panose="020B0004020202020204" pitchFamily="34" charset="0"/>
              </a:rPr>
              <a:t>largely shaped by the French colonization period in the </a:t>
            </a:r>
            <a:br>
              <a:rPr lang="en-US" sz="2400" kern="100" dirty="0">
                <a:effectLst/>
                <a:ea typeface="Aptos" panose="020B0004020202020204" pitchFamily="34" charset="0"/>
              </a:rPr>
            </a:br>
            <a:r>
              <a:rPr lang="en-US" sz="2400" kern="100" dirty="0">
                <a:effectLst/>
                <a:ea typeface="Aptos" panose="020B0004020202020204" pitchFamily="34" charset="0"/>
              </a:rPr>
              <a:t>early 20th century.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During French rule, vineyards flourished. The French, who </a:t>
            </a:r>
            <a:br>
              <a:rPr lang="en-US" sz="2400" kern="100" dirty="0">
                <a:effectLst/>
                <a:ea typeface="Aptos" panose="020B0004020202020204" pitchFamily="34" charset="0"/>
              </a:rPr>
            </a:br>
            <a:r>
              <a:rPr lang="en-US" sz="2400" kern="100" dirty="0">
                <a:effectLst/>
                <a:ea typeface="Aptos" panose="020B0004020202020204" pitchFamily="34" charset="0"/>
              </a:rPr>
              <a:t>brought their wine expertise to Morocco, planted new </a:t>
            </a:r>
            <a:br>
              <a:rPr lang="en-US" sz="2400" kern="100" dirty="0">
                <a:effectLst/>
                <a:ea typeface="Aptos" panose="020B0004020202020204" pitchFamily="34" charset="0"/>
              </a:rPr>
            </a:br>
            <a:r>
              <a:rPr lang="en-US" sz="2400" kern="100" dirty="0">
                <a:effectLst/>
                <a:ea typeface="Aptos" panose="020B0004020202020204" pitchFamily="34" charset="0"/>
              </a:rPr>
              <a:t>vineyards and applied winemaking techniques familiar to </a:t>
            </a:r>
            <a:br>
              <a:rPr lang="en-US" sz="2400" kern="100" dirty="0">
                <a:effectLst/>
                <a:ea typeface="Aptos" panose="020B0004020202020204" pitchFamily="34" charset="0"/>
              </a:rPr>
            </a:br>
            <a:r>
              <a:rPr lang="en-US" sz="2400" kern="100" dirty="0">
                <a:effectLst/>
                <a:ea typeface="Aptos" panose="020B0004020202020204" pitchFamily="34" charset="0"/>
              </a:rPr>
              <a:t>their homeland.</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ollage of different types of pottery&#10;&#10;Description automatically generated">
            <a:extLst>
              <a:ext uri="{FF2B5EF4-FFF2-40B4-BE49-F238E27FC236}">
                <a16:creationId xmlns:a16="http://schemas.microsoft.com/office/drawing/2014/main" id="{3A2603B4-9321-FA79-54E7-2DD6AE4C390B}"/>
              </a:ext>
            </a:extLst>
          </p:cNvPr>
          <p:cNvPicPr>
            <a:picLocks noChangeAspect="1"/>
          </p:cNvPicPr>
          <p:nvPr/>
        </p:nvPicPr>
        <p:blipFill>
          <a:blip r:embed="rId3">
            <a:extLst>
              <a:ext uri="{28A0092B-C50C-407E-A947-70E740481C1C}">
                <a14:useLocalDpi xmlns:a14="http://schemas.microsoft.com/office/drawing/2010/main" val="0"/>
              </a:ext>
            </a:extLst>
          </a:blip>
          <a:srcRect l="5201" r="4799" b="14311"/>
          <a:stretch/>
        </p:blipFill>
        <p:spPr>
          <a:xfrm>
            <a:off x="8058912" y="3645408"/>
            <a:ext cx="4133088" cy="3212591"/>
          </a:xfrm>
          <a:prstGeom prst="rect">
            <a:avLst/>
          </a:prstGeom>
        </p:spPr>
      </p:pic>
    </p:spTree>
    <p:extLst>
      <p:ext uri="{BB962C8B-B14F-4D97-AF65-F5344CB8AC3E}">
        <p14:creationId xmlns:p14="http://schemas.microsoft.com/office/powerpoint/2010/main" val="18933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2656F9-481F-13EB-FF4B-B485F73A02ED}"/>
              </a:ext>
            </a:extLst>
          </p:cNvPr>
          <p:cNvSpPr txBox="1"/>
          <p:nvPr/>
        </p:nvSpPr>
        <p:spPr>
          <a:xfrm>
            <a:off x="633984" y="1170434"/>
            <a:ext cx="10948416" cy="526297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Baccari is a relatively new winery in Morocco that's making waves in the international wine scene. Located near Meknes, in the heart of Morocco's wine-growing region, Baccari is known for its commitment to quality and sustainability.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Modern Approach:</a:t>
            </a:r>
            <a:r>
              <a:rPr lang="en-US" sz="2400" dirty="0">
                <a:latin typeface="Times New Roman" panose="02020603050405020304" pitchFamily="18" charset="0"/>
                <a:cs typeface="Times New Roman" panose="02020603050405020304" pitchFamily="18" charset="0"/>
              </a:rPr>
              <a:t> Baccari embraces modern winemaking techniques while respecting traditional methods. This blend of old and new allows them to produce wines that are both innovative and rooted in the region's rich history.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Focus on Terroir:</a:t>
            </a:r>
            <a:r>
              <a:rPr lang="en-US" sz="2400" dirty="0">
                <a:latin typeface="Times New Roman" panose="02020603050405020304" pitchFamily="18" charset="0"/>
                <a:cs typeface="Times New Roman" panose="02020603050405020304" pitchFamily="18" charset="0"/>
              </a:rPr>
              <a:t> The winery is deeply committed to showcasing the unique terroir of Morocco. They carefully select grape varieties and vineyard sites to highlight the specific characteristics of each region.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Sustainable Practices:</a:t>
            </a:r>
            <a:r>
              <a:rPr lang="en-US" sz="2400" dirty="0">
                <a:latin typeface="Times New Roman" panose="02020603050405020304" pitchFamily="18" charset="0"/>
                <a:cs typeface="Times New Roman" panose="02020603050405020304" pitchFamily="18" charset="0"/>
              </a:rPr>
              <a:t> Baccari is dedicated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sustainable winemaking. They employ organic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biodynamic farming methods to minimize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their environmental impact and produce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healthier wines.</a:t>
            </a:r>
          </a:p>
        </p:txBody>
      </p:sp>
      <p:pic>
        <p:nvPicPr>
          <p:cNvPr id="5" name="Picture 4" descr="A group of barrels stacked in a room&#10;&#10;Description automatically generated">
            <a:extLst>
              <a:ext uri="{FF2B5EF4-FFF2-40B4-BE49-F238E27FC236}">
                <a16:creationId xmlns:a16="http://schemas.microsoft.com/office/drawing/2014/main" id="{C06CAC68-8449-4C50-A243-3A791B7B6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976" y="4273295"/>
            <a:ext cx="5169408" cy="2584704"/>
          </a:xfrm>
          <a:prstGeom prst="rect">
            <a:avLst/>
          </a:prstGeom>
        </p:spPr>
      </p:pic>
    </p:spTree>
    <p:extLst>
      <p:ext uri="{BB962C8B-B14F-4D97-AF65-F5344CB8AC3E}">
        <p14:creationId xmlns:p14="http://schemas.microsoft.com/office/powerpoint/2010/main" val="10817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15000"/>
              </a:lnSpc>
              <a:spcBef>
                <a:spcPts val="0"/>
              </a:spcBef>
              <a:spcAft>
                <a:spcPts val="800"/>
              </a:spcAft>
            </a:pPr>
            <a:r>
              <a:rPr lang="en-US" dirty="0"/>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5461506"/>
          </a:xfrm>
        </p:spPr>
        <p:txBody>
          <a:bodyPr>
            <a:normAutofit/>
          </a:bodyPr>
          <a:lstStyle/>
          <a:p>
            <a:pPr marL="457200" indent="-457200" algn="l">
              <a:buFont typeface="Arial" panose="020B0604020202020204" pitchFamily="34" charset="0"/>
              <a:buChar char="•"/>
            </a:pPr>
            <a:r>
              <a:rPr lang="en-US" dirty="0"/>
              <a:t>Morocco’s wine industry is a fascinating blend of history, culture, and terroir. </a:t>
            </a:r>
          </a:p>
          <a:p>
            <a:pPr marL="457200" indent="-457200" algn="l">
              <a:buFont typeface="Arial" panose="020B0604020202020204" pitchFamily="34" charset="0"/>
              <a:buChar char="•"/>
            </a:pPr>
            <a:r>
              <a:rPr lang="en-US" dirty="0"/>
              <a:t>With a combination of ancient </a:t>
            </a:r>
            <a:br>
              <a:rPr lang="en-US" dirty="0"/>
            </a:br>
            <a:r>
              <a:rPr lang="en-US" dirty="0"/>
              <a:t>viticultural traditions and </a:t>
            </a:r>
            <a:br>
              <a:rPr lang="en-US" dirty="0"/>
            </a:br>
            <a:r>
              <a:rPr lang="en-US" dirty="0"/>
              <a:t>modern winemaking techniques, </a:t>
            </a:r>
            <a:br>
              <a:rPr lang="en-US" dirty="0"/>
            </a:br>
            <a:r>
              <a:rPr lang="en-US" dirty="0"/>
              <a:t>Moroccan wines are gaining </a:t>
            </a:r>
            <a:br>
              <a:rPr lang="en-US" dirty="0"/>
            </a:br>
            <a:r>
              <a:rPr lang="en-US" dirty="0"/>
              <a:t>recognition around the world. </a:t>
            </a:r>
          </a:p>
          <a:p>
            <a:pPr marL="457200" indent="-457200" algn="l">
              <a:buFont typeface="Arial" panose="020B0604020202020204" pitchFamily="34" charset="0"/>
              <a:buChar char="•"/>
            </a:pPr>
            <a:r>
              <a:rPr lang="en-US" dirty="0"/>
              <a:t>Whether you're sipping on a </a:t>
            </a:r>
            <a:br>
              <a:rPr lang="en-US" dirty="0"/>
            </a:br>
            <a:r>
              <a:rPr lang="en-US" dirty="0"/>
              <a:t>robust Syrah from Meknès or </a:t>
            </a:r>
            <a:br>
              <a:rPr lang="en-US" dirty="0"/>
            </a:br>
            <a:r>
              <a:rPr lang="en-US" dirty="0"/>
              <a:t>enjoying a crisp Zenata rosé, </a:t>
            </a:r>
            <a:br>
              <a:rPr lang="en-US" dirty="0"/>
            </a:br>
            <a:r>
              <a:rPr lang="en-US" dirty="0"/>
              <a:t>Morocco has a wine for every </a:t>
            </a:r>
            <a:br>
              <a:rPr lang="en-US" dirty="0"/>
            </a:br>
            <a:r>
              <a:rPr lang="en-US" dirty="0"/>
              <a:t>palate.</a:t>
            </a:r>
          </a:p>
        </p:txBody>
      </p:sp>
      <p:pic>
        <p:nvPicPr>
          <p:cNvPr id="5" name="Picture 4" descr="A collage of different wine bottles&#10;&#10;Description automatically generated">
            <a:extLst>
              <a:ext uri="{FF2B5EF4-FFF2-40B4-BE49-F238E27FC236}">
                <a16:creationId xmlns:a16="http://schemas.microsoft.com/office/drawing/2014/main" id="{67C5434D-88C9-05D1-3152-98350A92C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115058"/>
            <a:ext cx="6324600" cy="4742941"/>
          </a:xfrm>
          <a:prstGeom prst="rect">
            <a:avLst/>
          </a:prstGeom>
        </p:spPr>
      </p:pic>
    </p:spTree>
    <p:extLst>
      <p:ext uri="{BB962C8B-B14F-4D97-AF65-F5344CB8AC3E}">
        <p14:creationId xmlns:p14="http://schemas.microsoft.com/office/powerpoint/2010/main" val="28101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fontScale="92500"/>
          </a:bodyPr>
          <a:lstStyle/>
          <a:p>
            <a:pPr marL="285750" marR="0" indent="-28575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Books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Look for books on global wine regions or North African viticulture. "Wine Grapes" by Jancis Robinson, for example, is an excellent resource.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Academic Journals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presentations from journals such as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Journal of Wine Research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American Journal of Enology and Viticulture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can provide scientific insights into Moroccan wine production.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Websites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Trusted wine platforms like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Wine Enthusiast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Wine Spectator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Decanter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often feature in-depth presentations about emerging wine regions, including Morocco.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Winery Websites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Websites of notable Moroccan wineries (e.g., Les Celliers de Meknès, Domaine Ouled Thaleb) provide direct information about their wines and production processes.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 Websites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National tourism websites or Morocco-specific wine tours may offer useful insights into the history and current state of the wine industry in the country.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80159"/>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Morocco’s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280161"/>
            <a:ext cx="11314176" cy="2389632"/>
          </a:xfrm>
        </p:spPr>
        <p:txBody>
          <a:bodyPr>
            <a:noAutofit/>
          </a:bodyPr>
          <a:lstStyle/>
          <a:p>
            <a:pPr algn="l"/>
            <a:r>
              <a:rPr lang="en-US" sz="2400" b="1" dirty="0"/>
              <a:t>Phoenicians and Romans: Introducing Vine Growing to Morocco</a:t>
            </a:r>
          </a:p>
          <a:p>
            <a:pPr marL="342900" indent="-342900" algn="l">
              <a:buFont typeface="Arial" panose="020B0604020202020204" pitchFamily="34" charset="0"/>
              <a:buChar char="•"/>
            </a:pPr>
            <a:r>
              <a:rPr lang="en-US" sz="2400" dirty="0"/>
              <a:t>You know what’s amazing about wine? Beyond its rich flavors and aromas, it’s deeply connected to history. </a:t>
            </a:r>
          </a:p>
          <a:p>
            <a:pPr marL="342900" indent="-342900" algn="l">
              <a:buFont typeface="Arial" panose="020B0604020202020204" pitchFamily="34" charset="0"/>
              <a:buChar char="•"/>
            </a:pPr>
            <a:r>
              <a:rPr lang="en-US" sz="2400" dirty="0"/>
              <a:t>Morocco, a country known for its rich cultural tapestry, has a fascinating wine story that dates back to ancient times. But how did vines even make their way to this sun-soaked land? </a:t>
            </a:r>
          </a:p>
        </p:txBody>
      </p:sp>
      <p:pic>
        <p:nvPicPr>
          <p:cNvPr id="5" name="Picture 4" descr="A map of the mediterranean sea&#10;&#10;Description automatically generated">
            <a:extLst>
              <a:ext uri="{FF2B5EF4-FFF2-40B4-BE49-F238E27FC236}">
                <a16:creationId xmlns:a16="http://schemas.microsoft.com/office/drawing/2014/main" id="{75B2F362-7CB6-5C67-D16B-42ABC32278D3}"/>
              </a:ext>
            </a:extLst>
          </p:cNvPr>
          <p:cNvPicPr>
            <a:picLocks noChangeAspect="1"/>
          </p:cNvPicPr>
          <p:nvPr/>
        </p:nvPicPr>
        <p:blipFill>
          <a:blip r:embed="rId3">
            <a:extLst>
              <a:ext uri="{28A0092B-C50C-407E-A947-70E740481C1C}">
                <a14:useLocalDpi xmlns:a14="http://schemas.microsoft.com/office/drawing/2010/main" val="0"/>
              </a:ext>
            </a:extLst>
          </a:blip>
          <a:srcRect b="7839"/>
          <a:stretch/>
        </p:blipFill>
        <p:spPr>
          <a:xfrm>
            <a:off x="0" y="3668024"/>
            <a:ext cx="8487524" cy="2938272"/>
          </a:xfrm>
          <a:prstGeom prst="rect">
            <a:avLst/>
          </a:prstGeom>
        </p:spPr>
      </p:pic>
      <p:sp>
        <p:nvSpPr>
          <p:cNvPr id="7" name="TextBox 6">
            <a:extLst>
              <a:ext uri="{FF2B5EF4-FFF2-40B4-BE49-F238E27FC236}">
                <a16:creationId xmlns:a16="http://schemas.microsoft.com/office/drawing/2014/main" id="{424E700F-28E9-F459-4F88-1B9891626344}"/>
              </a:ext>
            </a:extLst>
          </p:cNvPr>
          <p:cNvSpPr txBox="1"/>
          <p:nvPr/>
        </p:nvSpPr>
        <p:spPr>
          <a:xfrm>
            <a:off x="8487524" y="3429000"/>
            <a:ext cx="3606940" cy="3416320"/>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Enter the Phoenicians and Romans—the original wine influencers of Morocco.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Let’s dive into how these ancient powerhouses played a pivotal role in shaping the country's winemaking traditions.</a:t>
            </a:r>
          </a:p>
        </p:txBody>
      </p:sp>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dirty="0"/>
              <a:t>The Phoenicians: The First Movers</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8193024" cy="2865120"/>
          </a:xfrm>
        </p:spPr>
        <p:txBody>
          <a:bodyPr>
            <a:noAutofit/>
          </a:bodyPr>
          <a:lstStyle/>
          <a:p>
            <a:pPr marL="342900" indent="-342900" algn="l">
              <a:lnSpc>
                <a:spcPct val="100000"/>
              </a:lnSpc>
              <a:buFont typeface="Arial" panose="020B0604020202020204" pitchFamily="34" charset="0"/>
              <a:buChar char="•"/>
            </a:pPr>
            <a:r>
              <a:rPr lang="en-US" sz="2400" dirty="0"/>
              <a:t>So, who were these Phoenicians? Think of them as ancient maritime traders who were all about exploration and spreading culture (and wine, of course) across the Mediterranean. They were sailing around from what’s now modern-day Lebanon, hitting up coastal towns, and—guess what?—they brought vines with them wherever they went.</a:t>
            </a:r>
          </a:p>
        </p:txBody>
      </p:sp>
      <p:pic>
        <p:nvPicPr>
          <p:cNvPr id="5" name="Picture 4" descr="A mosaic of two men picking grapes&#10;&#10;Description automatically generated">
            <a:extLst>
              <a:ext uri="{FF2B5EF4-FFF2-40B4-BE49-F238E27FC236}">
                <a16:creationId xmlns:a16="http://schemas.microsoft.com/office/drawing/2014/main" id="{9C3321B1-71BF-6A45-31D2-C5DB74082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048" y="1172209"/>
            <a:ext cx="3425952" cy="2656080"/>
          </a:xfrm>
          <a:prstGeom prst="rect">
            <a:avLst/>
          </a:prstGeom>
        </p:spPr>
      </p:pic>
      <p:sp>
        <p:nvSpPr>
          <p:cNvPr id="7" name="TextBox 6">
            <a:extLst>
              <a:ext uri="{FF2B5EF4-FFF2-40B4-BE49-F238E27FC236}">
                <a16:creationId xmlns:a16="http://schemas.microsoft.com/office/drawing/2014/main" id="{83CA7C9D-AD61-CB8B-7016-164BECEEFB05}"/>
              </a:ext>
            </a:extLst>
          </p:cNvPr>
          <p:cNvSpPr txBox="1"/>
          <p:nvPr/>
        </p:nvSpPr>
        <p:spPr>
          <a:xfrm>
            <a:off x="573024" y="3414189"/>
            <a:ext cx="11618976" cy="3046988"/>
          </a:xfrm>
          <a:prstGeom prst="rect">
            <a:avLst/>
          </a:prstGeom>
          <a:noFill/>
        </p:spPr>
        <p:txBody>
          <a:bodyPr wrap="square">
            <a:spAutoFit/>
          </a:bodyPr>
          <a:lstStyle/>
          <a:p>
            <a:pPr marL="342900"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why vines? Well, grapes weren’t just a tasty treat; they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were an important economic resource. Vine growing was one of the key trades in Phoenician colonies, and Morocco, with its sun-drenched climate and fertile soil, was perfect for it. It’s like they saw the potential and said, “This place needs some wine!” And with that, they introduced vine growing to the region. Pretty visionary, right?</a:t>
            </a:r>
          </a:p>
          <a:p>
            <a:pPr marL="342900"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Phoenicians set up colonies in places like Mogador (modern-day Essaouira), where they didn’t just trade goods but also laid the groundwork for agriculture, including viticulture. While they didn’t stick around forever, their love for vines left a lasting legacy.</a:t>
            </a:r>
          </a:p>
        </p:txBody>
      </p:sp>
    </p:spTree>
    <p:extLst>
      <p:ext uri="{BB962C8B-B14F-4D97-AF65-F5344CB8AC3E}">
        <p14:creationId xmlns:p14="http://schemas.microsoft.com/office/powerpoint/2010/main" val="41925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Morocco’s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60832" y="1170433"/>
            <a:ext cx="11387328" cy="2535936"/>
          </a:xfrm>
        </p:spPr>
        <p:txBody>
          <a:bodyPr>
            <a:noAutofit/>
          </a:bodyPr>
          <a:lstStyle/>
          <a:p>
            <a:pPr algn="l"/>
            <a:r>
              <a:rPr lang="en-US" sz="2400" b="1" dirty="0"/>
              <a:t>Romans: Taking It to the Next Level</a:t>
            </a:r>
          </a:p>
          <a:p>
            <a:pPr marL="342900" indent="-342900" algn="l">
              <a:buFont typeface="Arial" panose="020B0604020202020204" pitchFamily="34" charset="0"/>
              <a:buChar char="•"/>
            </a:pPr>
            <a:r>
              <a:rPr lang="en-US" sz="2400" dirty="0"/>
              <a:t>And then came the Romans. If the Phoenicians were the vine-growing pioneers, the Romans were the ones who took things to the next level. The Romans weren’t just about military conquest; they were masters of agriculture and loved a good glass of wine as much as anyone. When they arrived in Morocco (or Mauretania, as they called it back then), they saw the fertile lands and realized they could expand their empire’s love for wine here.</a:t>
            </a:r>
          </a:p>
        </p:txBody>
      </p:sp>
      <p:pic>
        <p:nvPicPr>
          <p:cNvPr id="5" name="Picture 4" descr="A mosaic of a person holding a jug&#10;&#10;Description automatically generated">
            <a:extLst>
              <a:ext uri="{FF2B5EF4-FFF2-40B4-BE49-F238E27FC236}">
                <a16:creationId xmlns:a16="http://schemas.microsoft.com/office/drawing/2014/main" id="{EE9171D7-EE3C-2B8E-6489-B174843C5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06368"/>
            <a:ext cx="5046869" cy="3151631"/>
          </a:xfrm>
          <a:prstGeom prst="rect">
            <a:avLst/>
          </a:prstGeom>
        </p:spPr>
      </p:pic>
      <p:sp>
        <p:nvSpPr>
          <p:cNvPr id="7" name="TextBox 6">
            <a:extLst>
              <a:ext uri="{FF2B5EF4-FFF2-40B4-BE49-F238E27FC236}">
                <a16:creationId xmlns:a16="http://schemas.microsoft.com/office/drawing/2014/main" id="{B0F0B992-99CB-9F0B-A953-03C39048A629}"/>
              </a:ext>
            </a:extLst>
          </p:cNvPr>
          <p:cNvSpPr txBox="1"/>
          <p:nvPr/>
        </p:nvSpPr>
        <p:spPr>
          <a:xfrm>
            <a:off x="5303520" y="3517083"/>
            <a:ext cx="6644640" cy="3416320"/>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Romans were known for their organized approach to farming, so they brought advanced techniques for vine cultivation.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understood soil types, irrigation, and pruning in a way that made the vineyards thrive. And if you think about it, their influence on Moroccan wine is kind of like upgrading from a basic phone to a smartphone—same concept, but so much more sophisticated.</a:t>
            </a:r>
          </a:p>
        </p:txBody>
      </p:sp>
    </p:spTree>
    <p:extLst>
      <p:ext uri="{BB962C8B-B14F-4D97-AF65-F5344CB8AC3E}">
        <p14:creationId xmlns:p14="http://schemas.microsoft.com/office/powerpoint/2010/main" val="17374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Morocco’s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280161"/>
            <a:ext cx="6461760" cy="3669792"/>
          </a:xfrm>
        </p:spPr>
        <p:txBody>
          <a:bodyPr>
            <a:noAutofit/>
          </a:bodyPr>
          <a:lstStyle/>
          <a:p>
            <a:pPr algn="l"/>
            <a:r>
              <a:rPr lang="en-US" sz="2400" b="1" dirty="0"/>
              <a:t>Why Morocco Was Perfect for Vineyards</a:t>
            </a:r>
          </a:p>
          <a:p>
            <a:pPr marL="342900" indent="-342900" algn="l">
              <a:buFont typeface="Arial" panose="020B0604020202020204" pitchFamily="34" charset="0"/>
              <a:buChar char="•"/>
            </a:pPr>
            <a:r>
              <a:rPr lang="en-US" sz="2400" dirty="0"/>
              <a:t>But why were these ancient civilizations so keen on growing vines in Morocco? What makes this country so special for viticulture? </a:t>
            </a:r>
          </a:p>
          <a:p>
            <a:pPr marL="341313" lvl="1" indent="-341313"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starters, Morocco's Mediterranean climate—with its long, hot summers and cool, breezy winters—was (and still is) ideal for grape growing. Plus, Morocco’s diverse geography offers everything from coastal plains to inland valleys, creating the perfect variety of microclimates that grapevines love.</a:t>
            </a:r>
          </a:p>
        </p:txBody>
      </p:sp>
      <p:pic>
        <p:nvPicPr>
          <p:cNvPr id="5" name="Picture 4" descr="A vineyard with rows of vines&#10;&#10;Description automatically generated">
            <a:extLst>
              <a:ext uri="{FF2B5EF4-FFF2-40B4-BE49-F238E27FC236}">
                <a16:creationId xmlns:a16="http://schemas.microsoft.com/office/drawing/2014/main" id="{27EB1E14-9957-CB7E-7DA7-9856F9D42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784" y="1280160"/>
            <a:ext cx="5157216" cy="3767327"/>
          </a:xfrm>
          <a:prstGeom prst="rect">
            <a:avLst/>
          </a:prstGeom>
        </p:spPr>
      </p:pic>
      <p:sp>
        <p:nvSpPr>
          <p:cNvPr id="7" name="TextBox 6">
            <a:extLst>
              <a:ext uri="{FF2B5EF4-FFF2-40B4-BE49-F238E27FC236}">
                <a16:creationId xmlns:a16="http://schemas.microsoft.com/office/drawing/2014/main" id="{568F5E82-1821-EAA1-FE34-F049E3F51919}"/>
              </a:ext>
            </a:extLst>
          </p:cNvPr>
          <p:cNvSpPr txBox="1"/>
          <p:nvPr/>
        </p:nvSpPr>
        <p:spPr>
          <a:xfrm>
            <a:off x="573024" y="5132831"/>
            <a:ext cx="11484864" cy="1569660"/>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ancient winemakers weren’t concerned about things like appellations or grape varieties as we know them today, but they knew a good thing when they saw it.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land was fertile, the conditions were right, and with that, Morocco’s love affair with wine began.</a:t>
            </a:r>
          </a:p>
        </p:txBody>
      </p:sp>
    </p:spTree>
    <p:extLst>
      <p:ext uri="{BB962C8B-B14F-4D97-AF65-F5344CB8AC3E}">
        <p14:creationId xmlns:p14="http://schemas.microsoft.com/office/powerpoint/2010/main" val="42257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463040"/>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Morocco’s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463041"/>
            <a:ext cx="11387328" cy="2609088"/>
          </a:xfrm>
        </p:spPr>
        <p:txBody>
          <a:bodyPr>
            <a:noAutofit/>
          </a:bodyPr>
          <a:lstStyle/>
          <a:p>
            <a:pPr algn="l">
              <a:lnSpc>
                <a:spcPct val="100000"/>
              </a:lnSpc>
            </a:pPr>
            <a:r>
              <a:rPr lang="en-US" sz="2400" b="1" dirty="0"/>
              <a:t>So, What Did This Mean for Wine in Morocco?</a:t>
            </a:r>
          </a:p>
          <a:p>
            <a:pPr marL="342900" indent="-342900" algn="l">
              <a:lnSpc>
                <a:spcPct val="100000"/>
              </a:lnSpc>
              <a:buFont typeface="Arial" panose="020B0604020202020204" pitchFamily="34" charset="0"/>
              <a:buChar char="•"/>
            </a:pPr>
            <a:r>
              <a:rPr lang="en-US" sz="2400" dirty="0"/>
              <a:t>Here’s where it gets interesting. The introduction of vine growing by the Phoenicians and Romans wasn’t just about making a local wine scene; it was about integrating wine into the cultural and social fabric of Morocco. </a:t>
            </a:r>
          </a:p>
          <a:p>
            <a:pPr marL="342900" indent="-342900" algn="l">
              <a:lnSpc>
                <a:spcPct val="100000"/>
              </a:lnSpc>
              <a:buFont typeface="Arial" panose="020B0604020202020204" pitchFamily="34" charset="0"/>
              <a:buChar char="•"/>
            </a:pPr>
            <a:r>
              <a:rPr lang="en-US" sz="2400" dirty="0"/>
              <a:t>Wine became a part of rituals, feasts, and everyday life. Over time, as new settlers and civilizations came and went, the winemaking traditions persisted, evolving today.</a:t>
            </a:r>
          </a:p>
        </p:txBody>
      </p:sp>
      <p:pic>
        <p:nvPicPr>
          <p:cNvPr id="7" name="Picture 6" descr="A close-up of a painting&#10;&#10;Description automatically generated">
            <a:extLst>
              <a:ext uri="{FF2B5EF4-FFF2-40B4-BE49-F238E27FC236}">
                <a16:creationId xmlns:a16="http://schemas.microsoft.com/office/drawing/2014/main" id="{9EC3E366-9A40-78E8-A2D3-EF02ECD87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9" y="4072128"/>
            <a:ext cx="5577746" cy="2785871"/>
          </a:xfrm>
          <a:prstGeom prst="rect">
            <a:avLst/>
          </a:prstGeom>
        </p:spPr>
      </p:pic>
      <p:sp>
        <p:nvSpPr>
          <p:cNvPr id="9" name="TextBox 8">
            <a:extLst>
              <a:ext uri="{FF2B5EF4-FFF2-40B4-BE49-F238E27FC236}">
                <a16:creationId xmlns:a16="http://schemas.microsoft.com/office/drawing/2014/main" id="{393DA5AB-9185-149B-5EF2-AA7BE9FE327F}"/>
              </a:ext>
            </a:extLst>
          </p:cNvPr>
          <p:cNvSpPr txBox="1"/>
          <p:nvPr/>
        </p:nvSpPr>
        <p:spPr>
          <a:xfrm>
            <a:off x="5641896" y="4066693"/>
            <a:ext cx="6318455" cy="2215991"/>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way, the Phoenicians and Romans were the catalysts, but Moroccan wine is now its own character with a unique identity, shaped by centuries of tradition, innovation, and—most importantly—a deep respect for the vine.</a:t>
            </a:r>
          </a:p>
          <a:p>
            <a:pPr algn="l"/>
            <a:endParaRPr lang="en-US" sz="1800" dirty="0"/>
          </a:p>
        </p:txBody>
      </p:sp>
    </p:spTree>
    <p:extLst>
      <p:ext uri="{BB962C8B-B14F-4D97-AF65-F5344CB8AC3E}">
        <p14:creationId xmlns:p14="http://schemas.microsoft.com/office/powerpoint/2010/main" val="16457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6706939" cy="1207007"/>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Morrocco's Wine Today</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207009"/>
            <a:ext cx="6121723" cy="3974591"/>
          </a:xfrm>
        </p:spPr>
        <p:txBody>
          <a:bodyPr vert="horz" lIns="91440" tIns="45720" rIns="91440" bIns="45720" rtlCol="0">
            <a:normAutofit fontScale="92500" lnSpcReduction="20000"/>
          </a:bodyPr>
          <a:lstStyle/>
          <a:p>
            <a:pPr lvl="0" algn="l">
              <a:lnSpc>
                <a:spcPct val="110000"/>
              </a:lnSpc>
            </a:pPr>
            <a:r>
              <a:rPr lang="en-US" b="1" dirty="0"/>
              <a:t>Post-Independence (1956-present)</a:t>
            </a:r>
            <a:r>
              <a:rPr lang="en-US" dirty="0"/>
              <a:t>: </a:t>
            </a:r>
          </a:p>
          <a:p>
            <a:pPr marL="457200" lvl="0" indent="-457200" algn="l">
              <a:lnSpc>
                <a:spcPct val="110000"/>
              </a:lnSpc>
              <a:buFont typeface="Arial" panose="020B0604020202020204" pitchFamily="34" charset="0"/>
              <a:buChar char="•"/>
            </a:pPr>
            <a:r>
              <a:rPr lang="en-US" dirty="0"/>
              <a:t>Struggles during the independence period, followed by resurgence in the late 20th century due to government investment and renewed interest in winemaking.</a:t>
            </a:r>
          </a:p>
          <a:p>
            <a:pPr marL="457200" indent="-457200" algn="l">
              <a:lnSpc>
                <a:spcPct val="110000"/>
              </a:lnSpc>
              <a:buFont typeface="Arial" panose="020B0604020202020204" pitchFamily="34" charset="0"/>
              <a:buChar char="•"/>
            </a:pPr>
            <a:r>
              <a:rPr lang="en-US" dirty="0"/>
              <a:t>Today, Morocco produces about 40 million bottles of wine annually, making it one of the largest wine producers in the Arab world. </a:t>
            </a:r>
          </a:p>
        </p:txBody>
      </p:sp>
      <p:pic>
        <p:nvPicPr>
          <p:cNvPr id="7" name="Picture 6" descr="A row of wine bottles on a shelf&#10;&#10;Description automatically generated">
            <a:extLst>
              <a:ext uri="{FF2B5EF4-FFF2-40B4-BE49-F238E27FC236}">
                <a16:creationId xmlns:a16="http://schemas.microsoft.com/office/drawing/2014/main" id="{B53B2CCB-F539-DD21-3031-42A037C5C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912" y="1207008"/>
            <a:ext cx="5657088" cy="3816816"/>
          </a:xfrm>
          <a:prstGeom prst="rect">
            <a:avLst/>
          </a:prstGeom>
        </p:spPr>
      </p:pic>
      <p:sp>
        <p:nvSpPr>
          <p:cNvPr id="9" name="TextBox 8">
            <a:extLst>
              <a:ext uri="{FF2B5EF4-FFF2-40B4-BE49-F238E27FC236}">
                <a16:creationId xmlns:a16="http://schemas.microsoft.com/office/drawing/2014/main" id="{DDDE7E28-33AF-853F-9D30-F6B8EBC51A5D}"/>
              </a:ext>
            </a:extLst>
          </p:cNvPr>
          <p:cNvSpPr txBox="1"/>
          <p:nvPr/>
        </p:nvSpPr>
        <p:spPr>
          <a:xfrm>
            <a:off x="610938" y="5189326"/>
            <a:ext cx="11190917" cy="830997"/>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Although a Muslim-majority country, Morocco has embraced winemaking as a cultural and economic asset, attracting wine lovers from around the globe.</a:t>
            </a:r>
          </a:p>
        </p:txBody>
      </p:sp>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1147</TotalTime>
  <Words>4346</Words>
  <Application>Microsoft Office PowerPoint</Application>
  <PresentationFormat>Widescreen</PresentationFormat>
  <Paragraphs>193</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Aptos Display</vt:lpstr>
      <vt:lpstr>Arial</vt:lpstr>
      <vt:lpstr>Times New Roman</vt:lpstr>
      <vt:lpstr>Times New Roman, serif</vt:lpstr>
      <vt:lpstr>Office Theme</vt:lpstr>
      <vt:lpstr>Wine Regions of the World Exploring Morocco’s Wines Presented by Marc Silver</vt:lpstr>
      <vt:lpstr>Exploring Morocco’s Wines</vt:lpstr>
      <vt:lpstr>History of Morocco’s Wine</vt:lpstr>
      <vt:lpstr>History of Morocco’s Wine</vt:lpstr>
      <vt:lpstr>The Phoenicians: The First Movers</vt:lpstr>
      <vt:lpstr>History of Morocco’s Wine</vt:lpstr>
      <vt:lpstr>History of Morocco’s Wine</vt:lpstr>
      <vt:lpstr>History of Morocco’s Wine</vt:lpstr>
      <vt:lpstr>Morrocco's Wine Today</vt:lpstr>
      <vt:lpstr>History of Morocco’s Wine</vt:lpstr>
      <vt:lpstr>Wine Regions of Morrocco</vt:lpstr>
      <vt:lpstr>Wine Regions of Morrocco</vt:lpstr>
      <vt:lpstr>In-Depth Regional Breakdown</vt:lpstr>
      <vt:lpstr>Wine Regions of Morrocco</vt:lpstr>
      <vt:lpstr>Wine Regions of Morocco</vt:lpstr>
      <vt:lpstr>Wine Regions of Morrocco</vt:lpstr>
      <vt:lpstr>Wine Regions of Morrocco</vt:lpstr>
      <vt:lpstr>Honorable Mention</vt:lpstr>
      <vt:lpstr>The Terroir of Morrocco</vt:lpstr>
      <vt:lpstr>Wine Classification System</vt:lpstr>
      <vt:lpstr>Major Varietals of Morrocco</vt:lpstr>
      <vt:lpstr>Major Varietals of Morrocco</vt:lpstr>
      <vt:lpstr>Major Varietals of Morrocco</vt:lpstr>
      <vt:lpstr>Major Varietals of Morrocco</vt:lpstr>
      <vt:lpstr>Major Varietals of Morrocco</vt:lpstr>
      <vt:lpstr>Major Varietals of Morrocco</vt:lpstr>
      <vt:lpstr>Notable Wineries</vt:lpstr>
      <vt:lpstr>Notable Wineries</vt:lpstr>
      <vt:lpstr>Notable Wineries</vt:lpstr>
      <vt:lpstr>Notable Wineries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72</cp:revision>
  <dcterms:created xsi:type="dcterms:W3CDTF">2024-07-15T00:09:41Z</dcterms:created>
  <dcterms:modified xsi:type="dcterms:W3CDTF">2024-10-22T22:42:39Z</dcterms:modified>
</cp:coreProperties>
</file>