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2" r:id="rId3"/>
    <p:sldId id="397" r:id="rId4"/>
    <p:sldId id="377" r:id="rId5"/>
    <p:sldId id="379" r:id="rId6"/>
    <p:sldId id="411" r:id="rId7"/>
    <p:sldId id="405" r:id="rId8"/>
    <p:sldId id="407" r:id="rId9"/>
    <p:sldId id="410" r:id="rId10"/>
    <p:sldId id="408" r:id="rId11"/>
    <p:sldId id="412" r:id="rId12"/>
    <p:sldId id="413" r:id="rId13"/>
    <p:sldId id="414" r:id="rId14"/>
    <p:sldId id="399" r:id="rId15"/>
    <p:sldId id="429" r:id="rId16"/>
    <p:sldId id="400" r:id="rId17"/>
    <p:sldId id="415" r:id="rId18"/>
    <p:sldId id="417" r:id="rId19"/>
    <p:sldId id="418" r:id="rId20"/>
    <p:sldId id="419" r:id="rId21"/>
    <p:sldId id="420" r:id="rId22"/>
    <p:sldId id="421" r:id="rId23"/>
    <p:sldId id="422" r:id="rId24"/>
    <p:sldId id="430" r:id="rId25"/>
    <p:sldId id="372" r:id="rId26"/>
    <p:sldId id="401" r:id="rId27"/>
    <p:sldId id="403" r:id="rId28"/>
    <p:sldId id="424" r:id="rId29"/>
    <p:sldId id="425" r:id="rId30"/>
    <p:sldId id="426" r:id="rId31"/>
    <p:sldId id="427" r:id="rId32"/>
    <p:sldId id="428" r:id="rId33"/>
    <p:sldId id="382" r:id="rId34"/>
    <p:sldId id="360" r:id="rId35"/>
    <p:sldId id="394" r:id="rId36"/>
    <p:sldId id="304" r:id="rId37"/>
    <p:sldId id="2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93" autoAdjust="0"/>
    <p:restoredTop sz="95407" autoAdjust="0"/>
  </p:normalViewPr>
  <p:slideViewPr>
    <p:cSldViewPr snapToGrid="0" showGuides="1">
      <p:cViewPr varScale="1">
        <p:scale>
          <a:sx n="76" d="100"/>
          <a:sy n="76" d="100"/>
        </p:scale>
        <p:origin x="114" y="324"/>
      </p:cViewPr>
      <p:guideLst>
        <p:guide orient="horz" pos="13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dirty="0"/>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dirty="0"/>
          </a:p>
        </p:txBody>
      </p:sp>
    </p:spTree>
    <p:extLst>
      <p:ext uri="{BB962C8B-B14F-4D97-AF65-F5344CB8AC3E}">
        <p14:creationId xmlns:p14="http://schemas.microsoft.com/office/powerpoint/2010/main" val="528397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91FD0-BD49-D91E-FAC9-6DB697C5B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DF7B8-51E7-2443-B55A-324E4F927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55D29C-827C-99E6-5639-08C4725C0A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F4B379-9381-A607-C285-DF4B74FABC0C}"/>
              </a:ext>
            </a:extLst>
          </p:cNvPr>
          <p:cNvSpPr>
            <a:spLocks noGrp="1"/>
          </p:cNvSpPr>
          <p:nvPr>
            <p:ph type="sldNum" sz="quarter" idx="5"/>
          </p:nvPr>
        </p:nvSpPr>
        <p:spPr/>
        <p:txBody>
          <a:bodyPr/>
          <a:lstStyle/>
          <a:p>
            <a:fld id="{D8D87E49-3BF5-468C-94CD-AD0776A81355}" type="slidenum">
              <a:rPr lang="en-US" smtClean="0"/>
              <a:t>31</a:t>
            </a:fld>
            <a:endParaRPr lang="en-US" dirty="0"/>
          </a:p>
        </p:txBody>
      </p:sp>
    </p:spTree>
    <p:extLst>
      <p:ext uri="{BB962C8B-B14F-4D97-AF65-F5344CB8AC3E}">
        <p14:creationId xmlns:p14="http://schemas.microsoft.com/office/powerpoint/2010/main" val="1161539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408A9-B75B-727A-0364-73A6FBF57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F2E34-72FC-DB11-D37F-9CAFA59491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0C641-8BE5-0473-5461-4B5062B17D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61ADB3-B2F5-7B02-E70A-73AFE9AEED1D}"/>
              </a:ext>
            </a:extLst>
          </p:cNvPr>
          <p:cNvSpPr>
            <a:spLocks noGrp="1"/>
          </p:cNvSpPr>
          <p:nvPr>
            <p:ph type="sldNum" sz="quarter" idx="5"/>
          </p:nvPr>
        </p:nvSpPr>
        <p:spPr/>
        <p:txBody>
          <a:bodyPr/>
          <a:lstStyle/>
          <a:p>
            <a:fld id="{D8D87E49-3BF5-468C-94CD-AD0776A81355}" type="slidenum">
              <a:rPr lang="en-US" smtClean="0"/>
              <a:t>32</a:t>
            </a:fld>
            <a:endParaRPr lang="en-US" dirty="0"/>
          </a:p>
        </p:txBody>
      </p:sp>
    </p:spTree>
    <p:extLst>
      <p:ext uri="{BB962C8B-B14F-4D97-AF65-F5344CB8AC3E}">
        <p14:creationId xmlns:p14="http://schemas.microsoft.com/office/powerpoint/2010/main" val="4060377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44A03-AFDA-CF2F-962F-AD75DAA81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3E4DB-009E-F759-AFCC-04C66992D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DDF8C-6F90-EC0D-616B-F083B70BA0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03D3C2-F8FD-B583-4682-DCC484CCDAAB}"/>
              </a:ext>
            </a:extLst>
          </p:cNvPr>
          <p:cNvSpPr>
            <a:spLocks noGrp="1"/>
          </p:cNvSpPr>
          <p:nvPr>
            <p:ph type="sldNum" sz="quarter" idx="5"/>
          </p:nvPr>
        </p:nvSpPr>
        <p:spPr/>
        <p:txBody>
          <a:bodyPr/>
          <a:lstStyle/>
          <a:p>
            <a:fld id="{D8D87E49-3BF5-468C-94CD-AD0776A81355}" type="slidenum">
              <a:rPr lang="en-US" smtClean="0"/>
              <a:t>33</a:t>
            </a:fld>
            <a:endParaRPr lang="en-US" dirty="0"/>
          </a:p>
        </p:txBody>
      </p:sp>
    </p:spTree>
    <p:extLst>
      <p:ext uri="{BB962C8B-B14F-4D97-AF65-F5344CB8AC3E}">
        <p14:creationId xmlns:p14="http://schemas.microsoft.com/office/powerpoint/2010/main" val="3199560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34</a:t>
            </a:fld>
            <a:endParaRPr lang="en-US" dirty="0"/>
          </a:p>
        </p:txBody>
      </p:sp>
    </p:spTree>
    <p:extLst>
      <p:ext uri="{BB962C8B-B14F-4D97-AF65-F5344CB8AC3E}">
        <p14:creationId xmlns:p14="http://schemas.microsoft.com/office/powerpoint/2010/main" val="603818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7B2D5-F85A-8C13-95F4-AB9AB53E6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23F9E-20AE-B66D-2D95-6DC8788EED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CEB4B-96BC-6E9A-D1CF-D28F628A9C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35CEB0-A4D2-C01A-2016-5FD3EFB05E48}"/>
              </a:ext>
            </a:extLst>
          </p:cNvPr>
          <p:cNvSpPr>
            <a:spLocks noGrp="1"/>
          </p:cNvSpPr>
          <p:nvPr>
            <p:ph type="sldNum" sz="quarter" idx="5"/>
          </p:nvPr>
        </p:nvSpPr>
        <p:spPr/>
        <p:txBody>
          <a:bodyPr/>
          <a:lstStyle/>
          <a:p>
            <a:fld id="{D8D87E49-3BF5-468C-94CD-AD0776A81355}" type="slidenum">
              <a:rPr lang="en-US" smtClean="0"/>
              <a:t>35</a:t>
            </a:fld>
            <a:endParaRPr lang="en-US" dirty="0"/>
          </a:p>
        </p:txBody>
      </p:sp>
    </p:spTree>
    <p:extLst>
      <p:ext uri="{BB962C8B-B14F-4D97-AF65-F5344CB8AC3E}">
        <p14:creationId xmlns:p14="http://schemas.microsoft.com/office/powerpoint/2010/main" val="1332193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36</a:t>
            </a:fld>
            <a:endParaRPr lang="en-US" dirty="0"/>
          </a:p>
        </p:txBody>
      </p:sp>
    </p:spTree>
    <p:extLst>
      <p:ext uri="{BB962C8B-B14F-4D97-AF65-F5344CB8AC3E}">
        <p14:creationId xmlns:p14="http://schemas.microsoft.com/office/powerpoint/2010/main" val="323884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a:t>
            </a:fld>
            <a:endParaRPr lang="en-US" dirty="0"/>
          </a:p>
        </p:txBody>
      </p:sp>
    </p:spTree>
    <p:extLst>
      <p:ext uri="{BB962C8B-B14F-4D97-AF65-F5344CB8AC3E}">
        <p14:creationId xmlns:p14="http://schemas.microsoft.com/office/powerpoint/2010/main" val="3311229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6</a:t>
            </a:fld>
            <a:endParaRPr lang="en-US" dirty="0"/>
          </a:p>
        </p:txBody>
      </p:sp>
    </p:spTree>
    <p:extLst>
      <p:ext uri="{BB962C8B-B14F-4D97-AF65-F5344CB8AC3E}">
        <p14:creationId xmlns:p14="http://schemas.microsoft.com/office/powerpoint/2010/main" val="973370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7</a:t>
            </a:fld>
            <a:endParaRPr lang="en-US" dirty="0"/>
          </a:p>
        </p:txBody>
      </p:sp>
    </p:spTree>
    <p:extLst>
      <p:ext uri="{BB962C8B-B14F-4D97-AF65-F5344CB8AC3E}">
        <p14:creationId xmlns:p14="http://schemas.microsoft.com/office/powerpoint/2010/main" val="280456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9</a:t>
            </a:fld>
            <a:endParaRPr lang="en-US" dirty="0"/>
          </a:p>
        </p:txBody>
      </p:sp>
    </p:spTree>
    <p:extLst>
      <p:ext uri="{BB962C8B-B14F-4D97-AF65-F5344CB8AC3E}">
        <p14:creationId xmlns:p14="http://schemas.microsoft.com/office/powerpoint/2010/main" val="4036718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27</a:t>
            </a:fld>
            <a:endParaRPr lang="en-US" dirty="0"/>
          </a:p>
        </p:txBody>
      </p:sp>
    </p:spTree>
    <p:extLst>
      <p:ext uri="{BB962C8B-B14F-4D97-AF65-F5344CB8AC3E}">
        <p14:creationId xmlns:p14="http://schemas.microsoft.com/office/powerpoint/2010/main" val="109900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467DA-63E4-C9E0-A89A-83B52DCAF6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422AF-3DFB-701B-FCB6-796BBA2E5C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2F3C6-0F4C-7465-6BAF-7310280411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207853-59FE-DA48-67C5-F4F4E5459024}"/>
              </a:ext>
            </a:extLst>
          </p:cNvPr>
          <p:cNvSpPr>
            <a:spLocks noGrp="1"/>
          </p:cNvSpPr>
          <p:nvPr>
            <p:ph type="sldNum" sz="quarter" idx="5"/>
          </p:nvPr>
        </p:nvSpPr>
        <p:spPr/>
        <p:txBody>
          <a:bodyPr/>
          <a:lstStyle/>
          <a:p>
            <a:fld id="{D8D87E49-3BF5-468C-94CD-AD0776A81355}" type="slidenum">
              <a:rPr lang="en-US" smtClean="0"/>
              <a:t>28</a:t>
            </a:fld>
            <a:endParaRPr lang="en-US" dirty="0"/>
          </a:p>
        </p:txBody>
      </p:sp>
    </p:spTree>
    <p:extLst>
      <p:ext uri="{BB962C8B-B14F-4D97-AF65-F5344CB8AC3E}">
        <p14:creationId xmlns:p14="http://schemas.microsoft.com/office/powerpoint/2010/main" val="4224882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3654E-2D9B-B7FA-A3A4-B0D456EF9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AC0FC-061B-4928-2666-715B2B99E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B4189-D70D-720F-F574-9B0B25AC69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0812DD-7CF0-FD2F-45D8-8F0F9BA1A15C}"/>
              </a:ext>
            </a:extLst>
          </p:cNvPr>
          <p:cNvSpPr>
            <a:spLocks noGrp="1"/>
          </p:cNvSpPr>
          <p:nvPr>
            <p:ph type="sldNum" sz="quarter" idx="5"/>
          </p:nvPr>
        </p:nvSpPr>
        <p:spPr/>
        <p:txBody>
          <a:bodyPr/>
          <a:lstStyle/>
          <a:p>
            <a:fld id="{D8D87E49-3BF5-468C-94CD-AD0776A81355}" type="slidenum">
              <a:rPr lang="en-US" smtClean="0"/>
              <a:t>29</a:t>
            </a:fld>
            <a:endParaRPr lang="en-US" dirty="0"/>
          </a:p>
        </p:txBody>
      </p:sp>
    </p:spTree>
    <p:extLst>
      <p:ext uri="{BB962C8B-B14F-4D97-AF65-F5344CB8AC3E}">
        <p14:creationId xmlns:p14="http://schemas.microsoft.com/office/powerpoint/2010/main" val="92811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DBB1E-47CC-6048-114A-5AFE379487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BE097A-7E62-DBF9-AC55-6780E2FFF9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85CC4A-CD8C-5FE0-8A56-4EBF0EACEB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30A017-89F1-9F1B-7E35-9633CC2D4075}"/>
              </a:ext>
            </a:extLst>
          </p:cNvPr>
          <p:cNvSpPr>
            <a:spLocks noGrp="1"/>
          </p:cNvSpPr>
          <p:nvPr>
            <p:ph type="sldNum" sz="quarter" idx="5"/>
          </p:nvPr>
        </p:nvSpPr>
        <p:spPr/>
        <p:txBody>
          <a:bodyPr/>
          <a:lstStyle/>
          <a:p>
            <a:fld id="{D8D87E49-3BF5-468C-94CD-AD0776A81355}" type="slidenum">
              <a:rPr lang="en-US" smtClean="0"/>
              <a:t>30</a:t>
            </a:fld>
            <a:endParaRPr lang="en-US" dirty="0"/>
          </a:p>
        </p:txBody>
      </p:sp>
    </p:spTree>
    <p:extLst>
      <p:ext uri="{BB962C8B-B14F-4D97-AF65-F5344CB8AC3E}">
        <p14:creationId xmlns:p14="http://schemas.microsoft.com/office/powerpoint/2010/main" val="31198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12/13/2024</a:t>
            </a:fld>
            <a:endParaRPr lang="en-US" dirty="0"/>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dirty="0"/>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12/13/2024</a:t>
            </a:fld>
            <a:endParaRPr lang="en-US" dirty="0"/>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dirty="0"/>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FBC9BE-D1F2-774A-B26C-106F5C3B9CB7}"/>
              </a:ext>
            </a:extLst>
          </p:cNvPr>
          <p:cNvPicPr>
            <a:picLocks noChangeAspect="1"/>
          </p:cNvPicPr>
          <p:nvPr/>
        </p:nvPicPr>
        <p:blipFill>
          <a:blip r:embed="rId3">
            <a:extLst>
              <a:ext uri="{28A0092B-C50C-407E-A947-70E740481C1C}">
                <a14:useLocalDpi xmlns:a14="http://schemas.microsoft.com/office/drawing/2010/main" val="0"/>
              </a:ext>
            </a:extLst>
          </a:blip>
          <a:srcRect t="15870"/>
          <a:stretch/>
        </p:blipFill>
        <p:spPr>
          <a:xfrm>
            <a:off x="1" y="1320"/>
            <a:ext cx="12191999" cy="8547594"/>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6096000" y="1187533"/>
            <a:ext cx="6096000" cy="3918858"/>
          </a:xfrm>
        </p:spPr>
        <p:txBody>
          <a:bodyPr anchor="ctr">
            <a:noAutofit/>
          </a:bodyPr>
          <a:lstStyle/>
          <a:p>
            <a:pPr>
              <a:lnSpc>
                <a:spcPct val="115000"/>
              </a:lnSpc>
              <a:spcBef>
                <a:spcPts val="0"/>
              </a:spcBef>
              <a:spcAft>
                <a:spcPts val="800"/>
              </a:spcAft>
              <a:tabLst>
                <a:tab pos="225425" algn="l"/>
              </a:tabLst>
            </a:pPr>
            <a:r>
              <a:rPr lang="en-US" b="1" dirty="0">
                <a:effectLst/>
                <a:latin typeface="Times New Roman" panose="02020603050405020304" pitchFamily="18" charset="0"/>
                <a:ea typeface="Calibri" panose="020F0502020204030204" pitchFamily="34" charset="0"/>
              </a:rPr>
              <a:t>Wine Regions of California</a:t>
            </a:r>
            <a:br>
              <a:rPr lang="en-US" sz="5000" b="1" dirty="0">
                <a:effectLst/>
                <a:latin typeface="Times New Roman" panose="02020603050405020304" pitchFamily="18" charset="0"/>
                <a:ea typeface="Calibri" panose="020F0502020204030204" pitchFamily="34" charset="0"/>
              </a:rPr>
            </a:br>
            <a:r>
              <a:rPr lang="en-US" sz="5000" b="1" dirty="0">
                <a:effectLst/>
                <a:latin typeface="Times New Roman" panose="02020603050405020304" pitchFamily="18" charset="0"/>
                <a:ea typeface="Calibri" panose="020F0502020204030204" pitchFamily="34" charset="0"/>
              </a:rPr>
              <a:t>Monterey</a:t>
            </a:r>
            <a:br>
              <a:rPr lang="en-US" sz="5000" kern="100" dirty="0">
                <a:solidFill>
                  <a:srgbClr val="FFFF00"/>
                </a:solidFill>
                <a:effectLst>
                  <a:outerShdw blurRad="38100" dist="38100" dir="2700000" algn="tl">
                    <a:srgbClr val="000000">
                      <a:alpha val="43137"/>
                    </a:srgbClr>
                  </a:outerShdw>
                </a:effectLst>
                <a:ea typeface="Aptos" panose="020B0004020202020204" pitchFamily="34" charset="0"/>
              </a:rPr>
            </a:br>
            <a:br>
              <a:rPr lang="en-US" sz="18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en-US" sz="2800" b="1" dirty="0">
                <a:solidFill>
                  <a:srgbClr val="FFFF00"/>
                </a:solidFill>
                <a:effectLst>
                  <a:outerShdw blurRad="38100" dist="38100" dir="2700000" algn="tl">
                    <a:srgbClr val="000000">
                      <a:alpha val="43137"/>
                    </a:srgbClr>
                  </a:outerShdw>
                </a:effectLst>
                <a:latin typeface="Times New Roman, serif"/>
              </a:rPr>
              <a:t>Presented by</a:t>
            </a:r>
            <a:br>
              <a:rPr lang="en-US" sz="2800" dirty="0">
                <a:solidFill>
                  <a:srgbClr val="FFFF00"/>
                </a:solidFill>
                <a:effectLst>
                  <a:outerShdw blurRad="38100" dist="38100" dir="2700000" algn="tl">
                    <a:srgbClr val="000000">
                      <a:alpha val="43137"/>
                    </a:srgbClr>
                  </a:outerShdw>
                </a:effectLst>
              </a:rPr>
            </a:br>
            <a:r>
              <a:rPr lang="en-US" b="1" dirty="0">
                <a:solidFill>
                  <a:srgbClr val="FFFF00"/>
                </a:solidFill>
                <a:effectLst>
                  <a:outerShdw blurRad="38100" dist="38100" dir="2700000" algn="tl">
                    <a:srgbClr val="000000">
                      <a:alpha val="43137"/>
                    </a:srgbClr>
                  </a:outerShdw>
                </a:effectLst>
                <a:latin typeface="Times New Roman, serif"/>
              </a:rPr>
              <a:t>Marc Silver</a:t>
            </a:r>
            <a:endParaRPr lang="en-US" sz="60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79B125D-53ED-7FEC-714B-FC2E076CC0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3AFC97-938A-C4BB-71AB-7253B804633C}"/>
              </a:ext>
            </a:extLst>
          </p:cNvPr>
          <p:cNvSpPr>
            <a:spLocks noGrp="1"/>
          </p:cNvSpPr>
          <p:nvPr>
            <p:ph type="ctrTitle"/>
          </p:nvPr>
        </p:nvSpPr>
        <p:spPr>
          <a:xfrm>
            <a:off x="0" y="1"/>
            <a:ext cx="12191999" cy="1170431"/>
          </a:xfrm>
        </p:spPr>
        <p:txBody>
          <a:bodyPr anchor="ctr">
            <a:normAutofit fontScale="90000"/>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 Sub-Regions of Monterey, California</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D7D0C24-73E0-85FC-1AC7-DDEE94AD983C}"/>
              </a:ext>
            </a:extLst>
          </p:cNvPr>
          <p:cNvSpPr>
            <a:spLocks noGrp="1"/>
          </p:cNvSpPr>
          <p:nvPr>
            <p:ph type="subTitle" idx="1"/>
          </p:nvPr>
        </p:nvSpPr>
        <p:spPr>
          <a:xfrm>
            <a:off x="633046" y="1170433"/>
            <a:ext cx="11133130" cy="5001767"/>
          </a:xfrm>
        </p:spPr>
        <p:txBody>
          <a:bodyPr>
            <a:noAutofit/>
          </a:bodyPr>
          <a:lstStyle/>
          <a:p>
            <a:pPr marR="0" algn="l">
              <a:lnSpc>
                <a:spcPct val="107000"/>
              </a:lnSpc>
              <a:spcAft>
                <a:spcPts val="800"/>
              </a:spcAft>
            </a:pPr>
            <a:r>
              <a:rPr lang="en-US" sz="2400" b="1" kern="100" dirty="0">
                <a:effectLst/>
                <a:ea typeface="Calibri" panose="020F0502020204030204" pitchFamily="34" charset="0"/>
              </a:rPr>
              <a:t>Santa Lucia Highlands</a:t>
            </a:r>
            <a:endParaRPr lang="en-US" sz="2400" kern="100" dirty="0">
              <a:effectLst/>
              <a:ea typeface="Calibri" panose="020F0502020204030204" pitchFamily="34" charset="0"/>
            </a:endParaRP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Perched on the eastern slopes of the Santa Lucia Mountains, this AVA is celebrated for its cool, fog-laden mornings and sunny afternoons. These conditions make it a haven for Pinot Noir and Chardonnay, producing wines with elegant structures and vibrant acidity. </a:t>
            </a:r>
            <a:endParaRPr lang="en-US" sz="2400" dirty="0"/>
          </a:p>
        </p:txBody>
      </p:sp>
      <p:pic>
        <p:nvPicPr>
          <p:cNvPr id="5" name="Picture 4">
            <a:extLst>
              <a:ext uri="{FF2B5EF4-FFF2-40B4-BE49-F238E27FC236}">
                <a16:creationId xmlns:a16="http://schemas.microsoft.com/office/drawing/2014/main" id="{6CBCBAD4-4DFE-4EE7-52F8-A960C0EB6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7010400" cy="3429000"/>
          </a:xfrm>
          <a:prstGeom prst="rect">
            <a:avLst/>
          </a:prstGeom>
        </p:spPr>
      </p:pic>
      <p:sp>
        <p:nvSpPr>
          <p:cNvPr id="7" name="TextBox 6">
            <a:extLst>
              <a:ext uri="{FF2B5EF4-FFF2-40B4-BE49-F238E27FC236}">
                <a16:creationId xmlns:a16="http://schemas.microsoft.com/office/drawing/2014/main" id="{98BEDE1E-0176-7145-AAD3-EF0F55581386}"/>
              </a:ext>
            </a:extLst>
          </p:cNvPr>
          <p:cNvSpPr txBox="1"/>
          <p:nvPr/>
        </p:nvSpPr>
        <p:spPr>
          <a:xfrm>
            <a:off x="7010399" y="3282949"/>
            <a:ext cx="5181599" cy="3622274"/>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region's elevation and proximity to the Pacific create microclimates that allow subtle differences between vineyards, resulting in wines with nuanced layers of red fruit, floral notes, and a touch of minerality. It’s no wonder Santa Lucia Highlands has become synonymous with world-class Pinot.</a:t>
            </a:r>
          </a:p>
        </p:txBody>
      </p:sp>
    </p:spTree>
    <p:extLst>
      <p:ext uri="{BB962C8B-B14F-4D97-AF65-F5344CB8AC3E}">
        <p14:creationId xmlns:p14="http://schemas.microsoft.com/office/powerpoint/2010/main" val="237216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F562B85-7B30-62EA-9ADD-61264E8B96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6A64CE-77FD-348E-868C-99BE30C873F6}"/>
              </a:ext>
            </a:extLst>
          </p:cNvPr>
          <p:cNvSpPr>
            <a:spLocks noGrp="1"/>
          </p:cNvSpPr>
          <p:nvPr>
            <p:ph type="ctrTitle"/>
          </p:nvPr>
        </p:nvSpPr>
        <p:spPr>
          <a:xfrm>
            <a:off x="0" y="1"/>
            <a:ext cx="12191999" cy="1170431"/>
          </a:xfrm>
        </p:spPr>
        <p:txBody>
          <a:bodyPr anchor="ctr">
            <a:normAutofit fontScale="90000"/>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 Sub-Regions of Monterey, California</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77157808-6014-DD09-B104-AB43843DCEC3}"/>
              </a:ext>
            </a:extLst>
          </p:cNvPr>
          <p:cNvSpPr>
            <a:spLocks noGrp="1"/>
          </p:cNvSpPr>
          <p:nvPr>
            <p:ph type="subTitle" idx="1"/>
          </p:nvPr>
        </p:nvSpPr>
        <p:spPr>
          <a:xfrm>
            <a:off x="279400" y="1170433"/>
            <a:ext cx="6858000" cy="3991231"/>
          </a:xfrm>
        </p:spPr>
        <p:txBody>
          <a:bodyPr>
            <a:noAutofit/>
          </a:bodyPr>
          <a:lstStyle/>
          <a:p>
            <a:pPr marR="0" algn="l">
              <a:lnSpc>
                <a:spcPct val="100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Arroyo Seco</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Meaning "dry creek" in Spanish, Arroyo Seco features gravelly, well-draining soils and a sheltered location that protects vines from harsh winds. </a:t>
            </a:r>
          </a:p>
          <a:p>
            <a:pPr marL="285750" marR="0" indent="-285750" algn="l">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AVA produces balanced and approachable wines, particularly Sauvignon Blanc, Chardonnay, and Zinfandel. The combination of moderate daytime warmth and cool nights allows for slow, even ripening, giving wines a bright, fresh character. </a:t>
            </a:r>
          </a:p>
          <a:p>
            <a:pPr marL="342900" indent="-342900" algn="l">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8F7E4367-18E8-43D6-6CC4-DD4C59250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7400" y="1170432"/>
            <a:ext cx="5029199" cy="3991232"/>
          </a:xfrm>
          <a:prstGeom prst="rect">
            <a:avLst/>
          </a:prstGeom>
        </p:spPr>
      </p:pic>
      <p:sp>
        <p:nvSpPr>
          <p:cNvPr id="7" name="TextBox 6">
            <a:extLst>
              <a:ext uri="{FF2B5EF4-FFF2-40B4-BE49-F238E27FC236}">
                <a16:creationId xmlns:a16="http://schemas.microsoft.com/office/drawing/2014/main" id="{D8EBB700-9788-692C-3F0A-B3B3EB40D589}"/>
              </a:ext>
            </a:extLst>
          </p:cNvPr>
          <p:cNvSpPr txBox="1"/>
          <p:nvPr/>
        </p:nvSpPr>
        <p:spPr>
          <a:xfrm>
            <a:off x="368300" y="5365292"/>
            <a:ext cx="11823700" cy="863250"/>
          </a:xfrm>
          <a:prstGeom prst="rect">
            <a:avLst/>
          </a:prstGeom>
          <a:noFill/>
        </p:spPr>
        <p:txBody>
          <a:bodyPr wrap="square">
            <a:sp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Arroyo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Seco’s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standout feature is its rock-strewn vineyards, where vines have to dig deep for nutrients, resulting in wines with concentrated flavors and a distinctive earthiness.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541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49CB212-82E4-7582-AB87-BA5B16A32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1799E-7692-85DC-9F89-26FDE6EA51F2}"/>
              </a:ext>
            </a:extLst>
          </p:cNvPr>
          <p:cNvSpPr>
            <a:spLocks noGrp="1"/>
          </p:cNvSpPr>
          <p:nvPr>
            <p:ph type="ctrTitle"/>
          </p:nvPr>
        </p:nvSpPr>
        <p:spPr>
          <a:xfrm>
            <a:off x="0" y="1"/>
            <a:ext cx="12191999" cy="1170431"/>
          </a:xfrm>
        </p:spPr>
        <p:txBody>
          <a:bodyPr anchor="ctr">
            <a:normAutofit fontScale="90000"/>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 Sub-Regions of Monterey, California</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B63F415-586A-D4F2-23A8-BC67CC4054C9}"/>
              </a:ext>
            </a:extLst>
          </p:cNvPr>
          <p:cNvSpPr>
            <a:spLocks noGrp="1"/>
          </p:cNvSpPr>
          <p:nvPr>
            <p:ph type="subTitle" idx="1"/>
          </p:nvPr>
        </p:nvSpPr>
        <p:spPr>
          <a:xfrm>
            <a:off x="633046" y="1170433"/>
            <a:ext cx="11133130" cy="2570125"/>
          </a:xfrm>
        </p:spPr>
        <p:txBody>
          <a:bodyPr>
            <a:noAutofit/>
          </a:bodyPr>
          <a:lstStyle/>
          <a:p>
            <a:pPr marR="0" algn="l">
              <a:lnSpc>
                <a:spcPct val="107000"/>
              </a:lnSpc>
              <a:spcAft>
                <a:spcPts val="800"/>
              </a:spcAft>
            </a:pPr>
            <a:r>
              <a:rPr lang="en-US" sz="2400" b="1" kern="100" dirty="0">
                <a:effectLst/>
                <a:ea typeface="Calibri" panose="020F0502020204030204" pitchFamily="34" charset="0"/>
              </a:rPr>
              <a:t>San Bernabe</a:t>
            </a:r>
            <a:endParaRPr lang="en-US" sz="2400" kern="100" dirty="0">
              <a:effectLst/>
              <a:ea typeface="Calibri" panose="020F0502020204030204" pitchFamily="34" charset="0"/>
            </a:endParaRP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Stretching across over 8,000 acres, San Bernabe is a viticultural marvel, with a patchwork of microclimates and soil types.</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 It’s often referred to as a winemaker’s playground because nearly every major varietal can thrive here. </a:t>
            </a:r>
            <a:endParaRPr lang="en-US" sz="2400" dirty="0"/>
          </a:p>
        </p:txBody>
      </p:sp>
      <p:pic>
        <p:nvPicPr>
          <p:cNvPr id="5" name="Picture 4">
            <a:extLst>
              <a:ext uri="{FF2B5EF4-FFF2-40B4-BE49-F238E27FC236}">
                <a16:creationId xmlns:a16="http://schemas.microsoft.com/office/drawing/2014/main" id="{24538100-8758-92FA-60BC-BCBAD3C91828}"/>
              </a:ext>
            </a:extLst>
          </p:cNvPr>
          <p:cNvPicPr>
            <a:picLocks noChangeAspect="1"/>
          </p:cNvPicPr>
          <p:nvPr/>
        </p:nvPicPr>
        <p:blipFill>
          <a:blip r:embed="rId2">
            <a:extLst>
              <a:ext uri="{28A0092B-C50C-407E-A947-70E740481C1C}">
                <a14:useLocalDpi xmlns:a14="http://schemas.microsoft.com/office/drawing/2010/main" val="0"/>
              </a:ext>
            </a:extLst>
          </a:blip>
          <a:srcRect l="11063" t="1728" r="1147" b="3254"/>
          <a:stretch/>
        </p:blipFill>
        <p:spPr>
          <a:xfrm>
            <a:off x="0" y="3740558"/>
            <a:ext cx="5930902" cy="3117441"/>
          </a:xfrm>
          <a:prstGeom prst="rect">
            <a:avLst/>
          </a:prstGeom>
        </p:spPr>
      </p:pic>
      <p:sp>
        <p:nvSpPr>
          <p:cNvPr id="7" name="TextBox 6">
            <a:extLst>
              <a:ext uri="{FF2B5EF4-FFF2-40B4-BE49-F238E27FC236}">
                <a16:creationId xmlns:a16="http://schemas.microsoft.com/office/drawing/2014/main" id="{44A7CD34-CA90-0866-D4E0-583E2C89F4D5}"/>
              </a:ext>
            </a:extLst>
          </p:cNvPr>
          <p:cNvSpPr txBox="1"/>
          <p:nvPr/>
        </p:nvSpPr>
        <p:spPr>
          <a:xfrm>
            <a:off x="5930901" y="3651656"/>
            <a:ext cx="6261099" cy="3227102"/>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From crisp Riesling to bold Cabernet Sauvignon, San Bernabe is a testament to Monterey’s diversity. The region’s unique blocks allow winemakers to create wines with precision and complexity. Despite its size and scale, San Bernabe is known for maintaining high-quality standards, with wines that consistently overdeliver for their price.</a:t>
            </a:r>
          </a:p>
        </p:txBody>
      </p:sp>
      <p:sp>
        <p:nvSpPr>
          <p:cNvPr id="11" name="TextBox 10">
            <a:extLst>
              <a:ext uri="{FF2B5EF4-FFF2-40B4-BE49-F238E27FC236}">
                <a16:creationId xmlns:a16="http://schemas.microsoft.com/office/drawing/2014/main" id="{269A8152-9CF1-205A-E24F-93216ABB4A79}"/>
              </a:ext>
            </a:extLst>
          </p:cNvPr>
          <p:cNvSpPr txBox="1"/>
          <p:nvPr/>
        </p:nvSpPr>
        <p:spPr>
          <a:xfrm>
            <a:off x="2457450" y="5911875"/>
            <a:ext cx="996950" cy="246221"/>
          </a:xfrm>
          <a:prstGeom prst="rect">
            <a:avLst/>
          </a:prstGeom>
          <a:noFill/>
        </p:spPr>
        <p:txBody>
          <a:bodyPr wrap="square">
            <a:spAutoFit/>
          </a:bodyPr>
          <a:lstStyle/>
          <a:p>
            <a:r>
              <a:rPr lang="en-US" sz="1000" dirty="0" err="1"/>
              <a:t>Crushwerks</a:t>
            </a:r>
            <a:endParaRPr lang="en-US" sz="1000" dirty="0"/>
          </a:p>
        </p:txBody>
      </p:sp>
      <p:sp>
        <p:nvSpPr>
          <p:cNvPr id="13" name="TextBox 12">
            <a:extLst>
              <a:ext uri="{FF2B5EF4-FFF2-40B4-BE49-F238E27FC236}">
                <a16:creationId xmlns:a16="http://schemas.microsoft.com/office/drawing/2014/main" id="{E840F055-526E-96C3-6281-8741581C40B4}"/>
              </a:ext>
            </a:extLst>
          </p:cNvPr>
          <p:cNvSpPr txBox="1"/>
          <p:nvPr/>
        </p:nvSpPr>
        <p:spPr>
          <a:xfrm>
            <a:off x="1194938" y="4089400"/>
            <a:ext cx="1533525" cy="246221"/>
          </a:xfrm>
          <a:prstGeom prst="rect">
            <a:avLst/>
          </a:prstGeom>
          <a:noFill/>
        </p:spPr>
        <p:txBody>
          <a:bodyPr wrap="square">
            <a:spAutoFit/>
          </a:bodyPr>
          <a:lstStyle/>
          <a:p>
            <a:r>
              <a:rPr lang="en-US" sz="1000" kern="100" dirty="0" err="1">
                <a:effectLst/>
                <a:latin typeface="Times New Roman" panose="02020603050405020304" pitchFamily="18" charset="0"/>
                <a:ea typeface="Calibri" panose="020F0502020204030204" pitchFamily="34" charset="0"/>
                <a:cs typeface="Times New Roman" panose="02020603050405020304" pitchFamily="18" charset="0"/>
              </a:rPr>
              <a:t>Monerey</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 Wine Co.</a:t>
            </a:r>
            <a:endParaRPr lang="en-US" sz="1000" dirty="0"/>
          </a:p>
        </p:txBody>
      </p:sp>
    </p:spTree>
    <p:extLst>
      <p:ext uri="{BB962C8B-B14F-4D97-AF65-F5344CB8AC3E}">
        <p14:creationId xmlns:p14="http://schemas.microsoft.com/office/powerpoint/2010/main" val="86865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CCA641C-83F1-214B-57DA-D4240CDE98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F8F1F6-C3CA-01D6-C542-32B929BB5DF3}"/>
              </a:ext>
            </a:extLst>
          </p:cNvPr>
          <p:cNvSpPr>
            <a:spLocks noGrp="1"/>
          </p:cNvSpPr>
          <p:nvPr>
            <p:ph type="ctrTitle"/>
          </p:nvPr>
        </p:nvSpPr>
        <p:spPr>
          <a:xfrm>
            <a:off x="0" y="1"/>
            <a:ext cx="12191999" cy="1170431"/>
          </a:xfrm>
        </p:spPr>
        <p:txBody>
          <a:bodyPr anchor="ctr">
            <a:normAutofit fontScale="90000"/>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 Sub-Regions of Monterey, California</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794CDBE6-D09E-4DCF-90D0-AA334B101E24}"/>
              </a:ext>
            </a:extLst>
          </p:cNvPr>
          <p:cNvSpPr>
            <a:spLocks noGrp="1"/>
          </p:cNvSpPr>
          <p:nvPr>
            <p:ph type="subTitle" idx="1"/>
          </p:nvPr>
        </p:nvSpPr>
        <p:spPr>
          <a:xfrm>
            <a:off x="633045" y="1170433"/>
            <a:ext cx="6351985" cy="5001767"/>
          </a:xfrm>
        </p:spPr>
        <p:txBody>
          <a:bodyPr>
            <a:noAutofit/>
          </a:bodyPr>
          <a:lstStyle/>
          <a:p>
            <a:pPr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Carmel Valley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Tucked away in the rugged hills inland from the coast, Carmel Valley is one of Monterey’s warmest AVAs. This sunny region is perfect for Bordeaux-style wines, particularly Cabernet Sauvignon and Merlot.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Its steep slopes and small-scale vineyards lend an artisanal feel, with winemakers often working by hand to craft wines that embody the valley’s character. Expect bold, full-bodied reds with lush dark fruit, velvety tannins, and hints of herbs that reflect the valley’s wild landscape.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C3D28AFA-D12A-3341-67D4-6EF4A2114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31" y="1856232"/>
            <a:ext cx="5206967" cy="5001767"/>
          </a:xfrm>
          <a:prstGeom prst="rect">
            <a:avLst/>
          </a:prstGeom>
        </p:spPr>
      </p:pic>
    </p:spTree>
    <p:extLst>
      <p:ext uri="{BB962C8B-B14F-4D97-AF65-F5344CB8AC3E}">
        <p14:creationId xmlns:p14="http://schemas.microsoft.com/office/powerpoint/2010/main" val="410562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A344BFF-B896-F6F7-FCBD-39C4DF99EA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F030A2-01B6-35E6-CFA7-C06907F6E046}"/>
              </a:ext>
            </a:extLst>
          </p:cNvPr>
          <p:cNvSpPr>
            <a:spLocks noGrp="1"/>
          </p:cNvSpPr>
          <p:nvPr>
            <p:ph type="ctrTitle"/>
          </p:nvPr>
        </p:nvSpPr>
        <p:spPr>
          <a:xfrm>
            <a:off x="0" y="1"/>
            <a:ext cx="12191999" cy="1170431"/>
          </a:xfrm>
        </p:spPr>
        <p:txBody>
          <a:bodyPr anchor="ctr">
            <a:norm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 Sub-Regions of Monterey, California</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79A3CE4C-9A60-FFCD-64B2-DAEC09B4C546}"/>
              </a:ext>
            </a:extLst>
          </p:cNvPr>
          <p:cNvSpPr>
            <a:spLocks noGrp="1"/>
          </p:cNvSpPr>
          <p:nvPr>
            <p:ph type="subTitle" idx="1"/>
          </p:nvPr>
        </p:nvSpPr>
        <p:spPr>
          <a:xfrm>
            <a:off x="591671" y="1170433"/>
            <a:ext cx="11355687" cy="2080768"/>
          </a:xfrm>
        </p:spPr>
        <p:txBody>
          <a:bodyPr>
            <a:noAutofit/>
          </a:bodyPr>
          <a:lstStyle/>
          <a:p>
            <a:pPr marL="0"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Chalone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Located at the base of the Pinnacles National Park, Chalone is one of Monterey’s most distinct AVAs. The limestone-rich soils here are rare in California and lend a signature minerality to the wines. </a:t>
            </a:r>
          </a:p>
          <a:p>
            <a:pPr algn="l"/>
            <a:endParaRPr kumimoji="0" lang="en-US" altLang="en-US" sz="2400" b="0" i="0" u="none" strike="noStrike" cap="none" normalizeH="0" baseline="0" dirty="0">
              <a:ln>
                <a:noFill/>
              </a:ln>
              <a:solidFill>
                <a:schemeClr val="tx1"/>
              </a:solidFill>
              <a:effectLst/>
            </a:endParaRPr>
          </a:p>
          <a:p>
            <a:pPr marL="342900" marR="0" lvl="0" indent="-342900" algn="l">
              <a:buSzPct val="100000"/>
              <a:buFont typeface="Arial" panose="020B0604020202020204" pitchFamily="34" charset="0"/>
              <a:buChar char="•"/>
              <a:tabLst>
                <a:tab pos="457200" algn="l"/>
              </a:tabLst>
            </a:pPr>
            <a:endParaRPr lang="en-US" sz="2400" kern="100" dirty="0">
              <a:effectLst/>
              <a:ea typeface="Calibri" panose="020F0502020204030204" pitchFamily="34" charset="0"/>
            </a:endParaRPr>
          </a:p>
          <a:p>
            <a:pPr marL="342900" marR="0" lvl="0" indent="-342900" algn="l">
              <a:buSzPct val="100000"/>
              <a:buFont typeface="Arial" panose="020B0604020202020204" pitchFamily="34" charset="0"/>
              <a:buChar char="•"/>
              <a:tabLst>
                <a:tab pos="457200" algn="l"/>
              </a:tabLst>
            </a:pPr>
            <a:endParaRPr lang="en-US" sz="2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DAC235B-A9BE-B2CA-F023-8CD875A3F05E}"/>
              </a:ext>
            </a:extLst>
          </p:cNvPr>
          <p:cNvPicPr>
            <a:picLocks noChangeAspect="1"/>
          </p:cNvPicPr>
          <p:nvPr/>
        </p:nvPicPr>
        <p:blipFill>
          <a:blip r:embed="rId2">
            <a:extLst>
              <a:ext uri="{28A0092B-C50C-407E-A947-70E740481C1C}">
                <a14:useLocalDpi xmlns:a14="http://schemas.microsoft.com/office/drawing/2010/main" val="0"/>
              </a:ext>
            </a:extLst>
          </a:blip>
          <a:srcRect l="799" t="1690" r="16430" b="3432"/>
          <a:stretch/>
        </p:blipFill>
        <p:spPr>
          <a:xfrm>
            <a:off x="25506" y="3036516"/>
            <a:ext cx="5998733" cy="3173784"/>
          </a:xfrm>
          <a:prstGeom prst="rect">
            <a:avLst/>
          </a:prstGeom>
        </p:spPr>
      </p:pic>
      <p:sp>
        <p:nvSpPr>
          <p:cNvPr id="7" name="TextBox 6">
            <a:extLst>
              <a:ext uri="{FF2B5EF4-FFF2-40B4-BE49-F238E27FC236}">
                <a16:creationId xmlns:a16="http://schemas.microsoft.com/office/drawing/2014/main" id="{8BE832EC-5BC0-A82F-6CB1-07A1C6FEF9C9}"/>
              </a:ext>
            </a:extLst>
          </p:cNvPr>
          <p:cNvSpPr txBox="1"/>
          <p:nvPr/>
        </p:nvSpPr>
        <p:spPr>
          <a:xfrm>
            <a:off x="6096000" y="2922216"/>
            <a:ext cx="6070494" cy="3329694"/>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Chalone is particularly famous for its Chardonnay and Pinot Noir, which exhibit exceptional balance and finesse.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dry, arid climate and high-altitude vineyards create conditions that yield small, concentrated grapes, resulting in wines with intense flavors and remarkable aging potential. </a:t>
            </a:r>
          </a:p>
        </p:txBody>
      </p:sp>
      <p:sp>
        <p:nvSpPr>
          <p:cNvPr id="9" name="TextBox 8">
            <a:extLst>
              <a:ext uri="{FF2B5EF4-FFF2-40B4-BE49-F238E27FC236}">
                <a16:creationId xmlns:a16="http://schemas.microsoft.com/office/drawing/2014/main" id="{9C8CF748-7797-8BCF-0B30-9DADF3CEE8F9}"/>
              </a:ext>
            </a:extLst>
          </p:cNvPr>
          <p:cNvSpPr txBox="1"/>
          <p:nvPr/>
        </p:nvSpPr>
        <p:spPr>
          <a:xfrm>
            <a:off x="173514" y="6251910"/>
            <a:ext cx="11773844" cy="460895"/>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Chalone is a little off the beaten path but produces some of the region’s most iconic wines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472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A1D64DE-B3C6-C098-2801-56EBA4C091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863F64-3FA1-C978-BDD6-67424FF0306F}"/>
              </a:ext>
            </a:extLst>
          </p:cNvPr>
          <p:cNvSpPr>
            <a:spLocks noGrp="1"/>
          </p:cNvSpPr>
          <p:nvPr>
            <p:ph type="ctrTitle"/>
          </p:nvPr>
        </p:nvSpPr>
        <p:spPr>
          <a:xfrm>
            <a:off x="0" y="1"/>
            <a:ext cx="12191999" cy="1170431"/>
          </a:xfrm>
        </p:spPr>
        <p:txBody>
          <a:bodyPr anchor="ctr">
            <a:norm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 Sub-Regions of Monterey, California</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72E5079A-039B-3253-BF4A-7FA3853D450F}"/>
              </a:ext>
            </a:extLst>
          </p:cNvPr>
          <p:cNvSpPr>
            <a:spLocks noGrp="1"/>
          </p:cNvSpPr>
          <p:nvPr>
            <p:ph type="subTitle" idx="1"/>
          </p:nvPr>
        </p:nvSpPr>
        <p:spPr>
          <a:xfrm>
            <a:off x="591671" y="1170432"/>
            <a:ext cx="5605929" cy="5507093"/>
          </a:xfrm>
        </p:spPr>
        <p:txBody>
          <a:bodyPr>
            <a:noAutofit/>
          </a:bodyPr>
          <a:lstStyle/>
          <a:p>
            <a:pPr marL="342900" marR="0" indent="-34290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Each of these regions contributes something unique to Monterey’s wine story, offering a fascinating mix of flavors, styles, and experiences. </a:t>
            </a:r>
          </a:p>
          <a:p>
            <a:pPr marL="342900" marR="0" indent="-34290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Whether you prefer the elegance of Santa Lucia Highlands or the rugged charm of Carmel Valley, there’s a glass of Monterey wine waiting to surprise and delight you.</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kumimoji="0" lang="en-US" altLang="en-US" sz="2400" b="0" i="0" u="none" strike="noStrike" cap="none" normalizeH="0" baseline="0" dirty="0">
              <a:ln>
                <a:noFill/>
              </a:ln>
              <a:solidFill>
                <a:schemeClr val="tx1"/>
              </a:solidFill>
              <a:effectLst/>
            </a:endParaRPr>
          </a:p>
          <a:p>
            <a:pPr marL="342900" marR="0" lvl="0" indent="-342900" algn="l">
              <a:buSzPct val="100000"/>
              <a:buFont typeface="Arial" panose="020B0604020202020204" pitchFamily="34" charset="0"/>
              <a:buChar char="•"/>
              <a:tabLst>
                <a:tab pos="457200" algn="l"/>
              </a:tabLst>
            </a:pPr>
            <a:endParaRPr lang="en-US" sz="2400" kern="100" dirty="0">
              <a:effectLst/>
              <a:ea typeface="Calibri" panose="020F0502020204030204" pitchFamily="34" charset="0"/>
            </a:endParaRPr>
          </a:p>
          <a:p>
            <a:pPr marL="342900" marR="0" lvl="0" indent="-342900" algn="l">
              <a:buSzPct val="100000"/>
              <a:buFont typeface="Arial" panose="020B0604020202020204" pitchFamily="34" charset="0"/>
              <a:buChar char="•"/>
              <a:tabLst>
                <a:tab pos="457200" algn="l"/>
              </a:tabLst>
            </a:pPr>
            <a:endParaRPr lang="en-US" sz="2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F229A29-A57E-D42F-59DA-654EEC3F3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200" y="1302784"/>
            <a:ext cx="5892800" cy="44756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4958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F7514EB-2671-50FB-66B3-BEF660CB8B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7B1A1-EB52-3B9C-D82B-6D3B3083BE66}"/>
              </a:ext>
            </a:extLst>
          </p:cNvPr>
          <p:cNvSpPr>
            <a:spLocks noGrp="1"/>
          </p:cNvSpPr>
          <p:nvPr>
            <p:ph type="ctrTitle"/>
          </p:nvPr>
        </p:nvSpPr>
        <p:spPr>
          <a:xfrm>
            <a:off x="0" y="1"/>
            <a:ext cx="12191999"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Major Varietals of Monterey, California</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070FAFF-F37B-D597-3475-A9F8C31CF9FB}"/>
              </a:ext>
            </a:extLst>
          </p:cNvPr>
          <p:cNvSpPr>
            <a:spLocks noGrp="1"/>
          </p:cNvSpPr>
          <p:nvPr>
            <p:ph type="subTitle" idx="1"/>
          </p:nvPr>
        </p:nvSpPr>
        <p:spPr>
          <a:xfrm>
            <a:off x="633046" y="1170433"/>
            <a:ext cx="8156347" cy="5230368"/>
          </a:xfrm>
        </p:spPr>
        <p:txBody>
          <a:bodyPr>
            <a:noAutofit/>
          </a:bodyPr>
          <a:lstStyle/>
          <a:p>
            <a:pPr marR="0" algn="l">
              <a:lnSpc>
                <a:spcPct val="107000"/>
              </a:lnSpc>
              <a:spcAft>
                <a:spcPts val="800"/>
              </a:spcAft>
            </a:pPr>
            <a:r>
              <a:rPr lang="en-US" sz="2400" b="1" kern="100" dirty="0">
                <a:effectLst/>
                <a:ea typeface="Calibri" panose="020F0502020204030204" pitchFamily="34" charset="0"/>
              </a:rPr>
              <a:t>Pinot Noir</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Often hailed as Monterey’s signature red, Pinot Noir thrives in the cooler AVAs like Santa Lucia Highlands and Chalone. Its bright red fruit notes, think cherry and raspberry, are complemented by earthy undertones of mushroom and forest floor.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These wines often exhibit silky tannins and a delicate structure, making them versatile and food-friendly.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Pair Monterey Pinot Noir with roasted duck, mushroom risotto, or a simple charcuterie board to experience its full charm</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8AF474A-5F8C-6C75-9DC9-BF00A10FE5BD}"/>
              </a:ext>
            </a:extLst>
          </p:cNvPr>
          <p:cNvPicPr>
            <a:picLocks noChangeAspect="1"/>
          </p:cNvPicPr>
          <p:nvPr/>
        </p:nvPicPr>
        <p:blipFill>
          <a:blip r:embed="rId2">
            <a:extLst>
              <a:ext uri="{28A0092B-C50C-407E-A947-70E740481C1C}">
                <a14:useLocalDpi xmlns:a14="http://schemas.microsoft.com/office/drawing/2010/main" val="0"/>
              </a:ext>
            </a:extLst>
          </a:blip>
          <a:srcRect l="11667" t="6297" r="37593" b="8889"/>
          <a:stretch/>
        </p:blipFill>
        <p:spPr>
          <a:xfrm>
            <a:off x="8789393" y="1170431"/>
            <a:ext cx="3402606" cy="5687567"/>
          </a:xfrm>
          <a:prstGeom prst="rect">
            <a:avLst/>
          </a:prstGeom>
        </p:spPr>
      </p:pic>
    </p:spTree>
    <p:extLst>
      <p:ext uri="{BB962C8B-B14F-4D97-AF65-F5344CB8AC3E}">
        <p14:creationId xmlns:p14="http://schemas.microsoft.com/office/powerpoint/2010/main" val="129731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46BDE38-2AC5-F1DB-1841-B1C9A3C0B9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5B15D2-98A2-F4C9-A13A-B552B4ABDDCD}"/>
              </a:ext>
            </a:extLst>
          </p:cNvPr>
          <p:cNvSpPr>
            <a:spLocks noGrp="1"/>
          </p:cNvSpPr>
          <p:nvPr>
            <p:ph type="ctrTitle"/>
          </p:nvPr>
        </p:nvSpPr>
        <p:spPr>
          <a:xfrm>
            <a:off x="0" y="1"/>
            <a:ext cx="12191999"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Major Varietals of Monterey, California</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AD31951-8DA0-723F-C987-561E3928C8F7}"/>
              </a:ext>
            </a:extLst>
          </p:cNvPr>
          <p:cNvSpPr>
            <a:spLocks noGrp="1"/>
          </p:cNvSpPr>
          <p:nvPr>
            <p:ph type="subTitle" idx="1"/>
          </p:nvPr>
        </p:nvSpPr>
        <p:spPr>
          <a:xfrm>
            <a:off x="633046" y="1170432"/>
            <a:ext cx="9837755" cy="5929615"/>
          </a:xfrm>
        </p:spPr>
        <p:txBody>
          <a:bodyPr>
            <a:noAutofit/>
          </a:bodyPr>
          <a:lstStyle/>
          <a:p>
            <a:pPr marL="0" marR="0" algn="l">
              <a:lnSpc>
                <a:spcPct val="107000"/>
              </a:lnSpc>
              <a:spcAft>
                <a:spcPts val="800"/>
              </a:spcAft>
            </a:pPr>
            <a:r>
              <a:rPr lang="en-US" b="1" kern="100" dirty="0">
                <a:effectLst/>
                <a:ea typeface="Calibri" panose="020F0502020204030204" pitchFamily="34" charset="0"/>
              </a:rPr>
              <a:t>Chardonnay</a:t>
            </a:r>
          </a:p>
          <a:p>
            <a:pPr marL="457200" marR="0" indent="-457200" algn="l">
              <a:lnSpc>
                <a:spcPct val="107000"/>
              </a:lnSpc>
              <a:spcAft>
                <a:spcPts val="800"/>
              </a:spcAft>
              <a:buFont typeface="Arial" panose="020B0604020202020204" pitchFamily="34" charset="0"/>
              <a:buChar char="•"/>
            </a:pPr>
            <a:r>
              <a:rPr lang="en-US" kern="100" dirty="0">
                <a:effectLst/>
                <a:ea typeface="Calibri" panose="020F0502020204030204" pitchFamily="34" charset="0"/>
              </a:rPr>
              <a:t>Monterey’s Chardonnay is as diverse as its terroir. Coastal vineyards produce crisp, citrusy versions with hints of green apple and minerality, while warmer inland areas yield rich, buttery Chardonnays with tropical fruit notes and a creamy texture. </a:t>
            </a:r>
          </a:p>
          <a:p>
            <a:pPr marL="457200" marR="0" indent="-457200" algn="l">
              <a:lnSpc>
                <a:spcPct val="107000"/>
              </a:lnSpc>
              <a:spcAft>
                <a:spcPts val="800"/>
              </a:spcAft>
              <a:buFont typeface="Arial" panose="020B0604020202020204" pitchFamily="34" charset="0"/>
              <a:buChar char="•"/>
            </a:pPr>
            <a:r>
              <a:rPr lang="en-US" kern="100" dirty="0">
                <a:effectLst/>
                <a:ea typeface="Calibri" panose="020F0502020204030204" pitchFamily="34" charset="0"/>
              </a:rPr>
              <a:t>These wines often showcase subtle oak influences, with flavors of vanilla and baking spices. </a:t>
            </a:r>
          </a:p>
          <a:p>
            <a:pPr marL="457200" marR="0" indent="-457200" algn="l">
              <a:lnSpc>
                <a:spcPct val="107000"/>
              </a:lnSpc>
              <a:spcAft>
                <a:spcPts val="800"/>
              </a:spcAft>
              <a:buFont typeface="Arial" panose="020B0604020202020204" pitchFamily="34" charset="0"/>
              <a:buChar char="•"/>
            </a:pPr>
            <a:r>
              <a:rPr lang="en-US" kern="100" dirty="0">
                <a:effectLst/>
                <a:ea typeface="Calibri" panose="020F0502020204030204" pitchFamily="34" charset="0"/>
              </a:rPr>
              <a:t>Pair them with seafood dishes like crab cakes, creamy pastas, or roasted chicken for a classic match.</a:t>
            </a:r>
          </a:p>
        </p:txBody>
      </p:sp>
      <p:pic>
        <p:nvPicPr>
          <p:cNvPr id="5" name="Picture 4">
            <a:extLst>
              <a:ext uri="{FF2B5EF4-FFF2-40B4-BE49-F238E27FC236}">
                <a16:creationId xmlns:a16="http://schemas.microsoft.com/office/drawing/2014/main" id="{DF6B4657-C813-086B-30C7-257A2F802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7697" y="1119452"/>
            <a:ext cx="3207407" cy="5752173"/>
          </a:xfrm>
          <a:prstGeom prst="rect">
            <a:avLst/>
          </a:prstGeom>
        </p:spPr>
      </p:pic>
    </p:spTree>
    <p:extLst>
      <p:ext uri="{BB962C8B-B14F-4D97-AF65-F5344CB8AC3E}">
        <p14:creationId xmlns:p14="http://schemas.microsoft.com/office/powerpoint/2010/main" val="404245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0DFF6D2-3728-5271-8380-0D7CAB9B3A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EC9258-C180-721A-96EB-4FD776F71645}"/>
              </a:ext>
            </a:extLst>
          </p:cNvPr>
          <p:cNvSpPr>
            <a:spLocks noGrp="1"/>
          </p:cNvSpPr>
          <p:nvPr>
            <p:ph type="ctrTitle"/>
          </p:nvPr>
        </p:nvSpPr>
        <p:spPr>
          <a:xfrm>
            <a:off x="0" y="1"/>
            <a:ext cx="12191999"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Major Varietals of Monterey, California</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FC5412FB-5C60-13CF-D476-73191CD15B65}"/>
              </a:ext>
            </a:extLst>
          </p:cNvPr>
          <p:cNvSpPr>
            <a:spLocks noGrp="1"/>
          </p:cNvSpPr>
          <p:nvPr>
            <p:ph type="subTitle" idx="1"/>
          </p:nvPr>
        </p:nvSpPr>
        <p:spPr>
          <a:xfrm>
            <a:off x="633047" y="1170432"/>
            <a:ext cx="5920154" cy="5929615"/>
          </a:xfrm>
        </p:spPr>
        <p:txBody>
          <a:bodyPr>
            <a:noAutofit/>
          </a:bodyPr>
          <a:lstStyle/>
          <a:p>
            <a:pPr marL="0" marR="0" algn="l">
              <a:lnSpc>
                <a:spcPct val="107000"/>
              </a:lnSpc>
              <a:spcAft>
                <a:spcPts val="800"/>
              </a:spcAft>
            </a:pPr>
            <a:r>
              <a:rPr lang="en-US" sz="2400" b="1" kern="100" dirty="0">
                <a:effectLst/>
                <a:ea typeface="Calibri" panose="020F0502020204030204" pitchFamily="34" charset="0"/>
              </a:rPr>
              <a:t>Syrah</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Syrah is Monterey’s hidden gem. Known for its deep, smoky profile, this varietal flourishes in the warmer, sun-soaked regions like San Bernabe.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Expect bold flavors of blackberry, plum, and black pepper, often layered with notes of smoked meat and dried herbs.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With its rich, full-bodied character, Syrah pairs beautifully with barbecued ribs, lamb shanks, or even spicy sausage dishes.</a:t>
            </a:r>
          </a:p>
        </p:txBody>
      </p:sp>
      <p:pic>
        <p:nvPicPr>
          <p:cNvPr id="7" name="Picture 6">
            <a:extLst>
              <a:ext uri="{FF2B5EF4-FFF2-40B4-BE49-F238E27FC236}">
                <a16:creationId xmlns:a16="http://schemas.microsoft.com/office/drawing/2014/main" id="{C52EDF52-19D5-8BE2-79B3-79A03B904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100" y="1562099"/>
            <a:ext cx="5295899" cy="5295899"/>
          </a:xfrm>
          <a:prstGeom prst="rect">
            <a:avLst/>
          </a:prstGeom>
        </p:spPr>
      </p:pic>
    </p:spTree>
    <p:extLst>
      <p:ext uri="{BB962C8B-B14F-4D97-AF65-F5344CB8AC3E}">
        <p14:creationId xmlns:p14="http://schemas.microsoft.com/office/powerpoint/2010/main" val="284468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BC71C53-BC10-3ECF-D855-AC7E84F33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87472-A1F8-EC2B-1F42-15323C755515}"/>
              </a:ext>
            </a:extLst>
          </p:cNvPr>
          <p:cNvSpPr>
            <a:spLocks noGrp="1"/>
          </p:cNvSpPr>
          <p:nvPr>
            <p:ph type="ctrTitle"/>
          </p:nvPr>
        </p:nvSpPr>
        <p:spPr>
          <a:xfrm>
            <a:off x="0" y="1"/>
            <a:ext cx="12191999"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Major Varietals of Monterey, California</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51481F4-E371-9311-393F-A5BAC4F3E897}"/>
              </a:ext>
            </a:extLst>
          </p:cNvPr>
          <p:cNvSpPr>
            <a:spLocks noGrp="1"/>
          </p:cNvSpPr>
          <p:nvPr>
            <p:ph type="subTitle" idx="1"/>
          </p:nvPr>
        </p:nvSpPr>
        <p:spPr>
          <a:xfrm>
            <a:off x="633046" y="1170432"/>
            <a:ext cx="9971454" cy="5929615"/>
          </a:xfrm>
        </p:spPr>
        <p:txBody>
          <a:bodyPr>
            <a:noAutofit/>
          </a:bodyPr>
          <a:lstStyle/>
          <a:p>
            <a:pPr marL="0"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Sauvignon Blanc</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Fresh, zesty, and full of life, Sauvignon Blanc is another standout from Monterey. The cooler climates of regions like Arroyo Seco produce wines with vibrant acidity and flavors of lime, green apple, and tropical fruit.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Some examples even show a subtle grassy or herbaceous quality, adding complexity.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Pair Sauvignon Blanc with fresh goat cheese, ceviche, or a bright citrus salad for a refreshing combination.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6607F3A-D84D-AD1A-F2D4-8BE2E7ECECF2}"/>
              </a:ext>
            </a:extLst>
          </p:cNvPr>
          <p:cNvPicPr>
            <a:picLocks noChangeAspect="1"/>
          </p:cNvPicPr>
          <p:nvPr/>
        </p:nvPicPr>
        <p:blipFill>
          <a:blip r:embed="rId2">
            <a:extLst>
              <a:ext uri="{28A0092B-C50C-407E-A947-70E740481C1C}">
                <a14:useLocalDpi xmlns:a14="http://schemas.microsoft.com/office/drawing/2010/main" val="0"/>
              </a:ext>
            </a:extLst>
          </a:blip>
          <a:srcRect l="37408" r="37037"/>
          <a:stretch/>
        </p:blipFill>
        <p:spPr>
          <a:xfrm>
            <a:off x="10738509" y="1170431"/>
            <a:ext cx="1453490" cy="5687568"/>
          </a:xfrm>
          <a:prstGeom prst="rect">
            <a:avLst/>
          </a:prstGeom>
        </p:spPr>
      </p:pic>
    </p:spTree>
    <p:extLst>
      <p:ext uri="{BB962C8B-B14F-4D97-AF65-F5344CB8AC3E}">
        <p14:creationId xmlns:p14="http://schemas.microsoft.com/office/powerpoint/2010/main" val="79527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kern="100" dirty="0">
                <a:effectLst/>
                <a:ea typeface="Aptos" panose="020B0004020202020204" pitchFamily="34" charset="0"/>
              </a:rPr>
              <a:t>An Introduction to Wine in Monterey</a:t>
            </a:r>
            <a:endParaRPr lang="en-US" kern="100" dirty="0">
              <a:effectLst/>
              <a:ea typeface="Aptos" panose="020B0004020202020204" pitchFamily="34" charset="0"/>
            </a:endParaRPr>
          </a:p>
        </p:txBody>
      </p:sp>
      <p:sp>
        <p:nvSpPr>
          <p:cNvPr id="4" name="TextBox 3">
            <a:extLst>
              <a:ext uri="{FF2B5EF4-FFF2-40B4-BE49-F238E27FC236}">
                <a16:creationId xmlns:a16="http://schemas.microsoft.com/office/drawing/2014/main" id="{3781C9BB-E8E3-DB4D-53E4-013781664C27}"/>
              </a:ext>
            </a:extLst>
          </p:cNvPr>
          <p:cNvSpPr txBox="1"/>
          <p:nvPr/>
        </p:nvSpPr>
        <p:spPr>
          <a:xfrm>
            <a:off x="1520042" y="1170431"/>
            <a:ext cx="10049658" cy="5643148"/>
          </a:xfrm>
          <a:prstGeom prst="rect">
            <a:avLst/>
          </a:prstGeom>
          <a:noFill/>
        </p:spPr>
        <p:txBody>
          <a:bodyPr wrap="square">
            <a:spAutoFit/>
          </a:bodyPr>
          <a:lstStyle/>
          <a:p>
            <a:pPr marL="0" marR="0">
              <a:lnSpc>
                <a:spcPct val="107000"/>
              </a:lnSpc>
              <a:spcAft>
                <a:spcPts val="800"/>
              </a:spcAf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Table of Contents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0" indent="-685800">
              <a:lnSpc>
                <a:spcPct val="107000"/>
              </a:lnSpc>
              <a:spcAft>
                <a:spcPts val="800"/>
              </a:spcAft>
              <a:buFont typeface="Arial" panose="020B0604020202020204" pitchFamily="34" charset="0"/>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Wines of Monterey</a:t>
            </a:r>
          </a:p>
          <a:p>
            <a:pPr marL="685800" marR="0" lvl="0" indent="-685800">
              <a:lnSpc>
                <a:spcPct val="107000"/>
              </a:lnSpc>
              <a:spcAft>
                <a:spcPts val="800"/>
              </a:spcAft>
              <a:buFont typeface="Arial" panose="020B0604020202020204" pitchFamily="34" charset="0"/>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 Monterey’s Wine History</a:t>
            </a:r>
          </a:p>
          <a:p>
            <a:pPr marL="685800" marR="0" lvl="0" indent="-685800">
              <a:lnSpc>
                <a:spcPct val="107000"/>
              </a:lnSpc>
              <a:spcAft>
                <a:spcPts val="800"/>
              </a:spcAft>
              <a:buFont typeface="Arial" panose="020B0604020202020204" pitchFamily="34" charset="0"/>
              <a:buChar char="•"/>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 AVA Revolution</a:t>
            </a:r>
          </a:p>
          <a:p>
            <a:pPr marL="685800" marR="0" lvl="0" indent="-685800">
              <a:lnSpc>
                <a:spcPct val="107000"/>
              </a:lnSpc>
              <a:spcAft>
                <a:spcPts val="800"/>
              </a:spcAft>
              <a:buFont typeface="Arial" panose="020B0604020202020204" pitchFamily="34" charset="0"/>
              <a:buChar char="•"/>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Global Recognition and Beyond</a:t>
            </a:r>
            <a:endParaRPr lang="en-US" sz="22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lvl="0" indent="-685800">
              <a:lnSpc>
                <a:spcPct val="107000"/>
              </a:lnSpc>
              <a:spcAft>
                <a:spcPts val="800"/>
              </a:spcAft>
              <a:buFont typeface="Arial" panose="020B0604020202020204" pitchFamily="34" charset="0"/>
              <a:buChar char="•"/>
              <a:tabLst>
                <a:tab pos="45720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Monterey’s Wine Sub-Regions </a:t>
            </a:r>
          </a:p>
          <a:p>
            <a:pPr marL="685800" marR="0" lvl="0" indent="-685800">
              <a:lnSpc>
                <a:spcPct val="107000"/>
              </a:lnSpc>
              <a:spcAft>
                <a:spcPts val="800"/>
              </a:spcAft>
              <a:buFont typeface="Arial" panose="020B0604020202020204" pitchFamily="34" charset="0"/>
              <a:buChar char="•"/>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Major Varietals of Monterey, California</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marR="0" lvl="0" indent="-685800">
              <a:lnSpc>
                <a:spcPct val="107000"/>
              </a:lnSpc>
              <a:spcAft>
                <a:spcPts val="800"/>
              </a:spcAft>
              <a:buFont typeface="Arial" panose="020B0604020202020204" pitchFamily="34" charset="0"/>
              <a:buChar char="•"/>
              <a:tabLst>
                <a:tab pos="45720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Notable Wineries in Monterey</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marR="0" lvl="0" indent="-685800">
              <a:lnSpc>
                <a:spcPct val="107000"/>
              </a:lnSpc>
              <a:spcAft>
                <a:spcPts val="800"/>
              </a:spcAft>
              <a:buFont typeface="Arial" panose="020B0604020202020204" pitchFamily="34" charset="0"/>
              <a:buChar char="•"/>
              <a:tabLst>
                <a:tab pos="45720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Monterey’s Wine Culture and Traditions</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marR="0" lvl="0" indent="-685800">
              <a:lnSpc>
                <a:spcPct val="107000"/>
              </a:lnSpc>
              <a:spcAft>
                <a:spcPts val="800"/>
              </a:spcAft>
              <a:buFont typeface="Arial" panose="020B0604020202020204" pitchFamily="34" charset="0"/>
              <a:buChar char="•"/>
              <a:tabLst>
                <a:tab pos="45720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Sustainable Winemaking Practices in Monterey</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marR="0" lvl="0" indent="-685800">
              <a:lnSpc>
                <a:spcPct val="107000"/>
              </a:lnSpc>
              <a:spcAft>
                <a:spcPts val="800"/>
              </a:spcAft>
              <a:buFont typeface="Arial" panose="020B0604020202020204" pitchFamily="34" charset="0"/>
              <a:buChar char="•"/>
              <a:tabLst>
                <a:tab pos="45720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Final Thoughts</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marR="0" lvl="0" indent="-685800">
              <a:buFont typeface="Arial" panose="020B0604020202020204" pitchFamily="34" charset="0"/>
              <a:buChar char="•"/>
              <a:tabLst>
                <a:tab pos="457200" algn="l"/>
              </a:tabLst>
            </a:pPr>
            <a:r>
              <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rPr>
              <a:t>References</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793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C60C0A1-DE01-8DD4-7E54-F5023BD41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8B7EFD-AC9F-E8E9-A1F0-CBC4F1DCCBFD}"/>
              </a:ext>
            </a:extLst>
          </p:cNvPr>
          <p:cNvSpPr>
            <a:spLocks noGrp="1"/>
          </p:cNvSpPr>
          <p:nvPr>
            <p:ph type="ctrTitle"/>
          </p:nvPr>
        </p:nvSpPr>
        <p:spPr>
          <a:xfrm>
            <a:off x="0" y="1"/>
            <a:ext cx="12191999"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Major Varietals of Monterey, California</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15AB00C-41D5-6946-65A2-5B60EC20FE3C}"/>
              </a:ext>
            </a:extLst>
          </p:cNvPr>
          <p:cNvSpPr>
            <a:spLocks noGrp="1"/>
          </p:cNvSpPr>
          <p:nvPr>
            <p:ph type="subTitle" idx="1"/>
          </p:nvPr>
        </p:nvSpPr>
        <p:spPr>
          <a:xfrm>
            <a:off x="633046" y="1170432"/>
            <a:ext cx="9837755" cy="5929615"/>
          </a:xfrm>
        </p:spPr>
        <p:txBody>
          <a:bodyPr>
            <a:noAutofit/>
          </a:bodyPr>
          <a:lstStyle/>
          <a:p>
            <a:pPr marL="0" marR="0" algn="l">
              <a:lnSpc>
                <a:spcPct val="107000"/>
              </a:lnSpc>
              <a:spcAft>
                <a:spcPts val="800"/>
              </a:spcAft>
            </a:pPr>
            <a:r>
              <a:rPr lang="en-US" sz="2400" b="1" kern="100" dirty="0">
                <a:effectLst/>
                <a:ea typeface="Calibri" panose="020F0502020204030204" pitchFamily="34" charset="0"/>
              </a:rPr>
              <a:t>Merlot</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Merlot finds a comfortable home in Monterey, particularly in the Carmel Valley AVA. The wines are plush and fruit-forward, with flavors of ripe plum, black cherry, and a hint of chocolate.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Softer tannins make Merlot an excellent choice for those who prefer a rounder, smoother red.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It’s a natural pairing for dishes like roast pork, grilled vegetables, or meatloaf.</a:t>
            </a:r>
          </a:p>
        </p:txBody>
      </p:sp>
      <p:pic>
        <p:nvPicPr>
          <p:cNvPr id="5" name="Picture 4">
            <a:extLst>
              <a:ext uri="{FF2B5EF4-FFF2-40B4-BE49-F238E27FC236}">
                <a16:creationId xmlns:a16="http://schemas.microsoft.com/office/drawing/2014/main" id="{6EDEC6A3-3468-D971-6CD4-8E0E97FDAAEA}"/>
              </a:ext>
            </a:extLst>
          </p:cNvPr>
          <p:cNvPicPr>
            <a:picLocks noChangeAspect="1"/>
          </p:cNvPicPr>
          <p:nvPr/>
        </p:nvPicPr>
        <p:blipFill>
          <a:blip r:embed="rId2">
            <a:extLst>
              <a:ext uri="{28A0092B-C50C-407E-A947-70E740481C1C}">
                <a14:useLocalDpi xmlns:a14="http://schemas.microsoft.com/office/drawing/2010/main" val="0"/>
              </a:ext>
            </a:extLst>
          </a:blip>
          <a:srcRect l="26337" r="24300"/>
          <a:stretch/>
        </p:blipFill>
        <p:spPr>
          <a:xfrm>
            <a:off x="10225385" y="928384"/>
            <a:ext cx="1756923" cy="5929616"/>
          </a:xfrm>
          <a:prstGeom prst="rect">
            <a:avLst/>
          </a:prstGeom>
        </p:spPr>
      </p:pic>
    </p:spTree>
    <p:extLst>
      <p:ext uri="{BB962C8B-B14F-4D97-AF65-F5344CB8AC3E}">
        <p14:creationId xmlns:p14="http://schemas.microsoft.com/office/powerpoint/2010/main" val="177028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DB0382D-9450-9BA7-6F0D-2693EFC328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D0064-B12C-E5C2-18D5-3BFA837724BC}"/>
              </a:ext>
            </a:extLst>
          </p:cNvPr>
          <p:cNvSpPr>
            <a:spLocks noGrp="1"/>
          </p:cNvSpPr>
          <p:nvPr>
            <p:ph type="ctrTitle"/>
          </p:nvPr>
        </p:nvSpPr>
        <p:spPr>
          <a:xfrm>
            <a:off x="0" y="1"/>
            <a:ext cx="12191999"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Major Varietals of Monterey, California</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EEC569B6-65F1-37F7-502A-5975C89BBD99}"/>
              </a:ext>
            </a:extLst>
          </p:cNvPr>
          <p:cNvSpPr>
            <a:spLocks noGrp="1"/>
          </p:cNvSpPr>
          <p:nvPr>
            <p:ph type="subTitle" idx="1"/>
          </p:nvPr>
        </p:nvSpPr>
        <p:spPr>
          <a:xfrm>
            <a:off x="633046" y="1170433"/>
            <a:ext cx="9837755" cy="4404868"/>
          </a:xfrm>
        </p:spPr>
        <p:txBody>
          <a:bodyPr>
            <a:noAutofit/>
          </a:bodyPr>
          <a:lstStyle/>
          <a:p>
            <a:pPr marL="0"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Riesling</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Monterey is quietly making waves with Riesling, especially in cooler pockets like San Bernabe.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aromatic white wine often showcases stone fruit flavors like peach and apricot, balanced by bright acidity and occasional floral or honeyed notes.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Dry and off-dry styles are both common, making Riesling a versatile option for pairing with spicy Asian cuisine, lightly spiced curries, or desserts featuring fruit.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47973DA-9E3F-D84A-4DC5-7C24C55611C4}"/>
              </a:ext>
            </a:extLst>
          </p:cNvPr>
          <p:cNvPicPr>
            <a:picLocks noChangeAspect="1"/>
          </p:cNvPicPr>
          <p:nvPr/>
        </p:nvPicPr>
        <p:blipFill>
          <a:blip r:embed="rId2">
            <a:extLst>
              <a:ext uri="{28A0092B-C50C-407E-A947-70E740481C1C}">
                <a14:useLocalDpi xmlns:a14="http://schemas.microsoft.com/office/drawing/2010/main" val="0"/>
              </a:ext>
            </a:extLst>
          </a:blip>
          <a:srcRect l="3889" r="72963"/>
          <a:stretch/>
        </p:blipFill>
        <p:spPr>
          <a:xfrm>
            <a:off x="10741735" y="1170431"/>
            <a:ext cx="1316566" cy="5687567"/>
          </a:xfrm>
          <a:prstGeom prst="rect">
            <a:avLst/>
          </a:prstGeom>
        </p:spPr>
      </p:pic>
    </p:spTree>
    <p:extLst>
      <p:ext uri="{BB962C8B-B14F-4D97-AF65-F5344CB8AC3E}">
        <p14:creationId xmlns:p14="http://schemas.microsoft.com/office/powerpoint/2010/main" val="82199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91AA3BC-31DA-2784-DD1C-F5B4442E4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A6C935-5821-23BB-E0F5-EE350E6A0FAE}"/>
              </a:ext>
            </a:extLst>
          </p:cNvPr>
          <p:cNvSpPr>
            <a:spLocks noGrp="1"/>
          </p:cNvSpPr>
          <p:nvPr>
            <p:ph type="ctrTitle"/>
          </p:nvPr>
        </p:nvSpPr>
        <p:spPr>
          <a:xfrm>
            <a:off x="0" y="1"/>
            <a:ext cx="12191999"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Major Varietals of Monterey, California</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64545F4-E385-4FD6-CE95-3FDF9C7757B5}"/>
              </a:ext>
            </a:extLst>
          </p:cNvPr>
          <p:cNvSpPr>
            <a:spLocks noGrp="1"/>
          </p:cNvSpPr>
          <p:nvPr>
            <p:ph type="subTitle" idx="1"/>
          </p:nvPr>
        </p:nvSpPr>
        <p:spPr>
          <a:xfrm>
            <a:off x="633047" y="1288041"/>
            <a:ext cx="8396654" cy="5812006"/>
          </a:xfrm>
        </p:spPr>
        <p:txBody>
          <a:bodyPr>
            <a:noAutofit/>
          </a:bodyPr>
          <a:lstStyle/>
          <a:p>
            <a:pPr marR="0" algn="l">
              <a:lnSpc>
                <a:spcPct val="107000"/>
              </a:lnSpc>
              <a:spcAft>
                <a:spcPts val="800"/>
              </a:spcAft>
            </a:pPr>
            <a:r>
              <a:rPr lang="en-US" sz="2400" b="1" kern="100" dirty="0">
                <a:effectLst/>
                <a:ea typeface="Calibri" panose="020F0502020204030204" pitchFamily="34" charset="0"/>
              </a:rPr>
              <a:t>Zinfandel</a:t>
            </a:r>
          </a:p>
          <a:p>
            <a:pPr marL="285750" marR="0" indent="-28575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Zinfandel from Monterey tends to lean toward a more balanced, elegant style than the </a:t>
            </a:r>
            <a:r>
              <a:rPr lang="en-US" sz="2400" kern="100" dirty="0" err="1">
                <a:effectLst/>
                <a:ea typeface="Calibri" panose="020F0502020204030204" pitchFamily="34" charset="0"/>
              </a:rPr>
              <a:t>jammy</a:t>
            </a:r>
            <a:r>
              <a:rPr lang="en-US" sz="2400" kern="100" dirty="0">
                <a:effectLst/>
                <a:ea typeface="Calibri" panose="020F0502020204030204" pitchFamily="34" charset="0"/>
              </a:rPr>
              <a:t> versions found in hotter regions. </a:t>
            </a:r>
          </a:p>
          <a:p>
            <a:pPr marL="285750" marR="0" indent="-28575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It offers flavors of red and black berries, a touch of spice, and a smooth, medium-bodied structure. </a:t>
            </a:r>
          </a:p>
          <a:p>
            <a:pPr marL="285750" marR="0" indent="-28575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Arroyo Seco produces some standout examples, perfect with barbecued chicken, pepperoni pizza, or hearty pasta dishes.</a:t>
            </a:r>
          </a:p>
        </p:txBody>
      </p:sp>
      <p:pic>
        <p:nvPicPr>
          <p:cNvPr id="5" name="Picture 4">
            <a:extLst>
              <a:ext uri="{FF2B5EF4-FFF2-40B4-BE49-F238E27FC236}">
                <a16:creationId xmlns:a16="http://schemas.microsoft.com/office/drawing/2014/main" id="{43581434-25AC-8B99-31A8-95F2464CC70D}"/>
              </a:ext>
            </a:extLst>
          </p:cNvPr>
          <p:cNvPicPr>
            <a:picLocks noChangeAspect="1"/>
          </p:cNvPicPr>
          <p:nvPr/>
        </p:nvPicPr>
        <p:blipFill>
          <a:blip r:embed="rId2">
            <a:extLst>
              <a:ext uri="{28A0092B-C50C-407E-A947-70E740481C1C}">
                <a14:useLocalDpi xmlns:a14="http://schemas.microsoft.com/office/drawing/2010/main" val="0"/>
              </a:ext>
            </a:extLst>
          </a:blip>
          <a:srcRect l="31505" r="25914"/>
          <a:stretch/>
        </p:blipFill>
        <p:spPr>
          <a:xfrm>
            <a:off x="9029700" y="1288041"/>
            <a:ext cx="3162299" cy="5569959"/>
          </a:xfrm>
          <a:prstGeom prst="rect">
            <a:avLst/>
          </a:prstGeom>
        </p:spPr>
      </p:pic>
    </p:spTree>
    <p:extLst>
      <p:ext uri="{BB962C8B-B14F-4D97-AF65-F5344CB8AC3E}">
        <p14:creationId xmlns:p14="http://schemas.microsoft.com/office/powerpoint/2010/main" val="365517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4BF5EDF-18B5-83A8-BEC5-6EE11B1F33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0FB405-E132-B4DC-DC23-3FB9716DF7B9}"/>
              </a:ext>
            </a:extLst>
          </p:cNvPr>
          <p:cNvSpPr>
            <a:spLocks noGrp="1"/>
          </p:cNvSpPr>
          <p:nvPr>
            <p:ph type="ctrTitle"/>
          </p:nvPr>
        </p:nvSpPr>
        <p:spPr>
          <a:xfrm>
            <a:off x="0" y="1"/>
            <a:ext cx="12191999"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Major Varietals of Monterey, California</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B2B21856-23FF-4902-C1D5-6F9FECD2363A}"/>
              </a:ext>
            </a:extLst>
          </p:cNvPr>
          <p:cNvSpPr>
            <a:spLocks noGrp="1"/>
          </p:cNvSpPr>
          <p:nvPr>
            <p:ph type="subTitle" idx="1"/>
          </p:nvPr>
        </p:nvSpPr>
        <p:spPr>
          <a:xfrm>
            <a:off x="633046" y="1170432"/>
            <a:ext cx="9837755" cy="5929615"/>
          </a:xfrm>
        </p:spPr>
        <p:txBody>
          <a:bodyPr>
            <a:noAutofit/>
          </a:bodyPr>
          <a:lstStyle/>
          <a:p>
            <a:pPr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Grenache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Although less common, Grenache is gaining attention in Monterey for its bright red fruit profile and soft, approachable tannins.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These wines often exhibit strawberry, cherry, and subtle herbal notes.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Grenache is a great choice for lighter fare like grilled salmon, Mediterranean dishes, or even a Margherita pizza.</a:t>
            </a:r>
          </a:p>
          <a:p>
            <a:pPr marL="342900" marR="0" indent="-342900" algn="l">
              <a:lnSpc>
                <a:spcPct val="107000"/>
              </a:lnSpc>
              <a:spcAft>
                <a:spcPts val="800"/>
              </a:spcAft>
              <a:buFont typeface="Arial" panose="020B0604020202020204" pitchFamily="34" charset="0"/>
              <a:buChar char="•"/>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8CC3ACB-FF26-4A23-BCE7-FAF3B44B24A8}"/>
              </a:ext>
            </a:extLst>
          </p:cNvPr>
          <p:cNvPicPr>
            <a:picLocks noChangeAspect="1"/>
          </p:cNvPicPr>
          <p:nvPr/>
        </p:nvPicPr>
        <p:blipFill>
          <a:blip r:embed="rId2">
            <a:extLst>
              <a:ext uri="{28A0092B-C50C-407E-A947-70E740481C1C}">
                <a14:useLocalDpi xmlns:a14="http://schemas.microsoft.com/office/drawing/2010/main" val="0"/>
              </a:ext>
            </a:extLst>
          </a:blip>
          <a:srcRect l="32480" r="39389" b="7407"/>
          <a:stretch/>
        </p:blipFill>
        <p:spPr>
          <a:xfrm>
            <a:off x="10895233" y="1170431"/>
            <a:ext cx="1296765" cy="5687567"/>
          </a:xfrm>
          <a:prstGeom prst="rect">
            <a:avLst/>
          </a:prstGeom>
        </p:spPr>
      </p:pic>
    </p:spTree>
    <p:extLst>
      <p:ext uri="{BB962C8B-B14F-4D97-AF65-F5344CB8AC3E}">
        <p14:creationId xmlns:p14="http://schemas.microsoft.com/office/powerpoint/2010/main" val="157746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C264AD6-4F32-D8F9-8336-AABBBB9EDD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69DC87-4522-6BF3-CBB6-1237774DC4CA}"/>
              </a:ext>
            </a:extLst>
          </p:cNvPr>
          <p:cNvSpPr>
            <a:spLocks noGrp="1"/>
          </p:cNvSpPr>
          <p:nvPr>
            <p:ph type="ctrTitle"/>
          </p:nvPr>
        </p:nvSpPr>
        <p:spPr>
          <a:xfrm>
            <a:off x="0" y="1"/>
            <a:ext cx="12191999"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Major Varietals of Monterey, California</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FA895B89-BD52-07F0-99A7-68E472BE2CA3}"/>
              </a:ext>
            </a:extLst>
          </p:cNvPr>
          <p:cNvSpPr>
            <a:spLocks noGrp="1"/>
          </p:cNvSpPr>
          <p:nvPr>
            <p:ph type="subTitle" idx="1"/>
          </p:nvPr>
        </p:nvSpPr>
        <p:spPr>
          <a:xfrm>
            <a:off x="633046" y="1170433"/>
            <a:ext cx="11139854" cy="5230368"/>
          </a:xfrm>
        </p:spPr>
        <p:txBody>
          <a:bodyPr>
            <a:noAutofit/>
          </a:bodyPr>
          <a:lstStyle/>
          <a:p>
            <a:pPr marL="34290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Monterey’s diverse climate and terroir allow for an incredible range of varietals, from cool-climate whites to robust reds. </a:t>
            </a:r>
          </a:p>
          <a:p>
            <a:pPr marL="34290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Whether you’re a fan of the classics like Pinot Noir and Chardonnay or enjoy exploring less traditional options like Riesling and Grenache, Monterey has something to delight every palate.</a:t>
            </a:r>
          </a:p>
        </p:txBody>
      </p:sp>
      <p:pic>
        <p:nvPicPr>
          <p:cNvPr id="8" name="Picture 7">
            <a:extLst>
              <a:ext uri="{FF2B5EF4-FFF2-40B4-BE49-F238E27FC236}">
                <a16:creationId xmlns:a16="http://schemas.microsoft.com/office/drawing/2014/main" id="{9A0DB4B8-2952-8370-8708-AE2FF836A2FB}"/>
              </a:ext>
            </a:extLst>
          </p:cNvPr>
          <p:cNvPicPr>
            <a:picLocks noChangeAspect="1"/>
          </p:cNvPicPr>
          <p:nvPr/>
        </p:nvPicPr>
        <p:blipFill>
          <a:blip r:embed="rId2">
            <a:extLst>
              <a:ext uri="{28A0092B-C50C-407E-A947-70E740481C1C}">
                <a14:useLocalDpi xmlns:a14="http://schemas.microsoft.com/office/drawing/2010/main" val="0"/>
              </a:ext>
            </a:extLst>
          </a:blip>
          <a:srcRect t="13151" b="8931"/>
          <a:stretch/>
        </p:blipFill>
        <p:spPr>
          <a:xfrm>
            <a:off x="0" y="3394525"/>
            <a:ext cx="4445000" cy="3463474"/>
          </a:xfrm>
          <a:prstGeom prst="rect">
            <a:avLst/>
          </a:prstGeom>
        </p:spPr>
      </p:pic>
      <p:pic>
        <p:nvPicPr>
          <p:cNvPr id="10" name="Picture 9">
            <a:extLst>
              <a:ext uri="{FF2B5EF4-FFF2-40B4-BE49-F238E27FC236}">
                <a16:creationId xmlns:a16="http://schemas.microsoft.com/office/drawing/2014/main" id="{526E8E13-23B4-A0F7-4CCA-9778A6BA7560}"/>
              </a:ext>
            </a:extLst>
          </p:cNvPr>
          <p:cNvPicPr>
            <a:picLocks noChangeAspect="1"/>
          </p:cNvPicPr>
          <p:nvPr/>
        </p:nvPicPr>
        <p:blipFill>
          <a:blip r:embed="rId3">
            <a:extLst>
              <a:ext uri="{28A0092B-C50C-407E-A947-70E740481C1C}">
                <a14:useLocalDpi xmlns:a14="http://schemas.microsoft.com/office/drawing/2010/main" val="0"/>
              </a:ext>
            </a:extLst>
          </a:blip>
          <a:srcRect t="18605" b="9864"/>
          <a:stretch/>
        </p:blipFill>
        <p:spPr>
          <a:xfrm>
            <a:off x="4445000" y="3394525"/>
            <a:ext cx="7747000" cy="3463474"/>
          </a:xfrm>
          <a:prstGeom prst="rect">
            <a:avLst/>
          </a:prstGeom>
        </p:spPr>
      </p:pic>
    </p:spTree>
    <p:extLst>
      <p:ext uri="{BB962C8B-B14F-4D97-AF65-F5344CB8AC3E}">
        <p14:creationId xmlns:p14="http://schemas.microsoft.com/office/powerpoint/2010/main" val="172605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AF36C5F-D4DE-FBCA-A33F-8850C01A7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F9C03D-A6CA-D2E7-2CD8-09497FF0A7B7}"/>
              </a:ext>
            </a:extLst>
          </p:cNvPr>
          <p:cNvSpPr>
            <a:spLocks noGrp="1"/>
          </p:cNvSpPr>
          <p:nvPr>
            <p:ph type="ctrTitle"/>
          </p:nvPr>
        </p:nvSpPr>
        <p:spPr>
          <a:xfrm>
            <a:off x="0" y="1"/>
            <a:ext cx="12192000" cy="117043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E1DCB2D5-8923-12D0-DE8B-B51A6C050FC6}"/>
              </a:ext>
            </a:extLst>
          </p:cNvPr>
          <p:cNvSpPr>
            <a:spLocks noGrp="1"/>
          </p:cNvSpPr>
          <p:nvPr>
            <p:ph type="subTitle" idx="1"/>
          </p:nvPr>
        </p:nvSpPr>
        <p:spPr>
          <a:xfrm>
            <a:off x="578224" y="1266684"/>
            <a:ext cx="9973656" cy="5362715"/>
          </a:xfrm>
        </p:spPr>
        <p:txBody>
          <a:bodyPr>
            <a:noAutofit/>
          </a:bodyPr>
          <a:lstStyle/>
          <a:p>
            <a:pPr marL="0" marR="0" algn="l">
              <a:lnSpc>
                <a:spcPct val="107000"/>
              </a:lnSpc>
              <a:spcAft>
                <a:spcPts val="800"/>
              </a:spcAft>
            </a:pPr>
            <a:r>
              <a:rPr lang="en-US" sz="2400" b="1" kern="100" dirty="0">
                <a:effectLst/>
                <a:ea typeface="Calibri" panose="020F0502020204030204" pitchFamily="34" charset="0"/>
              </a:rPr>
              <a:t>Morgan Winery (Santa Lucia Highlands)</a:t>
            </a:r>
            <a:endParaRPr lang="en-US" sz="2400" kern="100" dirty="0">
              <a:effectLst/>
              <a:ea typeface="Calibri" panose="020F0502020204030204" pitchFamily="34" charset="0"/>
            </a:endParaRP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Morgan Winery, founded by Dan and Donna Lee in 1982, is a pioneer in sustainable winemaking in the Santa Lucia Highlands AVA.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Their focus on Pinot Noir and Chardonnay has earned them a stellar reputation. Morgan’s estate vineyard, Double L Vineyard, is certified organic and serves as the foundation for their signature wines.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The Double L Pinot Noir consistently garners high scores from wine critics, with its bright cherry and spice notes balanced by a silky texture. Their Chardonnay is equally celebrated, offering crisp minerality and hints of tropical fruit. Awards like the Wine Spectator “Top 100” solidify Morgan’s standing as a must-visit winery.</a:t>
            </a:r>
          </a:p>
        </p:txBody>
      </p:sp>
      <p:pic>
        <p:nvPicPr>
          <p:cNvPr id="5" name="Picture 4">
            <a:extLst>
              <a:ext uri="{FF2B5EF4-FFF2-40B4-BE49-F238E27FC236}">
                <a16:creationId xmlns:a16="http://schemas.microsoft.com/office/drawing/2014/main" id="{724A4BF3-B1DA-0E9B-CBE5-C0894B1CC4B1}"/>
              </a:ext>
            </a:extLst>
          </p:cNvPr>
          <p:cNvPicPr>
            <a:picLocks noChangeAspect="1"/>
          </p:cNvPicPr>
          <p:nvPr/>
        </p:nvPicPr>
        <p:blipFill>
          <a:blip r:embed="rId2">
            <a:extLst>
              <a:ext uri="{28A0092B-C50C-407E-A947-70E740481C1C}">
                <a14:useLocalDpi xmlns:a14="http://schemas.microsoft.com/office/drawing/2010/main" val="0"/>
              </a:ext>
            </a:extLst>
          </a:blip>
          <a:srcRect l="42778" t="1958" r="42556" b="2805"/>
          <a:stretch/>
        </p:blipFill>
        <p:spPr>
          <a:xfrm>
            <a:off x="10551880" y="1266685"/>
            <a:ext cx="1640119" cy="5591314"/>
          </a:xfrm>
          <a:prstGeom prst="rect">
            <a:avLst/>
          </a:prstGeom>
        </p:spPr>
      </p:pic>
    </p:spTree>
    <p:extLst>
      <p:ext uri="{BB962C8B-B14F-4D97-AF65-F5344CB8AC3E}">
        <p14:creationId xmlns:p14="http://schemas.microsoft.com/office/powerpoint/2010/main" val="154968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37E7299-C489-EE02-3471-B23A903A9C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56CCBC-8C98-AC63-4CA3-86E732483167}"/>
              </a:ext>
            </a:extLst>
          </p:cNvPr>
          <p:cNvSpPr>
            <a:spLocks noGrp="1"/>
          </p:cNvSpPr>
          <p:nvPr>
            <p:ph type="ctrTitle"/>
          </p:nvPr>
        </p:nvSpPr>
        <p:spPr>
          <a:xfrm>
            <a:off x="0" y="1"/>
            <a:ext cx="12192000" cy="117043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033264B-C5B8-AD79-F0C4-E1A3A0B93FFE}"/>
              </a:ext>
            </a:extLst>
          </p:cNvPr>
          <p:cNvSpPr>
            <a:spLocks noGrp="1"/>
          </p:cNvSpPr>
          <p:nvPr>
            <p:ph type="subTitle" idx="1"/>
          </p:nvPr>
        </p:nvSpPr>
        <p:spPr>
          <a:xfrm>
            <a:off x="597876" y="1170432"/>
            <a:ext cx="9168424" cy="5591314"/>
          </a:xfrm>
        </p:spPr>
        <p:txBody>
          <a:bodyPr>
            <a:noAutofit/>
          </a:bodyPr>
          <a:lstStyle/>
          <a:p>
            <a:pPr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Bernardus Winery (Carmel Valley)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Bernardus Winery is synonymous with Bordeaux-style elegance in Monterey. Established by Bernardus Marinus Pon, the winery aimed to craft wines rivaling those of Bordeaux’s finest estates.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Their Marinus Bordeaux Blend, a rich and structured red, has received numerous accolades, including gold medals at international wine competitions. Bernardus is also known for its single-vineyard Pinot Noirs and Chardonnays, which showcase the diversity of Carmel Valley’s terroir.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Visitors to the Bernardus tasting room are treated to not only exceptional wines but also warm hospitality and a deeper understanding of the art of blending.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153F452-DFFF-213E-3CAF-B4FEB48E1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2726" y="495299"/>
            <a:ext cx="3333750" cy="6362700"/>
          </a:xfrm>
          <a:prstGeom prst="rect">
            <a:avLst/>
          </a:prstGeom>
        </p:spPr>
      </p:pic>
    </p:spTree>
    <p:extLst>
      <p:ext uri="{BB962C8B-B14F-4D97-AF65-F5344CB8AC3E}">
        <p14:creationId xmlns:p14="http://schemas.microsoft.com/office/powerpoint/2010/main" val="82060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67E6129-2A41-F675-411F-A8DB9F23DB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080BC4-3290-D45B-637F-EE11824047A2}"/>
              </a:ext>
            </a:extLst>
          </p:cNvPr>
          <p:cNvSpPr>
            <a:spLocks noGrp="1"/>
          </p:cNvSpPr>
          <p:nvPr>
            <p:ph type="ctrTitle"/>
          </p:nvPr>
        </p:nvSpPr>
        <p:spPr>
          <a:xfrm>
            <a:off x="0" y="1"/>
            <a:ext cx="12192000" cy="117043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05C64CB-780C-AA3A-6105-9ECACA581150}"/>
              </a:ext>
            </a:extLst>
          </p:cNvPr>
          <p:cNvSpPr>
            <a:spLocks noGrp="1"/>
          </p:cNvSpPr>
          <p:nvPr>
            <p:ph type="subTitle" idx="1"/>
          </p:nvPr>
        </p:nvSpPr>
        <p:spPr>
          <a:xfrm>
            <a:off x="597877" y="1170432"/>
            <a:ext cx="9879623" cy="5591314"/>
          </a:xfrm>
        </p:spPr>
        <p:txBody>
          <a:bodyPr>
            <a:noAutofit/>
          </a:bodyPr>
          <a:lstStyle/>
          <a:p>
            <a:pPr marL="0"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Chalone Vineyard (Chalone AVA)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As one of Monterey’s most historic wineries, Chalone Vineyard holds a special place in the region’s history. Located at the foot of the Pinnacles National Park, this winery boasts some of the oldest producing vines in California.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Chalone’s limestone-rich soils are the secret to its renowned Chardonnay and Pinot Noir, wines that exhibit a rare combination of power and finesse.</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Chalone Chardonnay has consistently received top honors, including placement in the coveted "Judgment of Paris" competition, where it stood alongside France’s finest. Visitors can explore the winery’s breathtaking location and experience wines that truly reflect the rugged beauty of the AVA.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767E5BE-2167-97C5-A22B-7D4BADE33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4590" y="1106932"/>
            <a:ext cx="2530422" cy="5783822"/>
          </a:xfrm>
          <a:prstGeom prst="rect">
            <a:avLst/>
          </a:prstGeom>
        </p:spPr>
      </p:pic>
    </p:spTree>
    <p:extLst>
      <p:ext uri="{BB962C8B-B14F-4D97-AF65-F5344CB8AC3E}">
        <p14:creationId xmlns:p14="http://schemas.microsoft.com/office/powerpoint/2010/main" val="186544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243FAD0-3734-A492-4C6F-140546F019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5A73B-F399-FA27-8E94-7010E2BED379}"/>
              </a:ext>
            </a:extLst>
          </p:cNvPr>
          <p:cNvSpPr>
            <a:spLocks noGrp="1"/>
          </p:cNvSpPr>
          <p:nvPr>
            <p:ph type="ctrTitle"/>
          </p:nvPr>
        </p:nvSpPr>
        <p:spPr>
          <a:xfrm>
            <a:off x="0" y="1"/>
            <a:ext cx="12192000" cy="117043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A478108-A73F-0B1B-F325-04A24FEB9EFC}"/>
              </a:ext>
            </a:extLst>
          </p:cNvPr>
          <p:cNvSpPr>
            <a:spLocks noGrp="1"/>
          </p:cNvSpPr>
          <p:nvPr>
            <p:ph type="subTitle" idx="1"/>
          </p:nvPr>
        </p:nvSpPr>
        <p:spPr>
          <a:xfrm>
            <a:off x="597877" y="1170432"/>
            <a:ext cx="9689123" cy="5591314"/>
          </a:xfrm>
        </p:spPr>
        <p:txBody>
          <a:bodyPr>
            <a:noAutofit/>
          </a:bodyPr>
          <a:lstStyle/>
          <a:p>
            <a:pPr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Hahn Family Wines (Santa Lucia Highlands)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Hahn Family Wines, a household name in Monterey County, is celebrated for its vibrant, approachable wines that highlight the region’s cool-climate characteristics.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Their SLH Pinot Noir, a flagship offering, is prized for its lush red fruit flavors and balanced acidity, earning high praise from Wine Enthusiast and other notable critics. Hahn also produces excellent value-driven wines under their “Hahn” and “Smith &amp; Hook” labels, making it a favorite for both casual drinkers and collectors.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winery itself is perched on a hilltop with sweeping views of the Santa Lucia Highlands, making it an ideal spot for wine tasting.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149241B-5494-AEAE-54A8-6432EAC80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1170432"/>
            <a:ext cx="5715000" cy="5715000"/>
          </a:xfrm>
          <a:prstGeom prst="rect">
            <a:avLst/>
          </a:prstGeom>
        </p:spPr>
      </p:pic>
    </p:spTree>
    <p:extLst>
      <p:ext uri="{BB962C8B-B14F-4D97-AF65-F5344CB8AC3E}">
        <p14:creationId xmlns:p14="http://schemas.microsoft.com/office/powerpoint/2010/main" val="278986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EEA9AEE-8DB8-F043-56B7-85C9B79D29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07BD3D-707F-55E0-A079-831AE0506399}"/>
              </a:ext>
            </a:extLst>
          </p:cNvPr>
          <p:cNvSpPr>
            <a:spLocks noGrp="1"/>
          </p:cNvSpPr>
          <p:nvPr>
            <p:ph type="ctrTitle"/>
          </p:nvPr>
        </p:nvSpPr>
        <p:spPr>
          <a:xfrm>
            <a:off x="0" y="1"/>
            <a:ext cx="12192000" cy="117043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BF75DA6F-AA8E-BF05-CF62-4721B8FE9E40}"/>
              </a:ext>
            </a:extLst>
          </p:cNvPr>
          <p:cNvSpPr>
            <a:spLocks noGrp="1"/>
          </p:cNvSpPr>
          <p:nvPr>
            <p:ph type="subTitle" idx="1"/>
          </p:nvPr>
        </p:nvSpPr>
        <p:spPr>
          <a:xfrm>
            <a:off x="597877" y="1170432"/>
            <a:ext cx="9955823" cy="5591314"/>
          </a:xfrm>
        </p:spPr>
        <p:txBody>
          <a:bodyPr>
            <a:noAutofit/>
          </a:bodyPr>
          <a:lstStyle/>
          <a:p>
            <a:pPr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Wrath Wines (Santa Lucia Highlands)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Wrath Wines is known for pushing the boundaries of traditional winemaking. Focused on small-lot, high-quality production, Wrath produces distinctive Pinot Noir, Syrah, and Chardonnay.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Their Ex Anima series (“from the soul”) embraces minimalist winemaking techniques, resulting in wines that are bold, expressive, and terroir-driven. The Wrath San Saba Vineyard Pinot Noir has received multiple 90+ point scores from leading wine publications for its concentrated flavors of dark cherry and spice.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tasting room in Carmel-by-the-Sea offers an intimate setting to explore their unique offerings.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1FAB854-574B-34E5-7040-A4B7FD659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300" y="904285"/>
            <a:ext cx="6242097" cy="6242097"/>
          </a:xfrm>
          <a:prstGeom prst="rect">
            <a:avLst/>
          </a:prstGeom>
        </p:spPr>
      </p:pic>
    </p:spTree>
    <p:extLst>
      <p:ext uri="{BB962C8B-B14F-4D97-AF65-F5344CB8AC3E}">
        <p14:creationId xmlns:p14="http://schemas.microsoft.com/office/powerpoint/2010/main" val="100389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4FB9DDC-875C-6504-5646-D052C1481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799738-6C0E-FCC4-502A-F970196DFCCD}"/>
              </a:ext>
            </a:extLst>
          </p:cNvPr>
          <p:cNvSpPr>
            <a:spLocks noGrp="1"/>
          </p:cNvSpPr>
          <p:nvPr>
            <p:ph type="ctrTitle"/>
          </p:nvPr>
        </p:nvSpPr>
        <p:spPr>
          <a:xfrm>
            <a:off x="0" y="1"/>
            <a:ext cx="12192000" cy="1170431"/>
          </a:xfrm>
        </p:spPr>
        <p:txBody>
          <a:bodyPr anchor="ctr">
            <a:norm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Wines of Monterey</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572C8AB-877F-8379-2477-6EF475E428C6}"/>
              </a:ext>
            </a:extLst>
          </p:cNvPr>
          <p:cNvSpPr txBox="1"/>
          <p:nvPr/>
        </p:nvSpPr>
        <p:spPr>
          <a:xfrm>
            <a:off x="211016" y="1170431"/>
            <a:ext cx="7056684" cy="5510739"/>
          </a:xfrm>
          <a:prstGeom prst="rect">
            <a:avLst/>
          </a:prstGeom>
          <a:noFill/>
        </p:spPr>
        <p:txBody>
          <a:bodyPr wrap="square">
            <a:spAutoFit/>
          </a:bodyPr>
          <a:lstStyle/>
          <a:p>
            <a:pPr marL="457200" marR="0" indent="-4572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Monterey, California, stands as a beacon in the American wine landscape, renowned for its diverse wine styles and exceptional terroir. </a:t>
            </a:r>
          </a:p>
          <a:p>
            <a:pPr marL="457200" marR="0" indent="-4572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Positioned along the Central Coast, this region bridges tradition with innovation, producing wines that reflect its unique geography and climate. </a:t>
            </a:r>
          </a:p>
          <a:p>
            <a:pPr marL="457200" marR="0" indent="-4572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a winemaking history that has evolved over centuries, Monterey has carved a place for itself in the global market, offering varietals that rival the best from Europe and beyond. </a:t>
            </a:r>
          </a:p>
          <a:p>
            <a:pPr marL="457200" marR="0" indent="-4572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Whether you’re a seasoned connoisseur or a curious enthusiast, Monterey’s wines promise a journey of discovery.</a:t>
            </a:r>
          </a:p>
        </p:txBody>
      </p:sp>
      <p:pic>
        <p:nvPicPr>
          <p:cNvPr id="5" name="Picture 4">
            <a:extLst>
              <a:ext uri="{FF2B5EF4-FFF2-40B4-BE49-F238E27FC236}">
                <a16:creationId xmlns:a16="http://schemas.microsoft.com/office/drawing/2014/main" id="{D99F6110-EEF1-16AE-DD65-8B64F4D83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7699" y="1307907"/>
            <a:ext cx="4972086" cy="5550091"/>
          </a:xfrm>
          <a:prstGeom prst="rect">
            <a:avLst/>
          </a:prstGeom>
        </p:spPr>
      </p:pic>
    </p:spTree>
    <p:extLst>
      <p:ext uri="{BB962C8B-B14F-4D97-AF65-F5344CB8AC3E}">
        <p14:creationId xmlns:p14="http://schemas.microsoft.com/office/powerpoint/2010/main" val="188814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643E0E4-81B5-CE32-E6F3-60FB25F72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C0EEBE-ED50-DED5-3D91-3DEF3C4F4947}"/>
              </a:ext>
            </a:extLst>
          </p:cNvPr>
          <p:cNvSpPr>
            <a:spLocks noGrp="1"/>
          </p:cNvSpPr>
          <p:nvPr>
            <p:ph type="ctrTitle"/>
          </p:nvPr>
        </p:nvSpPr>
        <p:spPr>
          <a:xfrm>
            <a:off x="0" y="1"/>
            <a:ext cx="12192000" cy="117043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DF30EB0-8E3B-CF9B-0979-AA89C8454514}"/>
              </a:ext>
            </a:extLst>
          </p:cNvPr>
          <p:cNvSpPr>
            <a:spLocks noGrp="1"/>
          </p:cNvSpPr>
          <p:nvPr>
            <p:ph type="subTitle" idx="1"/>
          </p:nvPr>
        </p:nvSpPr>
        <p:spPr>
          <a:xfrm>
            <a:off x="597877" y="1170432"/>
            <a:ext cx="9549423" cy="5591314"/>
          </a:xfrm>
        </p:spPr>
        <p:txBody>
          <a:bodyPr>
            <a:noAutofit/>
          </a:bodyPr>
          <a:lstStyle/>
          <a:p>
            <a:pPr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Talbott Vineyards (Santa Lucia Highlands)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Talbott Vineyards is a true Monterey legend. Established by Robert Talbott, this winery focuses on estate-grown Chardonnay and Pinot Noir from its Sleepy Hollow Vineyard.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Sleepy Hollow Chardonnay is a standout, regularly earning awards and accolades for its lush texture and flavors of ripe apple, pear, and a hint of vanilla.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Talbott’s Pinot Noir also captures the essence of the Santa Lucia Highlands with its silky tannins and bright red fruit.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winery’s reputation for excellence has made it a favorite among collectors and critics alike.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C07273C-2A1C-944C-1F6C-A99AC25FE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1022629"/>
            <a:ext cx="1641388" cy="5739117"/>
          </a:xfrm>
          <a:prstGeom prst="rect">
            <a:avLst/>
          </a:prstGeom>
        </p:spPr>
      </p:pic>
    </p:spTree>
    <p:extLst>
      <p:ext uri="{BB962C8B-B14F-4D97-AF65-F5344CB8AC3E}">
        <p14:creationId xmlns:p14="http://schemas.microsoft.com/office/powerpoint/2010/main" val="144406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229FBCC-4C18-2036-9E87-8361CA430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918FD-7C62-483C-BE25-F9283B9CC360}"/>
              </a:ext>
            </a:extLst>
          </p:cNvPr>
          <p:cNvSpPr>
            <a:spLocks noGrp="1"/>
          </p:cNvSpPr>
          <p:nvPr>
            <p:ph type="ctrTitle"/>
          </p:nvPr>
        </p:nvSpPr>
        <p:spPr>
          <a:xfrm>
            <a:off x="0" y="1"/>
            <a:ext cx="12192000" cy="117043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D78A877D-315B-EECB-9A27-710DB755A4F9}"/>
              </a:ext>
            </a:extLst>
          </p:cNvPr>
          <p:cNvSpPr>
            <a:spLocks noGrp="1"/>
          </p:cNvSpPr>
          <p:nvPr>
            <p:ph type="subTitle" idx="1"/>
          </p:nvPr>
        </p:nvSpPr>
        <p:spPr>
          <a:xfrm>
            <a:off x="597877" y="1170432"/>
            <a:ext cx="9778023" cy="5591314"/>
          </a:xfrm>
        </p:spPr>
        <p:txBody>
          <a:bodyPr>
            <a:noAutofit/>
          </a:bodyPr>
          <a:lstStyle/>
          <a:p>
            <a:pPr marL="0"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Scheid Vineyards (San Bernabe and Beyond)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Scheid Vineyards operates one of the most extensive vineyard estates in Monterey, encompassing over 4,000 acres across several AVAs.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Known for their innovative practices, Scheid is committed to sustainability, with much of their energy coming from their own wind turbine.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Their flagship wines, like the Reserve Cabernet Sauvignon and the Estate Pinot Noir, have won gold medals at competitions such as the San Francisco Chronicle Wine Competition.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Visitors to their tasting room in Carmel can explore a wide range of varietals and styles, all reflecting the diversity of Monterey’s terroir.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9C669AD-BBF9-BCD9-8D29-4EF89884D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7600" y="-184150"/>
            <a:ext cx="2419350" cy="7258050"/>
          </a:xfrm>
          <a:prstGeom prst="rect">
            <a:avLst/>
          </a:prstGeom>
        </p:spPr>
      </p:pic>
    </p:spTree>
    <p:extLst>
      <p:ext uri="{BB962C8B-B14F-4D97-AF65-F5344CB8AC3E}">
        <p14:creationId xmlns:p14="http://schemas.microsoft.com/office/powerpoint/2010/main" val="205361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6D23A45-43E5-64B0-7831-29002E795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DC0F7-025E-E953-3246-CC6B9DB2A13E}"/>
              </a:ext>
            </a:extLst>
          </p:cNvPr>
          <p:cNvSpPr>
            <a:spLocks noGrp="1"/>
          </p:cNvSpPr>
          <p:nvPr>
            <p:ph type="ctrTitle"/>
          </p:nvPr>
        </p:nvSpPr>
        <p:spPr>
          <a:xfrm>
            <a:off x="0" y="1"/>
            <a:ext cx="12192000" cy="1625599"/>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12" name="Rectangle 7">
            <a:extLst>
              <a:ext uri="{FF2B5EF4-FFF2-40B4-BE49-F238E27FC236}">
                <a16:creationId xmlns:a16="http://schemas.microsoft.com/office/drawing/2014/main" id="{B68EB015-8C79-0595-F013-F023FF3C1D53}"/>
              </a:ext>
            </a:extLst>
          </p:cNvPr>
          <p:cNvSpPr>
            <a:spLocks noChangeArrowheads="1"/>
          </p:cNvSpPr>
          <p:nvPr/>
        </p:nvSpPr>
        <p:spPr bwMode="auto">
          <a:xfrm>
            <a:off x="685801" y="1584793"/>
            <a:ext cx="9778999" cy="527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Joyce Wine Company (Carmel Valley)</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Joyce Wine Company has quickly risen as a standout in Monterey’s wine scene.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Focusing on site-driven wines with minimal intervention, Joyce has built a reputation for crafting Pinot Noir and Chardonnay with incredible purity and depth.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Their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Tondré</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Grapefield</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Pinot Noir, sourced from the Santa Lucia Highlands, has earned multiple 90+ point scores for its layered red fruit, spice, and floral notes.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Their Sea Otter Chardonnay, named after the region’s beloved marine residents, is bright, refreshing, and elegantly balanced.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Joyce Wine Company’s modern approach and growing accolades make it a rising star worth watching.</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A16B096-59E6-231E-1248-751FA2F0E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613" y="1371600"/>
            <a:ext cx="1680505" cy="5588000"/>
          </a:xfrm>
          <a:prstGeom prst="rect">
            <a:avLst/>
          </a:prstGeom>
        </p:spPr>
      </p:pic>
    </p:spTree>
    <p:extLst>
      <p:ext uri="{BB962C8B-B14F-4D97-AF65-F5344CB8AC3E}">
        <p14:creationId xmlns:p14="http://schemas.microsoft.com/office/powerpoint/2010/main" val="115577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 calcmode="lin" valueType="num">
                                      <p:cBhvr additive="base">
                                        <p:cTn id="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 calcmode="lin" valueType="num">
                                      <p:cBhvr additive="base">
                                        <p:cTn id="1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anim calcmode="lin" valueType="num">
                                      <p:cBhvr additive="base">
                                        <p:cTn id="2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4CBED7F-30F3-2CE3-BBF9-E7A39CAF8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A9DA33-0446-52CA-7655-070D7CF2CE04}"/>
              </a:ext>
            </a:extLst>
          </p:cNvPr>
          <p:cNvSpPr>
            <a:spLocks noGrp="1"/>
          </p:cNvSpPr>
          <p:nvPr>
            <p:ph type="ctrTitle"/>
          </p:nvPr>
        </p:nvSpPr>
        <p:spPr>
          <a:xfrm>
            <a:off x="0" y="1"/>
            <a:ext cx="12192000" cy="1701799"/>
          </a:xfrm>
        </p:spPr>
        <p:txBody>
          <a:bodyPr anchor="ctr">
            <a:normAutofit/>
          </a:bodyPr>
          <a:lstStyle/>
          <a:p>
            <a:r>
              <a:rPr lang="en-US" b="1" dirty="0"/>
              <a:t>Monterey, California’s Wine Culture</a:t>
            </a:r>
            <a:endParaRPr lang="en-US" dirty="0"/>
          </a:p>
        </p:txBody>
      </p:sp>
      <p:sp>
        <p:nvSpPr>
          <p:cNvPr id="3" name="Subtitle 2">
            <a:extLst>
              <a:ext uri="{FF2B5EF4-FFF2-40B4-BE49-F238E27FC236}">
                <a16:creationId xmlns:a16="http://schemas.microsoft.com/office/drawing/2014/main" id="{31478E47-7986-519F-A460-A492308AF9DD}"/>
              </a:ext>
            </a:extLst>
          </p:cNvPr>
          <p:cNvSpPr>
            <a:spLocks noGrp="1"/>
          </p:cNvSpPr>
          <p:nvPr>
            <p:ph type="subTitle" idx="1"/>
          </p:nvPr>
        </p:nvSpPr>
        <p:spPr>
          <a:xfrm>
            <a:off x="457200" y="1304365"/>
            <a:ext cx="11379200" cy="4800600"/>
          </a:xfrm>
        </p:spPr>
        <p:txBody>
          <a:bodyPr>
            <a:noAutofit/>
          </a:bodyPr>
          <a:lstStyle/>
          <a:p>
            <a:pPr marL="457200" indent="-457200" algn="l">
              <a:lnSpc>
                <a:spcPct val="100000"/>
              </a:lnSpc>
              <a:buFont typeface="Arial" panose="020B0604020202020204" pitchFamily="34" charset="0"/>
              <a:buChar char="•"/>
            </a:pPr>
            <a:r>
              <a:rPr lang="en-US" dirty="0"/>
              <a:t>Wine is more than a product in Monterey; it’s a way of life. </a:t>
            </a:r>
          </a:p>
          <a:p>
            <a:pPr marL="457200" indent="-457200" algn="l">
              <a:lnSpc>
                <a:spcPct val="100000"/>
              </a:lnSpc>
              <a:buFont typeface="Arial" panose="020B0604020202020204" pitchFamily="34" charset="0"/>
              <a:buChar char="•"/>
            </a:pPr>
            <a:r>
              <a:rPr lang="en-US" dirty="0"/>
              <a:t>Annual events like the Monterey Wine Festival and Harvest Celebration bring locals and visitors together to toast the region’s achievements. </a:t>
            </a:r>
          </a:p>
          <a:p>
            <a:pPr marL="457200" indent="-457200" algn="l">
              <a:lnSpc>
                <a:spcPct val="100000"/>
              </a:lnSpc>
              <a:buFont typeface="Arial" panose="020B0604020202020204" pitchFamily="34" charset="0"/>
              <a:buChar char="•"/>
            </a:pPr>
            <a:r>
              <a:rPr lang="en-US" dirty="0"/>
              <a:t>Wine also plays a pivotal role in local cuisine, enhancing the region’s vibrant food culture.</a:t>
            </a:r>
          </a:p>
        </p:txBody>
      </p:sp>
      <p:pic>
        <p:nvPicPr>
          <p:cNvPr id="5" name="Picture 4">
            <a:extLst>
              <a:ext uri="{FF2B5EF4-FFF2-40B4-BE49-F238E27FC236}">
                <a16:creationId xmlns:a16="http://schemas.microsoft.com/office/drawing/2014/main" id="{53E4078F-23FA-75FC-01F0-2661D2631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222" y="3769348"/>
            <a:ext cx="4632978" cy="3088652"/>
          </a:xfrm>
          <a:prstGeom prst="rect">
            <a:avLst/>
          </a:prstGeom>
        </p:spPr>
      </p:pic>
      <p:pic>
        <p:nvPicPr>
          <p:cNvPr id="7" name="Picture 6">
            <a:extLst>
              <a:ext uri="{FF2B5EF4-FFF2-40B4-BE49-F238E27FC236}">
                <a16:creationId xmlns:a16="http://schemas.microsoft.com/office/drawing/2014/main" id="{3158A3EF-52F2-DC59-54E7-B03931AFC3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200" y="3769348"/>
            <a:ext cx="6007100" cy="3088651"/>
          </a:xfrm>
          <a:prstGeom prst="rect">
            <a:avLst/>
          </a:prstGeom>
        </p:spPr>
      </p:pic>
    </p:spTree>
    <p:extLst>
      <p:ext uri="{BB962C8B-B14F-4D97-AF65-F5344CB8AC3E}">
        <p14:creationId xmlns:p14="http://schemas.microsoft.com/office/powerpoint/2010/main" val="325615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Sustainable Winemaking Practices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7104126" cy="5687568"/>
          </a:xfrm>
        </p:spPr>
        <p:txBody>
          <a:bodyPr>
            <a:noAutofit/>
          </a:bodyPr>
          <a:lstStyle/>
          <a:p>
            <a:pPr marL="285750" marR="0" indent="-285750" algn="l">
              <a:lnSpc>
                <a:spcPct val="107000"/>
              </a:lnSpc>
              <a:spcAft>
                <a:spcPts val="800"/>
              </a:spcAft>
              <a:buFont typeface="Arial" panose="020B0604020202020204" pitchFamily="34" charset="0"/>
              <a:buChar char="•"/>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Organic and Biodynamic Viticulture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Many Monterey vineyards are adopting organic and biodynamic practices to preserve the environment and enhance wine quality.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Environmental Initiatives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en-US" dirty="0">
                <a:effectLst/>
                <a:latin typeface="Times New Roman" panose="02020603050405020304" pitchFamily="18" charset="0"/>
                <a:ea typeface="Calibri" panose="020F0502020204030204" pitchFamily="34" charset="0"/>
              </a:rPr>
              <a:t>From water conservation to renewable energy, Monterey’s wineries are leading the way in sustainable winemaking.</a:t>
            </a:r>
            <a:endParaRPr lang="en-US" kern="100" dirty="0">
              <a:effectLst/>
              <a:latin typeface="Consolas" panose="020B0609020204030204" pitchFamily="49"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5A88B9B-3502-1E0D-3009-649EEC412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150" y="1170432"/>
            <a:ext cx="4514850" cy="3009900"/>
          </a:xfrm>
          <a:prstGeom prst="rect">
            <a:avLst/>
          </a:prstGeom>
        </p:spPr>
      </p:pic>
      <p:pic>
        <p:nvPicPr>
          <p:cNvPr id="7" name="Picture 6">
            <a:extLst>
              <a:ext uri="{FF2B5EF4-FFF2-40B4-BE49-F238E27FC236}">
                <a16:creationId xmlns:a16="http://schemas.microsoft.com/office/drawing/2014/main" id="{595D6F12-E978-B5D6-AC6D-47E92E39A01C}"/>
              </a:ext>
            </a:extLst>
          </p:cNvPr>
          <p:cNvPicPr>
            <a:picLocks noChangeAspect="1"/>
          </p:cNvPicPr>
          <p:nvPr/>
        </p:nvPicPr>
        <p:blipFill>
          <a:blip r:embed="rId4">
            <a:extLst>
              <a:ext uri="{28A0092B-C50C-407E-A947-70E740481C1C}">
                <a14:useLocalDpi xmlns:a14="http://schemas.microsoft.com/office/drawing/2010/main" val="0"/>
              </a:ext>
            </a:extLst>
          </a:blip>
          <a:srcRect l="7169" t="5678" r="8012" b="4674"/>
          <a:stretch/>
        </p:blipFill>
        <p:spPr>
          <a:xfrm>
            <a:off x="7677150" y="4177284"/>
            <a:ext cx="4514850" cy="2679700"/>
          </a:xfrm>
          <a:prstGeom prst="rect">
            <a:avLst/>
          </a:prstGeom>
        </p:spPr>
      </p:pic>
    </p:spTree>
    <p:extLst>
      <p:ext uri="{BB962C8B-B14F-4D97-AF65-F5344CB8AC3E}">
        <p14:creationId xmlns:p14="http://schemas.microsoft.com/office/powerpoint/2010/main" val="294590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9E0BB5E-ADAC-53EF-920B-DA28DEF36C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94AD3-D4AC-8CA9-9C4F-59D3DC0F6390}"/>
              </a:ext>
            </a:extLst>
          </p:cNvPr>
          <p:cNvSpPr>
            <a:spLocks noGrp="1"/>
          </p:cNvSpPr>
          <p:nvPr>
            <p:ph type="ctrTitle"/>
          </p:nvPr>
        </p:nvSpPr>
        <p:spPr>
          <a:xfrm>
            <a:off x="0" y="1"/>
            <a:ext cx="12192000" cy="1170431"/>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Final Thoughts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E47128D5-ADAE-59D6-75E5-6A5C8F8B802D}"/>
              </a:ext>
            </a:extLst>
          </p:cNvPr>
          <p:cNvSpPr>
            <a:spLocks noGrp="1"/>
          </p:cNvSpPr>
          <p:nvPr>
            <p:ph type="subTitle" idx="1"/>
          </p:nvPr>
        </p:nvSpPr>
        <p:spPr>
          <a:xfrm>
            <a:off x="6096000" y="1170432"/>
            <a:ext cx="6096000" cy="5687568"/>
          </a:xfrm>
        </p:spPr>
        <p:txBody>
          <a:bodyPr>
            <a:noAutofit/>
          </a:bodyPr>
          <a:lstStyle/>
          <a:p>
            <a:pPr marL="342900" marR="0" indent="-342900" algn="l">
              <a:lnSpc>
                <a:spcPct val="107000"/>
              </a:lnSpc>
              <a:spcAft>
                <a:spcPts val="800"/>
              </a:spcAft>
              <a:buFont typeface="Arial" panose="020B0604020202020204" pitchFamily="34" charset="0"/>
              <a:buChar char="•"/>
            </a:pPr>
            <a:r>
              <a:rPr lang="en-US" kern="100" dirty="0">
                <a:effectLst/>
                <a:ea typeface="Calibri" panose="020F0502020204030204" pitchFamily="34" charset="0"/>
              </a:rPr>
              <a:t>Monterey, California, is a testament to the creativity and resilience of American winemaking. </a:t>
            </a:r>
          </a:p>
          <a:p>
            <a:pPr marL="342900" marR="0" indent="-342900" algn="l">
              <a:lnSpc>
                <a:spcPct val="107000"/>
              </a:lnSpc>
              <a:spcAft>
                <a:spcPts val="800"/>
              </a:spcAft>
              <a:buFont typeface="Arial" panose="020B0604020202020204" pitchFamily="34" charset="0"/>
              <a:buChar char="•"/>
            </a:pPr>
            <a:r>
              <a:rPr lang="en-US" kern="100" dirty="0">
                <a:effectLst/>
                <a:ea typeface="Calibri" panose="020F0502020204030204" pitchFamily="34" charset="0"/>
              </a:rPr>
              <a:t>With its rich history, diverse terroir, and commitment to sustainability, it offers wines that are both world-class and uniquely Californian</a:t>
            </a:r>
            <a:r>
              <a:rPr lang="en-US" kern="100">
                <a:effectLst/>
                <a:ea typeface="Calibri" panose="020F0502020204030204" pitchFamily="34" charset="0"/>
              </a:rPr>
              <a:t>. </a:t>
            </a:r>
          </a:p>
          <a:p>
            <a:pPr marL="342900" marR="0" indent="-342900" algn="l">
              <a:lnSpc>
                <a:spcPct val="107000"/>
              </a:lnSpc>
              <a:spcAft>
                <a:spcPts val="800"/>
              </a:spcAft>
              <a:buFont typeface="Arial" panose="020B0604020202020204" pitchFamily="34" charset="0"/>
              <a:buChar char="•"/>
            </a:pPr>
            <a:r>
              <a:rPr lang="en-US" kern="100">
                <a:effectLst/>
                <a:ea typeface="Calibri" panose="020F0502020204030204" pitchFamily="34" charset="0"/>
              </a:rPr>
              <a:t>Whether </a:t>
            </a:r>
            <a:r>
              <a:rPr lang="en-US" kern="100" dirty="0">
                <a:effectLst/>
                <a:ea typeface="Calibri" panose="020F0502020204030204" pitchFamily="34" charset="0"/>
              </a:rPr>
              <a:t>you’re exploring its AVAs or savoring a glass at home, Monterey’s wines invite you to experience the magic of the Central Coast.</a:t>
            </a:r>
          </a:p>
          <a:p>
            <a:pPr marL="342900" marR="0" indent="-342900" algn="l">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79807C3C-189F-9CC8-E847-0F84AD7EE8A1}"/>
              </a:ext>
            </a:extLst>
          </p:cNvPr>
          <p:cNvPicPr>
            <a:picLocks noChangeAspect="1"/>
          </p:cNvPicPr>
          <p:nvPr/>
        </p:nvPicPr>
        <p:blipFill>
          <a:blip r:embed="rId3">
            <a:extLst>
              <a:ext uri="{28A0092B-C50C-407E-A947-70E740481C1C}">
                <a14:useLocalDpi xmlns:a14="http://schemas.microsoft.com/office/drawing/2010/main" val="0"/>
              </a:ext>
            </a:extLst>
          </a:blip>
          <a:srcRect r="21833"/>
          <a:stretch/>
        </p:blipFill>
        <p:spPr>
          <a:xfrm>
            <a:off x="0" y="1170432"/>
            <a:ext cx="5956300" cy="5715000"/>
          </a:xfrm>
          <a:prstGeom prst="rect">
            <a:avLst/>
          </a:prstGeom>
        </p:spPr>
      </p:pic>
    </p:spTree>
    <p:extLst>
      <p:ext uri="{BB962C8B-B14F-4D97-AF65-F5344CB8AC3E}">
        <p14:creationId xmlns:p14="http://schemas.microsoft.com/office/powerpoint/2010/main" val="142635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a:t>BKWine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743457"/>
          </a:xfrm>
        </p:spPr>
        <p:txBody>
          <a:bodyPr anchor="ctr"/>
          <a:lstStyle/>
          <a:p>
            <a:pPr rtl="0">
              <a:spcAft>
                <a:spcPts val="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Citations and References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1609344"/>
            <a:ext cx="11021568" cy="5248657"/>
          </a:xfrm>
        </p:spPr>
        <p:txBody>
          <a:bodyPr>
            <a:normAutofit/>
          </a:bodyPr>
          <a:lstStyle/>
          <a:p>
            <a:pPr marL="457200" marR="0" lvl="0" indent="-457200" algn="l">
              <a:lnSpc>
                <a:spcPct val="107000"/>
              </a:lnSpc>
              <a:spcAft>
                <a:spcPts val="800"/>
              </a:spcAft>
              <a:buSzPct val="100000"/>
              <a:buFont typeface="Arial" panose="020B0604020202020204" pitchFamily="34" charset="0"/>
              <a:buChar char="•"/>
              <a:tabLst>
                <a:tab pos="457200" algn="l"/>
              </a:tabLst>
            </a:pPr>
            <a:r>
              <a:rPr lang="en-US" kern="100" dirty="0">
                <a:effectLst/>
                <a:ea typeface="Calibri" panose="020F0502020204030204" pitchFamily="34" charset="0"/>
              </a:rPr>
              <a:t>Monterey County Vintners &amp; Growers Association</a:t>
            </a:r>
          </a:p>
          <a:p>
            <a:pPr marL="457200" marR="0" lvl="0" indent="-457200" algn="l">
              <a:lnSpc>
                <a:spcPct val="107000"/>
              </a:lnSpc>
              <a:spcAft>
                <a:spcPts val="800"/>
              </a:spcAft>
              <a:buSzPct val="100000"/>
              <a:buFont typeface="Arial" panose="020B0604020202020204" pitchFamily="34" charset="0"/>
              <a:buChar char="•"/>
              <a:tabLst>
                <a:tab pos="457200" algn="l"/>
              </a:tabLst>
            </a:pPr>
            <a:r>
              <a:rPr lang="en-US" kern="100" dirty="0">
                <a:effectLst/>
                <a:ea typeface="Calibri" panose="020F0502020204030204" pitchFamily="34" charset="0"/>
              </a:rPr>
              <a:t>Wine Enthusiast Magazine</a:t>
            </a:r>
          </a:p>
          <a:p>
            <a:pPr marL="457200" marR="0" lvl="0" indent="-457200" algn="l">
              <a:lnSpc>
                <a:spcPct val="107000"/>
              </a:lnSpc>
              <a:spcAft>
                <a:spcPts val="800"/>
              </a:spcAft>
              <a:buSzPct val="100000"/>
              <a:buFont typeface="Arial" panose="020B0604020202020204" pitchFamily="34" charset="0"/>
              <a:buChar char="•"/>
              <a:tabLst>
                <a:tab pos="457200" algn="l"/>
              </a:tabLst>
            </a:pPr>
            <a:r>
              <a:rPr lang="en-US" kern="100" dirty="0">
                <a:effectLst/>
                <a:ea typeface="Calibri" panose="020F0502020204030204" pitchFamily="34" charset="0"/>
              </a:rPr>
              <a:t>California Wine Institute</a:t>
            </a:r>
          </a:p>
          <a:p>
            <a:pPr marL="457200" marR="0" lvl="0" indent="-457200" algn="l">
              <a:lnSpc>
                <a:spcPct val="107000"/>
              </a:lnSpc>
              <a:spcAft>
                <a:spcPts val="800"/>
              </a:spcAft>
              <a:buSzPct val="100000"/>
              <a:buFont typeface="Arial" panose="020B0604020202020204" pitchFamily="34" charset="0"/>
              <a:buChar char="•"/>
              <a:tabLst>
                <a:tab pos="457200" algn="l"/>
              </a:tabLst>
            </a:pPr>
            <a:r>
              <a:rPr lang="en-US" kern="100" dirty="0">
                <a:effectLst/>
                <a:ea typeface="Calibri" panose="020F0502020204030204" pitchFamily="34" charset="0"/>
              </a:rPr>
              <a:t>Scholarly articles on Monterey AVAs</a:t>
            </a:r>
          </a:p>
          <a:p>
            <a:pPr marL="457200" marR="0" lvl="0" indent="-457200" algn="l">
              <a:buFont typeface="Arial" panose="020B0604020202020204" pitchFamily="34" charset="0"/>
              <a:buChar char="•"/>
              <a:tabLst>
                <a:tab pos="228600" algn="l"/>
              </a:tabLst>
            </a:pPr>
            <a:endParaRPr lang="en-US" kern="100" dirty="0">
              <a:effectLst/>
              <a:ea typeface="Calibri" panose="020F0502020204030204" pitchFamily="34" charset="0"/>
            </a:endParaRPr>
          </a:p>
          <a:p>
            <a:pPr marL="342900" marR="0" indent="-342900" algn="l">
              <a:lnSpc>
                <a:spcPct val="115000"/>
              </a:lnSpc>
              <a:spcBef>
                <a:spcPts val="0"/>
              </a:spcBef>
              <a:spcAft>
                <a:spcPts val="800"/>
              </a:spcAft>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3027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75EA271-F6AA-D107-0C25-90413D6AC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0A94C-2D0B-513A-0FCA-B8D85828C10A}"/>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5400" b="1" kern="100" dirty="0">
                <a:effectLst/>
                <a:latin typeface="Times New Roman" panose="02020603050405020304" pitchFamily="18" charset="0"/>
                <a:ea typeface="Calibri" panose="020F0502020204030204" pitchFamily="34" charset="0"/>
                <a:cs typeface="Times New Roman" panose="02020603050405020304" pitchFamily="18" charset="0"/>
              </a:rPr>
              <a:t>Ancient Beginnings</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309F1E2-9628-E69D-9CAE-4F723C727986}"/>
              </a:ext>
            </a:extLst>
          </p:cNvPr>
          <p:cNvSpPr>
            <a:spLocks noGrp="1"/>
          </p:cNvSpPr>
          <p:nvPr>
            <p:ph type="subTitle" idx="1"/>
          </p:nvPr>
        </p:nvSpPr>
        <p:spPr>
          <a:xfrm>
            <a:off x="658368" y="1170433"/>
            <a:ext cx="11080914" cy="1941067"/>
          </a:xfrm>
        </p:spPr>
        <p:txBody>
          <a:bodyPr>
            <a:noAutofit/>
          </a:bodyPr>
          <a:lstStyle/>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Monterey’s wine story starts with the early Spanish missionaries, who brought vines to California in the 18th century. These missionaries were practical folks, and wine was essential, not just for sacramental use but also for daily life. </a:t>
            </a:r>
          </a:p>
        </p:txBody>
      </p:sp>
      <p:pic>
        <p:nvPicPr>
          <p:cNvPr id="7" name="Picture 6">
            <a:extLst>
              <a:ext uri="{FF2B5EF4-FFF2-40B4-BE49-F238E27FC236}">
                <a16:creationId xmlns:a16="http://schemas.microsoft.com/office/drawing/2014/main" id="{48F5AA84-43B5-4BD0-6E3A-6F0D71501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11500"/>
            <a:ext cx="4616223" cy="3746500"/>
          </a:xfrm>
          <a:prstGeom prst="rect">
            <a:avLst/>
          </a:prstGeom>
        </p:spPr>
      </p:pic>
      <p:sp>
        <p:nvSpPr>
          <p:cNvPr id="9" name="TextBox 8">
            <a:extLst>
              <a:ext uri="{FF2B5EF4-FFF2-40B4-BE49-F238E27FC236}">
                <a16:creationId xmlns:a16="http://schemas.microsoft.com/office/drawing/2014/main" id="{6A544BCD-D2FC-8BE5-7DF4-7FDE1ADDBACE}"/>
              </a:ext>
            </a:extLst>
          </p:cNvPr>
          <p:cNvSpPr txBox="1"/>
          <p:nvPr/>
        </p:nvSpPr>
        <p:spPr>
          <a:xfrm>
            <a:off x="4876800" y="3026265"/>
            <a:ext cx="7099300" cy="3399329"/>
          </a:xfrm>
          <a:prstGeom prst="rect">
            <a:avLst/>
          </a:prstGeom>
          <a:noFill/>
        </p:spPr>
        <p:txBody>
          <a:bodyPr wrap="square">
            <a:spAutoFit/>
          </a:bodyPr>
          <a:lstStyle/>
          <a:p>
            <a:pPr marL="285750" marR="0" indent="-285750" algn="l">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Their Mission grapes, the backbone of early winemaking, laid the groundwork for California’s broader viticultural identity. </a:t>
            </a:r>
          </a:p>
          <a:p>
            <a:pPr marL="285750" marR="0" indent="-285750" algn="l">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While the Mission varietal isn’t the star of the show today, it holds a special place in the hearts of local winemakers as the humble start of it all.</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862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A52E58E-D002-03A4-CF8D-6B2A7E5D8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7DB42-6A87-91E6-AE29-B58923853EFB}"/>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Quiet Years and Rediscovery</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03A0075-BA62-DC19-AE7C-43C91CC342AF}"/>
              </a:ext>
            </a:extLst>
          </p:cNvPr>
          <p:cNvSpPr>
            <a:spLocks noGrp="1"/>
          </p:cNvSpPr>
          <p:nvPr>
            <p:ph type="subTitle" idx="1"/>
          </p:nvPr>
        </p:nvSpPr>
        <p:spPr>
          <a:xfrm>
            <a:off x="658368" y="1302784"/>
            <a:ext cx="11309514" cy="4923203"/>
          </a:xfrm>
        </p:spPr>
        <p:txBody>
          <a:bodyPr>
            <a:noAutofit/>
          </a:bodyPr>
          <a:lstStyle/>
          <a:p>
            <a:pPr marL="457200" marR="0" indent="-457200" algn="l">
              <a:lnSpc>
                <a:spcPct val="107000"/>
              </a:lnSpc>
              <a:spcAft>
                <a:spcPts val="800"/>
              </a:spcAft>
              <a:buFont typeface="Arial" panose="020B0604020202020204" pitchFamily="34" charset="0"/>
              <a:buChar char="•"/>
            </a:pPr>
            <a:r>
              <a:rPr lang="en-US" kern="100" dirty="0">
                <a:effectLst/>
                <a:ea typeface="Calibri" panose="020F0502020204030204" pitchFamily="34" charset="0"/>
              </a:rPr>
              <a:t>For a long stretch, winemaking in Monterey </a:t>
            </a:r>
            <a:br>
              <a:rPr lang="en-US" kern="100" dirty="0">
                <a:effectLst/>
                <a:ea typeface="Calibri" panose="020F0502020204030204" pitchFamily="34" charset="0"/>
              </a:rPr>
            </a:br>
            <a:r>
              <a:rPr lang="en-US" kern="100" dirty="0">
                <a:effectLst/>
                <a:ea typeface="Calibri" panose="020F0502020204030204" pitchFamily="34" charset="0"/>
              </a:rPr>
              <a:t>was modest at best. While the Gold Rush </a:t>
            </a:r>
            <a:br>
              <a:rPr lang="en-US" kern="100" dirty="0">
                <a:effectLst/>
                <a:ea typeface="Calibri" panose="020F0502020204030204" pitchFamily="34" charset="0"/>
              </a:rPr>
            </a:br>
            <a:r>
              <a:rPr lang="en-US" kern="100" dirty="0">
                <a:effectLst/>
                <a:ea typeface="Calibri" panose="020F0502020204030204" pitchFamily="34" charset="0"/>
              </a:rPr>
              <a:t>brought attention to California as a whole, </a:t>
            </a:r>
            <a:br>
              <a:rPr lang="en-US" kern="100" dirty="0">
                <a:effectLst/>
                <a:ea typeface="Calibri" panose="020F0502020204030204" pitchFamily="34" charset="0"/>
              </a:rPr>
            </a:br>
            <a:r>
              <a:rPr lang="en-US" kern="100" dirty="0">
                <a:effectLst/>
                <a:ea typeface="Calibri" panose="020F0502020204030204" pitchFamily="34" charset="0"/>
              </a:rPr>
              <a:t>Monterey’s wine industry was overshadowed </a:t>
            </a:r>
            <a:br>
              <a:rPr lang="en-US" kern="100" dirty="0">
                <a:effectLst/>
                <a:ea typeface="Calibri" panose="020F0502020204030204" pitchFamily="34" charset="0"/>
              </a:rPr>
            </a:br>
            <a:r>
              <a:rPr lang="en-US" kern="100" dirty="0">
                <a:effectLst/>
                <a:ea typeface="Calibri" panose="020F0502020204030204" pitchFamily="34" charset="0"/>
              </a:rPr>
              <a:t>by flashier regions. </a:t>
            </a:r>
          </a:p>
          <a:p>
            <a:pPr marL="457200" marR="0" indent="-457200" algn="l">
              <a:lnSpc>
                <a:spcPct val="107000"/>
              </a:lnSpc>
              <a:spcAft>
                <a:spcPts val="800"/>
              </a:spcAft>
              <a:buFont typeface="Arial" panose="020B0604020202020204" pitchFamily="34" charset="0"/>
              <a:buChar char="•"/>
            </a:pPr>
            <a:r>
              <a:rPr lang="en-US" kern="100" dirty="0">
                <a:effectLst/>
                <a:ea typeface="Calibri" panose="020F0502020204030204" pitchFamily="34" charset="0"/>
              </a:rPr>
              <a:t>In the early 20th century, Prohibition delivered a near-fatal blow to wine production. Vineyards were abandoned, and much of the region’s winemaking heritage was almost lost. </a:t>
            </a:r>
          </a:p>
          <a:p>
            <a:pPr marL="457200" marR="0" indent="-457200" algn="l">
              <a:lnSpc>
                <a:spcPct val="107000"/>
              </a:lnSpc>
              <a:spcAft>
                <a:spcPts val="800"/>
              </a:spcAft>
              <a:buFont typeface="Arial" panose="020B0604020202020204" pitchFamily="34" charset="0"/>
              <a:buChar char="•"/>
            </a:pPr>
            <a:r>
              <a:rPr lang="en-US" kern="100" dirty="0">
                <a:effectLst/>
                <a:ea typeface="Calibri" panose="020F0502020204030204" pitchFamily="34" charset="0"/>
              </a:rPr>
              <a:t>Yet, a few resilient growers managed to keep the spirit alive, holding out until the wine renaissance that followed.</a:t>
            </a:r>
          </a:p>
        </p:txBody>
      </p:sp>
      <p:pic>
        <p:nvPicPr>
          <p:cNvPr id="5" name="Picture 4">
            <a:extLst>
              <a:ext uri="{FF2B5EF4-FFF2-40B4-BE49-F238E27FC236}">
                <a16:creationId xmlns:a16="http://schemas.microsoft.com/office/drawing/2014/main" id="{D5DA469E-8691-6DCF-7AEE-1B3889FD9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3967" y="1302784"/>
            <a:ext cx="4408034" cy="2532616"/>
          </a:xfrm>
          <a:prstGeom prst="rect">
            <a:avLst/>
          </a:prstGeom>
        </p:spPr>
      </p:pic>
    </p:spTree>
    <p:extLst>
      <p:ext uri="{BB962C8B-B14F-4D97-AF65-F5344CB8AC3E}">
        <p14:creationId xmlns:p14="http://schemas.microsoft.com/office/powerpoint/2010/main" val="276682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A1B429C-8CBA-88F3-293E-FE1AD37B5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319FE-46FE-5F39-6947-D43513658D26}"/>
              </a:ext>
            </a:extLst>
          </p:cNvPr>
          <p:cNvSpPr>
            <a:spLocks noGrp="1"/>
          </p:cNvSpPr>
          <p:nvPr>
            <p:ph type="ctrTitle"/>
          </p:nvPr>
        </p:nvSpPr>
        <p:spPr>
          <a:xfrm>
            <a:off x="0" y="1"/>
            <a:ext cx="12192000" cy="1170431"/>
          </a:xfrm>
        </p:spPr>
        <p:txBody>
          <a:bodyPr anchor="ctr">
            <a:normAutofit/>
          </a:bodyPr>
          <a:lstStyle/>
          <a:p>
            <a:pPr marR="0">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Modern Revitalization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6F743FA-DFFA-6E2A-0C89-513DF6DA7C7E}"/>
              </a:ext>
            </a:extLst>
          </p:cNvPr>
          <p:cNvSpPr>
            <a:spLocks noGrp="1"/>
          </p:cNvSpPr>
          <p:nvPr>
            <p:ph type="subTitle" idx="1"/>
          </p:nvPr>
        </p:nvSpPr>
        <p:spPr>
          <a:xfrm>
            <a:off x="417067" y="1170432"/>
            <a:ext cx="11736833" cy="5687568"/>
          </a:xfrm>
        </p:spPr>
        <p:txBody>
          <a:bodyPr>
            <a:noAutofit/>
          </a:bodyPr>
          <a:lstStyle/>
          <a:p>
            <a:pPr marR="0" algn="l">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Modern Revitalization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 1960s and 70s were transformative years for Monterey. Winemakers, armed with new viticultural knowledge and a pioneering spirit, realized the region’s untapped potential. Dr. Daniel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Gehrs</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one of the early innovators,				    conducted groundbreaking research on Monterey’s 				    unique climate and soils. He discovered that the region’s 			    cool coastal breezes and long growing season were ideal 			    for certain varietals, especially Pinot Noir and Chardonnay.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This scientific approach to winemaking put Monterey back on the map, helping it emerge as a serious contender in the global wine arena.</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585298E-F819-C89A-91E6-D7FAF8079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67" y="3314700"/>
            <a:ext cx="3182319" cy="1905000"/>
          </a:xfrm>
          <a:prstGeom prst="rect">
            <a:avLst/>
          </a:prstGeom>
        </p:spPr>
      </p:pic>
    </p:spTree>
    <p:extLst>
      <p:ext uri="{BB962C8B-B14F-4D97-AF65-F5344CB8AC3E}">
        <p14:creationId xmlns:p14="http://schemas.microsoft.com/office/powerpoint/2010/main" val="320473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CE26E23-D787-AAD5-733E-377AF19AD4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5A928-D63B-CC1C-B3A3-E884EA1ECECC}"/>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AVA Revolution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2C75D19E-9CB9-CE8E-B1CD-EA48F1537E62}"/>
              </a:ext>
            </a:extLst>
          </p:cNvPr>
          <p:cNvSpPr>
            <a:spLocks noGrp="1"/>
          </p:cNvSpPr>
          <p:nvPr>
            <p:ph type="subTitle" idx="1"/>
          </p:nvPr>
        </p:nvSpPr>
        <p:spPr>
          <a:xfrm>
            <a:off x="658368" y="1302784"/>
            <a:ext cx="5730760" cy="5161516"/>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a:t>
            </a:r>
            <a:r>
              <a:rPr lang="en-US" sz="2400" kern="100" dirty="0">
                <a:effectLst/>
                <a:ea typeface="Calibri" panose="020F0502020204030204" pitchFamily="34" charset="0"/>
              </a:rPr>
              <a:t>he creation of the Monterey AVA in 1984 was a pivotal moment. This designation recognized the region’s unique terroir and gave winemakers a way to emphasize the distinctiveness of their wines.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With nine sub-AVAs, each highlighting specific microclimates and soils, Monterey became a hub of diversity. From the cool, foggy Santa Lucia Highlands to the warm, sun-soaked Carmel Valley, the region’s wines began to reflect the incredible variety of its landscape.</a:t>
            </a:r>
          </a:p>
        </p:txBody>
      </p:sp>
      <p:pic>
        <p:nvPicPr>
          <p:cNvPr id="9" name="Picture 8">
            <a:extLst>
              <a:ext uri="{FF2B5EF4-FFF2-40B4-BE49-F238E27FC236}">
                <a16:creationId xmlns:a16="http://schemas.microsoft.com/office/drawing/2014/main" id="{2C7FD78D-9041-3052-360F-541A6EEA0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272" y="1302784"/>
            <a:ext cx="5842728" cy="4437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024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FC9E92A-8A17-02E8-95C6-C4A12C065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03CCF-E443-D8DF-40B4-93A16357CB79}"/>
              </a:ext>
            </a:extLst>
          </p:cNvPr>
          <p:cNvSpPr>
            <a:spLocks noGrp="1"/>
          </p:cNvSpPr>
          <p:nvPr>
            <p:ph type="ctrTitle"/>
          </p:nvPr>
        </p:nvSpPr>
        <p:spPr>
          <a:xfrm>
            <a:off x="0" y="1"/>
            <a:ext cx="12191999"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Global Recognition and Beyond</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BAA53FD-F445-BA51-D8CF-CCC93C9BE3FA}"/>
              </a:ext>
            </a:extLst>
          </p:cNvPr>
          <p:cNvSpPr>
            <a:spLocks noGrp="1"/>
          </p:cNvSpPr>
          <p:nvPr>
            <p:ph type="subTitle" idx="1"/>
          </p:nvPr>
        </p:nvSpPr>
        <p:spPr>
          <a:xfrm>
            <a:off x="633045" y="1170433"/>
            <a:ext cx="11558953" cy="1725167"/>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Today, Monterey’s wines are celebrated worldwide. The region is known not only for its classic varietals but also for its willingness to experiment. Winemakers here don’t just follow trends, they set them. Monterey is a place where tradition meets innovation, producing wines that are as exciting as they are timeless.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DD79575-B543-6D4E-48DC-C4BF4CA20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22599"/>
            <a:ext cx="3835400" cy="3835400"/>
          </a:xfrm>
          <a:prstGeom prst="rect">
            <a:avLst/>
          </a:prstGeom>
        </p:spPr>
      </p:pic>
      <p:sp>
        <p:nvSpPr>
          <p:cNvPr id="7" name="TextBox 6">
            <a:extLst>
              <a:ext uri="{FF2B5EF4-FFF2-40B4-BE49-F238E27FC236}">
                <a16:creationId xmlns:a16="http://schemas.microsoft.com/office/drawing/2014/main" id="{95F58623-9A3D-B2DF-B3B3-7F3433CFA649}"/>
              </a:ext>
            </a:extLst>
          </p:cNvPr>
          <p:cNvSpPr txBox="1"/>
          <p:nvPr/>
        </p:nvSpPr>
        <p:spPr>
          <a:xfrm>
            <a:off x="3975100" y="3022599"/>
            <a:ext cx="8026400" cy="3329694"/>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From its humble beginnings with Mission grapes to its current status as a wine powerhouse, Monterey’s history is a testament to resilience and creativity. Its journey hasn’t always been easy, but that’s what makes the wines so special, they’re a reflection of a region and its people who never gave up on their potential.</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Wouldn’t you agree that every sip of Monterey wine carries a little piece of this history?</a:t>
            </a:r>
          </a:p>
        </p:txBody>
      </p:sp>
    </p:spTree>
    <p:extLst>
      <p:ext uri="{BB962C8B-B14F-4D97-AF65-F5344CB8AC3E}">
        <p14:creationId xmlns:p14="http://schemas.microsoft.com/office/powerpoint/2010/main" val="40286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92BB52E-0ABE-6680-F535-A6072BF22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0AC9E-E287-AFDD-5F96-98E8C586E9DB}"/>
              </a:ext>
            </a:extLst>
          </p:cNvPr>
          <p:cNvSpPr>
            <a:spLocks noGrp="1"/>
          </p:cNvSpPr>
          <p:nvPr>
            <p:ph type="ctrTitle"/>
          </p:nvPr>
        </p:nvSpPr>
        <p:spPr>
          <a:xfrm>
            <a:off x="0" y="1"/>
            <a:ext cx="12191998"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 Sub-Regions of Monterey, California</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46A5EEF-E316-384D-BEE8-7050CEB511D1}"/>
              </a:ext>
            </a:extLst>
          </p:cNvPr>
          <p:cNvSpPr>
            <a:spLocks noGrp="1"/>
          </p:cNvSpPr>
          <p:nvPr>
            <p:ph type="subTitle" idx="1"/>
          </p:nvPr>
        </p:nvSpPr>
        <p:spPr>
          <a:xfrm>
            <a:off x="633045" y="1224221"/>
            <a:ext cx="4294555" cy="4921610"/>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Monterey County is home to nine distinct AVAs, each offering a unique contribution to the region’s wine portfolio.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Stretching from the cool, foggy coast to the warmer inland valleys, these regions produce an impressive array of varietals.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endParaRPr lang="en-US" sz="2400" dirty="0"/>
          </a:p>
        </p:txBody>
      </p:sp>
      <p:pic>
        <p:nvPicPr>
          <p:cNvPr id="7" name="Picture 6">
            <a:extLst>
              <a:ext uri="{FF2B5EF4-FFF2-40B4-BE49-F238E27FC236}">
                <a16:creationId xmlns:a16="http://schemas.microsoft.com/office/drawing/2014/main" id="{E92B35BA-C41D-D3A6-1EB7-3173B9BDCD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600" y="1302783"/>
            <a:ext cx="7264400" cy="5517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241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2937</TotalTime>
  <Words>3204</Words>
  <Application>Microsoft Office PowerPoint</Application>
  <PresentationFormat>Widescreen</PresentationFormat>
  <Paragraphs>197</Paragraphs>
  <Slides>37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Aptos</vt:lpstr>
      <vt:lpstr>Aptos Display</vt:lpstr>
      <vt:lpstr>Arial</vt:lpstr>
      <vt:lpstr>Calibri</vt:lpstr>
      <vt:lpstr>Consolas</vt:lpstr>
      <vt:lpstr>Times New Roman</vt:lpstr>
      <vt:lpstr>Times New Roman, serif</vt:lpstr>
      <vt:lpstr>Office Theme</vt:lpstr>
      <vt:lpstr>Wine Regions of California Monterey  Presented by Marc Silver</vt:lpstr>
      <vt:lpstr>An Introduction to Wine in Monterey</vt:lpstr>
      <vt:lpstr>Wines of Monterey</vt:lpstr>
      <vt:lpstr>Ancient Beginnings</vt:lpstr>
      <vt:lpstr>The Quiet Years and Rediscovery</vt:lpstr>
      <vt:lpstr>Modern Revitalization</vt:lpstr>
      <vt:lpstr>The AVA Revolution</vt:lpstr>
      <vt:lpstr>Global Recognition and Beyond</vt:lpstr>
      <vt:lpstr>Wine Sub-Regions of Monterey, California</vt:lpstr>
      <vt:lpstr>Wine Sub-Regions of Monterey, California </vt:lpstr>
      <vt:lpstr>Wine Sub-Regions of Monterey, California </vt:lpstr>
      <vt:lpstr>Wine Sub-Regions of Monterey, California </vt:lpstr>
      <vt:lpstr>Wine Sub-Regions of Monterey, California </vt:lpstr>
      <vt:lpstr>Wine Sub-Regions of Monterey, California</vt:lpstr>
      <vt:lpstr>Wine Sub-Regions of Monterey, California</vt:lpstr>
      <vt:lpstr>Major Varietals of Monterey, California</vt:lpstr>
      <vt:lpstr>Major Varietals of Monterey, California</vt:lpstr>
      <vt:lpstr>Major Varietals of Monterey, California</vt:lpstr>
      <vt:lpstr>Major Varietals of Monterey, California</vt:lpstr>
      <vt:lpstr>Major Varietals of Monterey, California</vt:lpstr>
      <vt:lpstr>Major Varietals of Monterey, California</vt:lpstr>
      <vt:lpstr>Major Varietals of Monterey, California</vt:lpstr>
      <vt:lpstr>Major Varietals of Monterey, California</vt:lpstr>
      <vt:lpstr>Major Varietals of Monterey, California</vt:lpstr>
      <vt:lpstr>Notable Wineries</vt:lpstr>
      <vt:lpstr>Notable Wineries</vt:lpstr>
      <vt:lpstr>Notable Wineries</vt:lpstr>
      <vt:lpstr>Notable Wineries</vt:lpstr>
      <vt:lpstr>Notable Wineries</vt:lpstr>
      <vt:lpstr>Notable Wineries</vt:lpstr>
      <vt:lpstr>Notable Wineries</vt:lpstr>
      <vt:lpstr>Notable Wineries</vt:lpstr>
      <vt:lpstr>Monterey, California’s Wine Culture</vt:lpstr>
      <vt:lpstr>Sustainable Winemaking Practices</vt:lpstr>
      <vt:lpstr>Final Thoughts</vt:lpstr>
      <vt:lpstr>Acknowledgement</vt:lpstr>
      <vt:lpstr>Citations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173</cp:revision>
  <dcterms:created xsi:type="dcterms:W3CDTF">2024-07-15T00:09:41Z</dcterms:created>
  <dcterms:modified xsi:type="dcterms:W3CDTF">2024-12-13T18:44:04Z</dcterms:modified>
</cp:coreProperties>
</file>