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2" r:id="rId3"/>
    <p:sldId id="298" r:id="rId4"/>
    <p:sldId id="261" r:id="rId5"/>
    <p:sldId id="300" r:id="rId6"/>
    <p:sldId id="299" r:id="rId7"/>
    <p:sldId id="293" r:id="rId8"/>
    <p:sldId id="294" r:id="rId9"/>
    <p:sldId id="292" r:id="rId10"/>
    <p:sldId id="264" r:id="rId11"/>
    <p:sldId id="297" r:id="rId12"/>
    <p:sldId id="296" r:id="rId13"/>
    <p:sldId id="301" r:id="rId14"/>
    <p:sldId id="257" r:id="rId15"/>
    <p:sldId id="302"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94660"/>
  </p:normalViewPr>
  <p:slideViewPr>
    <p:cSldViewPr snapToGrid="0" showGuides="1">
      <p:cViewPr varScale="1">
        <p:scale>
          <a:sx n="79" d="100"/>
          <a:sy n="79" d="100"/>
        </p:scale>
        <p:origin x="696" y="114"/>
      </p:cViewPr>
      <p:guideLst>
        <p:guide orient="horz" pos="134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8A784-F01B-4042-BFDA-50419095861B}"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87E49-3BF5-468C-94CD-AD0776A81355}" type="slidenum">
              <a:rPr lang="en-US" smtClean="0"/>
              <a:t>‹#›</a:t>
            </a:fld>
            <a:endParaRPr lang="en-US"/>
          </a:p>
        </p:txBody>
      </p:sp>
    </p:spTree>
    <p:extLst>
      <p:ext uri="{BB962C8B-B14F-4D97-AF65-F5344CB8AC3E}">
        <p14:creationId xmlns:p14="http://schemas.microsoft.com/office/powerpoint/2010/main" val="3242573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87E49-3BF5-468C-94CD-AD0776A81355}" type="slidenum">
              <a:rPr lang="en-US" smtClean="0"/>
              <a:t>10</a:t>
            </a:fld>
            <a:endParaRPr lang="en-US"/>
          </a:p>
        </p:txBody>
      </p:sp>
    </p:spTree>
    <p:extLst>
      <p:ext uri="{BB962C8B-B14F-4D97-AF65-F5344CB8AC3E}">
        <p14:creationId xmlns:p14="http://schemas.microsoft.com/office/powerpoint/2010/main" val="49603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87E49-3BF5-468C-94CD-AD0776A81355}" type="slidenum">
              <a:rPr lang="en-US" smtClean="0"/>
              <a:t>11</a:t>
            </a:fld>
            <a:endParaRPr lang="en-US"/>
          </a:p>
        </p:txBody>
      </p:sp>
    </p:spTree>
    <p:extLst>
      <p:ext uri="{BB962C8B-B14F-4D97-AF65-F5344CB8AC3E}">
        <p14:creationId xmlns:p14="http://schemas.microsoft.com/office/powerpoint/2010/main" val="766756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87E49-3BF5-468C-94CD-AD0776A81355}" type="slidenum">
              <a:rPr lang="en-US" smtClean="0"/>
              <a:t>12</a:t>
            </a:fld>
            <a:endParaRPr lang="en-US"/>
          </a:p>
        </p:txBody>
      </p:sp>
    </p:spTree>
    <p:extLst>
      <p:ext uri="{BB962C8B-B14F-4D97-AF65-F5344CB8AC3E}">
        <p14:creationId xmlns:p14="http://schemas.microsoft.com/office/powerpoint/2010/main" val="292385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87E49-3BF5-468C-94CD-AD0776A81355}" type="slidenum">
              <a:rPr lang="en-US" smtClean="0"/>
              <a:t>13</a:t>
            </a:fld>
            <a:endParaRPr lang="en-US"/>
          </a:p>
        </p:txBody>
      </p:sp>
    </p:spTree>
    <p:extLst>
      <p:ext uri="{BB962C8B-B14F-4D97-AF65-F5344CB8AC3E}">
        <p14:creationId xmlns:p14="http://schemas.microsoft.com/office/powerpoint/2010/main" val="945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87E49-3BF5-468C-94CD-AD0776A81355}" type="slidenum">
              <a:rPr lang="en-US" smtClean="0"/>
              <a:t>14</a:t>
            </a:fld>
            <a:endParaRPr lang="en-US"/>
          </a:p>
        </p:txBody>
      </p:sp>
    </p:spTree>
    <p:extLst>
      <p:ext uri="{BB962C8B-B14F-4D97-AF65-F5344CB8AC3E}">
        <p14:creationId xmlns:p14="http://schemas.microsoft.com/office/powerpoint/2010/main" val="2815124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87E49-3BF5-468C-94CD-AD0776A81355}" type="slidenum">
              <a:rPr lang="en-US" smtClean="0"/>
              <a:t>15</a:t>
            </a:fld>
            <a:endParaRPr lang="en-US"/>
          </a:p>
        </p:txBody>
      </p:sp>
    </p:spTree>
    <p:extLst>
      <p:ext uri="{BB962C8B-B14F-4D97-AF65-F5344CB8AC3E}">
        <p14:creationId xmlns:p14="http://schemas.microsoft.com/office/powerpoint/2010/main" val="327485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4DAF-D626-C0F6-8F39-FA52A1117F5D}"/>
              </a:ext>
            </a:extLst>
          </p:cNvPr>
          <p:cNvSpPr>
            <a:spLocks noGrp="1"/>
          </p:cNvSpPr>
          <p:nvPr>
            <p:ph type="ctrTitle"/>
          </p:nvPr>
        </p:nvSpPr>
        <p:spPr>
          <a:xfrm>
            <a:off x="1524000" y="1122363"/>
            <a:ext cx="9144000" cy="2387600"/>
          </a:xfrm>
        </p:spPr>
        <p:txBody>
          <a:bodyPr anchor="b">
            <a:normAutofit/>
          </a:bodyPr>
          <a:lstStyle>
            <a:lvl1pPr algn="ctr">
              <a:defRPr sz="4400" b="1">
                <a:latin typeface="Times New Roman" panose="02020603050405020304" pitchFamily="18" charset="0"/>
                <a:cs typeface="Times New Roman" panose="02020603050405020304" pitchFamily="18" charset="0"/>
              </a:defRPr>
            </a:lvl1pPr>
          </a:lstStyle>
          <a:p>
            <a:r>
              <a:rPr lang="en-US" dirty="0"/>
              <a:t>Click </a:t>
            </a:r>
            <a:r>
              <a:rPr lang="en-US"/>
              <a:t>to edit Master title style</a:t>
            </a:r>
            <a:endParaRPr lang="en-US" dirty="0"/>
          </a:p>
        </p:txBody>
      </p:sp>
      <p:sp>
        <p:nvSpPr>
          <p:cNvPr id="3" name="Subtitle 2">
            <a:extLst>
              <a:ext uri="{FF2B5EF4-FFF2-40B4-BE49-F238E27FC236}">
                <a16:creationId xmlns:a16="http://schemas.microsoft.com/office/drawing/2014/main" id="{8C06DC92-9132-EB33-2BF7-A06445D1D279}"/>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br>
              <a:rPr lang="en-US" dirty="0"/>
            </a:br>
            <a:r>
              <a:rPr lang="en-US" dirty="0"/>
              <a:t>Marc Silver</a:t>
            </a:r>
          </a:p>
        </p:txBody>
      </p:sp>
      <p:sp>
        <p:nvSpPr>
          <p:cNvPr id="4" name="Date Placeholder 3">
            <a:extLst>
              <a:ext uri="{FF2B5EF4-FFF2-40B4-BE49-F238E27FC236}">
                <a16:creationId xmlns:a16="http://schemas.microsoft.com/office/drawing/2014/main" id="{58847313-977B-02B5-5CB3-713B54D2D1B4}"/>
              </a:ext>
            </a:extLst>
          </p:cNvPr>
          <p:cNvSpPr>
            <a:spLocks noGrp="1"/>
          </p:cNvSpPr>
          <p:nvPr>
            <p:ph type="dt" sz="half" idx="10"/>
          </p:nvPr>
        </p:nvSpPr>
        <p:spPr/>
        <p:txBody>
          <a:bodyPr/>
          <a:lstStyle/>
          <a:p>
            <a:fld id="{3F398FCF-7BF3-46A9-9AC8-80C36578A121}" type="datetimeFigureOut">
              <a:rPr lang="en-US" smtClean="0"/>
              <a:t>10/2/2024</a:t>
            </a:fld>
            <a:endParaRPr lang="en-US"/>
          </a:p>
        </p:txBody>
      </p:sp>
      <p:sp>
        <p:nvSpPr>
          <p:cNvPr id="5" name="Footer Placeholder 4">
            <a:extLst>
              <a:ext uri="{FF2B5EF4-FFF2-40B4-BE49-F238E27FC236}">
                <a16:creationId xmlns:a16="http://schemas.microsoft.com/office/drawing/2014/main" id="{31C8E1CB-449B-CC37-0DB9-28D2C4D30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C59EA-1DBA-71E3-BA2F-36D8E5EE9871}"/>
              </a:ext>
            </a:extLst>
          </p:cNvPr>
          <p:cNvSpPr>
            <a:spLocks noGrp="1"/>
          </p:cNvSpPr>
          <p:nvPr>
            <p:ph type="sldNum" sz="quarter" idx="12"/>
          </p:nvPr>
        </p:nvSpPr>
        <p:spPr/>
        <p:txBody>
          <a:bodyPr/>
          <a:lstStyle/>
          <a:p>
            <a:fld id="{B30B3E97-1D21-48A6-A757-C45A40CBBC18}" type="slidenum">
              <a:rPr lang="en-US" smtClean="0"/>
              <a:t>‹#›</a:t>
            </a:fld>
            <a:endParaRPr lang="en-US"/>
          </a:p>
        </p:txBody>
      </p:sp>
    </p:spTree>
    <p:extLst>
      <p:ext uri="{BB962C8B-B14F-4D97-AF65-F5344CB8AC3E}">
        <p14:creationId xmlns:p14="http://schemas.microsoft.com/office/powerpoint/2010/main" val="30873537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152F10-1A5D-9FAD-AE55-4443FD5C67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C520F1-4465-05A4-AF5A-FB8C5C528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7158B-444B-FEC1-4FE7-09147F7E0C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398FCF-7BF3-46A9-9AC8-80C36578A121}" type="datetimeFigureOut">
              <a:rPr lang="en-US" smtClean="0"/>
              <a:t>10/2/2024</a:t>
            </a:fld>
            <a:endParaRPr lang="en-US"/>
          </a:p>
        </p:txBody>
      </p:sp>
      <p:sp>
        <p:nvSpPr>
          <p:cNvPr id="5" name="Footer Placeholder 4">
            <a:extLst>
              <a:ext uri="{FF2B5EF4-FFF2-40B4-BE49-F238E27FC236}">
                <a16:creationId xmlns:a16="http://schemas.microsoft.com/office/drawing/2014/main" id="{335C9F95-09DD-6831-4481-2BFCC60E2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48027A-3FA7-6185-BE84-AB20F959FD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0B3E97-1D21-48A6-A757-C45A40CBBC18}" type="slidenum">
              <a:rPr lang="en-US" smtClean="0"/>
              <a:t>‹#›</a:t>
            </a:fld>
            <a:endParaRPr lang="en-US"/>
          </a:p>
        </p:txBody>
      </p:sp>
    </p:spTree>
    <p:extLst>
      <p:ext uri="{BB962C8B-B14F-4D97-AF65-F5344CB8AC3E}">
        <p14:creationId xmlns:p14="http://schemas.microsoft.com/office/powerpoint/2010/main" val="112250652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britannica.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britannica.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britannica.com/" TargetMode="External"/><Relationship Id="rId2" Type="http://schemas.openxmlformats.org/officeDocument/2006/relationships/hyperlink" Target="https://www.winesofmontenegro.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large room with barrels&#10;&#10;Description automatically generated with medium confidence">
            <a:extLst>
              <a:ext uri="{FF2B5EF4-FFF2-40B4-BE49-F238E27FC236}">
                <a16:creationId xmlns:a16="http://schemas.microsoft.com/office/drawing/2014/main" id="{93AF3A78-8703-2647-1C39-FD6C38ED109C}"/>
              </a:ext>
            </a:extLst>
          </p:cNvPr>
          <p:cNvPicPr>
            <a:picLocks noChangeAspect="1"/>
          </p:cNvPicPr>
          <p:nvPr/>
        </p:nvPicPr>
        <p:blipFill>
          <a:blip r:embed="rId2">
            <a:extLst>
              <a:ext uri="{28A0092B-C50C-407E-A947-70E740481C1C}">
                <a14:useLocalDpi xmlns:a14="http://schemas.microsoft.com/office/drawing/2010/main" val="0"/>
              </a:ext>
            </a:extLst>
          </a:blip>
          <a:srcRect t="15625" r="800"/>
          <a:stretch/>
        </p:blipFill>
        <p:spPr>
          <a:xfrm>
            <a:off x="0" y="0"/>
            <a:ext cx="12192000" cy="6858000"/>
          </a:xfrm>
          <a:prstGeom prst="rect">
            <a:avLst/>
          </a:prstGeom>
        </p:spPr>
      </p:pic>
      <p:sp>
        <p:nvSpPr>
          <p:cNvPr id="2" name="Title 1">
            <a:extLst>
              <a:ext uri="{FF2B5EF4-FFF2-40B4-BE49-F238E27FC236}">
                <a16:creationId xmlns:a16="http://schemas.microsoft.com/office/drawing/2014/main" id="{F45F63AB-7200-CA97-49F5-38ABA50FC785}"/>
              </a:ext>
            </a:extLst>
          </p:cNvPr>
          <p:cNvSpPr>
            <a:spLocks noGrp="1"/>
          </p:cNvSpPr>
          <p:nvPr>
            <p:ph type="ctrTitle"/>
          </p:nvPr>
        </p:nvSpPr>
        <p:spPr>
          <a:xfrm>
            <a:off x="1524000" y="1122363"/>
            <a:ext cx="9144000" cy="4010469"/>
          </a:xfrm>
        </p:spPr>
        <p:txBody>
          <a:bodyPr anchor="ctr">
            <a:noAutofit/>
          </a:bodyPr>
          <a:lstStyle/>
          <a:p>
            <a:pPr marL="0" marR="0">
              <a:lnSpc>
                <a:spcPct val="115000"/>
              </a:lnSpc>
              <a:spcBef>
                <a:spcPts val="0"/>
              </a:spcBef>
              <a:spcAft>
                <a:spcPts val="800"/>
              </a:spcAft>
            </a:pPr>
            <a:r>
              <a:rPr lang="en-US" sz="60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Montenegro’s Wine </a:t>
            </a:r>
            <a:b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r>
              <a:rPr lang="en-US" sz="36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Presented by:</a:t>
            </a:r>
            <a:b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r>
              <a:rPr lang="en-US"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Marc Silver</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40889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BD1C-75D8-7410-43FD-8B9EE1DEDE01}"/>
              </a:ext>
            </a:extLst>
          </p:cNvPr>
          <p:cNvSpPr>
            <a:spLocks noGrp="1"/>
          </p:cNvSpPr>
          <p:nvPr>
            <p:ph type="ctrTitle"/>
          </p:nvPr>
        </p:nvSpPr>
        <p:spPr>
          <a:xfrm>
            <a:off x="0" y="1"/>
            <a:ext cx="12192000" cy="1600200"/>
          </a:xfrm>
        </p:spPr>
        <p:txBody>
          <a:bodyPr anchor="ctr">
            <a:normAutofit/>
          </a:bodyPr>
          <a:lstStyle/>
          <a:p>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Wineries in Montenegro</a:t>
            </a:r>
            <a:endParaRPr lang="en-US" dirty="0"/>
          </a:p>
        </p:txBody>
      </p:sp>
      <p:sp>
        <p:nvSpPr>
          <p:cNvPr id="3" name="Subtitle 2">
            <a:extLst>
              <a:ext uri="{FF2B5EF4-FFF2-40B4-BE49-F238E27FC236}">
                <a16:creationId xmlns:a16="http://schemas.microsoft.com/office/drawing/2014/main" id="{4C12C27F-5807-91D2-EF7B-2A140272FE9C}"/>
              </a:ext>
            </a:extLst>
          </p:cNvPr>
          <p:cNvSpPr>
            <a:spLocks noGrp="1"/>
          </p:cNvSpPr>
          <p:nvPr>
            <p:ph type="subTitle" idx="1"/>
          </p:nvPr>
        </p:nvSpPr>
        <p:spPr>
          <a:xfrm>
            <a:off x="621792" y="1600201"/>
            <a:ext cx="10960608" cy="5257798"/>
          </a:xfrm>
        </p:spPr>
        <p:txBody>
          <a:bodyPr>
            <a:noAutofit/>
          </a:bodyPr>
          <a:lstStyle/>
          <a:p>
            <a:pPr marR="0" algn="l">
              <a:lnSpc>
                <a:spcPct val="115000"/>
              </a:lnSpc>
              <a:spcBef>
                <a:spcPts val="0"/>
              </a:spcBef>
              <a:spcAft>
                <a:spcPts val="800"/>
              </a:spcAft>
            </a:pPr>
            <a:r>
              <a:rPr lang="en-US" sz="2400" b="1" kern="100" dirty="0">
                <a:effectLst/>
                <a:ea typeface="Aptos" panose="020B0004020202020204" pitchFamily="34" charset="0"/>
              </a:rPr>
              <a:t>Lipovac Winery</a:t>
            </a:r>
            <a:endParaRPr lang="en-US" sz="2400" kern="100" dirty="0">
              <a:effectLst/>
              <a:ea typeface="Aptos" panose="020B0004020202020204" pitchFamily="34" charset="0"/>
            </a:endParaRPr>
          </a:p>
          <a:p>
            <a:pPr marL="285750" marR="0" indent="-28575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Situated near Lake </a:t>
            </a:r>
            <a:r>
              <a:rPr lang="en-US" sz="2400" kern="100" dirty="0" err="1">
                <a:effectLst/>
                <a:ea typeface="Aptos" panose="020B0004020202020204" pitchFamily="34" charset="0"/>
              </a:rPr>
              <a:t>Skadar</a:t>
            </a:r>
            <a:r>
              <a:rPr lang="en-US" sz="2400" kern="100" dirty="0">
                <a:effectLst/>
                <a:ea typeface="Aptos" panose="020B0004020202020204" pitchFamily="34" charset="0"/>
              </a:rPr>
              <a:t>, </a:t>
            </a:r>
            <a:r>
              <a:rPr lang="en-US" sz="2400" b="1" kern="100" dirty="0">
                <a:effectLst/>
                <a:ea typeface="Aptos" panose="020B0004020202020204" pitchFamily="34" charset="0"/>
              </a:rPr>
              <a:t>Lipovac Winery</a:t>
            </a:r>
            <a:r>
              <a:rPr lang="en-US" sz="2400" kern="100" dirty="0">
                <a:effectLst/>
                <a:ea typeface="Aptos" panose="020B0004020202020204" pitchFamily="34" charset="0"/>
              </a:rPr>
              <a:t> is known for its boutique approach, producing small batches of handcrafted wines. </a:t>
            </a:r>
          </a:p>
          <a:p>
            <a:pPr marL="285750" marR="0" indent="-28575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The winery focuses primarily on </a:t>
            </a:r>
            <a:r>
              <a:rPr lang="en-US" sz="2400" kern="100" dirty="0" err="1">
                <a:effectLst/>
                <a:ea typeface="Aptos" panose="020B0004020202020204" pitchFamily="34" charset="0"/>
              </a:rPr>
              <a:t>Vranac</a:t>
            </a:r>
            <a:r>
              <a:rPr lang="en-US" sz="2400" kern="100" dirty="0">
                <a:effectLst/>
                <a:ea typeface="Aptos" panose="020B0004020202020204" pitchFamily="34" charset="0"/>
              </a:rPr>
              <a:t> but also experiments with lesser-known local varieties, offering a unique experience for wine </a:t>
            </a:r>
            <a:br>
              <a:rPr lang="en-US" sz="2400" kern="100" dirty="0">
                <a:effectLst/>
                <a:ea typeface="Aptos" panose="020B0004020202020204" pitchFamily="34" charset="0"/>
              </a:rPr>
            </a:br>
            <a:r>
              <a:rPr lang="en-US" sz="2400" kern="100" dirty="0">
                <a:effectLst/>
                <a:ea typeface="Aptos" panose="020B0004020202020204" pitchFamily="34" charset="0"/>
              </a:rPr>
              <a:t>enthusiasts interested in discovering rare </a:t>
            </a:r>
            <a:br>
              <a:rPr lang="en-US" sz="2400" kern="100" dirty="0">
                <a:effectLst/>
                <a:ea typeface="Aptos" panose="020B0004020202020204" pitchFamily="34" charset="0"/>
              </a:rPr>
            </a:br>
            <a:r>
              <a:rPr lang="en-US" sz="2400" kern="100" dirty="0">
                <a:effectLst/>
                <a:ea typeface="Aptos" panose="020B0004020202020204" pitchFamily="34" charset="0"/>
              </a:rPr>
              <a:t>Montenegrin grapes.  </a:t>
            </a:r>
          </a:p>
          <a:p>
            <a:pPr marL="285750" marR="0" indent="-28575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Lipovac’s wines are known for their depth, </a:t>
            </a:r>
            <a:br>
              <a:rPr lang="en-US" sz="2400" kern="100" dirty="0">
                <a:effectLst/>
                <a:ea typeface="Aptos" panose="020B0004020202020204" pitchFamily="34" charset="0"/>
              </a:rPr>
            </a:br>
            <a:r>
              <a:rPr lang="en-US" sz="2400" kern="100" dirty="0">
                <a:effectLst/>
                <a:ea typeface="Aptos" panose="020B0004020202020204" pitchFamily="34" charset="0"/>
              </a:rPr>
              <a:t>complexity, and strong connection to the terroir, </a:t>
            </a:r>
            <a:br>
              <a:rPr lang="en-US" sz="2400" kern="100" dirty="0">
                <a:effectLst/>
                <a:ea typeface="Aptos" panose="020B0004020202020204" pitchFamily="34" charset="0"/>
              </a:rPr>
            </a:br>
            <a:r>
              <a:rPr lang="en-US" sz="2400" kern="100" dirty="0">
                <a:effectLst/>
                <a:ea typeface="Aptos" panose="020B0004020202020204" pitchFamily="34" charset="0"/>
              </a:rPr>
              <a:t>making them ideal for pairing with local cuisine </a:t>
            </a:r>
            <a:br>
              <a:rPr lang="en-US" sz="2400" kern="100" dirty="0">
                <a:effectLst/>
                <a:ea typeface="Aptos" panose="020B0004020202020204" pitchFamily="34" charset="0"/>
              </a:rPr>
            </a:br>
            <a:r>
              <a:rPr lang="en-US" sz="2400" kern="100" dirty="0">
                <a:effectLst/>
                <a:ea typeface="Aptos" panose="020B0004020202020204" pitchFamily="34" charset="0"/>
              </a:rPr>
              <a:t>such as grilled meats and smoked fish.</a:t>
            </a:r>
          </a:p>
        </p:txBody>
      </p:sp>
      <p:pic>
        <p:nvPicPr>
          <p:cNvPr id="5" name="Picture 4" descr="A stone building with a wooden door and a fence&#10;&#10;Description automatically generated">
            <a:extLst>
              <a:ext uri="{FF2B5EF4-FFF2-40B4-BE49-F238E27FC236}">
                <a16:creationId xmlns:a16="http://schemas.microsoft.com/office/drawing/2014/main" id="{2BEB63AC-0803-A3C3-DC52-8E241BCFE94E}"/>
              </a:ext>
            </a:extLst>
          </p:cNvPr>
          <p:cNvPicPr>
            <a:picLocks noChangeAspect="1"/>
          </p:cNvPicPr>
          <p:nvPr/>
        </p:nvPicPr>
        <p:blipFill>
          <a:blip r:embed="rId3">
            <a:extLst>
              <a:ext uri="{28A0092B-C50C-407E-A947-70E740481C1C}">
                <a14:useLocalDpi xmlns:a14="http://schemas.microsoft.com/office/drawing/2010/main" val="0"/>
              </a:ext>
            </a:extLst>
          </a:blip>
          <a:srcRect r="13960"/>
          <a:stretch/>
        </p:blipFill>
        <p:spPr>
          <a:xfrm>
            <a:off x="6985000" y="3551630"/>
            <a:ext cx="5207000" cy="3306369"/>
          </a:xfrm>
          <a:prstGeom prst="rect">
            <a:avLst/>
          </a:prstGeom>
        </p:spPr>
      </p:pic>
    </p:spTree>
    <p:extLst>
      <p:ext uri="{BB962C8B-B14F-4D97-AF65-F5344CB8AC3E}">
        <p14:creationId xmlns:p14="http://schemas.microsoft.com/office/powerpoint/2010/main" val="15133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descr="Rows of wine barrels in a cellar&#10;&#10;Description automatically generated">
            <a:extLst>
              <a:ext uri="{FF2B5EF4-FFF2-40B4-BE49-F238E27FC236}">
                <a16:creationId xmlns:a16="http://schemas.microsoft.com/office/drawing/2014/main" id="{05A8D6EF-F41A-BCD9-5A4B-4EBF84C54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424" y="4418756"/>
            <a:ext cx="4328576" cy="2424003"/>
          </a:xfrm>
          <a:prstGeom prst="rect">
            <a:avLst/>
          </a:prstGeom>
        </p:spPr>
      </p:pic>
      <p:pic>
        <p:nvPicPr>
          <p:cNvPr id="5" name="Picture 4" descr="A stone stairs leading up to a building&#10;&#10;Description automatically generated">
            <a:extLst>
              <a:ext uri="{FF2B5EF4-FFF2-40B4-BE49-F238E27FC236}">
                <a16:creationId xmlns:a16="http://schemas.microsoft.com/office/drawing/2014/main" id="{019B4E06-084D-3997-036B-8AA19B3BA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 y="3975100"/>
            <a:ext cx="4328576" cy="2882899"/>
          </a:xfrm>
          <a:prstGeom prst="rect">
            <a:avLst/>
          </a:prstGeom>
        </p:spPr>
      </p:pic>
      <p:sp>
        <p:nvSpPr>
          <p:cNvPr id="2" name="Title 1">
            <a:extLst>
              <a:ext uri="{FF2B5EF4-FFF2-40B4-BE49-F238E27FC236}">
                <a16:creationId xmlns:a16="http://schemas.microsoft.com/office/drawing/2014/main" id="{4442BD1C-75D8-7410-43FD-8B9EE1DEDE01}"/>
              </a:ext>
            </a:extLst>
          </p:cNvPr>
          <p:cNvSpPr>
            <a:spLocks noGrp="1"/>
          </p:cNvSpPr>
          <p:nvPr>
            <p:ph type="ctrTitle"/>
          </p:nvPr>
        </p:nvSpPr>
        <p:spPr>
          <a:xfrm>
            <a:off x="0" y="1"/>
            <a:ext cx="12192000" cy="1600200"/>
          </a:xfrm>
        </p:spPr>
        <p:txBody>
          <a:bodyPr anchor="ctr">
            <a:normAutofit/>
          </a:bodyPr>
          <a:lstStyle/>
          <a:p>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Wineries in Montenegro</a:t>
            </a:r>
            <a:endParaRPr lang="en-US" dirty="0"/>
          </a:p>
        </p:txBody>
      </p:sp>
      <p:sp>
        <p:nvSpPr>
          <p:cNvPr id="3" name="Subtitle 2">
            <a:extLst>
              <a:ext uri="{FF2B5EF4-FFF2-40B4-BE49-F238E27FC236}">
                <a16:creationId xmlns:a16="http://schemas.microsoft.com/office/drawing/2014/main" id="{4C12C27F-5807-91D2-EF7B-2A140272FE9C}"/>
              </a:ext>
            </a:extLst>
          </p:cNvPr>
          <p:cNvSpPr>
            <a:spLocks noGrp="1"/>
          </p:cNvSpPr>
          <p:nvPr>
            <p:ph type="subTitle" idx="1"/>
          </p:nvPr>
        </p:nvSpPr>
        <p:spPr>
          <a:xfrm>
            <a:off x="621792" y="1600201"/>
            <a:ext cx="10960608" cy="5257798"/>
          </a:xfrm>
        </p:spPr>
        <p:txBody>
          <a:bodyPr>
            <a:noAutofit/>
          </a:bodyPr>
          <a:lstStyle/>
          <a:p>
            <a:pPr marR="0" algn="l">
              <a:lnSpc>
                <a:spcPct val="115000"/>
              </a:lnSpc>
              <a:spcBef>
                <a:spcPts val="0"/>
              </a:spcBef>
              <a:spcAft>
                <a:spcPts val="800"/>
              </a:spcAft>
            </a:pPr>
            <a:r>
              <a:rPr lang="en-US" sz="2400" b="1" kern="100" dirty="0">
                <a:effectLst/>
                <a:ea typeface="Aptos" panose="020B0004020202020204" pitchFamily="34" charset="0"/>
              </a:rPr>
              <a:t>Castel Savina</a:t>
            </a:r>
            <a:endParaRPr lang="en-US" sz="2400" kern="100" dirty="0">
              <a:effectLst/>
              <a:ea typeface="Aptos" panose="020B0004020202020204" pitchFamily="34" charset="0"/>
            </a:endParaRPr>
          </a:p>
          <a:p>
            <a:pPr marL="285750" marR="0" indent="-28575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Located on the </a:t>
            </a:r>
            <a:r>
              <a:rPr lang="en-US" sz="2400" kern="100" dirty="0" err="1">
                <a:effectLst/>
                <a:ea typeface="Aptos" panose="020B0004020202020204" pitchFamily="34" charset="0"/>
              </a:rPr>
              <a:t>Luštica</a:t>
            </a:r>
            <a:r>
              <a:rPr lang="en-US" sz="2400" kern="100" dirty="0">
                <a:effectLst/>
                <a:ea typeface="Aptos" panose="020B0004020202020204" pitchFamily="34" charset="0"/>
              </a:rPr>
              <a:t> Peninsula, overlooking the Bay of Kotor, </a:t>
            </a:r>
            <a:r>
              <a:rPr lang="en-US" sz="2400" b="1" kern="100" dirty="0">
                <a:effectLst/>
                <a:ea typeface="Aptos" panose="020B0004020202020204" pitchFamily="34" charset="0"/>
              </a:rPr>
              <a:t>Castel Savina</a:t>
            </a:r>
            <a:r>
              <a:rPr lang="en-US" sz="2400" kern="100" dirty="0">
                <a:effectLst/>
                <a:ea typeface="Aptos" panose="020B0004020202020204" pitchFamily="34" charset="0"/>
              </a:rPr>
              <a:t> is a family-run estate that combines winemaking with breathtaking views of the Adriatic. </a:t>
            </a:r>
          </a:p>
          <a:p>
            <a:pPr marL="285750" marR="0" indent="-28575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The winery specializes in producing high-quality </a:t>
            </a:r>
            <a:r>
              <a:rPr lang="en-US" sz="2400" b="1" kern="100" dirty="0">
                <a:effectLst/>
                <a:ea typeface="Aptos" panose="020B0004020202020204" pitchFamily="34" charset="0"/>
              </a:rPr>
              <a:t>Cabernet Sauvignon</a:t>
            </a:r>
            <a:r>
              <a:rPr lang="en-US" sz="2400" kern="100" dirty="0">
                <a:effectLst/>
                <a:ea typeface="Aptos" panose="020B0004020202020204" pitchFamily="34" charset="0"/>
              </a:rPr>
              <a:t> and </a:t>
            </a:r>
            <a:r>
              <a:rPr lang="en-US" sz="2400" b="1" kern="100" dirty="0">
                <a:effectLst/>
                <a:ea typeface="Aptos" panose="020B0004020202020204" pitchFamily="34" charset="0"/>
              </a:rPr>
              <a:t>Rosé</a:t>
            </a:r>
            <a:r>
              <a:rPr lang="en-US" sz="2400" kern="100" dirty="0">
                <a:effectLst/>
                <a:ea typeface="Aptos" panose="020B0004020202020204" pitchFamily="34" charset="0"/>
              </a:rPr>
              <a:t>, with an emphasis on organic farming practices. Castel Savina’s wines are elegant, 				 with bright acidity and flavors of red berries and herbs, 				 making them perfect for </a:t>
            </a:r>
            <a:br>
              <a:rPr lang="en-US" sz="2400" kern="100" dirty="0">
                <a:effectLst/>
                <a:ea typeface="Aptos" panose="020B0004020202020204" pitchFamily="34" charset="0"/>
              </a:rPr>
            </a:br>
            <a:r>
              <a:rPr lang="en-US" sz="2400" kern="100" dirty="0">
                <a:effectLst/>
                <a:ea typeface="Aptos" panose="020B0004020202020204" pitchFamily="34" charset="0"/>
              </a:rPr>
              <a:t>				 pairing with Mediterranean 				 				 cuisine like seafood an</a:t>
            </a:r>
            <a:r>
              <a:rPr lang="en-US" sz="2400" kern="100" dirty="0">
                <a:ea typeface="Aptos" panose="020B0004020202020204" pitchFamily="34" charset="0"/>
              </a:rPr>
              <a:t>d </a:t>
            </a:r>
            <a:br>
              <a:rPr lang="en-US" sz="2400" kern="100" dirty="0">
                <a:ea typeface="Aptos" panose="020B0004020202020204" pitchFamily="34" charset="0"/>
              </a:rPr>
            </a:br>
            <a:r>
              <a:rPr lang="en-US" sz="2400" kern="100" dirty="0">
                <a:ea typeface="Aptos" panose="020B0004020202020204" pitchFamily="34" charset="0"/>
              </a:rPr>
              <a:t>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fresh salads</a:t>
            </a:r>
            <a:r>
              <a:rPr lang="en-US" sz="1200" kern="100" dirty="0">
                <a:effectLst/>
                <a:ea typeface="Aptos" panose="020B0004020202020204" pitchFamily="34" charset="0"/>
              </a:rPr>
              <a:t>.</a:t>
            </a:r>
          </a:p>
        </p:txBody>
      </p:sp>
    </p:spTree>
    <p:extLst>
      <p:ext uri="{BB962C8B-B14F-4D97-AF65-F5344CB8AC3E}">
        <p14:creationId xmlns:p14="http://schemas.microsoft.com/office/powerpoint/2010/main" val="245042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BD1C-75D8-7410-43FD-8B9EE1DEDE01}"/>
              </a:ext>
            </a:extLst>
          </p:cNvPr>
          <p:cNvSpPr>
            <a:spLocks noGrp="1"/>
          </p:cNvSpPr>
          <p:nvPr>
            <p:ph type="ctrTitle"/>
          </p:nvPr>
        </p:nvSpPr>
        <p:spPr>
          <a:xfrm>
            <a:off x="0" y="1"/>
            <a:ext cx="12192000" cy="1280159"/>
          </a:xfrm>
        </p:spPr>
        <p:txBody>
          <a:bodyPr anchor="ctr">
            <a:normAutofit/>
          </a:bodyPr>
          <a:lstStyle/>
          <a:p>
            <a:pPr marL="0" marR="0">
              <a:lnSpc>
                <a:spcPct val="115000"/>
              </a:lnSpc>
              <a:spcBef>
                <a:spcPts val="0"/>
              </a:spcBef>
              <a:spcAft>
                <a:spcPts val="800"/>
              </a:spcAf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Exploring Montenegro’s Wine Culture</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4C12C27F-5807-91D2-EF7B-2A140272FE9C}"/>
              </a:ext>
            </a:extLst>
          </p:cNvPr>
          <p:cNvSpPr>
            <a:spLocks noGrp="1"/>
          </p:cNvSpPr>
          <p:nvPr>
            <p:ph type="subTitle" idx="1"/>
          </p:nvPr>
        </p:nvSpPr>
        <p:spPr>
          <a:xfrm>
            <a:off x="621792" y="1280160"/>
            <a:ext cx="11350752" cy="5577839"/>
          </a:xfrm>
        </p:spPr>
        <p:txBody>
          <a:bodyPr>
            <a:noAutofit/>
          </a:bodyPr>
          <a:lstStyle/>
          <a:p>
            <a:pPr marL="342900" marR="0" indent="-34290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Montenegro’s wine industry is a reflection of the country’s rich history and diverse landscapes. From the robust, powerful </a:t>
            </a:r>
            <a:r>
              <a:rPr lang="en-US" sz="2400" kern="100" dirty="0" err="1">
                <a:effectLst/>
                <a:ea typeface="Aptos" panose="020B0004020202020204" pitchFamily="34" charset="0"/>
              </a:rPr>
              <a:t>Vranac</a:t>
            </a:r>
            <a:r>
              <a:rPr lang="en-US" sz="2400" kern="100" dirty="0">
                <a:effectLst/>
                <a:ea typeface="Aptos" panose="020B0004020202020204" pitchFamily="34" charset="0"/>
              </a:rPr>
              <a:t> wines of Lake </a:t>
            </a:r>
            <a:r>
              <a:rPr lang="en-US" sz="2400" kern="100" dirty="0" err="1">
                <a:effectLst/>
                <a:ea typeface="Aptos" panose="020B0004020202020204" pitchFamily="34" charset="0"/>
              </a:rPr>
              <a:t>Skadar</a:t>
            </a:r>
            <a:r>
              <a:rPr lang="en-US" sz="2400" kern="100" dirty="0">
                <a:effectLst/>
                <a:ea typeface="Aptos" panose="020B0004020202020204" pitchFamily="34" charset="0"/>
              </a:rPr>
              <a:t> to the elegant, mineral-driven wines of the Coastal region, Montenegro offers a wide range of experiences for wine lovers. </a:t>
            </a:r>
          </a:p>
          <a:p>
            <a:pPr marL="342900" marR="0" indent="-34290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Whether visiting large producers like </a:t>
            </a:r>
            <a:br>
              <a:rPr lang="en-US" sz="2400" kern="100" dirty="0">
                <a:effectLst/>
                <a:ea typeface="Aptos" panose="020B0004020202020204" pitchFamily="34" charset="0"/>
              </a:rPr>
            </a:br>
            <a:r>
              <a:rPr lang="en-US" sz="2400" kern="100" dirty="0" err="1">
                <a:effectLst/>
                <a:ea typeface="Aptos" panose="020B0004020202020204" pitchFamily="34" charset="0"/>
              </a:rPr>
              <a:t>Plantaze</a:t>
            </a:r>
            <a:r>
              <a:rPr lang="en-US" sz="2400" kern="100" dirty="0">
                <a:effectLst/>
                <a:ea typeface="Aptos" panose="020B0004020202020204" pitchFamily="34" charset="0"/>
              </a:rPr>
              <a:t> or exploring boutique wineries </a:t>
            </a:r>
            <a:br>
              <a:rPr lang="en-US" sz="2400" kern="100" dirty="0">
                <a:effectLst/>
                <a:ea typeface="Aptos" panose="020B0004020202020204" pitchFamily="34" charset="0"/>
              </a:rPr>
            </a:br>
            <a:r>
              <a:rPr lang="en-US" sz="2400" kern="100" dirty="0">
                <a:effectLst/>
                <a:ea typeface="Aptos" panose="020B0004020202020204" pitchFamily="34" charset="0"/>
              </a:rPr>
              <a:t>like Lipovac and Castel Savina, </a:t>
            </a:r>
          </a:p>
          <a:p>
            <a:pPr marL="342900" marR="0" indent="-34290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Montenegro provides a unique </a:t>
            </a:r>
            <a:br>
              <a:rPr lang="en-US" sz="2400" kern="100" dirty="0">
                <a:effectLst/>
                <a:ea typeface="Aptos" panose="020B0004020202020204" pitchFamily="34" charset="0"/>
              </a:rPr>
            </a:br>
            <a:r>
              <a:rPr lang="en-US" sz="2400" kern="100" dirty="0">
                <a:effectLst/>
                <a:ea typeface="Aptos" panose="020B0004020202020204" pitchFamily="34" charset="0"/>
              </a:rPr>
              <a:t>opportunity to discover wines that are </a:t>
            </a:r>
            <a:br>
              <a:rPr lang="en-US" sz="2400" kern="100" dirty="0">
                <a:effectLst/>
                <a:ea typeface="Aptos" panose="020B0004020202020204" pitchFamily="34" charset="0"/>
              </a:rPr>
            </a:br>
            <a:r>
              <a:rPr lang="en-US" sz="2400" kern="100" dirty="0">
                <a:effectLst/>
                <a:ea typeface="Aptos" panose="020B0004020202020204" pitchFamily="34" charset="0"/>
              </a:rPr>
              <a:t>deeply connected to their terroir.</a:t>
            </a:r>
          </a:p>
        </p:txBody>
      </p:sp>
      <p:pic>
        <p:nvPicPr>
          <p:cNvPr id="5" name="Picture 4" descr="A group of wine bottles&#10;&#10;Description automatically generated">
            <a:extLst>
              <a:ext uri="{FF2B5EF4-FFF2-40B4-BE49-F238E27FC236}">
                <a16:creationId xmlns:a16="http://schemas.microsoft.com/office/drawing/2014/main" id="{D243F714-31EE-0275-531F-EC561467FD13}"/>
              </a:ext>
            </a:extLst>
          </p:cNvPr>
          <p:cNvPicPr>
            <a:picLocks noChangeAspect="1"/>
          </p:cNvPicPr>
          <p:nvPr/>
        </p:nvPicPr>
        <p:blipFill>
          <a:blip r:embed="rId3">
            <a:extLst>
              <a:ext uri="{28A0092B-C50C-407E-A947-70E740481C1C}">
                <a14:useLocalDpi xmlns:a14="http://schemas.microsoft.com/office/drawing/2010/main" val="0"/>
              </a:ext>
            </a:extLst>
          </a:blip>
          <a:srcRect l="2004"/>
          <a:stretch/>
        </p:blipFill>
        <p:spPr>
          <a:xfrm>
            <a:off x="5981700" y="2643693"/>
            <a:ext cx="6210300" cy="4214305"/>
          </a:xfrm>
          <a:prstGeom prst="rect">
            <a:avLst/>
          </a:prstGeom>
        </p:spPr>
      </p:pic>
    </p:spTree>
    <p:extLst>
      <p:ext uri="{BB962C8B-B14F-4D97-AF65-F5344CB8AC3E}">
        <p14:creationId xmlns:p14="http://schemas.microsoft.com/office/powerpoint/2010/main" val="251661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BD1C-75D8-7410-43FD-8B9EE1DEDE01}"/>
              </a:ext>
            </a:extLst>
          </p:cNvPr>
          <p:cNvSpPr>
            <a:spLocks noGrp="1"/>
          </p:cNvSpPr>
          <p:nvPr>
            <p:ph type="ctrTitle"/>
          </p:nvPr>
        </p:nvSpPr>
        <p:spPr>
          <a:xfrm>
            <a:off x="0" y="1"/>
            <a:ext cx="12192000" cy="1280159"/>
          </a:xfrm>
        </p:spPr>
        <p:txBody>
          <a:bodyPr anchor="ctr">
            <a:normAutofit/>
          </a:bodyPr>
          <a:lstStyle/>
          <a:p>
            <a:pPr marL="0" marR="0">
              <a:lnSpc>
                <a:spcPct val="115000"/>
              </a:lnSpc>
              <a:spcBef>
                <a:spcPts val="0"/>
              </a:spcBef>
              <a:spcAft>
                <a:spcPts val="800"/>
              </a:spcAf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Exploring Montenegro’s Wine Culture</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4C12C27F-5807-91D2-EF7B-2A140272FE9C}"/>
              </a:ext>
            </a:extLst>
          </p:cNvPr>
          <p:cNvSpPr>
            <a:spLocks noGrp="1"/>
          </p:cNvSpPr>
          <p:nvPr>
            <p:ph type="subTitle" idx="1"/>
          </p:nvPr>
        </p:nvSpPr>
        <p:spPr>
          <a:xfrm>
            <a:off x="621792" y="1280161"/>
            <a:ext cx="11350752" cy="1097280"/>
          </a:xfrm>
        </p:spPr>
        <p:txBody>
          <a:bodyPr>
            <a:noAutofit/>
          </a:bodyPr>
          <a:lstStyle/>
          <a:p>
            <a:pPr marL="342900" indent="-342900" algn="l">
              <a:buFont typeface="Arial" panose="020B0604020202020204" pitchFamily="34" charset="0"/>
              <a:buChar char="•"/>
            </a:pPr>
            <a:r>
              <a:rPr lang="en-US" sz="2400" dirty="0">
                <a:effectLst/>
                <a:ea typeface="Aptos" panose="020B0004020202020204" pitchFamily="34" charset="0"/>
              </a:rPr>
              <a:t>For wine enthusiasts, a trip to Montenegro is not just about tasting excellent wines; it’s about experiencing the passion, history, and culture that make each glass special. </a:t>
            </a:r>
          </a:p>
        </p:txBody>
      </p:sp>
      <p:pic>
        <p:nvPicPr>
          <p:cNvPr id="5" name="Picture 4" descr="A group of wine glasses on a barrel&#10;&#10;Description automatically generated">
            <a:extLst>
              <a:ext uri="{FF2B5EF4-FFF2-40B4-BE49-F238E27FC236}">
                <a16:creationId xmlns:a16="http://schemas.microsoft.com/office/drawing/2014/main" id="{D2B8A464-C2EE-0875-F3A2-97B2B30F2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5866"/>
            <a:ext cx="7188200" cy="4792133"/>
          </a:xfrm>
          <a:prstGeom prst="rect">
            <a:avLst/>
          </a:prstGeom>
        </p:spPr>
      </p:pic>
      <p:sp>
        <p:nvSpPr>
          <p:cNvPr id="7" name="TextBox 6">
            <a:extLst>
              <a:ext uri="{FF2B5EF4-FFF2-40B4-BE49-F238E27FC236}">
                <a16:creationId xmlns:a16="http://schemas.microsoft.com/office/drawing/2014/main" id="{076B480A-8D4E-0E8C-24D8-F9142C13F5E7}"/>
              </a:ext>
            </a:extLst>
          </p:cNvPr>
          <p:cNvSpPr txBox="1"/>
          <p:nvPr/>
        </p:nvSpPr>
        <p:spPr>
          <a:xfrm>
            <a:off x="7327392" y="2065866"/>
            <a:ext cx="4645152" cy="3046988"/>
          </a:xfrm>
          <a:prstGeom prst="rect">
            <a:avLst/>
          </a:prstGeom>
          <a:noFill/>
        </p:spPr>
        <p:txBody>
          <a:bodyPr wrap="square">
            <a:spAutoFit/>
          </a:bodyPr>
          <a:lstStyle/>
          <a:p>
            <a:pPr marL="342900" indent="-342900" algn="l">
              <a:buFont typeface="Arial" panose="020B0604020202020204" pitchFamily="34" charset="0"/>
              <a:buChar char="•"/>
            </a:pPr>
            <a:r>
              <a:rPr lang="en-US" sz="2400" dirty="0">
                <a:effectLst/>
                <a:latin typeface="Times New Roman" panose="02020603050405020304" pitchFamily="18" charset="0"/>
                <a:ea typeface="Aptos" panose="020B0004020202020204" pitchFamily="34" charset="0"/>
                <a:cs typeface="Times New Roman" panose="02020603050405020304" pitchFamily="18" charset="0"/>
              </a:rPr>
              <a:t>The country’s blend of indigenous and international grape varieties, combined with its stunning landscapes and welcoming wine producers, ensures that Montenegro will continue to grow as a prominent player in the world of wine.</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4390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AFD3-DED2-253A-2B41-2FA10F393C6C}"/>
              </a:ext>
            </a:extLst>
          </p:cNvPr>
          <p:cNvSpPr>
            <a:spLocks noGrp="1"/>
          </p:cNvSpPr>
          <p:nvPr>
            <p:ph type="ctrTitle"/>
          </p:nvPr>
        </p:nvSpPr>
        <p:spPr>
          <a:xfrm>
            <a:off x="1524000" y="1122363"/>
            <a:ext cx="9144000" cy="1401381"/>
          </a:xfrm>
        </p:spPr>
        <p:txBody>
          <a:bodyPr anchor="t"/>
          <a:lstStyle/>
          <a:p>
            <a:r>
              <a:rPr lang="en-US" b="1" dirty="0">
                <a:latin typeface="Times New Roman" panose="02020603050405020304" pitchFamily="18" charset="0"/>
                <a:cs typeface="Times New Roman" panose="02020603050405020304" pitchFamily="18" charset="0"/>
              </a:rPr>
              <a:t>Acknowledgement</a:t>
            </a:r>
          </a:p>
        </p:txBody>
      </p:sp>
      <p:sp>
        <p:nvSpPr>
          <p:cNvPr id="3" name="Subtitle 2">
            <a:extLst>
              <a:ext uri="{FF2B5EF4-FFF2-40B4-BE49-F238E27FC236}">
                <a16:creationId xmlns:a16="http://schemas.microsoft.com/office/drawing/2014/main" id="{450139B4-3E62-3A5B-3618-B30935CD254A}"/>
              </a:ext>
            </a:extLst>
          </p:cNvPr>
          <p:cNvSpPr>
            <a:spLocks noGrp="1"/>
          </p:cNvSpPr>
          <p:nvPr>
            <p:ph type="subTitle" idx="1"/>
          </p:nvPr>
        </p:nvSpPr>
        <p:spPr>
          <a:xfrm>
            <a:off x="997688" y="2351285"/>
            <a:ext cx="10196623" cy="3965944"/>
          </a:xfrm>
        </p:spPr>
        <p:txBody>
          <a:bodyPr>
            <a:normAutofit/>
          </a:bodyPr>
          <a:lstStyle/>
          <a:p>
            <a:r>
              <a:rPr lang="en-US" dirty="0">
                <a:latin typeface="Times New Roman" panose="02020603050405020304" pitchFamily="18" charset="0"/>
                <a:cs typeface="Times New Roman" panose="02020603050405020304" pitchFamily="18" charset="0"/>
              </a:rPr>
              <a:t>My seminars are the result of many years of experience combined with many hours of research over the internet.</a:t>
            </a:r>
          </a:p>
          <a:p>
            <a:r>
              <a:rPr lang="en-US" dirty="0">
                <a:latin typeface="Times New Roman" panose="02020603050405020304" pitchFamily="18" charset="0"/>
                <a:cs typeface="Times New Roman" panose="02020603050405020304" pitchFamily="18" charset="0"/>
              </a:rPr>
              <a:t>I would like to acknowledge the many source I have accessed.</a:t>
            </a:r>
          </a:p>
          <a:p>
            <a:r>
              <a:rPr lang="en-US" dirty="0">
                <a:latin typeface="Times New Roman" panose="02020603050405020304" pitchFamily="18" charset="0"/>
                <a:cs typeface="Times New Roman" panose="02020603050405020304" pitchFamily="18" charset="0"/>
              </a:rPr>
              <a:t>These include Wine Spectator, </a:t>
            </a:r>
            <a:r>
              <a:rPr lang="en-US" dirty="0"/>
              <a:t>Wine Enthusiast</a:t>
            </a:r>
            <a:r>
              <a:rPr lang="en-US" b="1" dirty="0"/>
              <a:t>, </a:t>
            </a:r>
            <a:r>
              <a:rPr lang="en-US" dirty="0" err="1"/>
              <a:t>BKWine</a:t>
            </a:r>
            <a:r>
              <a:rPr lang="en-US" dirty="0"/>
              <a:t> Magazine, Wine &amp; Spirits Magazine, American Vineyard Magazine, The Grapevine Magazine, </a:t>
            </a:r>
            <a:r>
              <a:rPr lang="en-US" b="0" i="0" dirty="0">
                <a:solidFill>
                  <a:srgbClr val="202122"/>
                </a:solidFill>
                <a:effectLst/>
                <a:latin typeface="Times New Roman" panose="02020603050405020304" pitchFamily="18" charset="0"/>
                <a:cs typeface="Times New Roman" panose="02020603050405020304" pitchFamily="18" charset="0"/>
              </a:rPr>
              <a:t>Wikipedia.com, B</a:t>
            </a:r>
            <a:r>
              <a:rPr lang="en-US" altLang="en-US" dirty="0">
                <a:solidFill>
                  <a:srgbClr val="202124"/>
                </a:solidFill>
                <a:latin typeface="Times New Roman" panose="02020603050405020304" pitchFamily="18" charset="0"/>
                <a:cs typeface="Times New Roman" panose="02020603050405020304" pitchFamily="18" charset="0"/>
              </a:rPr>
              <a:t>ritannica.com, and the </a:t>
            </a:r>
            <a:br>
              <a:rPr lang="en-US" altLang="en-US" dirty="0">
                <a:solidFill>
                  <a:srgbClr val="202124"/>
                </a:solidFill>
                <a:latin typeface="Times New Roman" panose="02020603050405020304" pitchFamily="18" charset="0"/>
                <a:cs typeface="Times New Roman" panose="02020603050405020304" pitchFamily="18" charset="0"/>
              </a:rPr>
            </a:br>
            <a:r>
              <a:rPr lang="en-US" altLang="en-US" dirty="0">
                <a:solidFill>
                  <a:srgbClr val="202124"/>
                </a:solidFill>
                <a:latin typeface="Times New Roman" panose="02020603050405020304" pitchFamily="18" charset="0"/>
                <a:cs typeface="Times New Roman" panose="02020603050405020304" pitchFamily="18" charset="0"/>
              </a:rPr>
              <a:t>various Government websites.</a:t>
            </a:r>
            <a:br>
              <a:rPr kumimoji="0" lang="en-US" altLang="en-US" b="0"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br>
            <a:endParaRPr kumimoji="0" lang="en-US" altLang="en-US" b="0" i="0" u="none" strike="noStrike" cap="none" normalizeH="0" baseline="0" dirty="0">
              <a:ln>
                <a:noFill/>
              </a:ln>
              <a:solidFill>
                <a:srgbClr val="101518"/>
              </a:solidFill>
              <a:effectLst/>
              <a:latin typeface="Times New Roman" panose="02020603050405020304" pitchFamily="18" charset="0"/>
              <a:cs typeface="Times New Roman" panose="02020603050405020304" pitchFamily="18" charset="0"/>
            </a:endParaRPr>
          </a:p>
          <a:p>
            <a:endParaRPr lang="en-US" dirty="0"/>
          </a:p>
        </p:txBody>
      </p:sp>
      <p:sp>
        <p:nvSpPr>
          <p:cNvPr id="4" name="AutoShape 2" descr="Wikipedia">
            <a:extLst>
              <a:ext uri="{FF2B5EF4-FFF2-40B4-BE49-F238E27FC236}">
                <a16:creationId xmlns:a16="http://schemas.microsoft.com/office/drawing/2014/main" id="{0A2D767F-FA10-6464-F9BE-D8BCB560A2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hlinkClick r:id="rId3"/>
            <a:extLst>
              <a:ext uri="{FF2B5EF4-FFF2-40B4-BE49-F238E27FC236}">
                <a16:creationId xmlns:a16="http://schemas.microsoft.com/office/drawing/2014/main" id="{E8986A64-7A03-3ADB-D139-8074AC683DE7}"/>
              </a:ext>
            </a:extLst>
          </p:cNvPr>
          <p:cNvSpPr>
            <a:spLocks noChangeAspect="1" noChangeArrowheads="1"/>
          </p:cNvSpPr>
          <p:nvPr/>
        </p:nvSpPr>
        <p:spPr bwMode="auto">
          <a:xfrm>
            <a:off x="101630" y="-274638"/>
            <a:ext cx="29842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0164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AFD3-DED2-253A-2B41-2FA10F393C6C}"/>
              </a:ext>
            </a:extLst>
          </p:cNvPr>
          <p:cNvSpPr>
            <a:spLocks noGrp="1"/>
          </p:cNvSpPr>
          <p:nvPr>
            <p:ph type="ctrTitle"/>
          </p:nvPr>
        </p:nvSpPr>
        <p:spPr>
          <a:xfrm>
            <a:off x="1524000" y="30163"/>
            <a:ext cx="9144000" cy="1079309"/>
          </a:xfrm>
        </p:spPr>
        <p:txBody>
          <a:bodyPr anchor="ctr"/>
          <a:lstStyle/>
          <a:p>
            <a:r>
              <a:rPr lang="en-US" b="1" dirty="0"/>
              <a:t>References</a:t>
            </a:r>
            <a:endParaRPr lang="en-US" dirty="0"/>
          </a:p>
        </p:txBody>
      </p:sp>
      <p:sp>
        <p:nvSpPr>
          <p:cNvPr id="3" name="Subtitle 2">
            <a:extLst>
              <a:ext uri="{FF2B5EF4-FFF2-40B4-BE49-F238E27FC236}">
                <a16:creationId xmlns:a16="http://schemas.microsoft.com/office/drawing/2014/main" id="{450139B4-3E62-3A5B-3618-B30935CD254A}"/>
              </a:ext>
            </a:extLst>
          </p:cNvPr>
          <p:cNvSpPr>
            <a:spLocks noGrp="1"/>
          </p:cNvSpPr>
          <p:nvPr>
            <p:ph type="subTitle" idx="1"/>
          </p:nvPr>
        </p:nvSpPr>
        <p:spPr>
          <a:xfrm>
            <a:off x="560832" y="1109472"/>
            <a:ext cx="11326368" cy="6547104"/>
          </a:xfrm>
        </p:spPr>
        <p:txBody>
          <a:bodyPr>
            <a:normAutofit fontScale="55000" lnSpcReduction="20000"/>
          </a:bodyPr>
          <a:lstStyle/>
          <a:p>
            <a:pPr marL="457200" lvl="0" indent="-457200" algn="l">
              <a:lnSpc>
                <a:spcPct val="120000"/>
              </a:lnSpc>
              <a:buFont typeface="Arial" panose="020B0604020202020204" pitchFamily="34" charset="0"/>
              <a:buChar char="•"/>
            </a:pPr>
            <a:r>
              <a:rPr lang="en-US" sz="3200" dirty="0"/>
              <a:t>"Exploring the Historical Wine Regions of Montenegro," All Wines of Europe.</a:t>
            </a:r>
          </a:p>
          <a:p>
            <a:pPr marL="457200" lvl="0" indent="-457200" algn="l">
              <a:lnSpc>
                <a:spcPct val="120000"/>
              </a:lnSpc>
              <a:buFont typeface="Arial" panose="020B0604020202020204" pitchFamily="34" charset="0"/>
              <a:buChar char="•"/>
            </a:pPr>
            <a:r>
              <a:rPr lang="en-US" sz="3200" dirty="0"/>
              <a:t>"Top Wine Regions to Visit in Montenegro 2024," WineTourism.com.</a:t>
            </a:r>
          </a:p>
          <a:p>
            <a:pPr marL="457200" lvl="0" indent="-457200" algn="l">
              <a:lnSpc>
                <a:spcPct val="120000"/>
              </a:lnSpc>
              <a:buFont typeface="Arial" panose="020B0604020202020204" pitchFamily="34" charset="0"/>
              <a:buChar char="•"/>
            </a:pPr>
            <a:r>
              <a:rPr lang="en-US" sz="3200" dirty="0"/>
              <a:t>"Wine Tasting in Montenegro: A Journey through Vineyards," </a:t>
            </a:r>
            <a:r>
              <a:rPr lang="en-US" sz="3200" dirty="0" err="1"/>
              <a:t>EuropaAdventure</a:t>
            </a:r>
            <a:r>
              <a:rPr lang="en-US" sz="3200" dirty="0"/>
              <a:t>.</a:t>
            </a:r>
          </a:p>
          <a:p>
            <a:pPr marL="457200" lvl="0" indent="-457200" algn="l">
              <a:lnSpc>
                <a:spcPct val="120000"/>
              </a:lnSpc>
              <a:buFont typeface="Arial" panose="020B0604020202020204" pitchFamily="34" charset="0"/>
              <a:buChar char="•"/>
            </a:pPr>
            <a:r>
              <a:rPr lang="en-US" sz="3200" b="1" dirty="0"/>
              <a:t>Wines of Montenegro</a:t>
            </a:r>
            <a:r>
              <a:rPr lang="en-US" sz="3200" dirty="0"/>
              <a:t> - This source provides an overview of the wine industry in Montenegro, highlighting key grape varieties, wine regions, and significant wineries. It discusses the historical context of wine production and the recent developments in the industry. You can explore more at </a:t>
            </a:r>
            <a:r>
              <a:rPr lang="en-US" sz="3200" u="sng" dirty="0"/>
              <a:t>Wines of Montenegro</a:t>
            </a:r>
            <a:r>
              <a:rPr lang="en-US" sz="3200" dirty="0"/>
              <a:t>.</a:t>
            </a:r>
          </a:p>
          <a:p>
            <a:pPr marL="457200" lvl="0" indent="-457200" algn="l">
              <a:lnSpc>
                <a:spcPct val="120000"/>
              </a:lnSpc>
              <a:buFont typeface="Arial" panose="020B0604020202020204" pitchFamily="34" charset="0"/>
              <a:buChar char="•"/>
            </a:pPr>
            <a:r>
              <a:rPr lang="en-US" sz="3200" b="1" dirty="0"/>
              <a:t>Montenegro’s Wine Regions: A Deep Dive</a:t>
            </a:r>
            <a:r>
              <a:rPr lang="en-US" sz="3200" dirty="0"/>
              <a:t> - This article details the different wine regions of Montenegro, their unique terroirs, and the types of grapes that thrive in each area. It emphasizes the impact of the Adriatic climate on wine production. For more insights, check out Montenegro’s Wine Regions.</a:t>
            </a:r>
          </a:p>
          <a:p>
            <a:pPr marL="457200" lvl="0" indent="-457200" algn="l">
              <a:lnSpc>
                <a:spcPct val="120000"/>
              </a:lnSpc>
              <a:buFont typeface="Arial" panose="020B0604020202020204" pitchFamily="34" charset="0"/>
              <a:buChar char="•"/>
            </a:pPr>
            <a:r>
              <a:rPr lang="en-US" sz="3200" b="1" dirty="0" err="1"/>
              <a:t>Vranac</a:t>
            </a:r>
            <a:r>
              <a:rPr lang="en-US" sz="3200" b="1" dirty="0"/>
              <a:t>: The Pride of Montenegrin Wine</a:t>
            </a:r>
            <a:r>
              <a:rPr lang="en-US" sz="3200" dirty="0"/>
              <a:t> - This piece focuses specifically on </a:t>
            </a:r>
            <a:r>
              <a:rPr lang="en-US" sz="3200" dirty="0" err="1"/>
              <a:t>Vranac</a:t>
            </a:r>
            <a:r>
              <a:rPr lang="en-US" sz="3200" dirty="0"/>
              <a:t>, the indigenous grape variety of Montenegro, discussing its characteristics, flavor profiles, and food pairings. It offers tasting notes and insights into why </a:t>
            </a:r>
            <a:r>
              <a:rPr lang="en-US" sz="3200" dirty="0" err="1"/>
              <a:t>Vranac</a:t>
            </a:r>
            <a:r>
              <a:rPr lang="en-US" sz="3200" dirty="0"/>
              <a:t> is so emblematic of Montenegrin winemaking. Find more at Montenegro </a:t>
            </a:r>
            <a:r>
              <a:rPr lang="en-US" sz="3200" dirty="0" err="1"/>
              <a:t>Vranac</a:t>
            </a:r>
            <a:r>
              <a:rPr lang="en-US" sz="3200" dirty="0"/>
              <a:t> Wine.</a:t>
            </a:r>
          </a:p>
          <a:p>
            <a:pPr marL="457200" lvl="0" indent="-457200" algn="l">
              <a:lnSpc>
                <a:spcPct val="120000"/>
              </a:lnSpc>
              <a:buFont typeface="Arial" panose="020B0604020202020204" pitchFamily="34" charset="0"/>
              <a:buChar char="•"/>
            </a:pPr>
            <a:r>
              <a:rPr lang="en-US" sz="3200" b="1" dirty="0"/>
              <a:t>Wine Enthusiast: Montenegro’s Rising Star</a:t>
            </a:r>
            <a:r>
              <a:rPr lang="en-US" sz="3200" dirty="0"/>
              <a:t> - An article from Wine Enthusiast that highlights Montenegro's emergence on the global wine stage, discussing various wineries and their approaches to wine production. It covers the importance of local grape varieties and innovative winemaking techniques. Read the full article at Wine Enthusiast.</a:t>
            </a:r>
          </a:p>
          <a:p>
            <a:pPr marL="457200" lvl="0" indent="-457200" algn="l">
              <a:lnSpc>
                <a:spcPct val="120000"/>
              </a:lnSpc>
              <a:buFont typeface="Arial" panose="020B0604020202020204" pitchFamily="34" charset="0"/>
              <a:buChar char="•"/>
            </a:pPr>
            <a:r>
              <a:rPr lang="en-US" sz="3200" b="1" dirty="0"/>
              <a:t>Wine-Searcher: Understanding Montenegro’s Wine Landscape</a:t>
            </a:r>
            <a:endParaRPr lang="en-US" dirty="0"/>
          </a:p>
        </p:txBody>
      </p:sp>
      <p:sp>
        <p:nvSpPr>
          <p:cNvPr id="4" name="AutoShape 2" descr="Wikipedia">
            <a:extLst>
              <a:ext uri="{FF2B5EF4-FFF2-40B4-BE49-F238E27FC236}">
                <a16:creationId xmlns:a16="http://schemas.microsoft.com/office/drawing/2014/main" id="{0A2D767F-FA10-6464-F9BE-D8BCB560A2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hlinkClick r:id="rId3"/>
            <a:extLst>
              <a:ext uri="{FF2B5EF4-FFF2-40B4-BE49-F238E27FC236}">
                <a16:creationId xmlns:a16="http://schemas.microsoft.com/office/drawing/2014/main" id="{E8986A64-7A03-3ADB-D139-8074AC683DE7}"/>
              </a:ext>
            </a:extLst>
          </p:cNvPr>
          <p:cNvSpPr>
            <a:spLocks noChangeAspect="1" noChangeArrowheads="1"/>
          </p:cNvSpPr>
          <p:nvPr/>
        </p:nvSpPr>
        <p:spPr bwMode="auto">
          <a:xfrm>
            <a:off x="101630" y="-274638"/>
            <a:ext cx="29842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16585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AFD3-DED2-253A-2B41-2FA10F393C6C}"/>
              </a:ext>
            </a:extLst>
          </p:cNvPr>
          <p:cNvSpPr>
            <a:spLocks noGrp="1"/>
          </p:cNvSpPr>
          <p:nvPr>
            <p:ph type="ctrTitle"/>
          </p:nvPr>
        </p:nvSpPr>
        <p:spPr>
          <a:xfrm>
            <a:off x="1524000" y="317500"/>
            <a:ext cx="9144000" cy="2387600"/>
          </a:xfrm>
        </p:spPr>
        <p:txBody>
          <a:bodyPr anchor="t"/>
          <a:lstStyle/>
          <a:p>
            <a:r>
              <a:rPr lang="en-US" b="1" dirty="0" err="1">
                <a:latin typeface="Times New Roman" panose="02020603050405020304" pitchFamily="18" charset="0"/>
                <a:cs typeface="Times New Roman" panose="02020603050405020304" pitchFamily="18" charset="0"/>
              </a:rPr>
              <a:t>Referances</a:t>
            </a:r>
            <a:endParaRPr lang="en-US"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450139B4-3E62-3A5B-3618-B30935CD254A}"/>
              </a:ext>
            </a:extLst>
          </p:cNvPr>
          <p:cNvSpPr>
            <a:spLocks noGrp="1"/>
          </p:cNvSpPr>
          <p:nvPr>
            <p:ph type="subTitle" idx="1"/>
          </p:nvPr>
        </p:nvSpPr>
        <p:spPr>
          <a:xfrm>
            <a:off x="499872" y="1316736"/>
            <a:ext cx="11692128" cy="5541265"/>
          </a:xfrm>
        </p:spPr>
        <p:txBody>
          <a:bodyPr>
            <a:normAutofit fontScale="77500" lnSpcReduction="20000"/>
          </a:bodyPr>
          <a:lstStyle/>
          <a:p>
            <a:pPr marL="342900" marR="0" lvl="0" indent="-342900" algn="l">
              <a:lnSpc>
                <a:spcPct val="115000"/>
              </a:lnSpc>
              <a:spcBef>
                <a:spcPts val="0"/>
              </a:spcBef>
              <a:spcAft>
                <a:spcPts val="800"/>
              </a:spcAft>
              <a:tabLst>
                <a:tab pos="457200" algn="l"/>
              </a:tabLst>
            </a:pPr>
            <a:r>
              <a:rPr lang="en-US" sz="2400" kern="100" dirty="0">
                <a:effectLst/>
                <a:ea typeface="Aptos" panose="020B0004020202020204" pitchFamily="34" charset="0"/>
              </a:rPr>
              <a:t>"Exploring the Historical Wine Regions of Montenegro," All Wines of Europe.</a:t>
            </a:r>
          </a:p>
          <a:p>
            <a:pPr marL="342900" marR="0" lvl="0" indent="-342900" algn="l">
              <a:lnSpc>
                <a:spcPct val="115000"/>
              </a:lnSpc>
              <a:spcBef>
                <a:spcPts val="0"/>
              </a:spcBef>
              <a:spcAft>
                <a:spcPts val="800"/>
              </a:spcAft>
              <a:tabLst>
                <a:tab pos="457200" algn="l"/>
              </a:tabLst>
            </a:pPr>
            <a:r>
              <a:rPr lang="en-US" sz="2400" kern="100" dirty="0">
                <a:effectLst/>
                <a:ea typeface="Aptos" panose="020B0004020202020204" pitchFamily="34" charset="0"/>
              </a:rPr>
              <a:t>"Top Wine Regions to Visit in Montenegro 2024," WineTourism.com.</a:t>
            </a:r>
          </a:p>
          <a:p>
            <a:pPr marL="342900" marR="0" lvl="0" indent="-342900" algn="l">
              <a:lnSpc>
                <a:spcPct val="115000"/>
              </a:lnSpc>
              <a:spcBef>
                <a:spcPts val="0"/>
              </a:spcBef>
              <a:spcAft>
                <a:spcPts val="800"/>
              </a:spcAft>
              <a:tabLst>
                <a:tab pos="457200" algn="l"/>
              </a:tabLst>
            </a:pPr>
            <a:r>
              <a:rPr lang="en-US" sz="2400" kern="100" dirty="0">
                <a:effectLst/>
                <a:ea typeface="Aptos" panose="020B0004020202020204" pitchFamily="34" charset="0"/>
              </a:rPr>
              <a:t>"Wine Tasting in Montenegro: A Journey through Vineyards," </a:t>
            </a:r>
            <a:r>
              <a:rPr lang="en-US" sz="2400" kern="100" dirty="0" err="1">
                <a:effectLst/>
                <a:ea typeface="Aptos" panose="020B0004020202020204" pitchFamily="34" charset="0"/>
              </a:rPr>
              <a:t>EuropaAdventure</a:t>
            </a:r>
            <a:r>
              <a:rPr lang="en-US" sz="2400" kern="100" dirty="0">
                <a:effectLst/>
                <a:ea typeface="Aptos" panose="020B0004020202020204" pitchFamily="34" charset="0"/>
              </a:rPr>
              <a:t>.</a:t>
            </a:r>
          </a:p>
          <a:p>
            <a:pPr marL="342900" marR="0" lvl="0" indent="-342900" algn="l">
              <a:tabLst>
                <a:tab pos="457200" algn="l"/>
              </a:tabLst>
            </a:pPr>
            <a:r>
              <a:rPr lang="en-US" sz="2400" dirty="0">
                <a:effectLst/>
                <a:ea typeface="Times New Roman" panose="02020603050405020304" pitchFamily="18" charset="0"/>
              </a:rPr>
              <a:t>  </a:t>
            </a:r>
            <a:r>
              <a:rPr lang="en-US" sz="2400" b="1" dirty="0">
                <a:effectLst/>
                <a:ea typeface="Times New Roman" panose="02020603050405020304" pitchFamily="18" charset="0"/>
              </a:rPr>
              <a:t>Wines of Montenegro</a:t>
            </a:r>
            <a:r>
              <a:rPr lang="en-US" sz="2400" dirty="0">
                <a:effectLst/>
                <a:ea typeface="Times New Roman" panose="02020603050405020304" pitchFamily="18" charset="0"/>
              </a:rPr>
              <a:t> - This source provides an overview of the wine industry in Montenegro, highlighting key grape varieties, wine regions, and significant wineries. It discusses the historical context of wine production and the recent developments in the industry. You can explore more at </a:t>
            </a:r>
            <a:r>
              <a:rPr lang="en-US" sz="2400" u="sng" dirty="0">
                <a:solidFill>
                  <a:srgbClr val="0000FF"/>
                </a:solidFill>
                <a:effectLst/>
                <a:ea typeface="Times New Roman" panose="02020603050405020304" pitchFamily="18" charset="0"/>
                <a:hlinkClick r:id="rId2"/>
              </a:rPr>
              <a:t>Wines of Montenegro</a:t>
            </a:r>
            <a:r>
              <a:rPr lang="en-US" sz="2400" dirty="0">
                <a:effectLst/>
                <a:ea typeface="Times New Roman" panose="02020603050405020304" pitchFamily="18" charset="0"/>
              </a:rPr>
              <a:t>.</a:t>
            </a:r>
          </a:p>
          <a:p>
            <a:pPr marL="342900" marR="0" lvl="0" indent="-342900" algn="l">
              <a:tabLst>
                <a:tab pos="457200" algn="l"/>
              </a:tabLst>
            </a:pPr>
            <a:r>
              <a:rPr lang="en-US" sz="2400" dirty="0">
                <a:effectLst/>
                <a:ea typeface="Times New Roman" panose="02020603050405020304" pitchFamily="18" charset="0"/>
              </a:rPr>
              <a:t>  </a:t>
            </a:r>
            <a:r>
              <a:rPr lang="en-US" sz="2400" b="1" dirty="0">
                <a:effectLst/>
                <a:ea typeface="Times New Roman" panose="02020603050405020304" pitchFamily="18" charset="0"/>
              </a:rPr>
              <a:t>Montenegro’s Wine Regions: A Deep Dive</a:t>
            </a:r>
            <a:r>
              <a:rPr lang="en-US" sz="2400" dirty="0">
                <a:effectLst/>
                <a:ea typeface="Times New Roman" panose="02020603050405020304" pitchFamily="18" charset="0"/>
              </a:rPr>
              <a:t> - This article details the different wine regions of Montenegro, their unique terroirs, and the types of grapes that thrive in each area. It emphasizes the impact of the Adriatic climate on wine production. For more insights, check out Montenegro’s Wine Regions.</a:t>
            </a:r>
          </a:p>
          <a:p>
            <a:pPr marL="342900" marR="0" lvl="0" indent="-342900" algn="l">
              <a:tabLst>
                <a:tab pos="457200" algn="l"/>
              </a:tabLst>
            </a:pPr>
            <a:r>
              <a:rPr lang="en-US" sz="2400" dirty="0">
                <a:effectLst/>
                <a:ea typeface="Times New Roman" panose="02020603050405020304" pitchFamily="18" charset="0"/>
              </a:rPr>
              <a:t>  </a:t>
            </a:r>
            <a:r>
              <a:rPr lang="en-US" sz="2400" b="1" dirty="0" err="1">
                <a:effectLst/>
                <a:ea typeface="Times New Roman" panose="02020603050405020304" pitchFamily="18" charset="0"/>
              </a:rPr>
              <a:t>Vranac</a:t>
            </a:r>
            <a:r>
              <a:rPr lang="en-US" sz="2400" b="1" dirty="0">
                <a:effectLst/>
                <a:ea typeface="Times New Roman" panose="02020603050405020304" pitchFamily="18" charset="0"/>
              </a:rPr>
              <a:t>: The Pride of Montenegrin Wine</a:t>
            </a:r>
            <a:r>
              <a:rPr lang="en-US" sz="2400" dirty="0">
                <a:effectLst/>
                <a:ea typeface="Times New Roman" panose="02020603050405020304" pitchFamily="18" charset="0"/>
              </a:rPr>
              <a:t> - This piece focuses specifically on </a:t>
            </a:r>
            <a:r>
              <a:rPr lang="en-US" sz="2400" dirty="0" err="1">
                <a:effectLst/>
                <a:ea typeface="Times New Roman" panose="02020603050405020304" pitchFamily="18" charset="0"/>
              </a:rPr>
              <a:t>Vranac</a:t>
            </a:r>
            <a:r>
              <a:rPr lang="en-US" sz="2400" dirty="0">
                <a:effectLst/>
                <a:ea typeface="Times New Roman" panose="02020603050405020304" pitchFamily="18" charset="0"/>
              </a:rPr>
              <a:t>, the indigenous grape variety of Montenegro, discussing its characteristics, flavor profiles, and food pairings. It offers tasting notes and insights into why </a:t>
            </a:r>
            <a:r>
              <a:rPr lang="en-US" sz="2400" dirty="0" err="1">
                <a:effectLst/>
                <a:ea typeface="Times New Roman" panose="02020603050405020304" pitchFamily="18" charset="0"/>
              </a:rPr>
              <a:t>Vranac</a:t>
            </a:r>
            <a:r>
              <a:rPr lang="en-US" sz="2400" dirty="0">
                <a:effectLst/>
                <a:ea typeface="Times New Roman" panose="02020603050405020304" pitchFamily="18" charset="0"/>
              </a:rPr>
              <a:t> is so emblematic of Montenegrin winemaking. Find more at Montenegro </a:t>
            </a:r>
            <a:r>
              <a:rPr lang="en-US" sz="2400" dirty="0" err="1">
                <a:effectLst/>
                <a:ea typeface="Times New Roman" panose="02020603050405020304" pitchFamily="18" charset="0"/>
              </a:rPr>
              <a:t>Vranac</a:t>
            </a:r>
            <a:r>
              <a:rPr lang="en-US" sz="2400" dirty="0">
                <a:effectLst/>
                <a:ea typeface="Times New Roman" panose="02020603050405020304" pitchFamily="18" charset="0"/>
              </a:rPr>
              <a:t> Wine.</a:t>
            </a:r>
          </a:p>
          <a:p>
            <a:pPr marL="342900" marR="0" lvl="0" indent="-342900" algn="l">
              <a:tabLst>
                <a:tab pos="457200" algn="l"/>
              </a:tabLst>
            </a:pPr>
            <a:r>
              <a:rPr lang="en-US" sz="2400" dirty="0">
                <a:effectLst/>
                <a:ea typeface="Times New Roman" panose="02020603050405020304" pitchFamily="18" charset="0"/>
              </a:rPr>
              <a:t>  </a:t>
            </a:r>
            <a:r>
              <a:rPr lang="en-US" sz="2400" b="1" dirty="0">
                <a:effectLst/>
                <a:ea typeface="Times New Roman" panose="02020603050405020304" pitchFamily="18" charset="0"/>
              </a:rPr>
              <a:t>Wine Enthusiast: Montenegro’s Rising Star</a:t>
            </a:r>
            <a:r>
              <a:rPr lang="en-US" sz="2400" dirty="0">
                <a:effectLst/>
                <a:ea typeface="Times New Roman" panose="02020603050405020304" pitchFamily="18" charset="0"/>
              </a:rPr>
              <a:t> - An article from Wine Enthusiast that highlights Montenegro's emergence on the global wine stage, discussing various wineries and their approaches to wine production. It covers the importance of local grape varieties and innovative winemaking techniques. Read the full article at Wine Enthusiast.</a:t>
            </a:r>
          </a:p>
          <a:p>
            <a:pPr marL="342900" marR="0" lvl="0" indent="-342900" algn="l">
              <a:tabLst>
                <a:tab pos="457200" algn="l"/>
              </a:tabLst>
            </a:pPr>
            <a:r>
              <a:rPr lang="en-US" sz="2400" dirty="0">
                <a:effectLst/>
                <a:ea typeface="Times New Roman" panose="02020603050405020304" pitchFamily="18" charset="0"/>
              </a:rPr>
              <a:t>  </a:t>
            </a:r>
            <a:r>
              <a:rPr lang="en-US" sz="2400" b="1" dirty="0">
                <a:effectLst/>
                <a:ea typeface="Times New Roman" panose="02020603050405020304" pitchFamily="18" charset="0"/>
              </a:rPr>
              <a:t>Wine-Searcher: Understanding Montenegro’s Wine Landscape</a:t>
            </a:r>
            <a:r>
              <a:rPr lang="en-US" sz="2400" dirty="0">
                <a:effectLst/>
                <a:ea typeface="Times New Roman" panose="02020603050405020304" pitchFamily="18" charset="0"/>
              </a:rPr>
              <a:t> - This resource offers a comprehensive overview of the country's wine scene, including historical context, current trends, and notable producers. It provides insights into wine tourism in Montenegro as well. For further information, visit Wine-Searcher Montenegro.</a:t>
            </a:r>
          </a:p>
          <a:p>
            <a:endParaRPr lang="en-US" dirty="0"/>
          </a:p>
        </p:txBody>
      </p:sp>
      <p:sp>
        <p:nvSpPr>
          <p:cNvPr id="4" name="AutoShape 2" descr="Wikipedia">
            <a:extLst>
              <a:ext uri="{FF2B5EF4-FFF2-40B4-BE49-F238E27FC236}">
                <a16:creationId xmlns:a16="http://schemas.microsoft.com/office/drawing/2014/main" id="{0A2D767F-FA10-6464-F9BE-D8BCB560A2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hlinkClick r:id="rId3"/>
            <a:extLst>
              <a:ext uri="{FF2B5EF4-FFF2-40B4-BE49-F238E27FC236}">
                <a16:creationId xmlns:a16="http://schemas.microsoft.com/office/drawing/2014/main" id="{E8986A64-7A03-3ADB-D139-8074AC683DE7}"/>
              </a:ext>
            </a:extLst>
          </p:cNvPr>
          <p:cNvSpPr>
            <a:spLocks noChangeAspect="1" noChangeArrowheads="1"/>
          </p:cNvSpPr>
          <p:nvPr/>
        </p:nvSpPr>
        <p:spPr bwMode="auto">
          <a:xfrm>
            <a:off x="101630" y="-274638"/>
            <a:ext cx="29842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3027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E327-D312-250D-20EF-D39208A6AAC0}"/>
              </a:ext>
            </a:extLst>
          </p:cNvPr>
          <p:cNvSpPr>
            <a:spLocks noGrp="1"/>
          </p:cNvSpPr>
          <p:nvPr>
            <p:ph type="ctrTitle"/>
          </p:nvPr>
        </p:nvSpPr>
        <p:spPr>
          <a:xfrm>
            <a:off x="0" y="1"/>
            <a:ext cx="6652468" cy="1170431"/>
          </a:xfrm>
        </p:spPr>
        <p:txBody>
          <a:bodyPr anchor="ctr">
            <a:normAutofit fontScale="90000"/>
          </a:bodyPr>
          <a:lstStyle/>
          <a:p>
            <a:pPr marL="0" marR="0">
              <a:lnSpc>
                <a:spcPct val="100000"/>
              </a:lnSpc>
              <a:spcBef>
                <a:spcPts val="0"/>
              </a:spcBef>
              <a:spcAft>
                <a:spcPts val="800"/>
              </a:spcAf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Montenegro’s Wine History</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8857FF12-661C-CB3C-AC76-7653534D3661}"/>
              </a:ext>
            </a:extLst>
          </p:cNvPr>
          <p:cNvSpPr>
            <a:spLocks noGrp="1"/>
          </p:cNvSpPr>
          <p:nvPr>
            <p:ph type="subTitle" idx="1"/>
          </p:nvPr>
        </p:nvSpPr>
        <p:spPr>
          <a:xfrm>
            <a:off x="228600" y="1170432"/>
            <a:ext cx="6423868" cy="5687567"/>
          </a:xfrm>
        </p:spPr>
        <p:txBody>
          <a:bodyPr>
            <a:noAutofit/>
          </a:bodyPr>
          <a:lstStyle/>
          <a:p>
            <a:pPr marR="0" algn="l">
              <a:lnSpc>
                <a:spcPct val="115000"/>
              </a:lnSpc>
              <a:spcBef>
                <a:spcPts val="0"/>
              </a:spcBef>
              <a:spcAft>
                <a:spcPts val="800"/>
              </a:spcAft>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From Ancient Roots to Modern Revival </a:t>
            </a:r>
          </a:p>
          <a:p>
            <a:pPr marL="342900" marR="0" indent="-342900" algn="l">
              <a:lnSpc>
                <a:spcPct val="115000"/>
              </a:lnSpc>
              <a:spcBef>
                <a:spcPts val="0"/>
              </a:spcBef>
              <a:spcAft>
                <a:spcPts val="800"/>
              </a:spcAft>
              <a:buFont typeface="Arial" panose="020B0604020202020204" pitchFamily="34" charset="0"/>
              <a:buChar char="•"/>
            </a:pPr>
            <a:r>
              <a:rPr lang="en-US" sz="2200" kern="100" dirty="0">
                <a:effectLst/>
                <a:ea typeface="Aptos" panose="020B0004020202020204" pitchFamily="34" charset="0"/>
              </a:rPr>
              <a:t>Montenegro, a small yet richly diverse country along the Adriatic, boasts a long history of winemaking, dating back to the Illyrians and Romans. </a:t>
            </a:r>
          </a:p>
          <a:p>
            <a:pPr marL="342900" marR="0" indent="-342900" algn="l">
              <a:lnSpc>
                <a:spcPct val="115000"/>
              </a:lnSpc>
              <a:spcBef>
                <a:spcPts val="0"/>
              </a:spcBef>
              <a:spcAft>
                <a:spcPts val="800"/>
              </a:spcAft>
              <a:buFont typeface="Arial" panose="020B0604020202020204" pitchFamily="34" charset="0"/>
              <a:buChar char="•"/>
            </a:pPr>
            <a:r>
              <a:rPr lang="en-US" sz="2200" kern="100" dirty="0">
                <a:effectLst/>
                <a:ea typeface="Aptos" panose="020B0004020202020204" pitchFamily="34" charset="0"/>
              </a:rPr>
              <a:t>These ancient cultures first recognized the land’s potential for viticulture due to its favorable climate and fertile soils. During the Roman Empire, viticulture flourished, spreading across the regions of modern-day Montenegro.  </a:t>
            </a:r>
          </a:p>
          <a:p>
            <a:pPr marL="342900" marR="0" indent="-342900" algn="l">
              <a:lnSpc>
                <a:spcPct val="115000"/>
              </a:lnSpc>
              <a:spcBef>
                <a:spcPts val="0"/>
              </a:spcBef>
              <a:spcAft>
                <a:spcPts val="800"/>
              </a:spcAft>
              <a:buFont typeface="Arial" panose="020B0604020202020204" pitchFamily="34" charset="0"/>
              <a:buChar char="•"/>
            </a:pPr>
            <a:r>
              <a:rPr lang="en-US" sz="2200" kern="100" dirty="0">
                <a:effectLst/>
                <a:ea typeface="Aptos" panose="020B0004020202020204" pitchFamily="34" charset="0"/>
              </a:rPr>
              <a:t>By the Middle Ages, local monasteries continued to nurture this tradition, using wine for religious and medicinal purposes.</a:t>
            </a:r>
          </a:p>
        </p:txBody>
      </p:sp>
      <p:pic>
        <p:nvPicPr>
          <p:cNvPr id="5" name="Picture 4" descr="A person in a garment holding a shield and sword&#10;&#10;Description automatically generated">
            <a:extLst>
              <a:ext uri="{FF2B5EF4-FFF2-40B4-BE49-F238E27FC236}">
                <a16:creationId xmlns:a16="http://schemas.microsoft.com/office/drawing/2014/main" id="{D1257833-3CCC-CE3D-31CA-E35A6682B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468" y="-1"/>
            <a:ext cx="5539532" cy="6858000"/>
          </a:xfrm>
          <a:prstGeom prst="rect">
            <a:avLst/>
          </a:prstGeom>
        </p:spPr>
      </p:pic>
    </p:spTree>
    <p:extLst>
      <p:ext uri="{BB962C8B-B14F-4D97-AF65-F5344CB8AC3E}">
        <p14:creationId xmlns:p14="http://schemas.microsoft.com/office/powerpoint/2010/main" val="19579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E327-D312-250D-20EF-D39208A6AAC0}"/>
              </a:ext>
            </a:extLst>
          </p:cNvPr>
          <p:cNvSpPr>
            <a:spLocks noGrp="1"/>
          </p:cNvSpPr>
          <p:nvPr>
            <p:ph type="ctrTitle"/>
          </p:nvPr>
        </p:nvSpPr>
        <p:spPr>
          <a:xfrm>
            <a:off x="0" y="1"/>
            <a:ext cx="12192000" cy="1170431"/>
          </a:xfrm>
        </p:spPr>
        <p:txBody>
          <a:bodyPr anchor="ctr">
            <a:normAutofit/>
          </a:bodyPr>
          <a:lstStyle/>
          <a:p>
            <a:pPr marL="0" marR="0">
              <a:lnSpc>
                <a:spcPct val="100000"/>
              </a:lnSpc>
              <a:spcBef>
                <a:spcPts val="0"/>
              </a:spcBef>
              <a:spcAft>
                <a:spcPts val="800"/>
              </a:spcAf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Montenegro’s Wine History</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8857FF12-661C-CB3C-AC76-7653534D3661}"/>
              </a:ext>
            </a:extLst>
          </p:cNvPr>
          <p:cNvSpPr>
            <a:spLocks noGrp="1"/>
          </p:cNvSpPr>
          <p:nvPr>
            <p:ph type="subTitle" idx="1"/>
          </p:nvPr>
        </p:nvSpPr>
        <p:spPr>
          <a:xfrm>
            <a:off x="573024" y="1170432"/>
            <a:ext cx="11618976" cy="1991867"/>
          </a:xfrm>
        </p:spPr>
        <p:txBody>
          <a:bodyPr>
            <a:noAutofit/>
          </a:bodyPr>
          <a:lstStyle/>
          <a:p>
            <a:pPr marR="0" algn="l">
              <a:lnSpc>
                <a:spcPct val="115000"/>
              </a:lnSpc>
              <a:spcBef>
                <a:spcPts val="0"/>
              </a:spcBef>
              <a:spcAft>
                <a:spcPts val="800"/>
              </a:spcAf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From Ancient Roots to Modern Revival </a:t>
            </a:r>
          </a:p>
          <a:p>
            <a:pPr marL="342900" marR="0" indent="-342900" algn="l">
              <a:lnSpc>
                <a:spcPct val="115000"/>
              </a:lnSpc>
              <a:spcBef>
                <a:spcPts val="0"/>
              </a:spcBef>
              <a:spcAft>
                <a:spcPts val="800"/>
              </a:spcAft>
              <a:buFont typeface="Arial" panose="020B0604020202020204" pitchFamily="34" charset="0"/>
              <a:buChar char="•"/>
            </a:pPr>
            <a:r>
              <a:rPr lang="en-US" sz="2000" kern="100" dirty="0">
                <a:effectLst/>
                <a:ea typeface="Aptos" panose="020B0004020202020204" pitchFamily="34" charset="0"/>
              </a:rPr>
              <a:t>However, Montenegro's winemaking took a significant hit during the Ottoman occupation, when the production and consumption of alcohol were discouraged. Despite this, many Montenegrin families continued to produce wine in secret, ensuring that ancient techniques and grape varieties were preserved for future generations.</a:t>
            </a:r>
          </a:p>
        </p:txBody>
      </p:sp>
      <p:pic>
        <p:nvPicPr>
          <p:cNvPr id="5" name="Picture 4" descr="A street with people in the middle of the street&#10;&#10;Description automatically generated with medium confidence">
            <a:extLst>
              <a:ext uri="{FF2B5EF4-FFF2-40B4-BE49-F238E27FC236}">
                <a16:creationId xmlns:a16="http://schemas.microsoft.com/office/drawing/2014/main" id="{0AF5A9AB-8DBC-7110-34D9-CFD3DED69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62299"/>
            <a:ext cx="5817766" cy="3695699"/>
          </a:xfrm>
          <a:prstGeom prst="rect">
            <a:avLst/>
          </a:prstGeom>
        </p:spPr>
      </p:pic>
      <p:sp>
        <p:nvSpPr>
          <p:cNvPr id="7" name="TextBox 6">
            <a:extLst>
              <a:ext uri="{FF2B5EF4-FFF2-40B4-BE49-F238E27FC236}">
                <a16:creationId xmlns:a16="http://schemas.microsoft.com/office/drawing/2014/main" id="{FADF6FDB-82A1-E73D-7809-4D866D48F78B}"/>
              </a:ext>
            </a:extLst>
          </p:cNvPr>
          <p:cNvSpPr txBox="1"/>
          <p:nvPr/>
        </p:nvSpPr>
        <p:spPr>
          <a:xfrm>
            <a:off x="5817766" y="3162299"/>
            <a:ext cx="6252313" cy="2998065"/>
          </a:xfrm>
          <a:prstGeom prst="rect">
            <a:avLst/>
          </a:prstGeom>
          <a:noFill/>
        </p:spPr>
        <p:txBody>
          <a:bodyPr wrap="square">
            <a:spAutoFit/>
          </a:bodyPr>
          <a:lstStyle/>
          <a:p>
            <a:pPr marL="342900" marR="0" indent="-342900" algn="l">
              <a:lnSpc>
                <a:spcPct val="115000"/>
              </a:lnSpc>
              <a:spcBef>
                <a:spcPts val="0"/>
              </a:spcBef>
              <a:spcAft>
                <a:spcPts val="800"/>
              </a:spcAft>
              <a:buFont typeface="Arial" panose="020B0604020202020204" pitchFamily="34" charset="0"/>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The revival of winemaking in Montenegro began in the late 19th and early 20th centuries, but it wasn’t until the country gained independence in 2006 that Montenegro began investing in its wine industry in earnest.  </a:t>
            </a:r>
          </a:p>
          <a:p>
            <a:pPr marL="342900" marR="0" indent="-342900" algn="l">
              <a:lnSpc>
                <a:spcPct val="115000"/>
              </a:lnSpc>
              <a:spcBef>
                <a:spcPts val="0"/>
              </a:spcBef>
              <a:spcAft>
                <a:spcPts val="800"/>
              </a:spcAft>
              <a:buFont typeface="Arial" panose="020B0604020202020204" pitchFamily="34" charset="0"/>
              <a:buChar char="•"/>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Today, the country is recognized for its unique blend of indigenous and international grape varieties, with wine tourism on the rise, drawing enthusiasts from around the world.</a:t>
            </a:r>
          </a:p>
        </p:txBody>
      </p:sp>
    </p:spTree>
    <p:extLst>
      <p:ext uri="{BB962C8B-B14F-4D97-AF65-F5344CB8AC3E}">
        <p14:creationId xmlns:p14="http://schemas.microsoft.com/office/powerpoint/2010/main" val="7499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E998-C8C9-3DAC-B93F-0DB48C2AC728}"/>
              </a:ext>
            </a:extLst>
          </p:cNvPr>
          <p:cNvSpPr>
            <a:spLocks noGrp="1"/>
          </p:cNvSpPr>
          <p:nvPr>
            <p:ph type="ctrTitle"/>
          </p:nvPr>
        </p:nvSpPr>
        <p:spPr>
          <a:xfrm>
            <a:off x="0" y="0"/>
            <a:ext cx="12192000" cy="1560577"/>
          </a:xfrm>
        </p:spPr>
        <p:txBody>
          <a:bodyPr anchor="ctr">
            <a:noAutofit/>
          </a:bodyPr>
          <a:lstStyle/>
          <a:p>
            <a:pPr marL="0" marR="0">
              <a:lnSpc>
                <a:spcPct val="115000"/>
              </a:lnSpc>
              <a:spcBef>
                <a:spcPts val="0"/>
              </a:spcBef>
              <a:spcAft>
                <a:spcPts val="800"/>
              </a:spcAf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Montenegro’s Wine Regions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1181A93-A47D-92E2-005D-29FE84022404}"/>
              </a:ext>
            </a:extLst>
          </p:cNvPr>
          <p:cNvSpPr>
            <a:spLocks noGrp="1"/>
          </p:cNvSpPr>
          <p:nvPr>
            <p:ph type="subTitle" idx="1"/>
          </p:nvPr>
        </p:nvSpPr>
        <p:spPr>
          <a:xfrm>
            <a:off x="341376" y="1389889"/>
            <a:ext cx="11423904" cy="2039112"/>
          </a:xfrm>
        </p:spPr>
        <p:txBody>
          <a:bodyPr>
            <a:normAutofit/>
          </a:bodyPr>
          <a:lstStyle/>
          <a:p>
            <a:pPr marL="342900" marR="0" indent="-342900" algn="l">
              <a:lnSpc>
                <a:spcPct val="115000"/>
              </a:lnSpc>
              <a:spcBef>
                <a:spcPts val="0"/>
              </a:spcBef>
              <a:spcAft>
                <a:spcPts val="800"/>
              </a:spcAft>
              <a:buFont typeface="Arial" panose="020B0604020202020204" pitchFamily="34" charset="0"/>
              <a:buChar char="•"/>
            </a:pPr>
            <a:r>
              <a:rPr lang="en-US" sz="2600" kern="100" dirty="0">
                <a:effectLst/>
                <a:ea typeface="Aptos" panose="020B0004020202020204" pitchFamily="34" charset="0"/>
              </a:rPr>
              <a:t>Montenegro’s wine regions are concentrated mainly in two key areas: the Lake </a:t>
            </a:r>
            <a:r>
              <a:rPr lang="en-US" sz="2600" kern="100" dirty="0" err="1">
                <a:effectLst/>
                <a:ea typeface="Aptos" panose="020B0004020202020204" pitchFamily="34" charset="0"/>
              </a:rPr>
              <a:t>Skadar</a:t>
            </a:r>
            <a:r>
              <a:rPr lang="en-US" sz="2600" kern="100" dirty="0">
                <a:effectLst/>
                <a:ea typeface="Aptos" panose="020B0004020202020204" pitchFamily="34" charset="0"/>
              </a:rPr>
              <a:t> region and the Coastal region, each offering distinct terroirs and microclimates that shape the wine production.</a:t>
            </a:r>
          </a:p>
          <a:p>
            <a:pPr algn="l"/>
            <a:endParaRPr lang="en-US" dirty="0"/>
          </a:p>
        </p:txBody>
      </p:sp>
      <p:pic>
        <p:nvPicPr>
          <p:cNvPr id="7" name="Picture 6" descr="A map of the region&#10;&#10;Description automatically generated">
            <a:extLst>
              <a:ext uri="{FF2B5EF4-FFF2-40B4-BE49-F238E27FC236}">
                <a16:creationId xmlns:a16="http://schemas.microsoft.com/office/drawing/2014/main" id="{F878FDF6-8B52-ACB5-F43C-ADF5BC83A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344" y="2386300"/>
            <a:ext cx="4486656" cy="4471700"/>
          </a:xfrm>
          <a:prstGeom prst="rect">
            <a:avLst/>
          </a:prstGeom>
        </p:spPr>
      </p:pic>
      <p:sp>
        <p:nvSpPr>
          <p:cNvPr id="9" name="TextBox 8">
            <a:extLst>
              <a:ext uri="{FF2B5EF4-FFF2-40B4-BE49-F238E27FC236}">
                <a16:creationId xmlns:a16="http://schemas.microsoft.com/office/drawing/2014/main" id="{C72854B4-0A45-E924-99A3-5DDBA054C301}"/>
              </a:ext>
            </a:extLst>
          </p:cNvPr>
          <p:cNvSpPr txBox="1"/>
          <p:nvPr/>
        </p:nvSpPr>
        <p:spPr>
          <a:xfrm>
            <a:off x="341376" y="2779777"/>
            <a:ext cx="7254240" cy="4086055"/>
          </a:xfrm>
          <a:prstGeom prst="rect">
            <a:avLst/>
          </a:prstGeom>
          <a:noFill/>
        </p:spPr>
        <p:txBody>
          <a:bodyPr wrap="square">
            <a:spAutoFit/>
          </a:bodyPr>
          <a:lstStyle/>
          <a:p>
            <a:pPr>
              <a:lnSpc>
                <a:spcPct val="115000"/>
              </a:lnSpc>
              <a:spcAft>
                <a:spcPts val="800"/>
              </a:spcAf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Lake </a:t>
            </a:r>
            <a:r>
              <a:rPr lang="en-US" sz="2400" b="1" kern="100" dirty="0" err="1">
                <a:effectLst/>
                <a:latin typeface="Times New Roman" panose="02020603050405020304" pitchFamily="18" charset="0"/>
                <a:ea typeface="Aptos" panose="020B0004020202020204" pitchFamily="34" charset="0"/>
                <a:cs typeface="Times New Roman" panose="02020603050405020304" pitchFamily="18" charset="0"/>
              </a:rPr>
              <a:t>Skadar</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 Wine Region</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indent="-342900" algn="l">
              <a:lnSpc>
                <a:spcPct val="115000"/>
              </a:lnSpc>
              <a:spcBef>
                <a:spcPts val="0"/>
              </a:spcBef>
              <a:spcAft>
                <a:spcPts val="800"/>
              </a:spcAft>
              <a:buFont typeface="Arial" panose="020B0604020202020204" pitchFamily="34" charset="0"/>
              <a:buChar char="•"/>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Located in southern Montenegro, the Lake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Skadar</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region is the heart of the country’s wine production. This area boasts a Mediterranean climate with hot summers, mild winters, and abundant sunshine, making it ideal for grape cultivation.  </a:t>
            </a:r>
          </a:p>
          <a:p>
            <a:pPr marL="342900" indent="-342900" algn="l">
              <a:lnSpc>
                <a:spcPct val="115000"/>
              </a:lnSpc>
              <a:spcBef>
                <a:spcPts val="0"/>
              </a:spcBef>
              <a:spcAft>
                <a:spcPts val="800"/>
              </a:spcAft>
              <a:buFont typeface="Arial" panose="020B0604020202020204" pitchFamily="34" charset="0"/>
              <a:buChar char="•"/>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proximity to Lake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Skadar</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creates a unique microclimate, with cool breezes from the lake helping to balance the summer heat. </a:t>
            </a:r>
          </a:p>
        </p:txBody>
      </p:sp>
    </p:spTree>
    <p:extLst>
      <p:ext uri="{BB962C8B-B14F-4D97-AF65-F5344CB8AC3E}">
        <p14:creationId xmlns:p14="http://schemas.microsoft.com/office/powerpoint/2010/main" val="337210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group of wine bottles in front of a vineyard&#10;&#10;Description automatically generated">
            <a:extLst>
              <a:ext uri="{FF2B5EF4-FFF2-40B4-BE49-F238E27FC236}">
                <a16:creationId xmlns:a16="http://schemas.microsoft.com/office/drawing/2014/main" id="{A0D37283-F1EC-7135-A469-2AD994FC331F}"/>
              </a:ext>
            </a:extLst>
          </p:cNvPr>
          <p:cNvPicPr>
            <a:picLocks noChangeAspect="1"/>
          </p:cNvPicPr>
          <p:nvPr/>
        </p:nvPicPr>
        <p:blipFill>
          <a:blip r:embed="rId2">
            <a:extLst>
              <a:ext uri="{28A0092B-C50C-407E-A947-70E740481C1C}">
                <a14:useLocalDpi xmlns:a14="http://schemas.microsoft.com/office/drawing/2010/main" val="0"/>
              </a:ext>
            </a:extLst>
          </a:blip>
          <a:srcRect l="27317" r="27450"/>
          <a:stretch/>
        </p:blipFill>
        <p:spPr>
          <a:xfrm>
            <a:off x="7022591" y="1853185"/>
            <a:ext cx="5169410" cy="5004815"/>
          </a:xfrm>
          <a:prstGeom prst="rect">
            <a:avLst/>
          </a:prstGeom>
        </p:spPr>
      </p:pic>
      <p:sp>
        <p:nvSpPr>
          <p:cNvPr id="2" name="Title 1">
            <a:extLst>
              <a:ext uri="{FF2B5EF4-FFF2-40B4-BE49-F238E27FC236}">
                <a16:creationId xmlns:a16="http://schemas.microsoft.com/office/drawing/2014/main" id="{F8A6E998-C8C9-3DAC-B93F-0DB48C2AC728}"/>
              </a:ext>
            </a:extLst>
          </p:cNvPr>
          <p:cNvSpPr>
            <a:spLocks noGrp="1"/>
          </p:cNvSpPr>
          <p:nvPr>
            <p:ph type="ctrTitle"/>
          </p:nvPr>
        </p:nvSpPr>
        <p:spPr>
          <a:xfrm>
            <a:off x="0" y="1"/>
            <a:ext cx="12192000" cy="1353312"/>
          </a:xfrm>
        </p:spPr>
        <p:txBody>
          <a:bodyPr anchor="ctr">
            <a:noAutofit/>
          </a:bodyPr>
          <a:lstStyle/>
          <a:p>
            <a:pPr marL="0" marR="0">
              <a:lnSpc>
                <a:spcPct val="115000"/>
              </a:lnSpc>
              <a:spcBef>
                <a:spcPts val="0"/>
              </a:spcBef>
              <a:spcAft>
                <a:spcPts val="800"/>
              </a:spcAf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Montenegro’s Wine Regions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1181A93-A47D-92E2-005D-29FE84022404}"/>
              </a:ext>
            </a:extLst>
          </p:cNvPr>
          <p:cNvSpPr>
            <a:spLocks noGrp="1"/>
          </p:cNvSpPr>
          <p:nvPr>
            <p:ph type="subTitle" idx="1"/>
          </p:nvPr>
        </p:nvSpPr>
        <p:spPr>
          <a:xfrm>
            <a:off x="341376" y="1353313"/>
            <a:ext cx="11423904" cy="2075687"/>
          </a:xfrm>
        </p:spPr>
        <p:txBody>
          <a:bodyPr>
            <a:normAutofit/>
          </a:bodyPr>
          <a:lstStyle/>
          <a:p>
            <a:pPr marR="0" algn="l">
              <a:lnSpc>
                <a:spcPct val="115000"/>
              </a:lnSpc>
              <a:spcBef>
                <a:spcPts val="0"/>
              </a:spcBef>
              <a:spcAft>
                <a:spcPts val="800"/>
              </a:spcAft>
            </a:pPr>
            <a:r>
              <a:rPr lang="en-US" sz="2600" b="1" kern="100" dirty="0">
                <a:effectLst/>
                <a:ea typeface="Aptos" panose="020B0004020202020204" pitchFamily="34" charset="0"/>
              </a:rPr>
              <a:t>Lake </a:t>
            </a:r>
            <a:r>
              <a:rPr lang="en-US" sz="2600" b="1" kern="100" dirty="0" err="1">
                <a:effectLst/>
                <a:ea typeface="Aptos" panose="020B0004020202020204" pitchFamily="34" charset="0"/>
              </a:rPr>
              <a:t>Skadar</a:t>
            </a:r>
            <a:r>
              <a:rPr lang="en-US" sz="2600" b="1" kern="100" dirty="0">
                <a:effectLst/>
                <a:ea typeface="Aptos" panose="020B0004020202020204" pitchFamily="34" charset="0"/>
              </a:rPr>
              <a:t> Wine Region</a:t>
            </a:r>
            <a:endParaRPr lang="en-US" sz="2600" kern="100" dirty="0">
              <a:effectLst/>
              <a:ea typeface="Aptos" panose="020B0004020202020204" pitchFamily="34" charset="0"/>
            </a:endParaRPr>
          </a:p>
          <a:p>
            <a:pPr marL="342900" marR="0" indent="-342900" algn="l">
              <a:lnSpc>
                <a:spcPct val="115000"/>
              </a:lnSpc>
              <a:spcBef>
                <a:spcPts val="0"/>
              </a:spcBef>
              <a:spcAft>
                <a:spcPts val="800"/>
              </a:spcAft>
              <a:buFont typeface="Arial" panose="020B0604020202020204" pitchFamily="34" charset="0"/>
              <a:buChar char="•"/>
            </a:pPr>
            <a:endParaRPr lang="en-US" sz="2600" kern="100" dirty="0">
              <a:effectLst/>
              <a:ea typeface="Aptos" panose="020B0004020202020204" pitchFamily="34" charset="0"/>
            </a:endParaRPr>
          </a:p>
          <a:p>
            <a:pPr algn="l"/>
            <a:endParaRPr lang="en-US" dirty="0"/>
          </a:p>
        </p:txBody>
      </p:sp>
      <p:sp>
        <p:nvSpPr>
          <p:cNvPr id="9" name="TextBox 8">
            <a:extLst>
              <a:ext uri="{FF2B5EF4-FFF2-40B4-BE49-F238E27FC236}">
                <a16:creationId xmlns:a16="http://schemas.microsoft.com/office/drawing/2014/main" id="{C72854B4-0A45-E924-99A3-5DDBA054C301}"/>
              </a:ext>
            </a:extLst>
          </p:cNvPr>
          <p:cNvSpPr txBox="1"/>
          <p:nvPr/>
        </p:nvSpPr>
        <p:spPr>
          <a:xfrm>
            <a:off x="341376" y="1853185"/>
            <a:ext cx="6626235" cy="4935518"/>
          </a:xfrm>
          <a:prstGeom prst="rect">
            <a:avLst/>
          </a:prstGeom>
          <a:noFill/>
        </p:spPr>
        <p:txBody>
          <a:bodyPr wrap="square">
            <a:spAutoFit/>
          </a:bodyPr>
          <a:lstStyle/>
          <a:p>
            <a:pPr marL="342900" indent="-342900" algn="l">
              <a:lnSpc>
                <a:spcPct val="115000"/>
              </a:lnSpc>
              <a:spcBef>
                <a:spcPts val="0"/>
              </a:spcBef>
              <a:spcAft>
                <a:spcPts val="800"/>
              </a:spcAft>
              <a:buFont typeface="Arial" panose="020B0604020202020204" pitchFamily="34" charset="0"/>
              <a:buChar char="•"/>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soil in this region is diverse, ranging from limestone to clay, contributing to the complexity of the wines produced here. </a:t>
            </a:r>
          </a:p>
          <a:p>
            <a:pPr marL="342900" indent="-342900" algn="l">
              <a:lnSpc>
                <a:spcPct val="115000"/>
              </a:lnSpc>
              <a:spcBef>
                <a:spcPts val="0"/>
              </a:spcBef>
              <a:spcAft>
                <a:spcPts val="800"/>
              </a:spcAft>
              <a:buFont typeface="Arial" panose="020B0604020202020204" pitchFamily="34" charset="0"/>
              <a:buChar char="•"/>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most notable grape from this region is </a:t>
            </a:r>
            <a:r>
              <a:rPr lang="en-US" sz="2400" b="1" kern="100" dirty="0" err="1">
                <a:effectLst/>
                <a:latin typeface="Times New Roman" panose="02020603050405020304" pitchFamily="18" charset="0"/>
                <a:ea typeface="Aptos" panose="020B0004020202020204" pitchFamily="34" charset="0"/>
                <a:cs typeface="Times New Roman" panose="02020603050405020304" pitchFamily="18" charset="0"/>
              </a:rPr>
              <a:t>Vranac</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Montenegro’s flagship red grape variety.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Vranac</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produces deep, full-bodied wines with bold tannins and flavors of dark cherry, blackberry, and plum, often complemented by earthy undertones and a hint of spice. </a:t>
            </a:r>
          </a:p>
          <a:p>
            <a:pPr marL="342900" indent="-342900" algn="l">
              <a:lnSpc>
                <a:spcPct val="115000"/>
              </a:lnSpc>
              <a:spcBef>
                <a:spcPts val="0"/>
              </a:spcBef>
              <a:spcAft>
                <a:spcPts val="800"/>
              </a:spcAft>
              <a:buFont typeface="Arial" panose="020B0604020202020204" pitchFamily="34" charset="0"/>
              <a:buChar char="•"/>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This wine pairs wonderfully with hearty dishes such as lamb, beef stew, and aged cheeses.</a:t>
            </a:r>
          </a:p>
        </p:txBody>
      </p:sp>
    </p:spTree>
    <p:extLst>
      <p:ext uri="{BB962C8B-B14F-4D97-AF65-F5344CB8AC3E}">
        <p14:creationId xmlns:p14="http://schemas.microsoft.com/office/powerpoint/2010/main" val="37058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E998-C8C9-3DAC-B93F-0DB48C2AC728}"/>
              </a:ext>
            </a:extLst>
          </p:cNvPr>
          <p:cNvSpPr>
            <a:spLocks noGrp="1"/>
          </p:cNvSpPr>
          <p:nvPr>
            <p:ph type="ctrTitle"/>
          </p:nvPr>
        </p:nvSpPr>
        <p:spPr>
          <a:xfrm>
            <a:off x="0" y="0"/>
            <a:ext cx="12192000" cy="1560577"/>
          </a:xfrm>
        </p:spPr>
        <p:txBody>
          <a:bodyPr anchor="ctr">
            <a:normAutofit/>
          </a:bodyPr>
          <a:lstStyle/>
          <a:p>
            <a:pPr marL="0" marR="0">
              <a:lnSpc>
                <a:spcPct val="107000"/>
              </a:lnSpc>
              <a:spcBef>
                <a:spcPts val="0"/>
              </a:spcBef>
              <a:spcAft>
                <a:spcPts val="800"/>
              </a:spcAft>
            </a:pPr>
            <a:r>
              <a:rPr lang="en-US" sz="4400" b="1" kern="100" dirty="0">
                <a:effectLst/>
                <a:ea typeface="Aptos" panose="020B0004020202020204" pitchFamily="34" charset="0"/>
              </a:rPr>
              <a:t>Lake </a:t>
            </a:r>
            <a:r>
              <a:rPr lang="en-US" sz="4400" b="1" kern="100" dirty="0" err="1">
                <a:effectLst/>
                <a:ea typeface="Aptos" panose="020B0004020202020204" pitchFamily="34" charset="0"/>
              </a:rPr>
              <a:t>Skadar</a:t>
            </a:r>
            <a:r>
              <a:rPr lang="en-US" sz="4400" b="1" kern="100" dirty="0">
                <a:effectLst/>
                <a:ea typeface="Aptos" panose="020B0004020202020204" pitchFamily="34" charset="0"/>
              </a:rPr>
              <a:t> </a:t>
            </a: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Prominent Varietals</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1181A93-A47D-92E2-005D-29FE84022404}"/>
              </a:ext>
            </a:extLst>
          </p:cNvPr>
          <p:cNvSpPr>
            <a:spLocks noGrp="1"/>
          </p:cNvSpPr>
          <p:nvPr>
            <p:ph type="subTitle" idx="1"/>
          </p:nvPr>
        </p:nvSpPr>
        <p:spPr>
          <a:xfrm>
            <a:off x="597408" y="1560577"/>
            <a:ext cx="4685792" cy="5297423"/>
          </a:xfrm>
        </p:spPr>
        <p:txBody>
          <a:bodyPr>
            <a:normAutofit/>
          </a:bodyPr>
          <a:lstStyle/>
          <a:p>
            <a:pPr marR="0" algn="l">
              <a:lnSpc>
                <a:spcPct val="107000"/>
              </a:lnSpc>
              <a:spcBef>
                <a:spcPts val="0"/>
              </a:spcBef>
              <a:spcAft>
                <a:spcPts val="800"/>
              </a:spcAft>
            </a:pPr>
            <a:r>
              <a:rPr lang="en-US" sz="2400" b="1" kern="100" dirty="0">
                <a:effectLst/>
                <a:ea typeface="Aptos" panose="020B0004020202020204" pitchFamily="34" charset="0"/>
              </a:rPr>
              <a:t>Varietals</a:t>
            </a:r>
            <a:endParaRPr lang="en-US" sz="2400" kern="100" dirty="0">
              <a:effectLst/>
              <a:ea typeface="Aptos" panose="020B0004020202020204" pitchFamily="34" charset="0"/>
            </a:endParaRPr>
          </a:p>
          <a:p>
            <a:pPr marL="0" marR="0" algn="l">
              <a:lnSpc>
                <a:spcPct val="115000"/>
              </a:lnSpc>
              <a:spcBef>
                <a:spcPts val="0"/>
              </a:spcBef>
              <a:spcAft>
                <a:spcPts val="800"/>
              </a:spcAft>
            </a:pPr>
            <a:r>
              <a:rPr lang="en-US" sz="2400" kern="100" dirty="0">
                <a:effectLst/>
                <a:ea typeface="Aptos" panose="020B0004020202020204" pitchFamily="34" charset="0"/>
              </a:rPr>
              <a:t>Another significant varietal from this region is </a:t>
            </a:r>
            <a:r>
              <a:rPr lang="en-US" sz="2400" b="1" kern="100" dirty="0" err="1">
                <a:effectLst/>
                <a:ea typeface="Aptos" panose="020B0004020202020204" pitchFamily="34" charset="0"/>
              </a:rPr>
              <a:t>Krstač</a:t>
            </a:r>
            <a:r>
              <a:rPr lang="en-US" sz="2400" kern="100" dirty="0">
                <a:effectLst/>
                <a:ea typeface="Aptos" panose="020B0004020202020204" pitchFamily="34" charset="0"/>
              </a:rPr>
              <a:t>, a white grape that produces crisp, aromatic wines with delicate floral notes and refreshing acidity. </a:t>
            </a:r>
          </a:p>
          <a:p>
            <a:pPr marL="0" marR="0" algn="l">
              <a:lnSpc>
                <a:spcPct val="115000"/>
              </a:lnSpc>
              <a:spcBef>
                <a:spcPts val="0"/>
              </a:spcBef>
              <a:spcAft>
                <a:spcPts val="800"/>
              </a:spcAft>
            </a:pPr>
            <a:r>
              <a:rPr lang="en-US" sz="2400" kern="100" dirty="0">
                <a:effectLst/>
                <a:ea typeface="Aptos" panose="020B0004020202020204" pitchFamily="34" charset="0"/>
              </a:rPr>
              <a:t>These wines are excellent companions to seafood dishes, grilled chicken, and Mediterranean salads.</a:t>
            </a:r>
          </a:p>
        </p:txBody>
      </p:sp>
      <p:pic>
        <p:nvPicPr>
          <p:cNvPr id="5" name="Picture 4" descr="A bottle of wine in front of a vineyard&#10;&#10;Description automatically generated">
            <a:extLst>
              <a:ext uri="{FF2B5EF4-FFF2-40B4-BE49-F238E27FC236}">
                <a16:creationId xmlns:a16="http://schemas.microsoft.com/office/drawing/2014/main" id="{48B93E71-1D82-7544-B99D-EA7A63AD8BB6}"/>
              </a:ext>
            </a:extLst>
          </p:cNvPr>
          <p:cNvPicPr>
            <a:picLocks noChangeAspect="1"/>
          </p:cNvPicPr>
          <p:nvPr/>
        </p:nvPicPr>
        <p:blipFill>
          <a:blip r:embed="rId2">
            <a:extLst>
              <a:ext uri="{28A0092B-C50C-407E-A947-70E740481C1C}">
                <a14:useLocalDpi xmlns:a14="http://schemas.microsoft.com/office/drawing/2010/main" val="0"/>
              </a:ext>
            </a:extLst>
          </a:blip>
          <a:srcRect l="43333"/>
          <a:stretch/>
        </p:blipFill>
        <p:spPr>
          <a:xfrm>
            <a:off x="5283200" y="1547707"/>
            <a:ext cx="6908800" cy="5310293"/>
          </a:xfrm>
          <a:prstGeom prst="rect">
            <a:avLst/>
          </a:prstGeom>
        </p:spPr>
      </p:pic>
    </p:spTree>
    <p:extLst>
      <p:ext uri="{BB962C8B-B14F-4D97-AF65-F5344CB8AC3E}">
        <p14:creationId xmlns:p14="http://schemas.microsoft.com/office/powerpoint/2010/main" val="190570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E998-C8C9-3DAC-B93F-0DB48C2AC728}"/>
              </a:ext>
            </a:extLst>
          </p:cNvPr>
          <p:cNvSpPr>
            <a:spLocks noGrp="1"/>
          </p:cNvSpPr>
          <p:nvPr>
            <p:ph type="ctrTitle"/>
          </p:nvPr>
        </p:nvSpPr>
        <p:spPr>
          <a:xfrm>
            <a:off x="0" y="0"/>
            <a:ext cx="12192000" cy="1560577"/>
          </a:xfrm>
        </p:spPr>
        <p:txBody>
          <a:bodyPr anchor="ctr">
            <a:normAutofit/>
          </a:bodyPr>
          <a:lstStyle/>
          <a:p>
            <a:pPr marL="0" marR="0">
              <a:lnSpc>
                <a:spcPct val="115000"/>
              </a:lnSpc>
              <a:spcBef>
                <a:spcPts val="0"/>
              </a:spcBef>
              <a:spcAft>
                <a:spcPts val="800"/>
              </a:spcAft>
            </a:pP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Montenegro’s Unique Terroir</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1181A93-A47D-92E2-005D-29FE84022404}"/>
              </a:ext>
            </a:extLst>
          </p:cNvPr>
          <p:cNvSpPr>
            <a:spLocks noGrp="1"/>
          </p:cNvSpPr>
          <p:nvPr>
            <p:ph type="subTitle" idx="1"/>
          </p:nvPr>
        </p:nvSpPr>
        <p:spPr>
          <a:xfrm>
            <a:off x="597408" y="1560578"/>
            <a:ext cx="11315192" cy="2654300"/>
          </a:xfrm>
        </p:spPr>
        <p:txBody>
          <a:bodyPr>
            <a:normAutofit lnSpcReduction="10000"/>
          </a:bodyPr>
          <a:lstStyle/>
          <a:p>
            <a:pPr marR="0" algn="l">
              <a:lnSpc>
                <a:spcPct val="115000"/>
              </a:lnSpc>
              <a:spcBef>
                <a:spcPts val="0"/>
              </a:spcBef>
              <a:spcAft>
                <a:spcPts val="800"/>
              </a:spcAft>
            </a:pPr>
            <a:r>
              <a:rPr lang="en-US" sz="2400" b="1" kern="100" dirty="0">
                <a:effectLst/>
                <a:ea typeface="Aptos" panose="020B0004020202020204" pitchFamily="34" charset="0"/>
              </a:rPr>
              <a:t>What Sets It Apart?</a:t>
            </a:r>
            <a:endParaRPr lang="en-US" sz="2400" kern="100" dirty="0">
              <a:effectLst/>
              <a:ea typeface="Aptos" panose="020B0004020202020204" pitchFamily="34" charset="0"/>
            </a:endParaRPr>
          </a:p>
          <a:p>
            <a:pPr marL="342900" marR="0" indent="-34290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Montenegro’s terroir is distinct due to its geographic diversity. The country's landscape is characterized by high mountain ranges, deep valleys, and coastal plains, all within a relatively small area. </a:t>
            </a:r>
          </a:p>
          <a:p>
            <a:pPr marL="342900" marR="0" indent="-34290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The Adriatic Sea and Lake </a:t>
            </a:r>
            <a:r>
              <a:rPr lang="en-US" sz="2400" kern="100" dirty="0" err="1">
                <a:effectLst/>
                <a:ea typeface="Aptos" panose="020B0004020202020204" pitchFamily="34" charset="0"/>
              </a:rPr>
              <a:t>Skadar</a:t>
            </a:r>
            <a:r>
              <a:rPr lang="en-US" sz="2400" kern="100" dirty="0">
                <a:effectLst/>
                <a:ea typeface="Aptos" panose="020B0004020202020204" pitchFamily="34" charset="0"/>
              </a:rPr>
              <a:t> play crucial roles in moderating the climate, ensuring that the vines receive ample sunlight while being protected from extreme heat.</a:t>
            </a:r>
          </a:p>
        </p:txBody>
      </p:sp>
      <p:pic>
        <p:nvPicPr>
          <p:cNvPr id="5" name="Picture 4" descr="A green field with mountains in the background&#10;&#10;Description automatically generated">
            <a:extLst>
              <a:ext uri="{FF2B5EF4-FFF2-40B4-BE49-F238E27FC236}">
                <a16:creationId xmlns:a16="http://schemas.microsoft.com/office/drawing/2014/main" id="{CB85083D-6D67-6927-BF1E-B492321E9048}"/>
              </a:ext>
            </a:extLst>
          </p:cNvPr>
          <p:cNvPicPr>
            <a:picLocks noChangeAspect="1"/>
          </p:cNvPicPr>
          <p:nvPr/>
        </p:nvPicPr>
        <p:blipFill>
          <a:blip r:embed="rId2">
            <a:extLst>
              <a:ext uri="{28A0092B-C50C-407E-A947-70E740481C1C}">
                <a14:useLocalDpi xmlns:a14="http://schemas.microsoft.com/office/drawing/2010/main" val="0"/>
              </a:ext>
            </a:extLst>
          </a:blip>
          <a:srcRect b="9258"/>
          <a:stretch/>
        </p:blipFill>
        <p:spPr>
          <a:xfrm>
            <a:off x="0" y="4203700"/>
            <a:ext cx="4074217" cy="2654300"/>
          </a:xfrm>
          <a:prstGeom prst="rect">
            <a:avLst/>
          </a:prstGeom>
        </p:spPr>
      </p:pic>
      <p:sp>
        <p:nvSpPr>
          <p:cNvPr id="7" name="TextBox 6">
            <a:extLst>
              <a:ext uri="{FF2B5EF4-FFF2-40B4-BE49-F238E27FC236}">
                <a16:creationId xmlns:a16="http://schemas.microsoft.com/office/drawing/2014/main" id="{B5389CE4-B981-A879-2899-4715EAD4AF71}"/>
              </a:ext>
            </a:extLst>
          </p:cNvPr>
          <p:cNvSpPr txBox="1"/>
          <p:nvPr/>
        </p:nvSpPr>
        <p:spPr>
          <a:xfrm>
            <a:off x="4074216" y="4105813"/>
            <a:ext cx="7838383" cy="3122906"/>
          </a:xfrm>
          <a:prstGeom prst="rect">
            <a:avLst/>
          </a:prstGeom>
          <a:noFill/>
        </p:spPr>
        <p:txBody>
          <a:bodyPr wrap="square">
            <a:spAutoFit/>
          </a:bodyPr>
          <a:lstStyle/>
          <a:p>
            <a:pPr marL="342900" marR="0" indent="-342900" algn="l">
              <a:lnSpc>
                <a:spcPct val="115000"/>
              </a:lnSpc>
              <a:spcBef>
                <a:spcPts val="0"/>
              </a:spcBef>
              <a:spcAft>
                <a:spcPts val="800"/>
              </a:spcAft>
              <a:buFont typeface="Arial" panose="020B0604020202020204" pitchFamily="34" charset="0"/>
              <a:buChar char="•"/>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soils in Montenegro are equally diverse, with regions rich in limestone, which imparts minerality and complexity to the wines.  </a:t>
            </a:r>
          </a:p>
          <a:p>
            <a:pPr marL="342900" marR="0" indent="-342900" algn="l">
              <a:lnSpc>
                <a:spcPct val="115000"/>
              </a:lnSpc>
              <a:spcBef>
                <a:spcPts val="0"/>
              </a:spcBef>
              <a:spcAft>
                <a:spcPts val="800"/>
              </a:spcAft>
              <a:buFont typeface="Arial" panose="020B0604020202020204" pitchFamily="34" charset="0"/>
              <a:buChar char="•"/>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combination of warm Mediterranean climate, cooling influences from the water, and varied soil types allows for a wide range of grape varieties to thrive.</a:t>
            </a:r>
          </a:p>
          <a:p>
            <a:pPr algn="l"/>
            <a:endParaRPr lang="en-US" dirty="0"/>
          </a:p>
        </p:txBody>
      </p:sp>
    </p:spTree>
    <p:extLst>
      <p:ext uri="{BB962C8B-B14F-4D97-AF65-F5344CB8AC3E}">
        <p14:creationId xmlns:p14="http://schemas.microsoft.com/office/powerpoint/2010/main" val="319555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E998-C8C9-3DAC-B93F-0DB48C2AC728}"/>
              </a:ext>
            </a:extLst>
          </p:cNvPr>
          <p:cNvSpPr>
            <a:spLocks noGrp="1"/>
          </p:cNvSpPr>
          <p:nvPr>
            <p:ph type="ctrTitle"/>
          </p:nvPr>
        </p:nvSpPr>
        <p:spPr>
          <a:xfrm>
            <a:off x="0" y="0"/>
            <a:ext cx="12192000" cy="1560577"/>
          </a:xfrm>
        </p:spPr>
        <p:txBody>
          <a:bodyPr anchor="ctr">
            <a:normAutofit/>
          </a:bodyPr>
          <a:lstStyle/>
          <a:p>
            <a:pPr marL="0" marR="0">
              <a:lnSpc>
                <a:spcPct val="115000"/>
              </a:lnSpc>
              <a:spcBef>
                <a:spcPts val="0"/>
              </a:spcBef>
              <a:spcAft>
                <a:spcPts val="800"/>
              </a:spcAft>
            </a:pP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Wineries in Montenegro</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1181A93-A47D-92E2-005D-29FE84022404}"/>
              </a:ext>
            </a:extLst>
          </p:cNvPr>
          <p:cNvSpPr>
            <a:spLocks noGrp="1"/>
          </p:cNvSpPr>
          <p:nvPr>
            <p:ph type="subTitle" idx="1"/>
          </p:nvPr>
        </p:nvSpPr>
        <p:spPr>
          <a:xfrm>
            <a:off x="597408" y="1611377"/>
            <a:ext cx="10997184" cy="5246623"/>
          </a:xfrm>
        </p:spPr>
        <p:txBody>
          <a:bodyPr>
            <a:normAutofit/>
          </a:bodyPr>
          <a:lstStyle/>
          <a:p>
            <a:pPr marR="0" algn="l">
              <a:lnSpc>
                <a:spcPct val="115000"/>
              </a:lnSpc>
              <a:spcBef>
                <a:spcPts val="0"/>
              </a:spcBef>
              <a:spcAft>
                <a:spcPts val="800"/>
              </a:spcAft>
            </a:pPr>
            <a:r>
              <a:rPr lang="en-US" sz="2400" b="1" kern="100" dirty="0" err="1">
                <a:effectLst/>
                <a:ea typeface="Aptos" panose="020B0004020202020204" pitchFamily="34" charset="0"/>
              </a:rPr>
              <a:t>Plantaze</a:t>
            </a:r>
            <a:endParaRPr lang="en-US" sz="2400" kern="100" dirty="0">
              <a:effectLst/>
              <a:ea typeface="Aptos" panose="020B0004020202020204" pitchFamily="34" charset="0"/>
            </a:endParaRPr>
          </a:p>
          <a:p>
            <a:pPr marL="342900" marR="0" indent="-34290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The most significant and well-known winery in </a:t>
            </a:r>
            <a:br>
              <a:rPr lang="en-US" sz="2400" kern="100" dirty="0">
                <a:effectLst/>
                <a:ea typeface="Aptos" panose="020B0004020202020204" pitchFamily="34" charset="0"/>
              </a:rPr>
            </a:br>
            <a:r>
              <a:rPr lang="en-US" sz="2400" kern="100" dirty="0">
                <a:effectLst/>
                <a:ea typeface="Aptos" panose="020B0004020202020204" pitchFamily="34" charset="0"/>
              </a:rPr>
              <a:t>Montenegro is </a:t>
            </a:r>
            <a:r>
              <a:rPr lang="en-US" sz="2400" b="1" kern="100" dirty="0" err="1">
                <a:effectLst/>
                <a:ea typeface="Aptos" panose="020B0004020202020204" pitchFamily="34" charset="0"/>
              </a:rPr>
              <a:t>Plantaze</a:t>
            </a:r>
            <a:r>
              <a:rPr lang="en-US" sz="2400" kern="100" dirty="0">
                <a:effectLst/>
                <a:ea typeface="Aptos" panose="020B0004020202020204" pitchFamily="34" charset="0"/>
              </a:rPr>
              <a:t>. Located in the </a:t>
            </a:r>
            <a:br>
              <a:rPr lang="en-US" sz="2400" kern="100" dirty="0">
                <a:effectLst/>
                <a:ea typeface="Aptos" panose="020B0004020202020204" pitchFamily="34" charset="0"/>
              </a:rPr>
            </a:br>
            <a:r>
              <a:rPr lang="en-US" sz="2400" kern="100" dirty="0">
                <a:effectLst/>
                <a:ea typeface="Aptos" panose="020B0004020202020204" pitchFamily="34" charset="0"/>
              </a:rPr>
              <a:t>Podgorica area, near Lake </a:t>
            </a:r>
            <a:r>
              <a:rPr lang="en-US" sz="2400" kern="100" dirty="0" err="1">
                <a:effectLst/>
                <a:ea typeface="Aptos" panose="020B0004020202020204" pitchFamily="34" charset="0"/>
              </a:rPr>
              <a:t>Skadar</a:t>
            </a:r>
            <a:r>
              <a:rPr lang="en-US" sz="2400" kern="100" dirty="0">
                <a:effectLst/>
                <a:ea typeface="Aptos" panose="020B0004020202020204" pitchFamily="34" charset="0"/>
              </a:rPr>
              <a:t>, </a:t>
            </a:r>
            <a:r>
              <a:rPr lang="en-US" sz="2400" kern="100" dirty="0" err="1">
                <a:effectLst/>
                <a:ea typeface="Aptos" panose="020B0004020202020204" pitchFamily="34" charset="0"/>
              </a:rPr>
              <a:t>Plantaze</a:t>
            </a:r>
            <a:r>
              <a:rPr lang="en-US" sz="2400" kern="100" dirty="0">
                <a:effectLst/>
                <a:ea typeface="Aptos" panose="020B0004020202020204" pitchFamily="34" charset="0"/>
              </a:rPr>
              <a:t> </a:t>
            </a:r>
            <a:br>
              <a:rPr lang="en-US" sz="2400" kern="100" dirty="0">
                <a:effectLst/>
                <a:ea typeface="Aptos" panose="020B0004020202020204" pitchFamily="34" charset="0"/>
              </a:rPr>
            </a:br>
            <a:r>
              <a:rPr lang="en-US" sz="2400" kern="100" dirty="0">
                <a:effectLst/>
                <a:ea typeface="Aptos" panose="020B0004020202020204" pitchFamily="34" charset="0"/>
              </a:rPr>
              <a:t>operates one of the largest vineyards in Europe, </a:t>
            </a:r>
            <a:br>
              <a:rPr lang="en-US" sz="2400" kern="100" dirty="0">
                <a:effectLst/>
                <a:ea typeface="Aptos" panose="020B0004020202020204" pitchFamily="34" charset="0"/>
              </a:rPr>
            </a:br>
            <a:r>
              <a:rPr lang="en-US" sz="2400" kern="100" dirty="0">
                <a:effectLst/>
                <a:ea typeface="Aptos" panose="020B0004020202020204" pitchFamily="34" charset="0"/>
              </a:rPr>
              <a:t>covering over 2,300 hectares. </a:t>
            </a:r>
          </a:p>
          <a:p>
            <a:pPr marL="342900" marR="0" indent="-342900" algn="l">
              <a:lnSpc>
                <a:spcPct val="115000"/>
              </a:lnSpc>
              <a:spcBef>
                <a:spcPts val="0"/>
              </a:spcBef>
              <a:spcAft>
                <a:spcPts val="800"/>
              </a:spcAft>
              <a:buFont typeface="Arial" panose="020B0604020202020204" pitchFamily="34" charset="0"/>
              <a:buChar char="•"/>
            </a:pPr>
            <a:r>
              <a:rPr lang="en-US" sz="2400" kern="100" dirty="0">
                <a:effectLst/>
                <a:ea typeface="Aptos" panose="020B0004020202020204" pitchFamily="34" charset="0"/>
              </a:rPr>
              <a:t>Known for its production of </a:t>
            </a:r>
            <a:r>
              <a:rPr lang="en-US" sz="2400" kern="100" dirty="0" err="1">
                <a:effectLst/>
                <a:ea typeface="Aptos" panose="020B0004020202020204" pitchFamily="34" charset="0"/>
              </a:rPr>
              <a:t>Vranac</a:t>
            </a:r>
            <a:r>
              <a:rPr lang="en-US" sz="2400" kern="100" dirty="0">
                <a:effectLst/>
                <a:ea typeface="Aptos" panose="020B0004020202020204" pitchFamily="34" charset="0"/>
              </a:rPr>
              <a:t>, </a:t>
            </a:r>
            <a:r>
              <a:rPr lang="en-US" sz="2400" kern="100" dirty="0" err="1">
                <a:effectLst/>
                <a:ea typeface="Aptos" panose="020B0004020202020204" pitchFamily="34" charset="0"/>
              </a:rPr>
              <a:t>Plantaze</a:t>
            </a:r>
            <a:r>
              <a:rPr lang="en-US" sz="2400" kern="100" dirty="0">
                <a:effectLst/>
                <a:ea typeface="Aptos" panose="020B0004020202020204" pitchFamily="34" charset="0"/>
              </a:rPr>
              <a:t> </a:t>
            </a:r>
            <a:br>
              <a:rPr lang="en-US" sz="2400" kern="100" dirty="0">
                <a:effectLst/>
                <a:ea typeface="Aptos" panose="020B0004020202020204" pitchFamily="34" charset="0"/>
              </a:rPr>
            </a:br>
            <a:r>
              <a:rPr lang="en-US" sz="2400" kern="100" dirty="0">
                <a:effectLst/>
                <a:ea typeface="Aptos" panose="020B0004020202020204" pitchFamily="34" charset="0"/>
              </a:rPr>
              <a:t>also produces a range of international varieties </a:t>
            </a:r>
            <a:br>
              <a:rPr lang="en-US" sz="2400" kern="100" dirty="0">
                <a:effectLst/>
                <a:ea typeface="Aptos" panose="020B0004020202020204" pitchFamily="34" charset="0"/>
              </a:rPr>
            </a:br>
            <a:r>
              <a:rPr lang="en-US" sz="2400" kern="100" dirty="0">
                <a:effectLst/>
                <a:ea typeface="Aptos" panose="020B0004020202020204" pitchFamily="34" charset="0"/>
              </a:rPr>
              <a:t>like Chardonnay, Merlot, and Cabernet Sauvignon. The winery is celebrated for its sustainable practices and commitment to quality, with wines like </a:t>
            </a:r>
            <a:r>
              <a:rPr lang="en-US" sz="2400" b="1" kern="100" dirty="0" err="1">
                <a:effectLst/>
                <a:ea typeface="Aptos" panose="020B0004020202020204" pitchFamily="34" charset="0"/>
              </a:rPr>
              <a:t>Vranac</a:t>
            </a:r>
            <a:r>
              <a:rPr lang="en-US" sz="2400" b="1" kern="100" dirty="0">
                <a:effectLst/>
                <a:ea typeface="Aptos" panose="020B0004020202020204" pitchFamily="34" charset="0"/>
              </a:rPr>
              <a:t> Pro Corde</a:t>
            </a:r>
            <a:r>
              <a:rPr lang="en-US" sz="2400" kern="100" dirty="0">
                <a:effectLst/>
                <a:ea typeface="Aptos" panose="020B0004020202020204" pitchFamily="34" charset="0"/>
              </a:rPr>
              <a:t> gaining international acclaim for their rich, full-bodied character and aging potential.</a:t>
            </a:r>
          </a:p>
          <a:p>
            <a:pPr algn="l"/>
            <a:endParaRPr lang="en-US" dirty="0"/>
          </a:p>
        </p:txBody>
      </p:sp>
      <p:pic>
        <p:nvPicPr>
          <p:cNvPr id="5" name="Picture 4" descr="A room with barrels and tables&#10;&#10;Description automatically generated">
            <a:extLst>
              <a:ext uri="{FF2B5EF4-FFF2-40B4-BE49-F238E27FC236}">
                <a16:creationId xmlns:a16="http://schemas.microsoft.com/office/drawing/2014/main" id="{CCAA8FCA-D2DC-3147-EA32-DF81A31B5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100" y="1611377"/>
            <a:ext cx="5295900" cy="3530600"/>
          </a:xfrm>
          <a:prstGeom prst="rect">
            <a:avLst/>
          </a:prstGeom>
        </p:spPr>
      </p:pic>
    </p:spTree>
    <p:extLst>
      <p:ext uri="{BB962C8B-B14F-4D97-AF65-F5344CB8AC3E}">
        <p14:creationId xmlns:p14="http://schemas.microsoft.com/office/powerpoint/2010/main" val="33623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E998-C8C9-3DAC-B93F-0DB48C2AC728}"/>
              </a:ext>
            </a:extLst>
          </p:cNvPr>
          <p:cNvSpPr>
            <a:spLocks noGrp="1"/>
          </p:cNvSpPr>
          <p:nvPr>
            <p:ph type="ctrTitle"/>
          </p:nvPr>
        </p:nvSpPr>
        <p:spPr>
          <a:xfrm>
            <a:off x="0" y="0"/>
            <a:ext cx="12192000" cy="1560577"/>
          </a:xfrm>
        </p:spPr>
        <p:txBody>
          <a:bodyPr anchor="ctr">
            <a:normAutofit/>
          </a:bodyPr>
          <a:lstStyle/>
          <a:p>
            <a:pPr marL="0" marR="0">
              <a:lnSpc>
                <a:spcPct val="107000"/>
              </a:lnSpc>
              <a:spcBef>
                <a:spcPts val="0"/>
              </a:spcBef>
              <a:spcAft>
                <a:spcPts val="800"/>
              </a:spcAft>
            </a:pP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Wineries in Montenegro</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1181A93-A47D-92E2-005D-29FE84022404}"/>
              </a:ext>
            </a:extLst>
          </p:cNvPr>
          <p:cNvSpPr>
            <a:spLocks noGrp="1"/>
          </p:cNvSpPr>
          <p:nvPr>
            <p:ph type="subTitle" idx="1"/>
          </p:nvPr>
        </p:nvSpPr>
        <p:spPr>
          <a:xfrm>
            <a:off x="597408" y="1377697"/>
            <a:ext cx="11265408" cy="1560577"/>
          </a:xfrm>
        </p:spPr>
        <p:txBody>
          <a:bodyPr>
            <a:normAutofit/>
          </a:bodyPr>
          <a:lstStyle/>
          <a:p>
            <a:pPr marL="0" marR="0" algn="l">
              <a:lnSpc>
                <a:spcPct val="107000"/>
              </a:lnSpc>
              <a:spcBef>
                <a:spcPts val="0"/>
              </a:spcBef>
              <a:spcAft>
                <a:spcPts val="800"/>
              </a:spcAft>
            </a:pPr>
            <a:r>
              <a:rPr lang="en-US" sz="2400" b="1" kern="100" dirty="0">
                <a:effectLst/>
                <a:ea typeface="Aptos" panose="020B0004020202020204" pitchFamily="34" charset="0"/>
              </a:rPr>
              <a:t>Notable Wineries</a:t>
            </a:r>
            <a:endParaRPr lang="en-US" sz="2400" kern="100" dirty="0">
              <a:effectLst/>
              <a:ea typeface="Aptos" panose="020B0004020202020204" pitchFamily="34" charset="0"/>
            </a:endParaRPr>
          </a:p>
          <a:p>
            <a:pPr marL="342900" marR="0" lvl="0" indent="-342900" algn="l">
              <a:lnSpc>
                <a:spcPct val="107000"/>
              </a:lnSpc>
              <a:spcBef>
                <a:spcPts val="0"/>
              </a:spcBef>
              <a:spcAft>
                <a:spcPts val="800"/>
              </a:spcAft>
              <a:buSzPct val="100000"/>
              <a:buFont typeface="Arial" panose="020B0604020202020204" pitchFamily="34" charset="0"/>
              <a:buChar char="•"/>
              <a:tabLst>
                <a:tab pos="457200" algn="l"/>
              </a:tabLst>
            </a:pPr>
            <a:r>
              <a:rPr lang="en-US" sz="2400" b="1" kern="100" dirty="0">
                <a:effectLst/>
                <a:ea typeface="Aptos" panose="020B0004020202020204" pitchFamily="34" charset="0"/>
              </a:rPr>
              <a:t>Bodega Garzón</a:t>
            </a:r>
            <a:r>
              <a:rPr lang="en-US" sz="2400" kern="100" dirty="0">
                <a:effectLst/>
                <a:ea typeface="Aptos" panose="020B0004020202020204" pitchFamily="34" charset="0"/>
              </a:rPr>
              <a:t>: One of Uruguay’s most prestigious wineries, known for its modern approach to </a:t>
            </a:r>
            <a:r>
              <a:rPr lang="en-US" sz="2400" kern="100" dirty="0" err="1">
                <a:effectLst/>
                <a:ea typeface="Aptos" panose="020B0004020202020204" pitchFamily="34" charset="0"/>
              </a:rPr>
              <a:t>Tannat</a:t>
            </a:r>
            <a:r>
              <a:rPr lang="en-US" sz="2400" kern="100" dirty="0">
                <a:effectLst/>
                <a:ea typeface="Aptos" panose="020B0004020202020204" pitchFamily="34" charset="0"/>
              </a:rPr>
              <a:t> and its stunning vineyard landscapes.</a:t>
            </a:r>
            <a:endParaRPr lang="en-US" dirty="0"/>
          </a:p>
        </p:txBody>
      </p:sp>
      <p:pic>
        <p:nvPicPr>
          <p:cNvPr id="5" name="Picture 4" descr="A building on a hill&#10;&#10;Description automatically generated">
            <a:extLst>
              <a:ext uri="{FF2B5EF4-FFF2-40B4-BE49-F238E27FC236}">
                <a16:creationId xmlns:a16="http://schemas.microsoft.com/office/drawing/2014/main" id="{7C741AA8-8D23-DD75-D27D-8A595A6AD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55394"/>
            <a:ext cx="6155448" cy="4102606"/>
          </a:xfrm>
          <a:prstGeom prst="rect">
            <a:avLst/>
          </a:prstGeom>
        </p:spPr>
      </p:pic>
      <p:sp>
        <p:nvSpPr>
          <p:cNvPr id="7" name="TextBox 6">
            <a:extLst>
              <a:ext uri="{FF2B5EF4-FFF2-40B4-BE49-F238E27FC236}">
                <a16:creationId xmlns:a16="http://schemas.microsoft.com/office/drawing/2014/main" id="{359DF55D-3668-7EB4-9FAF-4306BEB75234}"/>
              </a:ext>
            </a:extLst>
          </p:cNvPr>
          <p:cNvSpPr txBox="1"/>
          <p:nvPr/>
        </p:nvSpPr>
        <p:spPr>
          <a:xfrm>
            <a:off x="6291072" y="2755397"/>
            <a:ext cx="5815584" cy="1251240"/>
          </a:xfrm>
          <a:prstGeom prst="rect">
            <a:avLst/>
          </a:prstGeom>
          <a:noFill/>
        </p:spPr>
        <p:txBody>
          <a:bodyPr wrap="square">
            <a:spAutoFit/>
          </a:bodyPr>
          <a:lstStyle/>
          <a:p>
            <a:pPr marL="342900" marR="0" lvl="0" indent="-342900" algn="l">
              <a:lnSpc>
                <a:spcPct val="107000"/>
              </a:lnSpc>
              <a:spcBef>
                <a:spcPts val="0"/>
              </a:spcBef>
              <a:spcAft>
                <a:spcPts val="800"/>
              </a:spcAft>
              <a:buSzPct val="100000"/>
              <a:buFont typeface="Arial" panose="020B0604020202020204" pitchFamily="34" charset="0"/>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Bouza Bodega Boutique</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family-owned winery producing high-quality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Tannat</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alongside other varietals like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Albariño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a:t>
            </a:r>
          </a:p>
        </p:txBody>
      </p:sp>
      <p:pic>
        <p:nvPicPr>
          <p:cNvPr id="11" name="Picture 10" descr="A brick building with a bell tower&#10;&#10;Description automatically generated">
            <a:extLst>
              <a:ext uri="{FF2B5EF4-FFF2-40B4-BE49-F238E27FC236}">
                <a16:creationId xmlns:a16="http://schemas.microsoft.com/office/drawing/2014/main" id="{4A2656E1-EC91-0346-694F-448FF55CAEBD}"/>
              </a:ext>
            </a:extLst>
          </p:cNvPr>
          <p:cNvPicPr>
            <a:picLocks noChangeAspect="1"/>
          </p:cNvPicPr>
          <p:nvPr/>
        </p:nvPicPr>
        <p:blipFill>
          <a:blip r:embed="rId3">
            <a:extLst>
              <a:ext uri="{28A0092B-C50C-407E-A947-70E740481C1C}">
                <a14:useLocalDpi xmlns:a14="http://schemas.microsoft.com/office/drawing/2010/main" val="0"/>
              </a:ext>
            </a:extLst>
          </a:blip>
          <a:srcRect t="25724" b="9915"/>
          <a:stretch/>
        </p:blipFill>
        <p:spPr>
          <a:xfrm>
            <a:off x="6155448" y="3948229"/>
            <a:ext cx="6036552" cy="2909771"/>
          </a:xfrm>
          <a:prstGeom prst="rect">
            <a:avLst/>
          </a:prstGeom>
        </p:spPr>
      </p:pic>
    </p:spTree>
    <p:extLst>
      <p:ext uri="{BB962C8B-B14F-4D97-AF65-F5344CB8AC3E}">
        <p14:creationId xmlns:p14="http://schemas.microsoft.com/office/powerpoint/2010/main" val="9405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444</TotalTime>
  <Words>1770</Words>
  <Application>Microsoft Office PowerPoint</Application>
  <PresentationFormat>Widescreen</PresentationFormat>
  <Paragraphs>83</Paragraphs>
  <Slides>16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Times New Roman</vt:lpstr>
      <vt:lpstr>Office Theme</vt:lpstr>
      <vt:lpstr>Montenegro’s Wine  Presented by: Marc Silver </vt:lpstr>
      <vt:lpstr>Montenegro’s Wine History</vt:lpstr>
      <vt:lpstr>Montenegro’s Wine History</vt:lpstr>
      <vt:lpstr>Montenegro’s Wine Regions</vt:lpstr>
      <vt:lpstr>Montenegro’s Wine Regions</vt:lpstr>
      <vt:lpstr>Lake Skadar Prominent Varietals</vt:lpstr>
      <vt:lpstr>Montenegro’s Unique Terroir</vt:lpstr>
      <vt:lpstr>Notable Wineries in Montenegro</vt:lpstr>
      <vt:lpstr>Notable Wineries in Montenegro</vt:lpstr>
      <vt:lpstr>Notable Wineries in Montenegro</vt:lpstr>
      <vt:lpstr>Notable Wineries in Montenegro</vt:lpstr>
      <vt:lpstr>Exploring Montenegro’s Wine Culture</vt:lpstr>
      <vt:lpstr>Exploring Montenegro’s Wine Culture</vt:lpstr>
      <vt:lpstr>Acknowledgement</vt:lpstr>
      <vt:lpstr>References</vt:lpstr>
      <vt:lpstr>Referances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 Silver</dc:creator>
  <cp:lastModifiedBy>Marc Silver</cp:lastModifiedBy>
  <cp:revision>20</cp:revision>
  <dcterms:created xsi:type="dcterms:W3CDTF">2024-07-15T00:09:41Z</dcterms:created>
  <dcterms:modified xsi:type="dcterms:W3CDTF">2024-10-03T00:25:09Z</dcterms:modified>
</cp:coreProperties>
</file>