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6" r:id="rId2"/>
    <p:sldId id="273" r:id="rId3"/>
    <p:sldId id="257" r:id="rId4"/>
    <p:sldId id="274" r:id="rId5"/>
    <p:sldId id="258" r:id="rId6"/>
    <p:sldId id="276" r:id="rId7"/>
    <p:sldId id="261" r:id="rId8"/>
    <p:sldId id="284" r:id="rId9"/>
    <p:sldId id="285" r:id="rId10"/>
    <p:sldId id="260" r:id="rId11"/>
    <p:sldId id="277" r:id="rId12"/>
    <p:sldId id="286" r:id="rId13"/>
    <p:sldId id="288" r:id="rId14"/>
    <p:sldId id="287" r:id="rId15"/>
    <p:sldId id="264" r:id="rId16"/>
    <p:sldId id="265" r:id="rId17"/>
    <p:sldId id="266" r:id="rId18"/>
    <p:sldId id="282" r:id="rId19"/>
    <p:sldId id="267" r:id="rId20"/>
    <p:sldId id="278" r:id="rId21"/>
    <p:sldId id="289" r:id="rId22"/>
    <p:sldId id="279" r:id="rId23"/>
    <p:sldId id="280" r:id="rId24"/>
    <p:sldId id="281" r:id="rId25"/>
    <p:sldId id="275" r:id="rId26"/>
    <p:sldId id="271" r:id="rId27"/>
    <p:sldId id="272" r:id="rId28"/>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B67F-74F3-AADE-6351-D303EF6750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5036E8-EB55-BE3C-2576-B6BE492ECF71}"/>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2A08EEFC-EBC3-72E9-BF3F-D3AA3E0F25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A1E6BA6-51F8-8AAF-1A8F-A8FB49712247}"/>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68473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D0252-8BC8-5E55-2D63-DC98537A222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B2ABB8D-288B-CA57-AB90-D6F0B5471955}"/>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5963E550-750C-5907-6BAD-6CB34B5A557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E910A62-A191-5971-AADB-2803C6FF5029}"/>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3551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8D0AF-0577-3239-98B1-6C7C90A7A65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B4F498-5ED1-E02B-ABE3-243D5A5A1B6C}"/>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15E07E54-304E-22D0-ACC0-CEC87A879FA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D64D8BB-F14B-DFC2-A0B7-2A9C88E6F4E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23852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17</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D0BF-DD0B-96F9-667B-2E0DD129692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843A21B-7853-AAC4-7732-874D38422DCA}"/>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18</a:t>
            </a:fld>
            <a:endParaRPr lang="en-US"/>
          </a:p>
        </p:txBody>
      </p:sp>
      <p:sp>
        <p:nvSpPr>
          <p:cNvPr id="2" name="Slide Image Placeholder 1">
            <a:extLst>
              <a:ext uri="{FF2B5EF4-FFF2-40B4-BE49-F238E27FC236}">
                <a16:creationId xmlns:a16="http://schemas.microsoft.com/office/drawing/2014/main" id="{C9CCF553-8045-719F-116D-C8923FBBFD8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76A1B91-E98C-0211-7617-16E42442ACE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09857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19</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C4F22-E26F-7A2F-A7E8-54AD50C95B4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F7BCA57-595F-6D50-E581-5BFD2AE44236}"/>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5D5A9785-21AD-03C0-F8A6-181A094017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049B892-361E-9807-4EB2-7BF988F25B05}"/>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06111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02F7B-CB45-B56B-7D82-25953F43E07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109B3E-4951-0B36-7A10-FAF1EDB36A22}"/>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A453025F-9377-7A57-6CE0-41532AF9964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E283360-32B3-9B93-8555-6409A3BF705B}"/>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8999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2F73A-06A2-2490-77F3-9B95F03AF3E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A02FFE9-B2D5-ED33-1E40-E9641DB6D866}"/>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841483E3-20FB-6E97-5030-4BADF6D0ADA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C05E47-14DF-F735-5B4D-A06E38783627}"/>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6313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0769-4497-3E73-EEA4-532EEA17D7C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BBF0FE6-FC9C-BBB9-61C7-7B1FFE27CF09}"/>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8</a:t>
            </a:fld>
            <a:endParaRPr lang="en-US"/>
          </a:p>
        </p:txBody>
      </p:sp>
      <p:sp>
        <p:nvSpPr>
          <p:cNvPr id="2" name="Slide Image Placeholder 1">
            <a:extLst>
              <a:ext uri="{FF2B5EF4-FFF2-40B4-BE49-F238E27FC236}">
                <a16:creationId xmlns:a16="http://schemas.microsoft.com/office/drawing/2014/main" id="{EABDDE4D-C888-0D56-2798-9B6582B4BDE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EE9F7E3-03EA-9EC1-0EFA-A55EF842833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0785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C2F6-EC62-4F4A-C9F0-F27E03BBDF3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7410E1-B1D0-FE8C-F4DD-9E7D9FDA23C0}"/>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6AD18B68-348D-BB7B-E3E4-8CA90E79CB7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4FC1507-1E20-5A56-E9A8-418E68B0328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6832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673684"/>
            <a:ext cx="6011863" cy="2363724"/>
          </a:xfrm>
          <a:prstGeom prst="rect">
            <a:avLst/>
          </a:prstGeom>
        </p:spPr>
        <p:txBody>
          <a:bodyPr vert="horz" wrap="square">
            <a:spAutoFit/>
          </a:bodyPr>
          <a:lstStyle/>
          <a:p>
            <a:pPr algn="ctr" fontAlgn="base"/>
            <a:r>
              <a:rPr lang="en-US" sz="4800" b="1" i="0" dirty="0">
                <a:solidFill>
                  <a:srgbClr val="202124"/>
                </a:solidFill>
                <a:effectLst/>
                <a:latin typeface="Times New Roman" panose="02020603050405020304" pitchFamily="18" charset="0"/>
                <a:cs typeface="Times New Roman" panose="02020603050405020304" pitchFamily="18" charset="0"/>
              </a:rPr>
              <a:t>Montego Bay</a:t>
            </a:r>
            <a:br>
              <a:rPr lang="en-US" sz="4800" b="1" i="0" dirty="0">
                <a:solidFill>
                  <a:srgbClr val="202124"/>
                </a:solidFill>
                <a:effectLst/>
                <a:latin typeface="Times New Roman" panose="02020603050405020304" pitchFamily="18" charset="0"/>
                <a:cs typeface="Times New Roman" panose="02020603050405020304" pitchFamily="18" charset="0"/>
              </a:rPr>
            </a:br>
            <a:r>
              <a:rPr lang="en-US" sz="4800" b="1" i="0" dirty="0">
                <a:solidFill>
                  <a:srgbClr val="202124"/>
                </a:solidFill>
                <a:effectLst/>
                <a:latin typeface="Times New Roman" panose="02020603050405020304" pitchFamily="18" charset="0"/>
                <a:cs typeface="Times New Roman" panose="02020603050405020304" pitchFamily="18" charset="0"/>
              </a:rPr>
              <a:t>Jamaica</a:t>
            </a:r>
            <a:br>
              <a:rPr lang="en-US" sz="4000" b="1" i="0" dirty="0">
                <a:solidFill>
                  <a:srgbClr val="202124"/>
                </a:solidFill>
                <a:effectLst/>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p>
        </p:txBody>
      </p:sp>
      <p:pic>
        <p:nvPicPr>
          <p:cNvPr id="1026" name="Picture 2">
            <a:extLst>
              <a:ext uri="{FF2B5EF4-FFF2-40B4-BE49-F238E27FC236}">
                <a16:creationId xmlns:a16="http://schemas.microsoft.com/office/drawing/2014/main" id="{E7C97689-60F2-FADB-14EE-9DC801BA5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2" y="1585779"/>
            <a:ext cx="5038726" cy="2519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Jamaica</a:t>
            </a:r>
          </a:p>
        </p:txBody>
      </p:sp>
      <p:pic>
        <p:nvPicPr>
          <p:cNvPr id="1026" name="Picture 2" descr="Jamaica Maps &amp; Facts | Jamaica map, Jamaica travel, Jamaica island">
            <a:extLst>
              <a:ext uri="{FF2B5EF4-FFF2-40B4-BE49-F238E27FC236}">
                <a16:creationId xmlns:a16="http://schemas.microsoft.com/office/drawing/2014/main" id="{6FF71177-B75E-82BD-C0B9-19956DA3B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0" t="23398" r="999" b="21962"/>
          <a:stretch/>
        </p:blipFill>
        <p:spPr bwMode="auto">
          <a:xfrm>
            <a:off x="609600" y="879107"/>
            <a:ext cx="8884356" cy="4781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a:t>
            </a:r>
            <a:r>
              <a:rPr lang="en-US" sz="4800" b="1" i="0" dirty="0">
                <a:solidFill>
                  <a:srgbClr val="202124"/>
                </a:solidFill>
                <a:effectLst/>
                <a:latin typeface="Times New Roman" panose="02020603050405020304" pitchFamily="18" charset="0"/>
                <a:cs typeface="Times New Roman" panose="02020603050405020304" pitchFamily="18" charset="0"/>
              </a:rPr>
              <a:t>Montego Bay</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a city&#10;&#10;Description automatically generated">
            <a:extLst>
              <a:ext uri="{FF2B5EF4-FFF2-40B4-BE49-F238E27FC236}">
                <a16:creationId xmlns:a16="http://schemas.microsoft.com/office/drawing/2014/main" id="{8E777120-C672-A414-ED7C-2D302A3A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3111"/>
            <a:ext cx="10080625" cy="4767439"/>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5A7A6DF6-F901-6A6A-4DE6-A63FF98C1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4CFC9-7231-CCA4-7DC9-0C5B3857B51C}"/>
              </a:ext>
            </a:extLst>
          </p:cNvPr>
          <p:cNvSpPr txBox="1">
            <a:spLocks noGrp="1"/>
          </p:cNvSpPr>
          <p:nvPr>
            <p:ph type="title" idx="4294967295"/>
          </p:nvPr>
        </p:nvSpPr>
        <p:spPr>
          <a:xfrm>
            <a:off x="-1" y="328277"/>
            <a:ext cx="10080625" cy="755806"/>
          </a:xfrm>
          <a:prstGeom prst="rect">
            <a:avLst/>
          </a:prstGeom>
        </p:spPr>
        <p:txBody>
          <a:bodyPr vert="horz"/>
          <a:lstStyle/>
          <a:p>
            <a:pPr algn="ctr"/>
            <a:r>
              <a:rPr lang="en-US" sz="4000" b="1" dirty="0">
                <a:latin typeface="Times New Roman" panose="02020603050405020304" pitchFamily="18" charset="0"/>
                <a:cs typeface="Times New Roman" panose="02020603050405020304" pitchFamily="18" charset="0"/>
              </a:rPr>
              <a:t>Montego Bay Taxis</a:t>
            </a:r>
          </a:p>
        </p:txBody>
      </p:sp>
      <p:sp>
        <p:nvSpPr>
          <p:cNvPr id="5" name="TextBox 4">
            <a:extLst>
              <a:ext uri="{FF2B5EF4-FFF2-40B4-BE49-F238E27FC236}">
                <a16:creationId xmlns:a16="http://schemas.microsoft.com/office/drawing/2014/main" id="{343A0DCF-9846-E435-12CF-267ABC926DE3}"/>
              </a:ext>
            </a:extLst>
          </p:cNvPr>
          <p:cNvSpPr txBox="1"/>
          <p:nvPr/>
        </p:nvSpPr>
        <p:spPr>
          <a:xfrm>
            <a:off x="0" y="1084084"/>
            <a:ext cx="10080624" cy="452431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Getting around Jamaica by taxi is very easy. Private taxis are provided for visitors to Jamaica, while Route Taxis are designed for locals and operate similarly to buses with specific routes they travel. These drivers are only licensed to drive in a specific area. These taxis can stop anywhere to pick up and drop off passengers and usually carry multiple people at any time.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can tell a taxi by its Red license Plate. Also, their route will be shown on the side of the taxi.</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prices are set by the government. Typically, $1 or $2 US.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Because the Route Taxis make more money the more people they carry, often they will over pack the car. If the Taxi is packed just wait for another.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Chartered Route Taxi, means you will be the only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passengers but you need to agree to a price before getting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the taxi. They will then post a Chartered Sign in the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window.</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Mini Route Buses run from city to city. Prices run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between $3 and $6 US depending upon the distance.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pic>
        <p:nvPicPr>
          <p:cNvPr id="7" name="Picture 6" descr="A black van with people in it&#10;&#10;Description automatically generated">
            <a:extLst>
              <a:ext uri="{FF2B5EF4-FFF2-40B4-BE49-F238E27FC236}">
                <a16:creationId xmlns:a16="http://schemas.microsoft.com/office/drawing/2014/main" id="{E058BD96-0A0F-529C-1138-39EFB6004A95}"/>
              </a:ext>
            </a:extLst>
          </p:cNvPr>
          <p:cNvPicPr>
            <a:picLocks noChangeAspect="1"/>
          </p:cNvPicPr>
          <p:nvPr/>
        </p:nvPicPr>
        <p:blipFill rotWithShape="1">
          <a:blip r:embed="rId3">
            <a:extLst>
              <a:ext uri="{28A0092B-C50C-407E-A947-70E740481C1C}">
                <a14:useLocalDpi xmlns:a14="http://schemas.microsoft.com/office/drawing/2010/main" val="0"/>
              </a:ext>
            </a:extLst>
          </a:blip>
          <a:srcRect b="16273"/>
          <a:stretch/>
        </p:blipFill>
        <p:spPr>
          <a:xfrm>
            <a:off x="5981816" y="3096683"/>
            <a:ext cx="4098808" cy="2573867"/>
          </a:xfrm>
          <a:prstGeom prst="rect">
            <a:avLst/>
          </a:prstGeom>
        </p:spPr>
      </p:pic>
    </p:spTree>
    <p:extLst>
      <p:ext uri="{BB962C8B-B14F-4D97-AF65-F5344CB8AC3E}">
        <p14:creationId xmlns:p14="http://schemas.microsoft.com/office/powerpoint/2010/main" val="190501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3F238F7F-7F3D-8B94-9562-86C8C4161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239FB-1504-71AE-8DD7-566FAF0A7AC0}"/>
              </a:ext>
            </a:extLst>
          </p:cNvPr>
          <p:cNvSpPr txBox="1">
            <a:spLocks noGrp="1"/>
          </p:cNvSpPr>
          <p:nvPr>
            <p:ph type="title" idx="4294967295"/>
          </p:nvPr>
        </p:nvSpPr>
        <p:spPr>
          <a:xfrm>
            <a:off x="-1" y="328277"/>
            <a:ext cx="10080625" cy="755806"/>
          </a:xfrm>
          <a:prstGeom prst="rect">
            <a:avLst/>
          </a:prstGeom>
        </p:spPr>
        <p:txBody>
          <a:bodyPr vert="horz"/>
          <a:lstStyle/>
          <a:p>
            <a:pPr algn="ctr"/>
            <a:r>
              <a:rPr lang="en-US" sz="4000" b="1" dirty="0">
                <a:latin typeface="Times New Roman" panose="02020603050405020304" pitchFamily="18" charset="0"/>
                <a:cs typeface="Times New Roman" panose="02020603050405020304" pitchFamily="18" charset="0"/>
              </a:rPr>
              <a:t>Montego Bay Tourist Taxis</a:t>
            </a:r>
          </a:p>
        </p:txBody>
      </p:sp>
      <p:sp>
        <p:nvSpPr>
          <p:cNvPr id="5" name="TextBox 4">
            <a:extLst>
              <a:ext uri="{FF2B5EF4-FFF2-40B4-BE49-F238E27FC236}">
                <a16:creationId xmlns:a16="http://schemas.microsoft.com/office/drawing/2014/main" id="{6DF8FF17-2825-9F89-5D47-178CC974A5B2}"/>
              </a:ext>
            </a:extLst>
          </p:cNvPr>
          <p:cNvSpPr txBox="1"/>
          <p:nvPr/>
        </p:nvSpPr>
        <p:spPr>
          <a:xfrm>
            <a:off x="0" y="1084084"/>
            <a:ext cx="10080624"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can Recognize a tourist taxi by its Red license plate, and they will have the name of their company on the front and back of the taxi. All tourist taxis must’ to be less than 5 years old and in good condition. They are also all air-conditioned and insured.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JUTA, are private taxis that primarily due tours for tourists. They are knowledgeable and drive much safer than the Route Taxis. A tour could run $200 US for an all-day tour but realize the taxi expenses could run as high as $150 for fuel, license fees, maintenance, and commission fees.</a:t>
            </a:r>
          </a:p>
          <a:p>
            <a:endParaRPr lang="en-US" b="1" dirty="0"/>
          </a:p>
        </p:txBody>
      </p:sp>
      <p:pic>
        <p:nvPicPr>
          <p:cNvPr id="4" name="Picture 3" descr="A white van with black trim&#10;&#10;Description automatically generated">
            <a:extLst>
              <a:ext uri="{FF2B5EF4-FFF2-40B4-BE49-F238E27FC236}">
                <a16:creationId xmlns:a16="http://schemas.microsoft.com/office/drawing/2014/main" id="{9E4AF3C9-2870-E724-20DE-0E0685A24A09}"/>
              </a:ext>
            </a:extLst>
          </p:cNvPr>
          <p:cNvPicPr>
            <a:picLocks noChangeAspect="1"/>
          </p:cNvPicPr>
          <p:nvPr/>
        </p:nvPicPr>
        <p:blipFill rotWithShape="1">
          <a:blip r:embed="rId3">
            <a:extLst>
              <a:ext uri="{28A0092B-C50C-407E-A947-70E740481C1C}">
                <a14:useLocalDpi xmlns:a14="http://schemas.microsoft.com/office/drawing/2010/main" val="0"/>
              </a:ext>
            </a:extLst>
          </a:blip>
          <a:srcRect t="8284" b="10792"/>
          <a:stretch/>
        </p:blipFill>
        <p:spPr>
          <a:xfrm>
            <a:off x="0" y="2835275"/>
            <a:ext cx="5715000" cy="2867378"/>
          </a:xfrm>
          <a:prstGeom prst="rect">
            <a:avLst/>
          </a:prstGeom>
        </p:spPr>
      </p:pic>
      <p:sp>
        <p:nvSpPr>
          <p:cNvPr id="8" name="TextBox 7">
            <a:extLst>
              <a:ext uri="{FF2B5EF4-FFF2-40B4-BE49-F238E27FC236}">
                <a16:creationId xmlns:a16="http://schemas.microsoft.com/office/drawing/2014/main" id="{3DFF4426-B167-76B4-3938-A96EF071CD2F}"/>
              </a:ext>
            </a:extLst>
          </p:cNvPr>
          <p:cNvSpPr txBox="1"/>
          <p:nvPr/>
        </p:nvSpPr>
        <p:spPr>
          <a:xfrm>
            <a:off x="5806910" y="2931736"/>
            <a:ext cx="3987539" cy="923330"/>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you do take a taxi tour, and had a great time, remember to tip your driver.</a:t>
            </a:r>
          </a:p>
        </p:txBody>
      </p:sp>
    </p:spTree>
    <p:extLst>
      <p:ext uri="{BB962C8B-B14F-4D97-AF65-F5344CB8AC3E}">
        <p14:creationId xmlns:p14="http://schemas.microsoft.com/office/powerpoint/2010/main" val="14260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065B189C-3F7A-CD4D-FDCE-D2BC8FCBB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16222-00BE-79F7-72B6-B1E1372736E4}"/>
              </a:ext>
            </a:extLst>
          </p:cNvPr>
          <p:cNvSpPr txBox="1">
            <a:spLocks noGrp="1"/>
          </p:cNvSpPr>
          <p:nvPr>
            <p:ph type="title" idx="4294967295"/>
          </p:nvPr>
        </p:nvSpPr>
        <p:spPr>
          <a:xfrm>
            <a:off x="-1" y="328277"/>
            <a:ext cx="10080625" cy="755806"/>
          </a:xfrm>
          <a:prstGeom prst="rect">
            <a:avLst/>
          </a:prstGeom>
        </p:spPr>
        <p:txBody>
          <a:bodyPr vert="horz"/>
          <a:lstStyle/>
          <a:p>
            <a:pPr algn="ctr"/>
            <a:r>
              <a:rPr lang="en-US" sz="4000" b="1" dirty="0" err="1">
                <a:latin typeface="Times New Roman" panose="02020603050405020304" pitchFamily="18" charset="0"/>
                <a:cs typeface="Times New Roman" panose="02020603050405020304" pitchFamily="18" charset="0"/>
              </a:rPr>
              <a:t>Knutford</a:t>
            </a:r>
            <a:r>
              <a:rPr lang="en-US" sz="4000" b="1" dirty="0">
                <a:latin typeface="Times New Roman" panose="02020603050405020304" pitchFamily="18" charset="0"/>
                <a:cs typeface="Times New Roman" panose="02020603050405020304" pitchFamily="18" charset="0"/>
              </a:rPr>
              <a:t> Express</a:t>
            </a:r>
          </a:p>
        </p:txBody>
      </p:sp>
      <p:sp>
        <p:nvSpPr>
          <p:cNvPr id="5" name="TextBox 4">
            <a:extLst>
              <a:ext uri="{FF2B5EF4-FFF2-40B4-BE49-F238E27FC236}">
                <a16:creationId xmlns:a16="http://schemas.microsoft.com/office/drawing/2014/main" id="{F5443A78-282E-052B-AFEE-9D6DAB215553}"/>
              </a:ext>
            </a:extLst>
          </p:cNvPr>
          <p:cNvSpPr txBox="1"/>
          <p:nvPr/>
        </p:nvSpPr>
        <p:spPr>
          <a:xfrm>
            <a:off x="0" y="1084084"/>
            <a:ext cx="10080624" cy="2246769"/>
          </a:xfrm>
          <a:prstGeom prst="rect">
            <a:avLst/>
          </a:prstGeom>
          <a:noFill/>
        </p:spPr>
        <p:txBody>
          <a:bodyPr wrap="square">
            <a:spAutoFit/>
          </a:bodyPr>
          <a:lstStyle/>
          <a:p>
            <a:pPr marL="285750" indent="-28575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Knutford</a:t>
            </a:r>
            <a:r>
              <a:rPr lang="en-US" sz="2000" dirty="0">
                <a:latin typeface="Times New Roman" panose="02020603050405020304" pitchFamily="18" charset="0"/>
                <a:cs typeface="Times New Roman" panose="02020603050405020304" pitchFamily="18" charset="0"/>
              </a:rPr>
              <a:t> Express is a luxury passenger and courier transportation company offering safe, reliable, comfortable, and cost-effective scheduled services.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offer scheduled services from convenient locations on Jamaica's north and south coasts Passengers can traverse the island to points in Portland, St. Mary, Manchester, Negril, Trelawny and Kingston in spacious, air-conditioned coaches.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tickets run $10 to $30 US. Chances are you won’t use this service, but I hope it’s good information.</a:t>
            </a:r>
            <a:endParaRPr lang="en-US" b="1" dirty="0">
              <a:latin typeface="Times New Roman" panose="02020603050405020304" pitchFamily="18" charset="0"/>
              <a:cs typeface="Times New Roman" panose="02020603050405020304" pitchFamily="18" charset="0"/>
            </a:endParaRPr>
          </a:p>
        </p:txBody>
      </p:sp>
      <p:pic>
        <p:nvPicPr>
          <p:cNvPr id="4" name="Picture 3" descr="A person standing on a bus&#10;&#10;Description automatically generated">
            <a:extLst>
              <a:ext uri="{FF2B5EF4-FFF2-40B4-BE49-F238E27FC236}">
                <a16:creationId xmlns:a16="http://schemas.microsoft.com/office/drawing/2014/main" id="{AA0E9B0A-80EE-A0A4-D815-021AE23651FC}"/>
              </a:ext>
            </a:extLst>
          </p:cNvPr>
          <p:cNvPicPr>
            <a:picLocks noChangeAspect="1"/>
          </p:cNvPicPr>
          <p:nvPr/>
        </p:nvPicPr>
        <p:blipFill rotWithShape="1">
          <a:blip r:embed="rId3">
            <a:extLst>
              <a:ext uri="{28A0092B-C50C-407E-A947-70E740481C1C}">
                <a14:useLocalDpi xmlns:a14="http://schemas.microsoft.com/office/drawing/2010/main" val="0"/>
              </a:ext>
            </a:extLst>
          </a:blip>
          <a:srcRect b="8953"/>
          <a:stretch/>
        </p:blipFill>
        <p:spPr>
          <a:xfrm>
            <a:off x="6042581" y="3222597"/>
            <a:ext cx="4038044" cy="2447953"/>
          </a:xfrm>
          <a:prstGeom prst="rect">
            <a:avLst/>
          </a:prstGeom>
        </p:spPr>
      </p:pic>
      <p:sp>
        <p:nvSpPr>
          <p:cNvPr id="10" name="TextBox 9">
            <a:extLst>
              <a:ext uri="{FF2B5EF4-FFF2-40B4-BE49-F238E27FC236}">
                <a16:creationId xmlns:a16="http://schemas.microsoft.com/office/drawing/2014/main" id="{201A9AB3-6B6B-256D-E84A-0060ACEA6116}"/>
              </a:ext>
            </a:extLst>
          </p:cNvPr>
          <p:cNvSpPr txBox="1"/>
          <p:nvPr/>
        </p:nvSpPr>
        <p:spPr>
          <a:xfrm>
            <a:off x="0" y="3330854"/>
            <a:ext cx="5649012"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want to travel from Montego Bay to Negril this bus makes sense, otherwise, a Route Taxi is a better choice.</a:t>
            </a:r>
          </a:p>
        </p:txBody>
      </p:sp>
    </p:spTree>
    <p:extLst>
      <p:ext uri="{BB962C8B-B14F-4D97-AF65-F5344CB8AC3E}">
        <p14:creationId xmlns:p14="http://schemas.microsoft.com/office/powerpoint/2010/main" val="197411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94268" y="270401"/>
            <a:ext cx="4705842" cy="1115339"/>
          </a:xfrm>
          <a:prstGeom prst="rect">
            <a:avLst/>
          </a:prstGeom>
        </p:spPr>
        <p:txBody>
          <a:bodyPr vert="horz" lIns="91440" tIns="45720" rIns="91440" bIns="45720" rtlCol="0" anchor="t">
            <a:normAutofit fontScale="90000"/>
          </a:bodyPr>
          <a:lstStyle/>
          <a:p>
            <a:pPr algn="ctr"/>
            <a:r>
              <a:rPr lang="en-US" sz="4000" b="1" i="0" dirty="0">
                <a:effectLst/>
                <a:latin typeface="Times New Roman" panose="02020603050405020304" pitchFamily="18" charset="0"/>
                <a:cs typeface="Times New Roman" panose="02020603050405020304" pitchFamily="18" charset="0"/>
              </a:rPr>
              <a:t>Harbour Street Craft and Cultural Village</a:t>
            </a:r>
            <a:br>
              <a:rPr lang="en-US" sz="2100" b="0" i="0" dirty="0">
                <a:effectLst/>
              </a:rPr>
            </a:br>
            <a:br>
              <a:rPr lang="en-US" sz="2100" b="1" dirty="0"/>
            </a:br>
            <a:endParaRPr lang="en-US" sz="2100" b="1" i="0" u="none" strike="noStrike" dirty="0">
              <a:ln>
                <a:noFill/>
              </a:ln>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1" y="1385740"/>
            <a:ext cx="4933119" cy="42834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Nestled in the heart of Montego Bay, Harbour Street Craft Market is within walking distance of the cruise port and all the city’s main restaurants and activities.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Craft Village is a great place to find the very best of local creative craft pieces and ethnic jewelry.</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Stroll through vibrant stalls and shops that showcase an array of handcrafted goods, from woodcarving to basket weaving, the village provides a platform for skilled craftspeople to showcase their talents and share their cultural heritage with visitors.</a:t>
            </a:r>
          </a:p>
        </p:txBody>
      </p:sp>
      <p:pic>
        <p:nvPicPr>
          <p:cNvPr id="4" name="Picture 3" descr="A group of people outside of a market&#10;&#10;Description automatically generated">
            <a:extLst>
              <a:ext uri="{FF2B5EF4-FFF2-40B4-BE49-F238E27FC236}">
                <a16:creationId xmlns:a16="http://schemas.microsoft.com/office/drawing/2014/main" id="{3F49A5AA-3B37-922A-2F17-C02ADED9BC48}"/>
              </a:ext>
            </a:extLst>
          </p:cNvPr>
          <p:cNvPicPr>
            <a:picLocks noChangeAspect="1"/>
          </p:cNvPicPr>
          <p:nvPr/>
        </p:nvPicPr>
        <p:blipFill rotWithShape="1">
          <a:blip r:embed="rId3">
            <a:extLst>
              <a:ext uri="{28A0092B-C50C-407E-A947-70E740481C1C}">
                <a14:useLocalDpi xmlns:a14="http://schemas.microsoft.com/office/drawing/2010/main" val="0"/>
              </a:ext>
            </a:extLst>
          </a:blip>
          <a:srcRect l="28789" r="10603"/>
          <a:stretch/>
        </p:blipFill>
        <p:spPr>
          <a:xfrm>
            <a:off x="4933119" y="10"/>
            <a:ext cx="5147506" cy="5669227"/>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8987244" y="5255759"/>
            <a:ext cx="677322" cy="301905"/>
          </a:xfrm>
          <a:prstGeom prst="rect">
            <a:avLst/>
          </a:prstGeom>
        </p:spPr>
        <p:txBody>
          <a:bodyPr vert="horz" lIns="91440" tIns="45720" rIns="91440" bIns="45720" rtlCol="0" anchor="ctr">
            <a:normAutofit/>
          </a:bodyPr>
          <a:lstStyle/>
          <a:p>
            <a:pPr algn="r">
              <a:spcAft>
                <a:spcPts val="600"/>
              </a:spcAft>
              <a:defRPr/>
            </a:pPr>
            <a:fld id="{E4969A48-D42D-46A9-B6C4-1B83C0ED4970}" type="slidenum">
              <a:rPr lang="en-US" sz="1000">
                <a:solidFill>
                  <a:prstClr val="white"/>
                </a:solidFill>
                <a:latin typeface="Calibri" panose="020F0502020204030204"/>
              </a:rPr>
              <a:pPr algn="r">
                <a:spcAft>
                  <a:spcPts val="600"/>
                </a:spcAft>
                <a:defRPr/>
              </a:pPr>
              <a:t>15</a:t>
            </a:fld>
            <a:endParaRPr lang="en-US" sz="1000">
              <a:solidFill>
                <a:prstClr val="white"/>
              </a:solidFill>
              <a:latin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0">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9F0288-1B4D-A51A-35D6-AA90A5FC1ECE}"/>
              </a:ext>
            </a:extLst>
          </p:cNvPr>
          <p:cNvSpPr txBox="1"/>
          <p:nvPr/>
        </p:nvSpPr>
        <p:spPr>
          <a:xfrm>
            <a:off x="0" y="120087"/>
            <a:ext cx="10080625" cy="707886"/>
          </a:xfrm>
          <a:prstGeom prst="rect">
            <a:avLst/>
          </a:prstGeom>
          <a:noFill/>
        </p:spPr>
        <p:txBody>
          <a:bodyPr wrap="square">
            <a:spAutoFit/>
          </a:bodyPr>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Sam Sharpe Square</a:t>
            </a:r>
          </a:p>
        </p:txBody>
      </p:sp>
      <p:sp>
        <p:nvSpPr>
          <p:cNvPr id="11" name="TextBox 10">
            <a:extLst>
              <a:ext uri="{FF2B5EF4-FFF2-40B4-BE49-F238E27FC236}">
                <a16:creationId xmlns:a16="http://schemas.microsoft.com/office/drawing/2014/main" id="{BC57749B-1EA7-5D4D-06EB-D85B4F898BB1}"/>
              </a:ext>
            </a:extLst>
          </p:cNvPr>
          <p:cNvSpPr txBox="1"/>
          <p:nvPr/>
        </p:nvSpPr>
        <p:spPr>
          <a:xfrm>
            <a:off x="5335571" y="895545"/>
            <a:ext cx="4741681" cy="4493538"/>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Sam Sharpe Square, located in the center of Downtown Montego Bay, gives visitors a historical snapshot of Jamaica during the 1800s.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was originally named Charles Square but was later renamed in honor of Sam Sharpe, a Jamaican National hero, and anti-slavery activist.</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main attraction to the area is the monument, commemorating the struggles faced by Sam Sharpe.</a:t>
            </a:r>
          </a:p>
        </p:txBody>
      </p:sp>
      <p:pic>
        <p:nvPicPr>
          <p:cNvPr id="13" name="Picture 12" descr="A group of statues in a park&#10;&#10;Description automatically generated">
            <a:extLst>
              <a:ext uri="{FF2B5EF4-FFF2-40B4-BE49-F238E27FC236}">
                <a16:creationId xmlns:a16="http://schemas.microsoft.com/office/drawing/2014/main" id="{C99A2A66-A8A8-DC7C-26B8-B5D4BA19EB7F}"/>
              </a:ext>
            </a:extLst>
          </p:cNvPr>
          <p:cNvPicPr>
            <a:picLocks noChangeAspect="1"/>
          </p:cNvPicPr>
          <p:nvPr/>
        </p:nvPicPr>
        <p:blipFill rotWithShape="1">
          <a:blip r:embed="rId3">
            <a:extLst>
              <a:ext uri="{28A0092B-C50C-407E-A947-70E740481C1C}">
                <a14:useLocalDpi xmlns:a14="http://schemas.microsoft.com/office/drawing/2010/main" val="0"/>
              </a:ext>
            </a:extLst>
          </a:blip>
          <a:srcRect l="36272"/>
          <a:stretch/>
        </p:blipFill>
        <p:spPr>
          <a:xfrm>
            <a:off x="-14070" y="1027522"/>
            <a:ext cx="5349641" cy="46430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1">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131977"/>
            <a:ext cx="10080625" cy="838986"/>
          </a:xfrm>
          <a:prstGeom prst="rect">
            <a:avLst/>
          </a:prstGeom>
        </p:spPr>
        <p:txBody>
          <a:bodyPr vert="horz"/>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Fort Montego</a:t>
            </a:r>
          </a:p>
        </p:txBody>
      </p:sp>
      <p:pic>
        <p:nvPicPr>
          <p:cNvPr id="4" name="Picture 3" descr="A sign on a stone building&#10;&#10;Description automatically generated">
            <a:extLst>
              <a:ext uri="{FF2B5EF4-FFF2-40B4-BE49-F238E27FC236}">
                <a16:creationId xmlns:a16="http://schemas.microsoft.com/office/drawing/2014/main" id="{CF893D12-45F1-41C4-D52A-991797E655E0}"/>
              </a:ext>
            </a:extLst>
          </p:cNvPr>
          <p:cNvPicPr>
            <a:picLocks noChangeAspect="1"/>
          </p:cNvPicPr>
          <p:nvPr/>
        </p:nvPicPr>
        <p:blipFill rotWithShape="1">
          <a:blip r:embed="rId3">
            <a:extLst>
              <a:ext uri="{28A0092B-C50C-407E-A947-70E740481C1C}">
                <a14:useLocalDpi xmlns:a14="http://schemas.microsoft.com/office/drawing/2010/main" val="0"/>
              </a:ext>
            </a:extLst>
          </a:blip>
          <a:srcRect r="27078"/>
          <a:stretch/>
        </p:blipFill>
        <p:spPr>
          <a:xfrm>
            <a:off x="5175269" y="2403835"/>
            <a:ext cx="4905355" cy="3266714"/>
          </a:xfrm>
          <a:prstGeom prst="rect">
            <a:avLst/>
          </a:prstGeom>
        </p:spPr>
      </p:pic>
      <p:sp>
        <p:nvSpPr>
          <p:cNvPr id="6" name="TextBox 5">
            <a:extLst>
              <a:ext uri="{FF2B5EF4-FFF2-40B4-BE49-F238E27FC236}">
                <a16:creationId xmlns:a16="http://schemas.microsoft.com/office/drawing/2014/main" id="{F05CCEDD-2C67-3837-6992-498762C3DA89}"/>
              </a:ext>
            </a:extLst>
          </p:cNvPr>
          <p:cNvSpPr txBox="1"/>
          <p:nvPr/>
        </p:nvSpPr>
        <p:spPr>
          <a:xfrm>
            <a:off x="113122" y="761920"/>
            <a:ext cx="9704935" cy="4708981"/>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Built in the early 1700s, Fort Montego is one of many forts built by the British to protect Jamaica’s coastline from Pirates, and the naval forces of the Spanish and French.</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just a few minutes from the Donald Sangster International Airport, and walking distance from Montego Bay’s hip-strip, the Fort is central and easy to get to.</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fort houses four 12-pound cannons and a few lower caliber guns. It never saw military action but claimed the life of a gunner when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 exploded during the celebration of the fall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of Havana to the British. The cannons 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guns were fired mostly to celebrate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birthday of British Monarchs, or the visit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important persons like the governor.</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Getting to Fort Montego requires a bit of an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uphill hike, but is not too challenging.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shoes.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is also a crafts market near by.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AD19571B-1612-80CD-C8A3-B1A7E0913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481CF-2005-188C-4414-E0B75DADDC85}"/>
              </a:ext>
            </a:extLst>
          </p:cNvPr>
          <p:cNvSpPr txBox="1">
            <a:spLocks noGrp="1"/>
          </p:cNvSpPr>
          <p:nvPr>
            <p:ph type="title" idx="4294967295"/>
          </p:nvPr>
        </p:nvSpPr>
        <p:spPr>
          <a:xfrm>
            <a:off x="0" y="131977"/>
            <a:ext cx="10080625" cy="838986"/>
          </a:xfrm>
          <a:prstGeom prst="rect">
            <a:avLst/>
          </a:prstGeom>
        </p:spPr>
        <p:txBody>
          <a:bodyPr vert="horz"/>
          <a:lstStyle/>
          <a:p>
            <a:pPr algn="ctr" fontAlgn="base"/>
            <a:r>
              <a:rPr lang="en-US" sz="4000" b="1" dirty="0">
                <a:latin typeface="Times New Roman" panose="02020603050405020304" pitchFamily="18" charset="0"/>
                <a:cs typeface="Times New Roman" panose="02020603050405020304" pitchFamily="18" charset="0"/>
              </a:rPr>
              <a:t>St James Parish Church</a:t>
            </a:r>
            <a:endParaRPr lang="en-US" sz="4000" b="0" i="0" dirty="0">
              <a:solidFill>
                <a:srgbClr val="202124"/>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A86784E-DB03-80BC-8634-E9FCB260584E}"/>
              </a:ext>
            </a:extLst>
          </p:cNvPr>
          <p:cNvSpPr txBox="1"/>
          <p:nvPr/>
        </p:nvSpPr>
        <p:spPr>
          <a:xfrm>
            <a:off x="0" y="800845"/>
            <a:ext cx="9964133" cy="70788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St James Parish Church is located about 3 blocks East of Harbour Street Craft Market.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was established in 1774 when the town was increasing in importance as a center for trade. </a:t>
            </a:r>
          </a:p>
        </p:txBody>
      </p:sp>
      <p:pic>
        <p:nvPicPr>
          <p:cNvPr id="8" name="Picture 7" descr="A building with a clock tower&#10;&#10;Description automatically generated">
            <a:extLst>
              <a:ext uri="{FF2B5EF4-FFF2-40B4-BE49-F238E27FC236}">
                <a16:creationId xmlns:a16="http://schemas.microsoft.com/office/drawing/2014/main" id="{86F5733D-4514-9118-BBBC-FF11872F5358}"/>
              </a:ext>
            </a:extLst>
          </p:cNvPr>
          <p:cNvPicPr>
            <a:picLocks noChangeAspect="1"/>
          </p:cNvPicPr>
          <p:nvPr/>
        </p:nvPicPr>
        <p:blipFill rotWithShape="1">
          <a:blip r:embed="rId3">
            <a:extLst>
              <a:ext uri="{28A0092B-C50C-407E-A947-70E740481C1C}">
                <a14:useLocalDpi xmlns:a14="http://schemas.microsoft.com/office/drawing/2010/main" val="0"/>
              </a:ext>
            </a:extLst>
          </a:blip>
          <a:srcRect b="19970"/>
          <a:stretch/>
        </p:blipFill>
        <p:spPr>
          <a:xfrm>
            <a:off x="0" y="1593322"/>
            <a:ext cx="6784622" cy="4077228"/>
          </a:xfrm>
          <a:prstGeom prst="rect">
            <a:avLst/>
          </a:prstGeom>
        </p:spPr>
      </p:pic>
      <p:sp>
        <p:nvSpPr>
          <p:cNvPr id="10" name="TextBox 9">
            <a:extLst>
              <a:ext uri="{FF2B5EF4-FFF2-40B4-BE49-F238E27FC236}">
                <a16:creationId xmlns:a16="http://schemas.microsoft.com/office/drawing/2014/main" id="{823FC706-2024-A983-C9C5-44F061C55382}"/>
              </a:ext>
            </a:extLst>
          </p:cNvPr>
          <p:cNvSpPr txBox="1"/>
          <p:nvPr/>
        </p:nvSpPr>
        <p:spPr>
          <a:xfrm>
            <a:off x="6784621" y="1593322"/>
            <a:ext cx="3179511" cy="3970318"/>
          </a:xfrm>
          <a:prstGeom prst="rect">
            <a:avLst/>
          </a:prstGeom>
          <a:noFill/>
        </p:spPr>
        <p:txBody>
          <a:bodyPr wrap="square">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Regarded as the finest church on the island, it was originally built between 1775 and 1782, but was so damaged by the earthquake of March 1, 1957, that it had to be rebuilt.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Note the wonderful stained glass depicting the Crucifixion, and the marble monuments, including works by renowned 18th-century English sculptor John Bacon.</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46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2">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4294967295"/>
          </p:nvPr>
        </p:nvSpPr>
        <p:spPr>
          <a:xfrm>
            <a:off x="7740650" y="5219700"/>
            <a:ext cx="2339975" cy="360363"/>
          </a:xfrm>
          <a:prstGeom prst="rect">
            <a:avLst/>
          </a:prstGeom>
        </p:spPr>
        <p:txBody>
          <a:bodyPr/>
          <a:lstStyle/>
          <a:p>
            <a:pPr lvl="0"/>
            <a:fld id="{668CC87C-C6DF-43F2-841E-AFCE33E4256F}" type="slidenum">
              <a:rPr/>
              <a:t>19</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1" y="180107"/>
            <a:ext cx="10080625" cy="960536"/>
          </a:xfrm>
          <a:prstGeom prst="rect">
            <a:avLst/>
          </a:prstGeom>
        </p:spPr>
        <p:txBody>
          <a:bodyPr vert="horz"/>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Dead End Beach</a:t>
            </a:r>
          </a:p>
        </p:txBody>
      </p:sp>
      <p:sp>
        <p:nvSpPr>
          <p:cNvPr id="4" name="TextBox 3">
            <a:extLst>
              <a:ext uri="{FF2B5EF4-FFF2-40B4-BE49-F238E27FC236}">
                <a16:creationId xmlns:a16="http://schemas.microsoft.com/office/drawing/2014/main" id="{CE9E5D6C-72D4-17B1-F4FF-3F4D72277E3C}"/>
              </a:ext>
            </a:extLst>
          </p:cNvPr>
          <p:cNvSpPr txBox="1"/>
          <p:nvPr/>
        </p:nvSpPr>
        <p:spPr>
          <a:xfrm>
            <a:off x="225778" y="936978"/>
            <a:ext cx="9753600" cy="70788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Dead-end Beach (sometimes called Buccaneer Beach) is a public beach at the northern end of central Montego Bay. </a:t>
            </a:r>
          </a:p>
        </p:txBody>
      </p:sp>
      <p:pic>
        <p:nvPicPr>
          <p:cNvPr id="6" name="Picture 5" descr="A plane flying over a beach&#10;&#10;Description automatically generated">
            <a:extLst>
              <a:ext uri="{FF2B5EF4-FFF2-40B4-BE49-F238E27FC236}">
                <a16:creationId xmlns:a16="http://schemas.microsoft.com/office/drawing/2014/main" id="{4AE551C4-A06F-CEC2-45F6-844922349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031" y="1658056"/>
            <a:ext cx="7011594" cy="4012494"/>
          </a:xfrm>
          <a:prstGeom prst="rect">
            <a:avLst/>
          </a:prstGeom>
        </p:spPr>
      </p:pic>
      <p:sp>
        <p:nvSpPr>
          <p:cNvPr id="9" name="TextBox 8">
            <a:extLst>
              <a:ext uri="{FF2B5EF4-FFF2-40B4-BE49-F238E27FC236}">
                <a16:creationId xmlns:a16="http://schemas.microsoft.com/office/drawing/2014/main" id="{000E04FA-4BB2-D4E7-69E5-72A834F6863F}"/>
              </a:ext>
            </a:extLst>
          </p:cNvPr>
          <p:cNvSpPr txBox="1"/>
          <p:nvPr/>
        </p:nvSpPr>
        <p:spPr>
          <a:xfrm>
            <a:off x="225778" y="1557103"/>
            <a:ext cx="2843253" cy="3970318"/>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beach is located at the end of the airport runway. It is free to access but mostly attracts local visitors.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Tourists tend to use Doctor's Cave, Cornwall Beach or Aquasol which have more facilities. There is a bar opposite the beach with a pool table which is popular with Montego Bay residents.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24472" y="1130157"/>
            <a:ext cx="9631679" cy="5670949"/>
          </a:xfrm>
        </p:spPr>
        <p:txBody>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About </a:t>
            </a:r>
            <a:r>
              <a:rPr lang="en-US" sz="2200" b="1" i="0" dirty="0">
                <a:solidFill>
                  <a:srgbClr val="202124"/>
                </a:solidFill>
                <a:effectLst/>
                <a:latin typeface="Times New Roman" panose="02020603050405020304" pitchFamily="18" charset="0"/>
                <a:cs typeface="Times New Roman" panose="02020603050405020304" pitchFamily="18" charset="0"/>
              </a:rPr>
              <a:t>Montego Bay, Jamaica</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Area Map of </a:t>
            </a:r>
            <a:r>
              <a:rPr lang="en-US" sz="2200" b="1" i="0" dirty="0">
                <a:solidFill>
                  <a:srgbClr val="202124"/>
                </a:solidFill>
                <a:effectLst/>
                <a:latin typeface="Times New Roman" panose="02020603050405020304" pitchFamily="18" charset="0"/>
                <a:cs typeface="Times New Roman" panose="02020603050405020304" pitchFamily="18" charset="0"/>
              </a:rPr>
              <a:t>Jamaica</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 of </a:t>
            </a:r>
            <a:r>
              <a:rPr lang="en-US" sz="2200" b="1" i="0" dirty="0">
                <a:solidFill>
                  <a:srgbClr val="202124"/>
                </a:solidFill>
                <a:effectLst/>
                <a:latin typeface="Times New Roman" panose="02020603050405020304" pitchFamily="18" charset="0"/>
                <a:cs typeface="Times New Roman" panose="02020603050405020304" pitchFamily="18" charset="0"/>
              </a:rPr>
              <a:t>Montego Bay</a:t>
            </a:r>
          </a:p>
          <a:p>
            <a:pPr algn="l">
              <a:buFont typeface="Wingdings" panose="05000000000000000000" pitchFamily="2" charset="2"/>
              <a:buChar char=""/>
            </a:pPr>
            <a:r>
              <a:rPr lang="en-US" sz="2200" b="1" i="0" dirty="0">
                <a:solidFill>
                  <a:srgbClr val="202124"/>
                </a:solidFill>
                <a:effectLst/>
                <a:latin typeface="Times New Roman" panose="02020603050405020304" pitchFamily="18" charset="0"/>
                <a:cs typeface="Times New Roman" panose="02020603050405020304" pitchFamily="18" charset="0"/>
              </a:rPr>
              <a:t>Montego Bay </a:t>
            </a:r>
            <a:r>
              <a:rPr lang="en-US" sz="22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1" y="149650"/>
            <a:ext cx="10080625" cy="830997"/>
          </a:xfrm>
          <a:prstGeom prst="rect">
            <a:avLst/>
          </a:prstGeom>
          <a:noFill/>
        </p:spPr>
        <p:txBody>
          <a:bodyPr wrap="square">
            <a:spAutoFit/>
          </a:bodyPr>
          <a:lstStyle/>
          <a:p>
            <a:pPr algn="ctr" fontAlgn="base"/>
            <a:r>
              <a:rPr lang="en-US" sz="4800" b="1" i="0" dirty="0">
                <a:solidFill>
                  <a:srgbClr val="202124"/>
                </a:solidFill>
                <a:effectLst/>
                <a:latin typeface="Times New Roman" panose="02020603050405020304" pitchFamily="18" charset="0"/>
                <a:cs typeface="Times New Roman" panose="02020603050405020304" pitchFamily="18" charset="0"/>
              </a:rPr>
              <a:t>Harmony Beach Park</a:t>
            </a:r>
          </a:p>
        </p:txBody>
      </p:sp>
      <p:pic>
        <p:nvPicPr>
          <p:cNvPr id="4" name="Picture 3" descr="A beach with a lot of land and water&#10;&#10;Description automatically generated with medium confidence">
            <a:extLst>
              <a:ext uri="{FF2B5EF4-FFF2-40B4-BE49-F238E27FC236}">
                <a16:creationId xmlns:a16="http://schemas.microsoft.com/office/drawing/2014/main" id="{2DBB2ABD-1030-33E8-AE00-8AEBB4173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92751"/>
            <a:ext cx="6336670" cy="3559096"/>
          </a:xfrm>
          <a:prstGeom prst="rect">
            <a:avLst/>
          </a:prstGeom>
        </p:spPr>
      </p:pic>
      <p:sp>
        <p:nvSpPr>
          <p:cNvPr id="6" name="TextBox 5">
            <a:extLst>
              <a:ext uri="{FF2B5EF4-FFF2-40B4-BE49-F238E27FC236}">
                <a16:creationId xmlns:a16="http://schemas.microsoft.com/office/drawing/2014/main" id="{FDE7F2F2-BFFE-B8D4-C6F7-2CD2DDCE8C06}"/>
              </a:ext>
            </a:extLst>
          </p:cNvPr>
          <p:cNvSpPr txBox="1"/>
          <p:nvPr/>
        </p:nvSpPr>
        <p:spPr>
          <a:xfrm>
            <a:off x="160257" y="961794"/>
            <a:ext cx="9747314" cy="132343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Harmony Beach Park is located along Howard Cooke Boulevard and approximately seven minutes from the Sangster International Airport. This free, public access Beach Park which spans 16 acres is the recreational focal point for the city of Montego Bay. </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57BFA6-D68C-A281-A6FD-266E7DF84556}"/>
              </a:ext>
            </a:extLst>
          </p:cNvPr>
          <p:cNvSpPr txBox="1"/>
          <p:nvPr/>
        </p:nvSpPr>
        <p:spPr>
          <a:xfrm>
            <a:off x="6336670" y="1923816"/>
            <a:ext cx="3657427" cy="3785652"/>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Park is also home to several species of plants that are endemic to Jamaica.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Food services are available as there are restaurants, snack shops, and a picnic area. The facility also has a multipurpose court, and a 600-meter jogging trail, with beautiful trees.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Bathrooms, showers and changing rooms are also available.</a:t>
            </a:r>
          </a:p>
        </p:txBody>
      </p:sp>
    </p:spTree>
    <p:extLst>
      <p:ext uri="{BB962C8B-B14F-4D97-AF65-F5344CB8AC3E}">
        <p14:creationId xmlns:p14="http://schemas.microsoft.com/office/powerpoint/2010/main" val="219688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gradFill>
        <a:effectLst/>
      </p:bgPr>
    </p:bg>
    <p:spTree>
      <p:nvGrpSpPr>
        <p:cNvPr id="1" name="">
          <a:extLst>
            <a:ext uri="{FF2B5EF4-FFF2-40B4-BE49-F238E27FC236}">
              <a16:creationId xmlns:a16="http://schemas.microsoft.com/office/drawing/2014/main" id="{5053C1DB-7AEE-7EAC-811C-6E6A73D8CDB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6657D76-0B34-D726-E3D4-B43FFD42E97D}"/>
              </a:ext>
            </a:extLst>
          </p:cNvPr>
          <p:cNvSpPr txBox="1"/>
          <p:nvPr/>
        </p:nvSpPr>
        <p:spPr>
          <a:xfrm>
            <a:off x="131844" y="3950482"/>
            <a:ext cx="3224288" cy="1167613"/>
          </a:xfrm>
          <a:prstGeom prst="rect">
            <a:avLst/>
          </a:prstGeom>
        </p:spPr>
        <p:txBody>
          <a:bodyPr vert="horz" lIns="91440" tIns="45720" rIns="91440" bIns="45720" rtlCol="0" anchor="ctr">
            <a:noAutofit/>
          </a:bodyPr>
          <a:lstStyle/>
          <a:p>
            <a:pPr algn="ctr" fontAlgn="base">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Doctor’s Beach</a:t>
            </a:r>
            <a:endParaRPr lang="en-US" sz="4000" b="1" i="0" dirty="0">
              <a:effectLst/>
              <a:latin typeface="Times New Roman" panose="02020603050405020304" pitchFamily="18" charset="0"/>
              <a:ea typeface="+mj-ea"/>
              <a:cs typeface="Times New Roman" panose="02020603050405020304" pitchFamily="18" charset="0"/>
            </a:endParaRPr>
          </a:p>
        </p:txBody>
      </p:sp>
      <p:pic>
        <p:nvPicPr>
          <p:cNvPr id="6" name="Picture 5" descr="A beach with palm trees and chairs&#10;&#10;Description automatically generated">
            <a:extLst>
              <a:ext uri="{FF2B5EF4-FFF2-40B4-BE49-F238E27FC236}">
                <a16:creationId xmlns:a16="http://schemas.microsoft.com/office/drawing/2014/main" id="{397802D1-AE14-52B4-B7FD-4BD8DC7284BB}"/>
              </a:ext>
            </a:extLst>
          </p:cNvPr>
          <p:cNvPicPr>
            <a:picLocks noChangeAspect="1"/>
          </p:cNvPicPr>
          <p:nvPr/>
        </p:nvPicPr>
        <p:blipFill rotWithShape="1">
          <a:blip r:embed="rId2">
            <a:extLst>
              <a:ext uri="{28A0092B-C50C-407E-A947-70E740481C1C}">
                <a14:useLocalDpi xmlns:a14="http://schemas.microsoft.com/office/drawing/2010/main" val="0"/>
              </a:ext>
            </a:extLst>
          </a:blip>
          <a:srcRect t="6076" r="2" b="27454"/>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FE9AE8-AD0C-FD81-0E94-26DEBDBD5680}"/>
              </a:ext>
            </a:extLst>
          </p:cNvPr>
          <p:cNvSpPr txBox="1"/>
          <p:nvPr/>
        </p:nvSpPr>
        <p:spPr>
          <a:xfrm>
            <a:off x="3487975" y="3769145"/>
            <a:ext cx="6592649" cy="2527959"/>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Montego Bay’s most famous beach and the one with the most facilities. A pretty arc of sugary sand fronts a deep-blue gem studded with floating dive platforms.</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lots of facilities on hand, including a restaurant, a grill bar, an internet cafe and water sports, and lots of things to rent (beach chairs, towels, snorkeling gear).</a:t>
            </a:r>
          </a:p>
        </p:txBody>
      </p:sp>
    </p:spTree>
    <p:extLst>
      <p:ext uri="{BB962C8B-B14F-4D97-AF65-F5344CB8AC3E}">
        <p14:creationId xmlns:p14="http://schemas.microsoft.com/office/powerpoint/2010/main" val="115775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78235684-C42F-65D0-6E01-F009E5022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D07D8-7734-A054-A910-5C515CB3DBED}"/>
              </a:ext>
            </a:extLst>
          </p:cNvPr>
          <p:cNvSpPr txBox="1">
            <a:spLocks noGrp="1"/>
          </p:cNvSpPr>
          <p:nvPr>
            <p:ph type="title" idx="4294967295"/>
          </p:nvPr>
        </p:nvSpPr>
        <p:spPr>
          <a:xfrm>
            <a:off x="-1" y="139953"/>
            <a:ext cx="10080625" cy="1035558"/>
          </a:xfrm>
          <a:prstGeom prst="rect">
            <a:avLst/>
          </a:prstGeom>
        </p:spPr>
        <p:txBody>
          <a:bodyPr vert="horz"/>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Mayfield Falls &amp; Mineral Springs</a:t>
            </a:r>
          </a:p>
        </p:txBody>
      </p:sp>
      <p:sp>
        <p:nvSpPr>
          <p:cNvPr id="4" name="TextBox 3">
            <a:extLst>
              <a:ext uri="{FF2B5EF4-FFF2-40B4-BE49-F238E27FC236}">
                <a16:creationId xmlns:a16="http://schemas.microsoft.com/office/drawing/2014/main" id="{A87CF97B-8E70-3351-6809-CFA23B6CB51A}"/>
              </a:ext>
            </a:extLst>
          </p:cNvPr>
          <p:cNvSpPr txBox="1"/>
          <p:nvPr/>
        </p:nvSpPr>
        <p:spPr>
          <a:xfrm>
            <a:off x="217310" y="802355"/>
            <a:ext cx="9863313" cy="2246769"/>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Located about 22 miles </a:t>
            </a:r>
            <a:r>
              <a:rPr lang="en-US" sz="2000" dirty="0">
                <a:solidFill>
                  <a:srgbClr val="000000"/>
                </a:solidFill>
                <a:latin typeface="Times New Roman" panose="02020603050405020304" pitchFamily="18" charset="0"/>
                <a:cs typeface="Times New Roman" panose="02020603050405020304" pitchFamily="18" charset="0"/>
              </a:rPr>
              <a:t>s</a:t>
            </a:r>
            <a:r>
              <a:rPr lang="en-US" sz="2000" b="0" i="0" dirty="0">
                <a:solidFill>
                  <a:srgbClr val="000000"/>
                </a:solidFill>
                <a:effectLst/>
                <a:latin typeface="Times New Roman" panose="02020603050405020304" pitchFamily="18" charset="0"/>
                <a:cs typeface="Times New Roman" panose="02020603050405020304" pitchFamily="18" charset="0"/>
              </a:rPr>
              <a:t>outh-west of Montego Bay, you can spend the whole day in the mountains, see the waterfalls, hike up the river and explore over twenty natural swimming pools, and a Jacuzzi to pamper you. </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Come experience Jamaica's #1 eco-tourism attraction - see nature at its best; 52 varieties of ferns, an abundance of exotic flowers and plant species, several types of birds, butterflies, and indigenous wildlife.</a:t>
            </a:r>
          </a:p>
          <a:p>
            <a:pPr marL="342900" indent="-342900" algn="l">
              <a:buFont typeface="Arial" panose="020B0604020202020204" pitchFamily="34" charset="0"/>
              <a:buChar char="•"/>
            </a:pP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9382A497-5228-7424-285C-DAEEE2B62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06724"/>
            <a:ext cx="4746624" cy="31638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7C2EF0-41B0-6CF2-8D0C-6609EB694798}"/>
              </a:ext>
            </a:extLst>
          </p:cNvPr>
          <p:cNvSpPr txBox="1"/>
          <p:nvPr/>
        </p:nvSpPr>
        <p:spPr>
          <a:xfrm>
            <a:off x="167923" y="2678415"/>
            <a:ext cx="5057422" cy="2862322"/>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Mayfield Falls also has a petting zoo with beautiful peacocks, rabbits, turkeys, ducks, silk birds, doves, sensei fowl, ring-necked pheasants, parrots, sheep, and "Pet" the friendly donkey. There are several private walking trails, bamboo huts on the bank of the river, the wedding gazebo, and lots of wide open spaces - complete with lawn chairs. Ring-</a:t>
            </a:r>
          </a:p>
        </p:txBody>
      </p:sp>
    </p:spTree>
    <p:extLst>
      <p:ext uri="{BB962C8B-B14F-4D97-AF65-F5344CB8AC3E}">
        <p14:creationId xmlns:p14="http://schemas.microsoft.com/office/powerpoint/2010/main" val="242959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60FE7EBE-720C-97A8-BFC5-336EB6341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53184-2A91-7494-91D7-2400F4B651AA}"/>
              </a:ext>
            </a:extLst>
          </p:cNvPr>
          <p:cNvSpPr txBox="1">
            <a:spLocks noGrp="1"/>
          </p:cNvSpPr>
          <p:nvPr>
            <p:ph type="title" idx="4294967295"/>
          </p:nvPr>
        </p:nvSpPr>
        <p:spPr>
          <a:xfrm>
            <a:off x="-1" y="139953"/>
            <a:ext cx="10080625" cy="1035558"/>
          </a:xfrm>
          <a:prstGeom prst="rect">
            <a:avLst/>
          </a:prstGeom>
        </p:spPr>
        <p:txBody>
          <a:bodyPr vert="horz"/>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Dolphin Cove Montego Bay</a:t>
            </a:r>
          </a:p>
        </p:txBody>
      </p:sp>
      <p:pic>
        <p:nvPicPr>
          <p:cNvPr id="3074" name="Picture 2">
            <a:extLst>
              <a:ext uri="{FF2B5EF4-FFF2-40B4-BE49-F238E27FC236}">
                <a16:creationId xmlns:a16="http://schemas.microsoft.com/office/drawing/2014/main" id="{CECCBCB2-BB94-7ED5-0E13-D32B33F24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0660"/>
            <a:ext cx="4506127" cy="29993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D7E376-F6BC-2DD8-74A0-EF2622ACD835}"/>
              </a:ext>
            </a:extLst>
          </p:cNvPr>
          <p:cNvSpPr txBox="1"/>
          <p:nvPr/>
        </p:nvSpPr>
        <p:spPr>
          <a:xfrm>
            <a:off x="0" y="754187"/>
            <a:ext cx="10080625" cy="1938992"/>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2C2C2C"/>
                </a:solidFill>
                <a:effectLst/>
                <a:latin typeface="Times New Roman" panose="02020603050405020304" pitchFamily="18" charset="0"/>
                <a:cs typeface="Times New Roman" panose="02020603050405020304" pitchFamily="18" charset="0"/>
              </a:rPr>
              <a:t>Immerse yourself in the unique experience of </a:t>
            </a:r>
            <a:r>
              <a:rPr lang="en-US" sz="2000" i="0" dirty="0">
                <a:solidFill>
                  <a:srgbClr val="2C2C2C"/>
                </a:solidFill>
                <a:effectLst/>
                <a:latin typeface="Times New Roman" panose="02020603050405020304" pitchFamily="18" charset="0"/>
                <a:cs typeface="Times New Roman" panose="02020603050405020304" pitchFamily="18" charset="0"/>
              </a:rPr>
              <a:t>swimming with Dolphins in Jamaica. </a:t>
            </a:r>
            <a:br>
              <a:rPr lang="en-US" sz="2000" i="0" dirty="0">
                <a:solidFill>
                  <a:srgbClr val="2C2C2C"/>
                </a:solidFill>
                <a:effectLst/>
                <a:latin typeface="Times New Roman" panose="02020603050405020304" pitchFamily="18" charset="0"/>
                <a:cs typeface="Times New Roman" panose="02020603050405020304" pitchFamily="18" charset="0"/>
              </a:rPr>
            </a:br>
            <a:r>
              <a:rPr lang="en-US" sz="2000" b="0" i="0" dirty="0">
                <a:solidFill>
                  <a:srgbClr val="2C2C2C"/>
                </a:solidFill>
                <a:effectLst/>
                <a:latin typeface="Times New Roman" panose="02020603050405020304" pitchFamily="18" charset="0"/>
                <a:cs typeface="Times New Roman" panose="02020603050405020304" pitchFamily="18" charset="0"/>
              </a:rPr>
              <a:t>Dolphin Cove Montego Bay offers the most</a:t>
            </a:r>
            <a:r>
              <a:rPr lang="en-US" sz="2000" dirty="0">
                <a:solidFill>
                  <a:srgbClr val="2C2C2C"/>
                </a:solidFill>
                <a:latin typeface="Times New Roman" panose="02020603050405020304" pitchFamily="18" charset="0"/>
                <a:cs typeface="Times New Roman" panose="02020603050405020304" pitchFamily="18" charset="0"/>
              </a:rPr>
              <a:t> </a:t>
            </a:r>
            <a:r>
              <a:rPr lang="en-US" sz="2000" b="0" i="0" dirty="0">
                <a:solidFill>
                  <a:srgbClr val="2C2C2C"/>
                </a:solidFill>
                <a:effectLst/>
                <a:latin typeface="Times New Roman" panose="02020603050405020304" pitchFamily="18" charset="0"/>
                <a:cs typeface="Times New Roman" panose="02020603050405020304" pitchFamily="18" charset="0"/>
              </a:rPr>
              <a:t>friendly marine mammal species in Jamaica. </a:t>
            </a:r>
          </a:p>
          <a:p>
            <a:pPr marL="342900" indent="-342900">
              <a:buFont typeface="Arial" panose="020B0604020202020204" pitchFamily="34" charset="0"/>
              <a:buChar char="•"/>
            </a:pPr>
            <a:r>
              <a:rPr lang="en-US" sz="2000" b="0" i="0" dirty="0">
                <a:solidFill>
                  <a:srgbClr val="2C2C2C"/>
                </a:solidFill>
                <a:effectLst/>
                <a:latin typeface="Times New Roman" panose="02020603050405020304" pitchFamily="18" charset="0"/>
                <a:cs typeface="Times New Roman" panose="02020603050405020304" pitchFamily="18" charset="0"/>
              </a:rPr>
              <a:t>Discover what it feels like to hug and swim with a dolphin and fulfill your dream of swimming with dolphins in their natural habitat!</a:t>
            </a:r>
          </a:p>
          <a:p>
            <a:pPr marL="342900" indent="-342900">
              <a:buFont typeface="Arial" panose="020B0604020202020204" pitchFamily="34" charset="0"/>
              <a:buChar char="•"/>
            </a:pPr>
            <a:r>
              <a:rPr lang="en-US" sz="2000" b="0" i="0" dirty="0">
                <a:solidFill>
                  <a:srgbClr val="2C2C2C"/>
                </a:solidFill>
                <a:effectLst/>
                <a:latin typeface="Times New Roman" panose="02020603050405020304" pitchFamily="18" charset="0"/>
                <a:cs typeface="Times New Roman" panose="02020603050405020304" pitchFamily="18" charset="0"/>
              </a:rPr>
              <a:t>There are lots to do including Dolphin Encounters, Swim Adventures, and Royal Swim or meeting Sharks. Observe beautiful birds, feed them, and add other activities at Dolphin Cove.</a:t>
            </a:r>
            <a:endParaRPr lang="en-US" sz="2000" dirty="0">
              <a:latin typeface="Times New Roman" panose="02020603050405020304" pitchFamily="18" charset="0"/>
              <a:cs typeface="Times New Roman" panose="02020603050405020304" pitchFamily="18" charset="0"/>
            </a:endParaRPr>
          </a:p>
        </p:txBody>
      </p:sp>
      <p:pic>
        <p:nvPicPr>
          <p:cNvPr id="3076" name="Picture 4">
            <a:extLst>
              <a:ext uri="{FF2B5EF4-FFF2-40B4-BE49-F238E27FC236}">
                <a16:creationId xmlns:a16="http://schemas.microsoft.com/office/drawing/2014/main" id="{DC3C15B9-67FB-E0D8-F3D7-4D69A44A53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59" b="7207"/>
          <a:stretch/>
        </p:blipFill>
        <p:spPr bwMode="auto">
          <a:xfrm>
            <a:off x="4506129" y="2661428"/>
            <a:ext cx="5574496" cy="299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03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8D82AC0C-9C9A-7784-1D39-E664B38D6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2D05B-D0A6-DEC8-24AB-DA16B2E6B794}"/>
              </a:ext>
            </a:extLst>
          </p:cNvPr>
          <p:cNvSpPr txBox="1">
            <a:spLocks noGrp="1"/>
          </p:cNvSpPr>
          <p:nvPr>
            <p:ph type="title" idx="4294967295"/>
          </p:nvPr>
        </p:nvSpPr>
        <p:spPr>
          <a:xfrm>
            <a:off x="-1" y="139953"/>
            <a:ext cx="10080625" cy="1035558"/>
          </a:xfrm>
          <a:prstGeom prst="rect">
            <a:avLst/>
          </a:prstGeom>
        </p:spPr>
        <p:txBody>
          <a:bodyPr vert="horz"/>
          <a:lstStyle/>
          <a:p>
            <a:pPr algn="ctr"/>
            <a:r>
              <a:rPr lang="en-US" sz="4000" b="1" i="0" dirty="0" err="1">
                <a:solidFill>
                  <a:srgbClr val="212529"/>
                </a:solidFill>
                <a:effectLst/>
                <a:latin typeface="Times New Roman" panose="02020603050405020304" pitchFamily="18" charset="0"/>
                <a:cs typeface="Times New Roman" panose="02020603050405020304" pitchFamily="18" charset="0"/>
              </a:rPr>
              <a:t>Yaaman</a:t>
            </a:r>
            <a:r>
              <a:rPr lang="en-US" sz="4000" b="1" i="0" dirty="0">
                <a:solidFill>
                  <a:srgbClr val="212529"/>
                </a:solidFill>
                <a:effectLst/>
                <a:latin typeface="Times New Roman" panose="02020603050405020304" pitchFamily="18" charset="0"/>
                <a:cs typeface="Times New Roman" panose="02020603050405020304" pitchFamily="18" charset="0"/>
              </a:rPr>
              <a:t> Adventure Park</a:t>
            </a:r>
          </a:p>
        </p:txBody>
      </p:sp>
      <p:sp>
        <p:nvSpPr>
          <p:cNvPr id="4" name="TextBox 3">
            <a:extLst>
              <a:ext uri="{FF2B5EF4-FFF2-40B4-BE49-F238E27FC236}">
                <a16:creationId xmlns:a16="http://schemas.microsoft.com/office/drawing/2014/main" id="{E8652B76-C6A0-4322-AF00-6A01FCE703FE}"/>
              </a:ext>
            </a:extLst>
          </p:cNvPr>
          <p:cNvSpPr txBox="1"/>
          <p:nvPr/>
        </p:nvSpPr>
        <p:spPr>
          <a:xfrm>
            <a:off x="162613" y="818944"/>
            <a:ext cx="5974236" cy="1938992"/>
          </a:xfrm>
          <a:prstGeom prst="rect">
            <a:avLst/>
          </a:prstGeom>
          <a:noFill/>
        </p:spPr>
        <p:txBody>
          <a:bodyPr wrap="square">
            <a:spAutoFit/>
          </a:bodyPr>
          <a:lstStyle/>
          <a:p>
            <a:pPr marL="342900" indent="-342900" algn="l">
              <a:buFont typeface="Arial" panose="020B0604020202020204" pitchFamily="34" charset="0"/>
              <a:buChar char="•"/>
            </a:pPr>
            <a:r>
              <a:rPr lang="en-US" sz="2000" i="0" dirty="0" err="1">
                <a:solidFill>
                  <a:srgbClr val="212529"/>
                </a:solidFill>
                <a:effectLst/>
                <a:latin typeface="Times New Roman" panose="02020603050405020304" pitchFamily="18" charset="0"/>
                <a:cs typeface="Times New Roman" panose="02020603050405020304" pitchFamily="18" charset="0"/>
              </a:rPr>
              <a:t>Yaaman</a:t>
            </a:r>
            <a:r>
              <a:rPr lang="en-US" sz="2000" i="0" dirty="0">
                <a:solidFill>
                  <a:srgbClr val="212529"/>
                </a:solidFill>
                <a:effectLst/>
                <a:latin typeface="Times New Roman" panose="02020603050405020304" pitchFamily="18" charset="0"/>
                <a:cs typeface="Times New Roman" panose="02020603050405020304" pitchFamily="18" charset="0"/>
              </a:rPr>
              <a:t> promotes themselves as “Friendly Jamaica Cruise Excursions”</a:t>
            </a:r>
          </a:p>
          <a:p>
            <a:pPr marL="342900" indent="-342900" algn="l">
              <a:buFont typeface="Arial" panose="020B0604020202020204" pitchFamily="34" charset="0"/>
              <a:buChar char="•"/>
            </a:pPr>
            <a:r>
              <a:rPr lang="en-US" sz="2000" i="0" dirty="0">
                <a:solidFill>
                  <a:srgbClr val="212529"/>
                </a:solidFill>
                <a:effectLst/>
                <a:latin typeface="Times New Roman" panose="02020603050405020304" pitchFamily="18" charset="0"/>
                <a:cs typeface="Times New Roman" panose="02020603050405020304" pitchFamily="18" charset="0"/>
              </a:rPr>
              <a:t>Their activities include adrenaline sports, like buggy and ATVS riding, swimming in a Secret Blue Hole, Jamaican Gastronomy on a Cooking tour, and zip lines with impressive views!</a:t>
            </a:r>
          </a:p>
        </p:txBody>
      </p:sp>
      <p:pic>
        <p:nvPicPr>
          <p:cNvPr id="4098" name="Picture 2" descr="Man in a Mud Buggy or ATVs experience in Yaaman Adventure Park">
            <a:extLst>
              <a:ext uri="{FF2B5EF4-FFF2-40B4-BE49-F238E27FC236}">
                <a16:creationId xmlns:a16="http://schemas.microsoft.com/office/drawing/2014/main" id="{7503EE67-CDD0-2FCC-B1DE-FE1D86ECD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2" y="3220247"/>
            <a:ext cx="3337356" cy="18528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oman in the Secret Blue Hole in Yaaman Adventure Park experiences">
            <a:extLst>
              <a:ext uri="{FF2B5EF4-FFF2-40B4-BE49-F238E27FC236}">
                <a16:creationId xmlns:a16="http://schemas.microsoft.com/office/drawing/2014/main" id="{005A7D14-E77C-767C-3DDE-85FFC48C5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693" y="3220247"/>
            <a:ext cx="3291789" cy="18528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ef carrying a dish cooked by him in Yaaman Adventure Park">
            <a:extLst>
              <a:ext uri="{FF2B5EF4-FFF2-40B4-BE49-F238E27FC236}">
                <a16:creationId xmlns:a16="http://schemas.microsoft.com/office/drawing/2014/main" id="{020B31CC-BD23-12CD-9FAB-1757AD70D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189" y="3254746"/>
            <a:ext cx="3291789" cy="1852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C6D2AB-149C-4636-9DA3-601BF5E17E30}"/>
              </a:ext>
            </a:extLst>
          </p:cNvPr>
          <p:cNvSpPr txBox="1"/>
          <p:nvPr/>
        </p:nvSpPr>
        <p:spPr>
          <a:xfrm>
            <a:off x="56561" y="5050169"/>
            <a:ext cx="9971989" cy="646331"/>
          </a:xfrm>
          <a:prstGeom prst="rect">
            <a:avLst/>
          </a:prstGeom>
          <a:noFill/>
        </p:spPr>
        <p:txBody>
          <a:bodyPr wrap="square">
            <a:spAutoFit/>
          </a:bodyPr>
          <a:lstStyle/>
          <a:p>
            <a:pPr algn="just"/>
            <a:r>
              <a:rPr lang="en-US" sz="1800" i="0" dirty="0">
                <a:solidFill>
                  <a:srgbClr val="212529"/>
                </a:solidFill>
                <a:effectLst/>
                <a:latin typeface="Times New Roman" panose="02020603050405020304" pitchFamily="18" charset="0"/>
                <a:cs typeface="Times New Roman" panose="02020603050405020304" pitchFamily="18" charset="0"/>
              </a:rPr>
              <a:t>               ATVS riding                            Jamaican Cooking tour                         Secret Blue Hole</a:t>
            </a:r>
          </a:p>
          <a:p>
            <a:pPr algn="just"/>
            <a:r>
              <a:rPr lang="en-US" dirty="0">
                <a:solidFill>
                  <a:srgbClr val="212529"/>
                </a:solidFill>
                <a:latin typeface="Times New Roman" panose="02020603050405020304" pitchFamily="18" charset="0"/>
                <a:cs typeface="Times New Roman" panose="02020603050405020304" pitchFamily="18" charset="0"/>
              </a:rPr>
              <a:t>                     $109				$69			       $49</a:t>
            </a:r>
            <a:endParaRPr lang="en-US" dirty="0"/>
          </a:p>
        </p:txBody>
      </p:sp>
      <p:pic>
        <p:nvPicPr>
          <p:cNvPr id="4104" name="Picture 8" descr="fly high zipline">
            <a:extLst>
              <a:ext uri="{FF2B5EF4-FFF2-40B4-BE49-F238E27FC236}">
                <a16:creationId xmlns:a16="http://schemas.microsoft.com/office/drawing/2014/main" id="{23D01146-A4EA-4B3B-1EC9-19F93645C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6213" y="787542"/>
            <a:ext cx="3572209" cy="20093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AE6CAD-14BB-8141-9C9C-C41AFB814C60}"/>
              </a:ext>
            </a:extLst>
          </p:cNvPr>
          <p:cNvSpPr txBox="1"/>
          <p:nvPr/>
        </p:nvSpPr>
        <p:spPr>
          <a:xfrm>
            <a:off x="6476213" y="2786268"/>
            <a:ext cx="3604412" cy="369332"/>
          </a:xfrm>
          <a:prstGeom prst="rect">
            <a:avLst/>
          </a:prstGeom>
          <a:noFill/>
        </p:spPr>
        <p:txBody>
          <a:bodyPr wrap="square">
            <a:spAutoFit/>
          </a:bodyPr>
          <a:lstStyle/>
          <a:p>
            <a:pPr algn="ctr"/>
            <a:r>
              <a:rPr lang="en-US" sz="1800" i="0" dirty="0">
                <a:solidFill>
                  <a:srgbClr val="212529"/>
                </a:solidFill>
                <a:effectLst/>
                <a:latin typeface="Times New Roman" panose="02020603050405020304" pitchFamily="18" charset="0"/>
                <a:cs typeface="Times New Roman" panose="02020603050405020304" pitchFamily="18" charset="0"/>
              </a:rPr>
              <a:t>Zip lines $59</a:t>
            </a:r>
            <a:endParaRPr lang="en-US" dirty="0"/>
          </a:p>
        </p:txBody>
      </p:sp>
    </p:spTree>
    <p:extLst>
      <p:ext uri="{BB962C8B-B14F-4D97-AF65-F5344CB8AC3E}">
        <p14:creationId xmlns:p14="http://schemas.microsoft.com/office/powerpoint/2010/main" val="389285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813554"/>
            <a:ext cx="10091110" cy="5293757"/>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b="1" i="0" dirty="0">
                <a:solidFill>
                  <a:srgbClr val="202124"/>
                </a:solidFill>
                <a:effectLst/>
                <a:latin typeface="Times New Roman" panose="02020603050405020304" pitchFamily="18" charset="0"/>
                <a:cs typeface="Times New Roman" panose="02020603050405020304" pitchFamily="18" charset="0"/>
              </a:rPr>
              <a:t>Montego Bay</a:t>
            </a:r>
            <a:r>
              <a:rPr lang="en-US" altLang="en-US" sz="2000" dirty="0">
                <a:latin typeface="Times New Roman" panose="02020603050405020304" pitchFamily="18" charset="0"/>
                <a:cs typeface="Times New Roman" panose="02020603050405020304" pitchFamily="18" charset="0"/>
              </a:rPr>
              <a:t>. Especially for seafood and Caribbean dishes. </a:t>
            </a:r>
          </a:p>
          <a:p>
            <a:pPr>
              <a:buClrTx/>
              <a:buFontTx/>
              <a:buNone/>
            </a:pPr>
            <a:r>
              <a:rPr lang="en-US" altLang="en-US" sz="2000" dirty="0">
                <a:latin typeface="Times New Roman" panose="02020603050405020304" pitchFamily="18" charset="0"/>
                <a:cs typeface="Times New Roman" panose="02020603050405020304" pitchFamily="18" charset="0"/>
              </a:rPr>
              <a:t>Here are some recommendations: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Restaurants in Montego Bay.:</a:t>
            </a:r>
          </a:p>
          <a:p>
            <a:pPr algn="l"/>
            <a:r>
              <a:rPr lang="en-US" sz="2000" b="1" i="0" dirty="0">
                <a:solidFill>
                  <a:srgbClr val="000000"/>
                </a:solidFill>
                <a:effectLst/>
                <a:latin typeface="Times New Roman" panose="02020603050405020304" pitchFamily="18" charset="0"/>
                <a:cs typeface="Times New Roman" panose="02020603050405020304" pitchFamily="18" charset="0"/>
              </a:rPr>
              <a:t>Sugar Mill </a:t>
            </a:r>
            <a:r>
              <a:rPr lang="en-US" sz="2000" b="0" i="0" u="none" strike="noStrike" dirty="0">
                <a:effectLst/>
                <a:latin typeface="Times New Roman" panose="02020603050405020304" pitchFamily="18" charset="0"/>
                <a:cs typeface="Times New Roman" panose="02020603050405020304" pitchFamily="18" charset="0"/>
              </a:rPr>
              <a:t>$$$$ Caribbean, Jamaican, Vegetarian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Half Moon Resort, Montego Bay</a:t>
            </a:r>
          </a:p>
          <a:p>
            <a:pPr algn="l"/>
            <a:r>
              <a:rPr lang="en-US" sz="2000" b="1" i="0" dirty="0">
                <a:solidFill>
                  <a:srgbClr val="000000"/>
                </a:solidFill>
                <a:effectLst/>
                <a:latin typeface="Times New Roman" panose="02020603050405020304" pitchFamily="18" charset="0"/>
                <a:cs typeface="Times New Roman" panose="02020603050405020304" pitchFamily="18" charset="0"/>
              </a:rPr>
              <a:t>The Houseboat Grill </a:t>
            </a:r>
            <a:r>
              <a:rPr lang="en-US" sz="2000" b="0" i="0" u="none" strike="noStrike" dirty="0">
                <a:effectLst/>
                <a:latin typeface="Times New Roman" panose="02020603050405020304" pitchFamily="18" charset="0"/>
                <a:cs typeface="Times New Roman" panose="02020603050405020304" pitchFamily="18" charset="0"/>
              </a:rPr>
              <a:t>$$ - $$$ Caribbean, Seafood, Jamaican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Southern Cross Blvd, Montego Bay </a:t>
            </a:r>
            <a:endParaRPr lang="en-US" sz="2000" b="0" i="0" dirty="0">
              <a:effectLst/>
              <a:latin typeface="Times New Roman" panose="02020603050405020304" pitchFamily="18" charset="0"/>
              <a:cs typeface="Times New Roman" panose="02020603050405020304" pitchFamily="18" charset="0"/>
            </a:endParaRPr>
          </a:p>
          <a:p>
            <a:pPr algn="l"/>
            <a:r>
              <a:rPr lang="en-US" sz="2000" b="1" i="0" dirty="0">
                <a:solidFill>
                  <a:srgbClr val="000000"/>
                </a:solidFill>
                <a:effectLst/>
                <a:latin typeface="Times New Roman" panose="02020603050405020304" pitchFamily="18" charset="0"/>
                <a:cs typeface="Times New Roman" panose="02020603050405020304" pitchFamily="18" charset="0"/>
              </a:rPr>
              <a:t>The Pelican Grill </a:t>
            </a:r>
            <a:r>
              <a:rPr lang="en-US" sz="2000" b="0" i="0" u="none" strike="noStrike" dirty="0">
                <a:effectLst/>
                <a:latin typeface="Times New Roman" panose="02020603050405020304" pitchFamily="18" charset="0"/>
                <a:cs typeface="Times New Roman" panose="02020603050405020304" pitchFamily="18" charset="0"/>
              </a:rPr>
              <a:t>$$ - $$$ Caribbean, Jamaican, Vegetarian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Gloucester Ave Miranda Hill, Across the Street From the Old Hospital Park, Montego Bay</a:t>
            </a:r>
            <a:endParaRPr lang="en-US" sz="2000" b="0" i="0" dirty="0">
              <a:effectLst/>
              <a:latin typeface="Times New Roman" panose="02020603050405020304" pitchFamily="18" charset="0"/>
              <a:cs typeface="Times New Roman" panose="02020603050405020304" pitchFamily="18" charset="0"/>
            </a:endParaRPr>
          </a:p>
          <a:p>
            <a:pPr algn="l"/>
            <a:r>
              <a:rPr lang="en-US" sz="2000" b="1" i="0" dirty="0" err="1">
                <a:solidFill>
                  <a:srgbClr val="000000"/>
                </a:solidFill>
                <a:effectLst/>
                <a:latin typeface="Times New Roman" panose="02020603050405020304" pitchFamily="18" charset="0"/>
                <a:cs typeface="Times New Roman" panose="02020603050405020304" pitchFamily="18" charset="0"/>
              </a:rPr>
              <a:t>Scotchies</a:t>
            </a:r>
            <a:r>
              <a:rPr lang="en-US" sz="2000" b="1" i="0" dirty="0">
                <a:solidFill>
                  <a:srgbClr val="000000"/>
                </a:solidFill>
                <a:effectLst/>
                <a:latin typeface="Times New Roman" panose="02020603050405020304" pitchFamily="18" charset="0"/>
                <a:cs typeface="Times New Roman" panose="02020603050405020304" pitchFamily="18" charset="0"/>
              </a:rPr>
              <a:t> </a:t>
            </a:r>
            <a:r>
              <a:rPr lang="en-US" sz="2000" b="0" i="0" u="none" strike="noStrike" dirty="0">
                <a:effectLst/>
                <a:latin typeface="Times New Roman" panose="02020603050405020304" pitchFamily="18" charset="0"/>
                <a:cs typeface="Times New Roman" panose="02020603050405020304" pitchFamily="18" charset="0"/>
              </a:rPr>
              <a:t>$ Caribbean, Barbecue, Jamaican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Falmouth Road, Montego Bay </a:t>
            </a:r>
            <a:endParaRPr lang="en-US" sz="2000" b="0" i="0" dirty="0">
              <a:effectLst/>
              <a:latin typeface="Times New Roman" panose="02020603050405020304" pitchFamily="18" charset="0"/>
              <a:cs typeface="Times New Roman" panose="02020603050405020304" pitchFamily="18" charset="0"/>
            </a:endParaRPr>
          </a:p>
          <a:p>
            <a:pPr algn="l"/>
            <a:endParaRPr lang="en-US" sz="2000" b="0" i="0" dirty="0">
              <a:effectLst/>
              <a:latin typeface="Trip Sans VF"/>
            </a:endParaRPr>
          </a:p>
          <a:p>
            <a:r>
              <a:rPr lang="en-US" altLang="en-US" dirty="0"/>
              <a:t>For those of you who just like good food, you can’t go wrong just about anywhere you go in Montego Bay.</a:t>
            </a:r>
            <a:endParaRPr lang="en-US"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Good Eating</a:t>
            </a:r>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E198FE08-EF3D-D7A3-BA22-459D605B23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85" t="16030" r="6100" b="1237"/>
          <a:stretch/>
        </p:blipFill>
        <p:spPr bwMode="auto">
          <a:xfrm>
            <a:off x="6692722" y="1251572"/>
            <a:ext cx="3261984" cy="225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6">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584183"/>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76080" y="1286889"/>
            <a:ext cx="9728462" cy="2105025"/>
          </a:xfrm>
          <a:prstGeom prst="rect">
            <a:avLst/>
          </a:prstGeom>
        </p:spPr>
        <p:txBody>
          <a:bodyPr vert="horz"/>
          <a:lstStyle/>
          <a:p>
            <a:pPr lvl="0" rtl="0"/>
            <a:r>
              <a:rPr lang="en-US" sz="2800" i="0" dirty="0">
                <a:solidFill>
                  <a:srgbClr val="202124"/>
                </a:solidFill>
                <a:effectLst/>
                <a:latin typeface="Times New Roman" panose="02020603050405020304" pitchFamily="18" charset="0"/>
                <a:cs typeface="Times New Roman" panose="02020603050405020304" pitchFamily="18" charset="0"/>
              </a:rPr>
              <a:t>Montego Bay</a:t>
            </a:r>
            <a:r>
              <a:rPr lang="en-US" sz="2800" dirty="0">
                <a:solidFill>
                  <a:srgbClr val="000000"/>
                </a:solidFill>
                <a:latin typeface="Times New Roman" panose="02020603050405020304" pitchFamily="18" charset="0"/>
                <a:cs typeface="Times New Roman" panose="02020603050405020304" pitchFamily="18" charset="0"/>
              </a:rPr>
              <a:t> is a beautiful Area with a rich history and seemingly endless attractions. </a:t>
            </a:r>
          </a:p>
          <a:p>
            <a:pPr lvl="0" rtl="0"/>
            <a:r>
              <a:rPr lang="en-US" sz="2800" dirty="0">
                <a:solidFill>
                  <a:srgbClr val="000000"/>
                </a:solidFill>
                <a:latin typeface="Times New Roman" panose="02020603050405020304" pitchFamily="18" charset="0"/>
                <a:cs typeface="Times New Roman" panose="02020603050405020304" pitchFamily="18" charset="0"/>
              </a:rPr>
              <a:t>Regardless of what you're looking for, </a:t>
            </a:r>
            <a:r>
              <a:rPr lang="en-US" sz="2800" i="0" dirty="0">
                <a:solidFill>
                  <a:srgbClr val="202124"/>
                </a:solidFill>
                <a:effectLst/>
                <a:latin typeface="Times New Roman" panose="02020603050405020304" pitchFamily="18" charset="0"/>
                <a:cs typeface="Times New Roman" panose="02020603050405020304" pitchFamily="18" charset="0"/>
              </a:rPr>
              <a:t>Montego Bay </a:t>
            </a:r>
            <a:r>
              <a:rPr lang="en-US" sz="2800" dirty="0">
                <a:solidFill>
                  <a:srgbClr val="000000"/>
                </a:solidFill>
                <a:latin typeface="Times New Roman" panose="02020603050405020304" pitchFamily="18" charset="0"/>
                <a:cs typeface="Times New Roman" panose="02020603050405020304" pitchFamily="18" charset="0"/>
              </a:rPr>
              <a:t>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t>
            </a:r>
            <a:r>
              <a:rPr lang="en-US" sz="2800" i="0" dirty="0">
                <a:solidFill>
                  <a:srgbClr val="202124"/>
                </a:solidFill>
                <a:effectLst/>
                <a:latin typeface="Times New Roman" panose="02020603050405020304" pitchFamily="18" charset="0"/>
                <a:cs typeface="Times New Roman" panose="02020603050405020304" pitchFamily="18" charset="0"/>
              </a:rPr>
              <a:t>Montego Bay</a:t>
            </a:r>
            <a:endParaRPr 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7">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i="0" dirty="0">
                <a:solidFill>
                  <a:srgbClr val="202124"/>
                </a:solidFill>
                <a:effectLst/>
                <a:latin typeface="Times New Roman" panose="02020603050405020304" pitchFamily="18" charset="0"/>
                <a:cs typeface="Times New Roman" panose="02020603050405020304" pitchFamily="18" charset="0"/>
              </a:rPr>
              <a:t>Montego Bay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00265"/>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Pay attention to the time. - Ship time and local time are often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If a ship-sponsored excursion is late returning to port, the ship will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Have your Passport, Credit Card, and phone numbers for your ship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What to Do If You Miss the Ship</a:t>
            </a:r>
            <a:br>
              <a:rPr lang="en-US" altLang="en-US" b="1"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The Port Officials can help you with contacting your ship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60972"/>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17401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kern="1200" baseline="0" dirty="0">
                <a:ln>
                  <a:noFill/>
                </a:ln>
                <a:latin typeface="Times New Roman" panose="02020603050405020304" pitchFamily="18" charset="0"/>
                <a:ea typeface="Arial" pitchFamily="34"/>
                <a:cs typeface="Times New Roman" panose="02020603050405020304" pitchFamily="18" charset="0"/>
              </a:rPr>
              <a:t>The Jamaican Dollar is the official currency of Jamaica</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kern="1200" baseline="0" dirty="0">
                <a:ln>
                  <a:noFill/>
                </a:ln>
                <a:latin typeface="Times New Roman" panose="02020603050405020304" pitchFamily="18" charset="0"/>
                <a:ea typeface="Segoe UI" pitchFamily="34"/>
                <a:cs typeface="Times New Roman" panose="02020603050405020304" pitchFamily="18" charset="0"/>
              </a:rPr>
              <a:t>The official Exchange is </a:t>
            </a:r>
            <a:r>
              <a:rPr lang="en-US" sz="2400" i="0" dirty="0">
                <a:effectLst/>
                <a:latin typeface="Times New Roman" panose="02020603050405020304" pitchFamily="18" charset="0"/>
                <a:cs typeface="Times New Roman" panose="02020603050405020304" pitchFamily="18" charset="0"/>
              </a:rPr>
              <a:t>155.06 Jamaican Dollars</a:t>
            </a:r>
            <a:r>
              <a:rPr lang="en-US" sz="2400" i="0" u="none" strike="noStrike" kern="1200" baseline="0" dirty="0">
                <a:ln>
                  <a:noFill/>
                </a:ln>
                <a:latin typeface="Times New Roman" panose="02020603050405020304" pitchFamily="18" charset="0"/>
                <a:ea typeface="Segoe UI" pitchFamily="34"/>
                <a:cs typeface="Times New Roman" panose="02020603050405020304" pitchFamily="18" charset="0"/>
              </a:rPr>
              <a:t> for $1 US Dollar.</a:t>
            </a:r>
          </a:p>
          <a:p>
            <a:pPr algn="ctr" hangingPunct="0">
              <a:lnSpc>
                <a:spcPct val="93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dirty="0">
                <a:effectLst/>
                <a:latin typeface="Times New Roman" panose="02020603050405020304" pitchFamily="18" charset="0"/>
                <a:cs typeface="Times New Roman" panose="02020603050405020304" pitchFamily="18" charset="0"/>
              </a:rPr>
              <a:t>The Jamaican Dollar symbol is JMD</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2050" name="Picture 2" descr="Jamaican Currency and Exchange Rate to British Pounds - Carib Shipping">
            <a:extLst>
              <a:ext uri="{FF2B5EF4-FFF2-40B4-BE49-F238E27FC236}">
                <a16:creationId xmlns:a16="http://schemas.microsoft.com/office/drawing/2014/main" id="{3330AB4C-38E0-9E30-ACFD-F57EC4237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12" y="2041407"/>
            <a:ext cx="5443714" cy="3629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70402"/>
            <a:ext cx="3492485" cy="1891496"/>
          </a:xfrm>
          <a:prstGeom prst="rect">
            <a:avLst/>
          </a:prstGeom>
        </p:spPr>
        <p:txBody>
          <a:bodyPr vert="horz" lIns="91440" tIns="45720" rIns="91440" bIns="45720" rtlCol="0" anchor="ctr">
            <a:normAutofit/>
          </a:bodyPr>
          <a:lstStyle/>
          <a:p>
            <a:pPr lvl="0"/>
            <a:r>
              <a:rPr lang="en-US" sz="3000" b="1" dirty="0">
                <a:latin typeface="Times New Roman" panose="02020603050405020304" pitchFamily="18" charset="0"/>
                <a:cs typeface="Times New Roman" panose="02020603050405020304" pitchFamily="18" charset="0"/>
              </a:rPr>
              <a:t>About </a:t>
            </a:r>
            <a:r>
              <a:rPr lang="en-US" sz="3000" b="1" i="0" dirty="0">
                <a:effectLst/>
                <a:latin typeface="Times New Roman" panose="02020603050405020304" pitchFamily="18" charset="0"/>
                <a:cs typeface="Times New Roman" panose="02020603050405020304" pitchFamily="18" charset="0"/>
              </a:rPr>
              <a:t>Montego Bay</a:t>
            </a:r>
            <a:endParaRPr lang="en-US" sz="3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C5F00E6-3215-1B58-2A6F-0199A91F07B3}"/>
              </a:ext>
            </a:extLst>
          </p:cNvPr>
          <p:cNvSpPr txBox="1"/>
          <p:nvPr/>
        </p:nvSpPr>
        <p:spPr>
          <a:xfrm>
            <a:off x="3492485" y="270402"/>
            <a:ext cx="6588140" cy="2014314"/>
          </a:xfrm>
          <a:prstGeom prst="rect">
            <a:avLst/>
          </a:prstGeom>
        </p:spPr>
        <p:txBody>
          <a:bodyPr vert="horz" lIns="91440" tIns="45720" rIns="91440" bIns="45720" rtlCol="0" anchor="t">
            <a:normAutofit fontScale="92500"/>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Montego Bay is the capital of the parish of St. James in Jamaica.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is the fourth-largest urban area in the country by population, after Kingston, Spanish Town, and Portmore, all of which form the Greater Kingston Metropolitan Area, home to over half a million people. As a result, Montego Bay is the second-largest anglophone city in the Caribbean, after Kingston.</a:t>
            </a:r>
          </a:p>
        </p:txBody>
      </p:sp>
      <p:pic>
        <p:nvPicPr>
          <p:cNvPr id="7" name="Picture 6" descr="A bridge over a body of water&#10;&#10;Description automatically generated">
            <a:extLst>
              <a:ext uri="{FF2B5EF4-FFF2-40B4-BE49-F238E27FC236}">
                <a16:creationId xmlns:a16="http://schemas.microsoft.com/office/drawing/2014/main" id="{EA695118-2E0B-DD94-CD4D-86FCCE196D28}"/>
              </a:ext>
            </a:extLst>
          </p:cNvPr>
          <p:cNvPicPr>
            <a:picLocks noChangeAspect="1"/>
          </p:cNvPicPr>
          <p:nvPr/>
        </p:nvPicPr>
        <p:blipFill rotWithShape="1">
          <a:blip r:embed="rId3">
            <a:extLst>
              <a:ext uri="{28A0092B-C50C-407E-A947-70E740481C1C}">
                <a14:useLocalDpi xmlns:a14="http://schemas.microsoft.com/office/drawing/2010/main" val="0"/>
              </a:ext>
            </a:extLst>
          </a:blip>
          <a:srcRect t="12484" r="2" b="26518"/>
          <a:stretch/>
        </p:blipFill>
        <p:spPr>
          <a:xfrm>
            <a:off x="-7580" y="2284716"/>
            <a:ext cx="10088205" cy="3384521"/>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413455" y="5255759"/>
            <a:ext cx="2268141" cy="301905"/>
          </a:xfrm>
          <a:prstGeom prst="rect">
            <a:avLst/>
          </a:prstGeom>
        </p:spPr>
        <p:txBody>
          <a:bodyPr vert="horz" lIns="91440" tIns="45720" rIns="91440" bIns="45720" rtlCol="0" anchor="ctr">
            <a:normAutofit/>
          </a:bodyPr>
          <a:lstStyle/>
          <a:p>
            <a:pPr algn="r">
              <a:spcAft>
                <a:spcPts val="600"/>
              </a:spcAft>
              <a:defRPr/>
            </a:pPr>
            <a:fld id="{76B031AB-4808-4E5A-B41A-FC677859455F}" type="slidenum">
              <a:rPr lang="en-US" sz="1000">
                <a:solidFill>
                  <a:prstClr val="white"/>
                </a:solidFill>
                <a:latin typeface="Calibri" panose="020F0502020204030204"/>
              </a:rPr>
              <a:pPr algn="r">
                <a:spcAft>
                  <a:spcPts val="600"/>
                </a:spcAft>
                <a:defRPr/>
              </a:pPr>
              <a:t>6</a:t>
            </a:fld>
            <a:endParaRPr lang="en-US" sz="1000">
              <a:solidFill>
                <a:prstClr val="white"/>
              </a:solidFill>
              <a:latin typeface="Calibri" panose="020F0502020204030204"/>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70027"/>
            <a:ext cx="10077704" cy="795338"/>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Natives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663DEE-022A-9D35-2E66-5EF33F64183C}"/>
              </a:ext>
            </a:extLst>
          </p:cNvPr>
          <p:cNvSpPr txBox="1"/>
          <p:nvPr/>
        </p:nvSpPr>
        <p:spPr>
          <a:xfrm>
            <a:off x="79022" y="752475"/>
            <a:ext cx="6513992"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Caribbean Island of Jamaica was initially inhabited in approximately 600 AD or 650 AD by the Redware people, often associated with redware pottery, By roughly 800 AD, a second wave of inhabitance occurred by the Arawak tribes, including the Tainos, before the arrival of Columbus in 1494.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Early inhabitants of Jamaica named the land "Xaymaca", meaning "land of wood and water". The Spanish enslaved the Arawak, who were ravaged further by diseases that the Spanish brought with them. Early historians believe that by 1602, the Arawak-speaking Taino tribes were extinct.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some of the Taino escaped into the forested mountains of the interior, where they mixed with runaway African slaves, and survived free from first Spanish, and then English, rule.</a:t>
            </a:r>
          </a:p>
        </p:txBody>
      </p:sp>
      <p:pic>
        <p:nvPicPr>
          <p:cNvPr id="7" name="Picture 6" descr="A black and white drawing of a person wearing a feathered headdress&#10;&#10;Description automatically generated">
            <a:extLst>
              <a:ext uri="{FF2B5EF4-FFF2-40B4-BE49-F238E27FC236}">
                <a16:creationId xmlns:a16="http://schemas.microsoft.com/office/drawing/2014/main" id="{40348195-5B00-101E-2E2D-48D5AE16A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014" y="861530"/>
            <a:ext cx="3484690" cy="48090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A85D3CC3-A382-D27D-B3F9-951B3FA96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728A3-40A0-CA67-C406-2D9B54771929}"/>
              </a:ext>
            </a:extLst>
          </p:cNvPr>
          <p:cNvSpPr txBox="1">
            <a:spLocks noGrp="1"/>
          </p:cNvSpPr>
          <p:nvPr>
            <p:ph type="title" idx="4294967295"/>
          </p:nvPr>
        </p:nvSpPr>
        <p:spPr>
          <a:xfrm>
            <a:off x="0" y="128642"/>
            <a:ext cx="10077704" cy="795338"/>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a:t>
            </a:r>
            <a:r>
              <a:rPr lang="en-US" sz="4800" b="1" dirty="0">
                <a:solidFill>
                  <a:srgbClr val="202124"/>
                </a:solidFill>
                <a:latin typeface="Times New Roman" panose="02020603050405020304" pitchFamily="18" charset="0"/>
                <a:cs typeface="Times New Roman" panose="02020603050405020304" pitchFamily="18" charset="0"/>
              </a:rPr>
              <a:t>Early Settlements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4E0F268-10A8-C66E-CC11-40D06E01AC3A}"/>
              </a:ext>
            </a:extLst>
          </p:cNvPr>
          <p:cNvSpPr txBox="1"/>
          <p:nvPr/>
        </p:nvSpPr>
        <p:spPr>
          <a:xfrm>
            <a:off x="3474259" y="1066626"/>
            <a:ext cx="6465174" cy="424349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1655, the English invaded Jamaica and defeated the Spanish. Some African enslaved people took advantage of the political turmoil and escaped to the island's interior mountains, forming independent communities that became known as the Maroons.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Meanwhile, on the coast, the English built the settlement of Port Royal, a base of operations where piracy flourished as so many European rebels had been rejected from their countries to serve sentences on the seas.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Captain Henry Morgan, a Welsh plantation owner and privateer, raided settlements and shipping bases from Port Royal, earning him his reputation as one of the richest pirates in the Caribbean. </a:t>
            </a:r>
          </a:p>
        </p:txBody>
      </p:sp>
      <p:pic>
        <p:nvPicPr>
          <p:cNvPr id="8" name="Picture 7" descr="A pirate sitting on a barrel&#10;&#10;Description automatically generated">
            <a:extLst>
              <a:ext uri="{FF2B5EF4-FFF2-40B4-BE49-F238E27FC236}">
                <a16:creationId xmlns:a16="http://schemas.microsoft.com/office/drawing/2014/main" id="{4454679E-C608-8749-6D04-A2E9641F1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1089204"/>
            <a:ext cx="3448050" cy="4572000"/>
          </a:xfrm>
          <a:prstGeom prst="rect">
            <a:avLst/>
          </a:prstGeom>
        </p:spPr>
      </p:pic>
    </p:spTree>
    <p:extLst>
      <p:ext uri="{BB962C8B-B14F-4D97-AF65-F5344CB8AC3E}">
        <p14:creationId xmlns:p14="http://schemas.microsoft.com/office/powerpoint/2010/main" val="179525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3000">
              <a:srgbClr val="6D90D1">
                <a:alpha val="79000"/>
                <a:lumMod val="95000"/>
                <a:lumOff val="5000"/>
              </a:srgbClr>
            </a:gs>
            <a:gs pos="15000">
              <a:srgbClr val="5F86CD"/>
            </a:gs>
            <a:gs pos="0">
              <a:schemeClr val="accent1">
                <a:lumMod val="97000"/>
                <a:lumOff val="3000"/>
              </a:schemeClr>
            </a:gs>
          </a:gsLst>
          <a:lin ang="6000000" scaled="0"/>
        </a:gradFill>
        <a:effectLst/>
      </p:bgPr>
    </p:bg>
    <p:spTree>
      <p:nvGrpSpPr>
        <p:cNvPr id="1" name="">
          <a:extLst>
            <a:ext uri="{FF2B5EF4-FFF2-40B4-BE49-F238E27FC236}">
              <a16:creationId xmlns:a16="http://schemas.microsoft.com/office/drawing/2014/main" id="{57171EB5-0F6E-CC63-62F0-B70116AA4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B5C25-BC2A-7F30-F08C-79C9F6A77F30}"/>
              </a:ext>
            </a:extLst>
          </p:cNvPr>
          <p:cNvSpPr txBox="1">
            <a:spLocks noGrp="1"/>
          </p:cNvSpPr>
          <p:nvPr>
            <p:ph type="title" idx="4294967295"/>
          </p:nvPr>
        </p:nvSpPr>
        <p:spPr>
          <a:xfrm>
            <a:off x="0" y="119201"/>
            <a:ext cx="10077704" cy="795338"/>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Colonization</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B1DA5DC-F38E-C902-342A-A12B656D95AD}"/>
              </a:ext>
            </a:extLst>
          </p:cNvPr>
          <p:cNvSpPr txBox="1"/>
          <p:nvPr/>
        </p:nvSpPr>
        <p:spPr>
          <a:xfrm>
            <a:off x="79022" y="752475"/>
            <a:ext cx="6513992" cy="4401205"/>
          </a:xfrm>
          <a:prstGeom prst="rect">
            <a:avLst/>
          </a:prstGeom>
          <a:noFill/>
        </p:spPr>
        <p:txBody>
          <a:bodyPr wrap="square">
            <a:spAutoFit/>
          </a:bodyPr>
          <a:lstStyle/>
          <a:p>
            <a:endParaRPr lang="en-US" sz="2000" dirty="0"/>
          </a:p>
          <a:p>
            <a:pPr marL="342900" indent="-342900">
              <a:buFont typeface="Arial" panose="020B0604020202020204" pitchFamily="34" charset="0"/>
              <a:buChar char="•"/>
            </a:pPr>
            <a:r>
              <a:rPr lang="en-US" sz="2000" dirty="0"/>
              <a:t>In the 18th century, sugar cane replaced piracy as British Jamaica's main source of income. The sugar industry was labor-intensive, and the British brought hundreds of thousands of enslaved black Africans to the island. By 1850, the black and mulatto Jamaican population outnumbered the white population by a ratio of twenty to one. </a:t>
            </a:r>
          </a:p>
          <a:p>
            <a:pPr marL="342900" indent="-342900">
              <a:buFont typeface="Arial" panose="020B0604020202020204" pitchFamily="34" charset="0"/>
              <a:buChar char="•"/>
            </a:pPr>
            <a:r>
              <a:rPr lang="en-US" sz="2000" dirty="0"/>
              <a:t>Enslaved Jamaicans mounted over a dozen major uprisings during the 18th century, including Tacky's Revolt in 1760. There were also periodic skirmishes between the British and the mountain communities of the Jamaican Maroons, culminating in the First Maroon War of the 1730s and the Second Maroon War of 1795–1796</a:t>
            </a:r>
          </a:p>
        </p:txBody>
      </p:sp>
      <p:pic>
        <p:nvPicPr>
          <p:cNvPr id="4" name="Picture 3" descr="A person holding an object&#10;&#10;Description automatically generated">
            <a:extLst>
              <a:ext uri="{FF2B5EF4-FFF2-40B4-BE49-F238E27FC236}">
                <a16:creationId xmlns:a16="http://schemas.microsoft.com/office/drawing/2014/main" id="{D84BE8C5-7710-11A3-253A-3310EBE11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601" y="1055649"/>
            <a:ext cx="3429103" cy="4615212"/>
          </a:xfrm>
          <a:prstGeom prst="rect">
            <a:avLst/>
          </a:prstGeom>
        </p:spPr>
      </p:pic>
    </p:spTree>
    <p:extLst>
      <p:ext uri="{BB962C8B-B14F-4D97-AF65-F5344CB8AC3E}">
        <p14:creationId xmlns:p14="http://schemas.microsoft.com/office/powerpoint/2010/main" val="268761025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TotalTime>
  <Words>2526</Words>
  <Application>Microsoft Office PowerPoint</Application>
  <PresentationFormat>Custom</PresentationFormat>
  <Paragraphs>165</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Liberation Sans</vt:lpstr>
      <vt:lpstr>Times New Roman</vt:lpstr>
      <vt:lpstr>Trip Sans VF</vt:lpstr>
      <vt:lpstr>Wingdings</vt:lpstr>
      <vt:lpstr>Default</vt:lpstr>
      <vt:lpstr>Montego Bay Jamaica Presented by Marc Silver</vt:lpstr>
      <vt:lpstr>What I Will Cover</vt:lpstr>
      <vt:lpstr>My Port Philosophy</vt:lpstr>
      <vt:lpstr>PowerPoint Presentation</vt:lpstr>
      <vt:lpstr>PowerPoint Presentation</vt:lpstr>
      <vt:lpstr>About Montego Bay</vt:lpstr>
      <vt:lpstr>Jamaican Natives</vt:lpstr>
      <vt:lpstr>Jamaican Early Settlements</vt:lpstr>
      <vt:lpstr>Jamaican Colonization</vt:lpstr>
      <vt:lpstr>Map of Jamaica</vt:lpstr>
      <vt:lpstr>Map of Montego Bay</vt:lpstr>
      <vt:lpstr>Montego Bay Taxis</vt:lpstr>
      <vt:lpstr>Montego Bay Tourist Taxis</vt:lpstr>
      <vt:lpstr>Knutford Express</vt:lpstr>
      <vt:lpstr>Harbour Street Craft and Cultural Village  </vt:lpstr>
      <vt:lpstr>PowerPoint Presentation</vt:lpstr>
      <vt:lpstr>Fort Montego</vt:lpstr>
      <vt:lpstr>St James Parish Church</vt:lpstr>
      <vt:lpstr>Dead End Beach</vt:lpstr>
      <vt:lpstr>PowerPoint Presentation</vt:lpstr>
      <vt:lpstr>PowerPoint Presentation</vt:lpstr>
      <vt:lpstr>Mayfield Falls &amp; Mineral Springs</vt:lpstr>
      <vt:lpstr>Dolphin Cove Montego Bay</vt:lpstr>
      <vt:lpstr>Yaaman Adventure Park</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135</cp:revision>
  <dcterms:created xsi:type="dcterms:W3CDTF">2023-03-25T21:24:27Z</dcterms:created>
  <dcterms:modified xsi:type="dcterms:W3CDTF">2024-08-22T00:43:47Z</dcterms:modified>
</cp:coreProperties>
</file>