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2" r:id="rId3"/>
    <p:sldId id="261" r:id="rId4"/>
    <p:sldId id="263" r:id="rId5"/>
    <p:sldId id="264" r:id="rId6"/>
    <p:sldId id="275" r:id="rId7"/>
    <p:sldId id="276" r:id="rId8"/>
    <p:sldId id="277" r:id="rId9"/>
    <p:sldId id="278" r:id="rId10"/>
    <p:sldId id="279" r:id="rId11"/>
    <p:sldId id="305" r:id="rId12"/>
    <p:sldId id="280" r:id="rId13"/>
    <p:sldId id="293" r:id="rId14"/>
    <p:sldId id="304" r:id="rId15"/>
    <p:sldId id="291" r:id="rId16"/>
    <p:sldId id="303" r:id="rId17"/>
    <p:sldId id="294" r:id="rId18"/>
    <p:sldId id="295" r:id="rId19"/>
    <p:sldId id="296" r:id="rId20"/>
    <p:sldId id="297" r:id="rId21"/>
    <p:sldId id="298" r:id="rId22"/>
    <p:sldId id="302" r:id="rId23"/>
    <p:sldId id="299" r:id="rId24"/>
    <p:sldId id="300" r:id="rId25"/>
    <p:sldId id="292" r:id="rId26"/>
    <p:sldId id="301" r:id="rId27"/>
    <p:sldId id="257"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94660"/>
  </p:normalViewPr>
  <p:slideViewPr>
    <p:cSldViewPr snapToGrid="0" showGuides="1">
      <p:cViewPr varScale="1">
        <p:scale>
          <a:sx n="82" d="100"/>
          <a:sy n="82" d="100"/>
        </p:scale>
        <p:origin x="576" y="102"/>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6</a:t>
            </a:fld>
            <a:endParaRPr lang="en-US"/>
          </a:p>
        </p:txBody>
      </p:sp>
    </p:spTree>
    <p:extLst>
      <p:ext uri="{BB962C8B-B14F-4D97-AF65-F5344CB8AC3E}">
        <p14:creationId xmlns:p14="http://schemas.microsoft.com/office/powerpoint/2010/main" val="46297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7</a:t>
            </a:fld>
            <a:endParaRPr lang="en-US"/>
          </a:p>
        </p:txBody>
      </p:sp>
    </p:spTree>
    <p:extLst>
      <p:ext uri="{BB962C8B-B14F-4D97-AF65-F5344CB8AC3E}">
        <p14:creationId xmlns:p14="http://schemas.microsoft.com/office/powerpoint/2010/main" val="33799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8</a:t>
            </a:fld>
            <a:endParaRPr lang="en-US"/>
          </a:p>
        </p:txBody>
      </p:sp>
    </p:spTree>
    <p:extLst>
      <p:ext uri="{BB962C8B-B14F-4D97-AF65-F5344CB8AC3E}">
        <p14:creationId xmlns:p14="http://schemas.microsoft.com/office/powerpoint/2010/main" val="97791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a:p>
        </p:txBody>
      </p:sp>
    </p:spTree>
    <p:extLst>
      <p:ext uri="{BB962C8B-B14F-4D97-AF65-F5344CB8AC3E}">
        <p14:creationId xmlns:p14="http://schemas.microsoft.com/office/powerpoint/2010/main" val="249178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a:p>
        </p:txBody>
      </p:sp>
    </p:spTree>
    <p:extLst>
      <p:ext uri="{BB962C8B-B14F-4D97-AF65-F5344CB8AC3E}">
        <p14:creationId xmlns:p14="http://schemas.microsoft.com/office/powerpoint/2010/main" val="79906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27</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4/22/2025</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4/22/2025</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rain on a river&#10;&#10;Description automatically generated with medium confidence">
            <a:extLst>
              <a:ext uri="{FF2B5EF4-FFF2-40B4-BE49-F238E27FC236}">
                <a16:creationId xmlns:a16="http://schemas.microsoft.com/office/drawing/2014/main" id="{EC543A48-994A-5339-473C-526D21FC0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1524000" y="3370263"/>
            <a:ext cx="9144000" cy="4010469"/>
          </a:xfrm>
        </p:spPr>
        <p:txBody>
          <a:bodyPr anchor="ctr">
            <a:noAutofit/>
          </a:bodyPr>
          <a:lstStyle/>
          <a:p>
            <a:pPr marL="0" marR="0" algn="ctr">
              <a:lnSpc>
                <a:spcPct val="107000"/>
              </a:lnSpc>
              <a:spcBef>
                <a:spcPts val="0"/>
              </a:spcBef>
              <a:spcAft>
                <a:spcPts val="800"/>
              </a:spcAft>
            </a:pPr>
            <a:r>
              <a:rPr lang="en-US" sz="60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Monsoons in India</a:t>
            </a:r>
            <a:br>
              <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An In-depth Overview</a:t>
            </a:r>
            <a:br>
              <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36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Marc Silver</a:t>
            </a:r>
            <a:br>
              <a:rPr lang="en-US" sz="1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br>
            <a:endParaRPr lang="en-US" sz="6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085087"/>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Seasons of the Indian Monsoon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085088"/>
            <a:ext cx="11582400" cy="5772911"/>
          </a:xfrm>
        </p:spPr>
        <p:txBody>
          <a:bodyPr>
            <a:noAutofit/>
          </a:bodyPr>
          <a:lstStyle/>
          <a:p>
            <a:pPr marL="0" marR="0" algn="l">
              <a:lnSpc>
                <a:spcPct val="107000"/>
              </a:lnSpc>
              <a:spcBef>
                <a:spcPts val="0"/>
              </a:spcBef>
              <a:spcAft>
                <a:spcPts val="800"/>
              </a:spcAft>
            </a:pPr>
            <a:r>
              <a:rPr lang="en-US" sz="2000" kern="100" dirty="0">
                <a:effectLst/>
                <a:ea typeface="Aptos" panose="020B0004020202020204" pitchFamily="34" charset="0"/>
              </a:rPr>
              <a:t>India’s climate can be divided both by season and region:</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ea typeface="Aptos" panose="020B0004020202020204" pitchFamily="34" charset="0"/>
              </a:rPr>
              <a:t>Seasonal Classification:</a:t>
            </a:r>
            <a:endParaRPr lang="en-US" sz="2000" kern="100" dirty="0">
              <a:effectLst/>
              <a:ea typeface="Aptos" panose="020B0004020202020204" pitchFamily="34" charset="0"/>
            </a:endParaRPr>
          </a:p>
          <a:p>
            <a:pPr marL="742950" marR="0" lvl="1"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Northeast Monsoon (Winter)</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Mid-December to mid-March</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Temperature: Cold, with significant regional variations. Northern India, especially the Himalayas, experiences freezing temperatures and snowfall, while southern India remains relatively mild.</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Weather: Clear skies, low humidity, and cold winds. Snowfall in northern hill stations.</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Cultural Significance: Celebrations include Christmas, New Year,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Lohri</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Makar Sankranti, and Pongal. Winter sports like skiing are popular in the north</a:t>
            </a:r>
          </a:p>
          <a:p>
            <a:pPr marL="742950" marR="0" lvl="1"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Hot Weather Season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March to May</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Temperature: Extremely hot, particularly in northern and central India, with temperatures often exceeding 40°C (104°F).</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Weather: Hot and dry conditions with occasional dust storms.</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Cultural Significance: Festivals such as Holi, Rath Yatra, and Guru Purnima. Families often travel to cooler hill stations to escape the heat.</a:t>
            </a:r>
          </a:p>
        </p:txBody>
      </p:sp>
    </p:spTree>
    <p:extLst>
      <p:ext uri="{BB962C8B-B14F-4D97-AF65-F5344CB8AC3E}">
        <p14:creationId xmlns:p14="http://schemas.microsoft.com/office/powerpoint/2010/main" val="41481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109471"/>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Seasons of the Indian Monsoon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109472"/>
            <a:ext cx="11582400" cy="5748527"/>
          </a:xfrm>
        </p:spPr>
        <p:txBody>
          <a:bodyPr>
            <a:noAutofit/>
          </a:bodyPr>
          <a:lstStyle/>
          <a:p>
            <a:pPr marL="0" marR="0" algn="l">
              <a:lnSpc>
                <a:spcPct val="107000"/>
              </a:lnSpc>
              <a:spcBef>
                <a:spcPts val="0"/>
              </a:spcBef>
              <a:spcAft>
                <a:spcPts val="800"/>
              </a:spcAft>
            </a:pPr>
            <a:r>
              <a:rPr lang="en-US" sz="2000" kern="100" dirty="0">
                <a:effectLst/>
                <a:ea typeface="Aptos" panose="020B0004020202020204" pitchFamily="34" charset="0"/>
              </a:rPr>
              <a:t>India’s climate can be divided both by season and region:</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ea typeface="Aptos" panose="020B0004020202020204" pitchFamily="34" charset="0"/>
              </a:rPr>
              <a:t>Seasonal Classification:</a:t>
            </a:r>
            <a:endParaRPr lang="en-US" sz="2000" kern="100" dirty="0">
              <a:effectLst/>
              <a:ea typeface="Aptos" panose="020B0004020202020204" pitchFamily="34" charset="0"/>
            </a:endParaRPr>
          </a:p>
          <a:p>
            <a:pPr marL="742950" marR="0" lvl="1"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Rainy Season (Southwest Monsoon)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June to September</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Temperature: Cooler than summer, averaging around 34°C (93°F).</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Weather: Heavy rainfall, particularly in western coastal regions and the northeast. Vital for agriculture.</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Cultural Significance: Festivals like Onam, Janmashtami, Raksha Bandhan, and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Teej</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The monsoon is crucial for replenishing water sources and sustaining agriculture.... Read more at: https://www.studyiq.com/articles/seasons-of-india/</a:t>
            </a:r>
          </a:p>
          <a:p>
            <a:pPr marL="742950" marR="0" lvl="1"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Season of Retreating Monsoon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October to mid-December</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Temperature: Mild and pleasant, with average temperatures around 33°C (91°F).</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Weather: Clear skies, low humidity, and cool breezes.</a:t>
            </a:r>
          </a:p>
          <a:p>
            <a:pPr marL="1200150" lvl="2" indent="-285750" algn="l">
              <a:lnSpc>
                <a:spcPct val="107000"/>
              </a:lnSpc>
              <a:spcBef>
                <a:spcPts val="0"/>
              </a:spcBef>
              <a:spcAft>
                <a:spcPts val="800"/>
              </a:spcAft>
              <a:buSzPts val="1000"/>
              <a:buFont typeface="Courier New" panose="02070309020205020404" pitchFamily="49" charset="0"/>
              <a:buChar char="o"/>
              <a:tabLst>
                <a:tab pos="914400" algn="l"/>
              </a:tabLs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Cultural Significance: Celebrations include Navratri, Durga Puja, Diwali, and Vijayadashami. It is also the harvest season for kharif crops.</a:t>
            </a:r>
          </a:p>
        </p:txBody>
      </p:sp>
    </p:spTree>
    <p:extLst>
      <p:ext uri="{BB962C8B-B14F-4D97-AF65-F5344CB8AC3E}">
        <p14:creationId xmlns:p14="http://schemas.microsoft.com/office/powerpoint/2010/main" val="185825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pPr marR="0" lvl="0">
              <a:lnSpc>
                <a:spcPct val="107000"/>
              </a:lnSpc>
              <a:spcBef>
                <a:spcPts val="0"/>
              </a:spcBef>
              <a:spcAft>
                <a:spcPts val="800"/>
              </a:spcAft>
              <a:buSzPts val="1000"/>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Climatic Regions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5422900" y="1600201"/>
            <a:ext cx="6171692" cy="5257798"/>
          </a:xfrm>
        </p:spPr>
        <p:txBody>
          <a:bodyPr>
            <a:normAutofit/>
          </a:bodyPr>
          <a:lstStyle/>
          <a:p>
            <a:pPr marL="0" marR="0" lvl="1" indent="457200" algn="l">
              <a:lnSpc>
                <a:spcPct val="107000"/>
              </a:lnSpc>
              <a:spcBef>
                <a:spcPts val="0"/>
              </a:spcBef>
              <a:spcAft>
                <a:spcPts val="800"/>
              </a:spcAft>
              <a:buSzPts val="1000"/>
              <a:tabLst>
                <a:tab pos="9144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Summer, Winter, Monsoon, Autumn, and Spring</a:t>
            </a:r>
            <a:endParaRPr lang="en-US" sz="2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India's diverse geography—from coastal regions to mountainous terrain—creates a wide range of microclimates.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Coastal regions receive heavy monsoon rains, while interior regions, particularly in the northwest, experience more arid conditions.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Moving inland from coastal areas, rainfall diminishes sharply, with notable drops as seen from Kolkata (119 cm) to Allahabad (76 cm) and Delhi (56 cm).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2400" kern="100" dirty="0">
              <a:effectLst/>
              <a:ea typeface="Aptos" panose="020B0004020202020204" pitchFamily="34" charset="0"/>
            </a:endParaRPr>
          </a:p>
        </p:txBody>
      </p:sp>
      <p:pic>
        <p:nvPicPr>
          <p:cNvPr id="5" name="Picture 4" descr="A map of india with different seasons&#10;&#10;Description automatically generated">
            <a:extLst>
              <a:ext uri="{FF2B5EF4-FFF2-40B4-BE49-F238E27FC236}">
                <a16:creationId xmlns:a16="http://schemas.microsoft.com/office/drawing/2014/main" id="{C899D10B-BD21-931A-B97E-0F6F00332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00200"/>
            <a:ext cx="5213799" cy="5257797"/>
          </a:xfrm>
          <a:prstGeom prst="rect">
            <a:avLst/>
          </a:prstGeom>
        </p:spPr>
      </p:pic>
    </p:spTree>
    <p:extLst>
      <p:ext uri="{BB962C8B-B14F-4D97-AF65-F5344CB8AC3E}">
        <p14:creationId xmlns:p14="http://schemas.microsoft.com/office/powerpoint/2010/main" val="306663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Mechanism of the Monsoon in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10972800" cy="5257798"/>
          </a:xfrm>
        </p:spPr>
        <p:txBody>
          <a:bodyPr>
            <a:no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Onset of the Southwest Monsoon</a:t>
            </a:r>
            <a:endParaRPr lang="en-US" sz="2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onset of the southwest monsoon in India is closely tied to the movement of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Inter-Tropical Convergence Zone (ITCZ)</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 low-pressure belt where the trade winds from the northern and southern hemispheres converge.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As the Sun moves northward toward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Tropic of Cancer in June, the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ITCZ also shifts northward. This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movement plays a key role in t</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riggering</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Indian monsoon.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world showing the intertrooper convergence zone&#10;&#10;Description automatically generated">
            <a:extLst>
              <a:ext uri="{FF2B5EF4-FFF2-40B4-BE49-F238E27FC236}">
                <a16:creationId xmlns:a16="http://schemas.microsoft.com/office/drawing/2014/main" id="{02870AE1-563A-E796-C54C-151419A23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100" y="3200401"/>
            <a:ext cx="6946900" cy="3657599"/>
          </a:xfrm>
          <a:prstGeom prst="rect">
            <a:avLst/>
          </a:prstGeom>
        </p:spPr>
      </p:pic>
    </p:spTree>
    <p:extLst>
      <p:ext uri="{BB962C8B-B14F-4D97-AF65-F5344CB8AC3E}">
        <p14:creationId xmlns:p14="http://schemas.microsoft.com/office/powerpoint/2010/main" val="17722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Mechanism of the Monsoon in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6223000" y="1600201"/>
            <a:ext cx="5968999" cy="5257798"/>
          </a:xfrm>
        </p:spPr>
        <p:txBody>
          <a:bodyPr>
            <a:noAutofit/>
          </a:bodyPr>
          <a:lstStyle/>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Onset of the Southwest Monsoon</a:t>
            </a:r>
            <a:endParaRPr lang="en-US" sz="2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Due to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Coriolis effect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southeast trade winds of the southern hemisphere, which usually blow toward the equator, are deflected to the northeast after crossing the equator.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As they pass over the warm waters of the Indian Ocean, these winds absorb significant moisture. By July, the ITCZ shifts over the Indo-Gangetic Plain, and the moisture-laden winds from the Arabian Sea and the Bay of Bengal hit the Indian subcontinent. This creates what is known as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Monsoon Trough</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where intense rainfall occurs as part of the southwest monsoon.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diagram of a globe with arrows pointing to different types of cell&#10;&#10;Description automatically generated">
            <a:extLst>
              <a:ext uri="{FF2B5EF4-FFF2-40B4-BE49-F238E27FC236}">
                <a16:creationId xmlns:a16="http://schemas.microsoft.com/office/drawing/2014/main" id="{0A2BEC2A-3343-89AA-5708-C7148317161A}"/>
              </a:ext>
            </a:extLst>
          </p:cNvPr>
          <p:cNvPicPr>
            <a:picLocks noChangeAspect="1"/>
          </p:cNvPicPr>
          <p:nvPr/>
        </p:nvPicPr>
        <p:blipFill>
          <a:blip r:embed="rId2">
            <a:extLst>
              <a:ext uri="{28A0092B-C50C-407E-A947-70E740481C1C}">
                <a14:useLocalDpi xmlns:a14="http://schemas.microsoft.com/office/drawing/2010/main" val="0"/>
              </a:ext>
            </a:extLst>
          </a:blip>
          <a:srcRect r="9291"/>
          <a:stretch/>
        </p:blipFill>
        <p:spPr>
          <a:xfrm>
            <a:off x="1" y="1600200"/>
            <a:ext cx="6095999" cy="5257799"/>
          </a:xfrm>
          <a:prstGeom prst="rect">
            <a:avLst/>
          </a:prstGeom>
        </p:spPr>
      </p:pic>
    </p:spTree>
    <p:extLst>
      <p:ext uri="{BB962C8B-B14F-4D97-AF65-F5344CB8AC3E}">
        <p14:creationId xmlns:p14="http://schemas.microsoft.com/office/powerpoint/2010/main" val="20738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Mechanism of the Monsoon in India</a:t>
            </a:r>
            <a:endParaRPr lang="en-US" sz="4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5421884" cy="5257798"/>
          </a:xfrm>
        </p:spPr>
        <p:txBody>
          <a:bodyPr>
            <a:noAutofit/>
          </a:bodyPr>
          <a:lstStyle/>
          <a:p>
            <a:pPr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Onset of the Southwest Monsoon</a:t>
            </a:r>
          </a:p>
          <a:p>
            <a:pPr marL="285750" marR="0" indent="-285750" algn="l">
              <a:lnSpc>
                <a:spcPct val="107000"/>
              </a:lnSpc>
              <a:spcBef>
                <a:spcPts val="0"/>
              </a:spcBef>
              <a:spcAft>
                <a:spcPts val="800"/>
              </a:spcAft>
              <a:buFont typeface="Arial" panose="020B0604020202020204" pitchFamily="34" charset="0"/>
              <a:buChar char="•"/>
            </a:pPr>
            <a:r>
              <a:rPr lang="en-US" sz="2200" dirty="0">
                <a:effectLst/>
                <a:latin typeface="Times New Roman" panose="02020603050405020304" pitchFamily="18" charset="0"/>
                <a:ea typeface="Aptos" panose="020B0004020202020204" pitchFamily="34" charset="0"/>
              </a:rPr>
              <a:t>A critical atmospheric phenomenon accompanying </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is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westerly jet stream</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which retreats northward, allowing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easterly jet stream</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(often referred to as the Somali Jet) to form at around 15°N latitude. This shift initiates the full burst of the Indian monsoon, which hits the subcontinent in two branches: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a:lnSpc>
                <a:spcPct val="107000"/>
              </a:lnSpc>
              <a:spcBef>
                <a:spcPts val="0"/>
              </a:spcBef>
              <a:spcAft>
                <a:spcPts val="800"/>
              </a:spcAft>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Arabian Sea Branch</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Originating over the Arabian Sea, these winds bring heavy rainfall to the western coast of India, particularly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Western Ghats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ocean with clouds and water&#10;&#10;Description automatically generated with medium confidence">
            <a:extLst>
              <a:ext uri="{FF2B5EF4-FFF2-40B4-BE49-F238E27FC236}">
                <a16:creationId xmlns:a16="http://schemas.microsoft.com/office/drawing/2014/main" id="{2D2C65AB-2D19-A23F-14EC-68F12D44BFDD}"/>
              </a:ext>
            </a:extLst>
          </p:cNvPr>
          <p:cNvPicPr>
            <a:picLocks noChangeAspect="1"/>
          </p:cNvPicPr>
          <p:nvPr/>
        </p:nvPicPr>
        <p:blipFill>
          <a:blip r:embed="rId3">
            <a:extLst>
              <a:ext uri="{28A0092B-C50C-407E-A947-70E740481C1C}">
                <a14:useLocalDpi xmlns:a14="http://schemas.microsoft.com/office/drawing/2010/main" val="0"/>
              </a:ext>
            </a:extLst>
          </a:blip>
          <a:srcRect l="15412" t="6875" r="18941" b="4584"/>
          <a:stretch/>
        </p:blipFill>
        <p:spPr>
          <a:xfrm>
            <a:off x="6022488" y="1600201"/>
            <a:ext cx="6169511" cy="4699000"/>
          </a:xfrm>
          <a:prstGeom prst="rect">
            <a:avLst/>
          </a:prstGeom>
        </p:spPr>
      </p:pic>
    </p:spTree>
    <p:extLst>
      <p:ext uri="{BB962C8B-B14F-4D97-AF65-F5344CB8AC3E}">
        <p14:creationId xmlns:p14="http://schemas.microsoft.com/office/powerpoint/2010/main" val="351683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Mechanism of the Monsoon in India</a:t>
            </a:r>
            <a:endParaRPr lang="en-US" sz="4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4838700" y="1600201"/>
            <a:ext cx="6719316" cy="5257798"/>
          </a:xfrm>
        </p:spPr>
        <p:txBody>
          <a:bodyPr>
            <a:noAutofit/>
          </a:bodyPr>
          <a:lstStyle/>
          <a:p>
            <a:pPr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Onset of the Southwest Monsoon</a:t>
            </a:r>
          </a:p>
          <a:p>
            <a:pPr marL="285750" marR="0" lvl="0" indent="-285750" algn="l">
              <a:lnSpc>
                <a:spcPct val="107000"/>
              </a:lnSpc>
              <a:spcBef>
                <a:spcPts val="0"/>
              </a:spcBef>
              <a:spcAft>
                <a:spcPts val="800"/>
              </a:spcAft>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Bay of Bengal Branch</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Redirected by the Arakan Hills along Myanmar’s coast, this branch moves toward northeastern India, entering West Bengal and Bangladesh, delivering substantial rainfall to these regions.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 key feature of the monsoon is its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"break" periods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—short intervals of dry weather that occur between periods of heavy rainfall. These breaks are due to the north-south oscillation of the monsoon trough. The movement of this trough can lead to periods of no rain, even during the peak monsoon season.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india with weather forecast&#10;&#10;Description automatically generated">
            <a:extLst>
              <a:ext uri="{FF2B5EF4-FFF2-40B4-BE49-F238E27FC236}">
                <a16:creationId xmlns:a16="http://schemas.microsoft.com/office/drawing/2014/main" id="{48F8D9D4-DEB1-EA0A-46A4-080994AED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 y="1600200"/>
            <a:ext cx="4708314" cy="5257797"/>
          </a:xfrm>
          <a:prstGeom prst="rect">
            <a:avLst/>
          </a:prstGeom>
        </p:spPr>
      </p:pic>
    </p:spTree>
    <p:extLst>
      <p:ext uri="{BB962C8B-B14F-4D97-AF65-F5344CB8AC3E}">
        <p14:creationId xmlns:p14="http://schemas.microsoft.com/office/powerpoint/2010/main" val="157101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Retreating Monsoon in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6504021" cy="3191255"/>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As the southwest monsoon begins to withdraw in September, the weather transitions, leading to what is commonly referred to as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October heat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sun returns, temperatures rise, and although the soil is still moist, the air becomes uncomfortably humid. By mid-October, temperatures start to drop, especially in northern India, marking the onset of cooler weather.</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indian ocean&#10;&#10;Description automatically generated">
            <a:extLst>
              <a:ext uri="{FF2B5EF4-FFF2-40B4-BE49-F238E27FC236}">
                <a16:creationId xmlns:a16="http://schemas.microsoft.com/office/drawing/2014/main" id="{AE7A5FA6-B3B8-D450-431C-3162E5EE5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006" y="1600201"/>
            <a:ext cx="5005225" cy="2819399"/>
          </a:xfrm>
          <a:prstGeom prst="rect">
            <a:avLst/>
          </a:prstGeom>
        </p:spPr>
      </p:pic>
      <p:sp>
        <p:nvSpPr>
          <p:cNvPr id="7" name="TextBox 6">
            <a:extLst>
              <a:ext uri="{FF2B5EF4-FFF2-40B4-BE49-F238E27FC236}">
                <a16:creationId xmlns:a16="http://schemas.microsoft.com/office/drawing/2014/main" id="{13619360-556A-B336-4CFC-858BFCC0F852}"/>
              </a:ext>
            </a:extLst>
          </p:cNvPr>
          <p:cNvSpPr txBox="1"/>
          <p:nvPr/>
        </p:nvSpPr>
        <p:spPr>
          <a:xfrm>
            <a:off x="536446" y="4600843"/>
            <a:ext cx="11070337" cy="1991251"/>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During this phase, while northern India dries out, the eastern parts of the peninsula and the southeastern coast receive rainfall.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rainfall is brought on by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cyclonic depressions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originating in the Andaman Sea, which sweep across the eastern coast of the southern peninsula, particularly affecting the Coromandel Coast.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13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Retreating Monsoon in India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559552" y="1600201"/>
            <a:ext cx="5998463" cy="960119"/>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ea typeface="Tahoma" panose="020B0604030504040204" pitchFamily="34" charset="0"/>
              </a:rPr>
              <a:t>Cyclones are responsible for the bulk of the rain during the retreating monsoon and often cause significant damage due to their intensity.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south and indian ocean&#10;&#10;Description automatically generated">
            <a:extLst>
              <a:ext uri="{FF2B5EF4-FFF2-40B4-BE49-F238E27FC236}">
                <a16:creationId xmlns:a16="http://schemas.microsoft.com/office/drawing/2014/main" id="{7657ADA6-7B23-E681-B58A-36EBB89B8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 y="1600201"/>
            <a:ext cx="5441853" cy="5257799"/>
          </a:xfrm>
          <a:prstGeom prst="rect">
            <a:avLst/>
          </a:prstGeom>
        </p:spPr>
      </p:pic>
      <p:sp>
        <p:nvSpPr>
          <p:cNvPr id="7" name="TextBox 6">
            <a:extLst>
              <a:ext uri="{FF2B5EF4-FFF2-40B4-BE49-F238E27FC236}">
                <a16:creationId xmlns:a16="http://schemas.microsoft.com/office/drawing/2014/main" id="{637455C0-BC34-7569-C94E-7E6319219DFC}"/>
              </a:ext>
            </a:extLst>
          </p:cNvPr>
          <p:cNvSpPr txBox="1"/>
          <p:nvPr/>
        </p:nvSpPr>
        <p:spPr>
          <a:xfrm>
            <a:off x="5559552" y="2763286"/>
            <a:ext cx="5998464" cy="3068789"/>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Tahoma" panose="020B0604030504040204" pitchFamily="34" charset="0"/>
                <a:cs typeface="Times New Roman" panose="02020603050405020304" pitchFamily="18" charset="0"/>
              </a:rPr>
              <a:t>The northeast monsoon that follows is vital for southern India, especially for states like Tamil Nadu and Andhra Pradesh, which rely on it for water supply and agriculture.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Tahoma" panose="020B0604030504040204" pitchFamily="34" charset="0"/>
                <a:cs typeface="Times New Roman" panose="02020603050405020304" pitchFamily="18" charset="0"/>
              </a:rPr>
              <a:t>Unlike most of India, which receives rain from the southwest monsoon, these regions depend on the northeast monsoon between October and November.</a:t>
            </a:r>
          </a:p>
        </p:txBody>
      </p:sp>
    </p:spTree>
    <p:extLst>
      <p:ext uri="{BB962C8B-B14F-4D97-AF65-F5344CB8AC3E}">
        <p14:creationId xmlns:p14="http://schemas.microsoft.com/office/powerpoint/2010/main" val="40409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Classical and Modern Theories of the Monsoon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6620256" cy="4044695"/>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Historically, the Indian monsoon has been a subject of fascination and study for centuries.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Rig Veda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one of the oldest texts in Indian culture, mentions the monsoon, but the scientific understanding of this phenomenon began with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Arab traders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These traders, who sailed the seas for commerce, first documented the reversal of the monsoon winds in the north Indian Ocean. In the 11th century, the Arab explorer Al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Masudi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described how monsoon winds and ocean currents reverse with the changing seasons.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world showing the temperature of the sun and the sun&#10;&#10;Description automatically generated">
            <a:extLst>
              <a:ext uri="{FF2B5EF4-FFF2-40B4-BE49-F238E27FC236}">
                <a16:creationId xmlns:a16="http://schemas.microsoft.com/office/drawing/2014/main" id="{3612AE88-30FD-A821-16D6-4B932A820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804" y="1600201"/>
            <a:ext cx="4677196" cy="3884177"/>
          </a:xfrm>
          <a:prstGeom prst="rect">
            <a:avLst/>
          </a:prstGeom>
        </p:spPr>
      </p:pic>
      <p:sp>
        <p:nvSpPr>
          <p:cNvPr id="7" name="TextBox 6">
            <a:extLst>
              <a:ext uri="{FF2B5EF4-FFF2-40B4-BE49-F238E27FC236}">
                <a16:creationId xmlns:a16="http://schemas.microsoft.com/office/drawing/2014/main" id="{AEF6D882-AD2D-54C6-3E56-10D5BE1C89B3}"/>
              </a:ext>
            </a:extLst>
          </p:cNvPr>
          <p:cNvSpPr txBox="1"/>
          <p:nvPr/>
        </p:nvSpPr>
        <p:spPr>
          <a:xfrm>
            <a:off x="585216" y="5449824"/>
            <a:ext cx="11265408" cy="801823"/>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Later, in the 17th century, Sir Edmund Halley offered a more scientific explanation, attributing the monsoon to the differential heating of land and sea.</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502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481014" y="327025"/>
            <a:ext cx="5167311" cy="1019175"/>
          </a:xfrm>
        </p:spPr>
        <p:txBody>
          <a:bodyPr vert="horz" lIns="91440" tIns="45720" rIns="91440" bIns="45720" rtlCol="0" anchor="b">
            <a:normAutofit/>
          </a:bodyPr>
          <a:lstStyle/>
          <a:p>
            <a:r>
              <a:rPr lang="en-US" b="1" dirty="0">
                <a:effectLst/>
              </a:rPr>
              <a:t>Monsoons in India</a:t>
            </a:r>
            <a:endParaRPr lang="en-US" dirty="0"/>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17500" y="1625601"/>
            <a:ext cx="5778500" cy="5230812"/>
          </a:xfrm>
        </p:spPr>
        <p:txBody>
          <a:bodyPr vert="horz" lIns="91440" tIns="45720" rIns="91440" bIns="45720" rtlCol="0">
            <a:normAutofit/>
          </a:bodyPr>
          <a:lstStyle/>
          <a:p>
            <a:pPr marL="342900" marR="0" indent="-228600" algn="l">
              <a:spcBef>
                <a:spcPts val="0"/>
              </a:spcBef>
              <a:spcAft>
                <a:spcPts val="800"/>
              </a:spcAft>
              <a:buFont typeface="Arial" panose="020B0604020202020204" pitchFamily="34" charset="0"/>
              <a:buChar char="•"/>
            </a:pPr>
            <a:r>
              <a:rPr lang="en-US" sz="2200" dirty="0">
                <a:effectLst/>
              </a:rPr>
              <a:t>The term "monsoon" is derived from the Arabic word “</a:t>
            </a:r>
            <a:r>
              <a:rPr lang="en-US" sz="2200" dirty="0" err="1">
                <a:effectLst/>
              </a:rPr>
              <a:t>mausim</a:t>
            </a:r>
            <a:r>
              <a:rPr lang="en-US" sz="2200" dirty="0">
                <a:effectLst/>
              </a:rPr>
              <a:t>,” which means "season" or "changing winds." </a:t>
            </a:r>
          </a:p>
          <a:p>
            <a:pPr marL="342900" marR="0" indent="-228600" algn="l">
              <a:spcBef>
                <a:spcPts val="0"/>
              </a:spcBef>
              <a:spcAft>
                <a:spcPts val="800"/>
              </a:spcAft>
              <a:buFont typeface="Arial" panose="020B0604020202020204" pitchFamily="34" charset="0"/>
              <a:buChar char="•"/>
            </a:pPr>
            <a:r>
              <a:rPr lang="en-US" sz="2200" dirty="0">
                <a:effectLst/>
              </a:rPr>
              <a:t>This aptly describes the characteristic of monsoon winds—periodic winds that reverse direction with the changing seasons. </a:t>
            </a:r>
          </a:p>
          <a:p>
            <a:pPr marL="342900" marR="0" indent="-228600" algn="l">
              <a:spcBef>
                <a:spcPts val="0"/>
              </a:spcBef>
              <a:spcAft>
                <a:spcPts val="800"/>
              </a:spcAft>
              <a:buFont typeface="Arial" panose="020B0604020202020204" pitchFamily="34" charset="0"/>
              <a:buChar char="•"/>
            </a:pPr>
            <a:r>
              <a:rPr lang="en-US" sz="2200" dirty="0">
                <a:effectLst/>
              </a:rPr>
              <a:t>Every six months, there is a complete shift in the wind’s direction, dramatically affecting the climate and agricultural patterns across South Asia. </a:t>
            </a:r>
          </a:p>
          <a:p>
            <a:pPr marL="342900" marR="0" indent="-228600" algn="l">
              <a:spcBef>
                <a:spcPts val="0"/>
              </a:spcBef>
              <a:spcAft>
                <a:spcPts val="800"/>
              </a:spcAft>
              <a:buFont typeface="Arial" panose="020B0604020202020204" pitchFamily="34" charset="0"/>
              <a:buChar char="•"/>
            </a:pPr>
            <a:r>
              <a:rPr lang="en-US" sz="2200" dirty="0">
                <a:effectLst/>
              </a:rPr>
              <a:t>During summer, winds blow from the sea toward the land, bringing moisture-laden air, whereas in winter, the winds shift from land to sea, carrying dry air away from the subcontinent.</a:t>
            </a:r>
          </a:p>
          <a:p>
            <a:pPr indent="-228600" algn="l">
              <a:buFont typeface="Arial" panose="020B0604020202020204" pitchFamily="34" charset="0"/>
              <a:buChar char="•"/>
            </a:pPr>
            <a:endParaRPr lang="en-US" sz="1700" dirty="0">
              <a:latin typeface="+mn-lt"/>
              <a:cs typeface="+mn-cs"/>
            </a:endParaRPr>
          </a:p>
        </p:txBody>
      </p:sp>
      <p:pic>
        <p:nvPicPr>
          <p:cNvPr id="5" name="Picture 4" descr="People standing in flood water with people and bus&#10;&#10;Description automatically generated">
            <a:extLst>
              <a:ext uri="{FF2B5EF4-FFF2-40B4-BE49-F238E27FC236}">
                <a16:creationId xmlns:a16="http://schemas.microsoft.com/office/drawing/2014/main" id="{59F2EB65-9788-DDD4-8506-9C9241E1CECD}"/>
              </a:ext>
            </a:extLst>
          </p:cNvPr>
          <p:cNvPicPr>
            <a:picLocks noChangeAspect="1"/>
          </p:cNvPicPr>
          <p:nvPr/>
        </p:nvPicPr>
        <p:blipFill>
          <a:blip r:embed="rId2">
            <a:extLst>
              <a:ext uri="{28A0092B-C50C-407E-A947-70E740481C1C}">
                <a14:useLocalDpi xmlns:a14="http://schemas.microsoft.com/office/drawing/2010/main" val="0"/>
              </a:ext>
            </a:extLst>
          </a:blip>
          <a:srcRect r="37243"/>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Theories of the Monsoon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10972800" cy="2730499"/>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Dynamic Concept of the Monsoon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proposed by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Hermann </a:t>
            </a: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Flohn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1951, introduced a more modern understanding of the monsoon. According to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Flohn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monsoon is driven by the seasonal changes in the planetary wind system, specifically the movement of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ITCZ</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Seasonal ITCZ Movement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During the summer, the ITCZ shifts northward to approximately 20°N-25°N, over the Indo-Gangetic plain, creating a low-pressure zone that draws in moisture-laden winds. These winds, now deflected by the Coriolis effect, turn from southeast to southwest, resulting in the onset of the southwest monsoon.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different seasons&#10;&#10;Description automatically generated">
            <a:extLst>
              <a:ext uri="{FF2B5EF4-FFF2-40B4-BE49-F238E27FC236}">
                <a16:creationId xmlns:a16="http://schemas.microsoft.com/office/drawing/2014/main" id="{F1F962BC-8286-B48B-90CF-57897E9C9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30700"/>
            <a:ext cx="6304949" cy="2527300"/>
          </a:xfrm>
          <a:prstGeom prst="rect">
            <a:avLst/>
          </a:prstGeom>
        </p:spPr>
      </p:pic>
      <p:sp>
        <p:nvSpPr>
          <p:cNvPr id="7" name="TextBox 6">
            <a:extLst>
              <a:ext uri="{FF2B5EF4-FFF2-40B4-BE49-F238E27FC236}">
                <a16:creationId xmlns:a16="http://schemas.microsoft.com/office/drawing/2014/main" id="{F73576A6-E643-1A4B-5829-32620A75F6C6}"/>
              </a:ext>
            </a:extLst>
          </p:cNvPr>
          <p:cNvSpPr txBox="1"/>
          <p:nvPr/>
        </p:nvSpPr>
        <p:spPr>
          <a:xfrm>
            <a:off x="6304948" y="4328874"/>
            <a:ext cx="5643212" cy="2250937"/>
          </a:xfrm>
          <a:prstGeom prst="rect">
            <a:avLst/>
          </a:prstGeom>
          <a:noFill/>
        </p:spPr>
        <p:txBody>
          <a:bodyPr wrap="square">
            <a:spAutoFit/>
          </a:bodyPr>
          <a:lstStyle/>
          <a:p>
            <a:pPr marL="342900" marR="0" lvl="0" indent="-342900" algn="l">
              <a:lnSpc>
                <a:spcPct val="107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Winter Monsoon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the winter, the ITCZ moves southward, reversing the wind direction. The winds now blow from the northeast to the southwest, bringing the northeast monsoon rains to southeastern India.</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18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Air Mass Theory of the Monsoon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4822525" cy="5257798"/>
          </a:xfrm>
        </p:spPr>
        <p:txBody>
          <a:bodyPr>
            <a:noAutofit/>
          </a:bodyPr>
          <a:lstStyle/>
          <a:p>
            <a:pPr marL="0" marR="0" algn="l">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Another explanation for the monsoon is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Air Mass Theory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which centers on the behavior of planetary winds in the tropical region. According to this theory:</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Planetary Winds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trade winds in the tropics blow consistently from east to west. However, as the ITCZ shifts northward in summer, these winds cross the equator, where they are deflected to the northeast due to the Coriolis force. This results in the southwest monsoon.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Diagram of a diagram showing the surface of a map&#10;&#10;Description automatically generated">
            <a:extLst>
              <a:ext uri="{FF2B5EF4-FFF2-40B4-BE49-F238E27FC236}">
                <a16:creationId xmlns:a16="http://schemas.microsoft.com/office/drawing/2014/main" id="{CC6A269C-7BA5-61A2-5FB0-ED6A08103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742" y="1600199"/>
            <a:ext cx="6784257" cy="5257799"/>
          </a:xfrm>
          <a:prstGeom prst="rect">
            <a:avLst/>
          </a:prstGeom>
        </p:spPr>
      </p:pic>
    </p:spTree>
    <p:extLst>
      <p:ext uri="{BB962C8B-B14F-4D97-AF65-F5344CB8AC3E}">
        <p14:creationId xmlns:p14="http://schemas.microsoft.com/office/powerpoint/2010/main" val="41141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Air Mass Theory of the Monsoon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10972800" cy="5257798"/>
          </a:xfrm>
        </p:spPr>
        <p:txBody>
          <a:bodyPr>
            <a:noAutofit/>
          </a:bodyPr>
          <a:lstStyle/>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Moisture Absorption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As these winds traverse the warm waters of the Indian Ocean, they gather moisture and bring torrential rains to India.</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Winter Reversal</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the winter, when the ITCZ moves south, the winds reverse direction, becoming the dry northeast monsoon that brings rain only to southeastern India.</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Indian monsoon, therefore, is a complex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system influenced by a variety of atmospheric,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geographical, and oceanic factors. Its onset,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distribution, and retreat are critical to India’s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agriculture, economy, and overall weather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patterns, making it one of the most studied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climatic phenomena in the world.</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Diagram of a weather diagram&#10;&#10;Description automatically generated">
            <a:extLst>
              <a:ext uri="{FF2B5EF4-FFF2-40B4-BE49-F238E27FC236}">
                <a16:creationId xmlns:a16="http://schemas.microsoft.com/office/drawing/2014/main" id="{C7472FE5-DAAB-5FE1-E9C0-080D6EB88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300" y="3302000"/>
            <a:ext cx="6235700" cy="3556000"/>
          </a:xfrm>
          <a:prstGeom prst="rect">
            <a:avLst/>
          </a:prstGeom>
        </p:spPr>
      </p:pic>
    </p:spTree>
    <p:extLst>
      <p:ext uri="{BB962C8B-B14F-4D97-AF65-F5344CB8AC3E}">
        <p14:creationId xmlns:p14="http://schemas.microsoft.com/office/powerpoint/2010/main" val="218593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Jet Stream Theory of Monsoon in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340096" y="1600201"/>
            <a:ext cx="6217920" cy="1600199"/>
          </a:xfrm>
        </p:spPr>
        <p:txBody>
          <a:bodyPr>
            <a:noAutofit/>
          </a:bodyPr>
          <a:lstStyle/>
          <a:p>
            <a:pPr marL="342900" indent="-34290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The </a:t>
            </a:r>
            <a:r>
              <a:rPr lang="en-US" sz="2200" b="1" kern="100" dirty="0">
                <a:effectLst/>
                <a:ea typeface="Aptos" panose="020B0004020202020204" pitchFamily="34" charset="0"/>
              </a:rPr>
              <a:t>Jet Stream Theory</a:t>
            </a:r>
            <a:r>
              <a:rPr lang="en-US" sz="2200" kern="100" dirty="0">
                <a:effectLst/>
                <a:ea typeface="Aptos" panose="020B0004020202020204" pitchFamily="34" charset="0"/>
              </a:rPr>
              <a:t> provides significant insight into the seasonal changes in wind circulation that drive the Indian monsoon. In winter, the Tibetan Plateau plays a crucial role in influencing the subtropical westerly jet stream. This high-altitude plateau splits the westerly jet stream into two distinct branches: </a:t>
            </a:r>
          </a:p>
          <a:p>
            <a:pPr marL="342900" indent="-342900" algn="l">
              <a:lnSpc>
                <a:spcPct val="107000"/>
              </a:lnSpc>
              <a:spcBef>
                <a:spcPts val="0"/>
              </a:spcBef>
              <a:spcAft>
                <a:spcPts val="800"/>
              </a:spcAft>
              <a:buFont typeface="Arial" panose="020B0604020202020204" pitchFamily="34" charset="0"/>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Northern Branch</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This branch moves to latitudes between 20°N and 35°N, often influencing the climate patterns of northern India and the surrounding regions.</a:t>
            </a:r>
          </a:p>
          <a:p>
            <a:pPr marL="342900" marR="0" indent="-342900" algn="l">
              <a:lnSpc>
                <a:spcPct val="107000"/>
              </a:lnSpc>
              <a:spcBef>
                <a:spcPts val="0"/>
              </a:spcBef>
              <a:spcAft>
                <a:spcPts val="800"/>
              </a:spcAft>
              <a:buFont typeface="Arial" panose="020B0604020202020204" pitchFamily="34" charset="0"/>
              <a:buChar char="•"/>
            </a:pPr>
            <a:endParaRPr lang="en-US" sz="2200" kern="100" dirty="0">
              <a:effectLst/>
              <a:ea typeface="Aptos" panose="020B0004020202020204" pitchFamily="34" charset="0"/>
            </a:endParaRPr>
          </a:p>
        </p:txBody>
      </p:sp>
      <p:pic>
        <p:nvPicPr>
          <p:cNvPr id="11" name="Picture 10" descr="A map of india with red lines&#10;&#10;Description automatically generated">
            <a:extLst>
              <a:ext uri="{FF2B5EF4-FFF2-40B4-BE49-F238E27FC236}">
                <a16:creationId xmlns:a16="http://schemas.microsoft.com/office/drawing/2014/main" id="{2742C2C1-454F-7816-62ED-FBE351E9F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 y="1633378"/>
            <a:ext cx="5388864" cy="5348448"/>
          </a:xfrm>
          <a:prstGeom prst="rect">
            <a:avLst/>
          </a:prstGeom>
        </p:spPr>
      </p:pic>
    </p:spTree>
    <p:extLst>
      <p:ext uri="{BB962C8B-B14F-4D97-AF65-F5344CB8AC3E}">
        <p14:creationId xmlns:p14="http://schemas.microsoft.com/office/powerpoint/2010/main" val="32422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Jet Stream Theory of Monsoon in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7145943" cy="3959351"/>
          </a:xfrm>
        </p:spPr>
        <p:txBody>
          <a:bodyPr>
            <a:noAutofit/>
          </a:bodyPr>
          <a:lstStyle/>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Tropical Easterly Jet Stream (TEJ)</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Under certain conditions, especially during the summer months,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TEJ</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emerges from the Tibetan anticyclone. This high-altitude easterly wind sometimes reaches the southern tip of India, affecting the overall wind flow in the region.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interaction between these jet streams and surface winds plays a critical role in the onset and intensity of the Indian monsoon. A notable feature of the summer monsoon is the formation of the Mascarene High, a large high-pressure system over the Indian Ocean.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world with different directions&#10;&#10;Description automatically generated">
            <a:extLst>
              <a:ext uri="{FF2B5EF4-FFF2-40B4-BE49-F238E27FC236}">
                <a16:creationId xmlns:a16="http://schemas.microsoft.com/office/drawing/2014/main" id="{7447BF47-A66D-624A-B882-49FE8FC03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159" y="1600201"/>
            <a:ext cx="4460841" cy="3860799"/>
          </a:xfrm>
          <a:prstGeom prst="rect">
            <a:avLst/>
          </a:prstGeom>
        </p:spPr>
      </p:pic>
      <p:sp>
        <p:nvSpPr>
          <p:cNvPr id="7" name="TextBox 6">
            <a:extLst>
              <a:ext uri="{FF2B5EF4-FFF2-40B4-BE49-F238E27FC236}">
                <a16:creationId xmlns:a16="http://schemas.microsoft.com/office/drawing/2014/main" id="{AEEBE784-1C14-0E74-750B-6B918CBF5F89}"/>
              </a:ext>
            </a:extLst>
          </p:cNvPr>
          <p:cNvSpPr txBox="1"/>
          <p:nvPr/>
        </p:nvSpPr>
        <p:spPr>
          <a:xfrm>
            <a:off x="585216" y="5381506"/>
            <a:ext cx="11277600" cy="1164101"/>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As this high strengthens, it pushes winds toward the low-pressure areas over northern India. These winds, after crossing the equator, are deflected by the Coriolis force, turning into the southwesterly summer monsoon winds, which carry moisture and rainfall into the subcontinent.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696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Importance of Monsoon in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4514850" y="1600201"/>
            <a:ext cx="7397750" cy="3009900"/>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monsoon is central to India's economy, environment, and social life. The monsoon rains are the lifeblood of India's vast network of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dams, reservoirs, rivers, and canals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which provide essential water for irrigation, drinking, and electricity generation.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annual rainfall directly influences agriculture, forestry, and fisheries, making it crucial for the country's food security.</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ridge over a river&#10;&#10;Description automatically generated">
            <a:extLst>
              <a:ext uri="{FF2B5EF4-FFF2-40B4-BE49-F238E27FC236}">
                <a16:creationId xmlns:a16="http://schemas.microsoft.com/office/drawing/2014/main" id="{0C46549E-E425-9B7F-68B7-2E90FA246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1"/>
            <a:ext cx="4514850" cy="3009900"/>
          </a:xfrm>
          <a:prstGeom prst="rect">
            <a:avLst/>
          </a:prstGeom>
        </p:spPr>
      </p:pic>
      <p:sp>
        <p:nvSpPr>
          <p:cNvPr id="7" name="TextBox 6">
            <a:extLst>
              <a:ext uri="{FF2B5EF4-FFF2-40B4-BE49-F238E27FC236}">
                <a16:creationId xmlns:a16="http://schemas.microsoft.com/office/drawing/2014/main" id="{336D4A6D-8FB8-2E42-5F8C-866B57D87B7F}"/>
              </a:ext>
            </a:extLst>
          </p:cNvPr>
          <p:cNvSpPr txBox="1"/>
          <p:nvPr/>
        </p:nvSpPr>
        <p:spPr>
          <a:xfrm>
            <a:off x="316992" y="4796921"/>
            <a:ext cx="11595608" cy="1164101"/>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For India’s farmers, the monsoon is eagerly awaited, as it dictates the </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agricultural calendar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the success of the crops. Good monsoon rains can lead to a bountiful harvest, while a failed monsoon can result in drought, food shortages, and economic hardship.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19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erson pulling two white oxen&#10;&#10;Description automatically generated">
            <a:extLst>
              <a:ext uri="{FF2B5EF4-FFF2-40B4-BE49-F238E27FC236}">
                <a16:creationId xmlns:a16="http://schemas.microsoft.com/office/drawing/2014/main" id="{FC60FBE7-9767-F2E3-2306-32246E3B3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924" y="2736762"/>
            <a:ext cx="5379076" cy="3010885"/>
          </a:xfrm>
          <a:prstGeom prst="rect">
            <a:avLst/>
          </a:prstGeom>
        </p:spPr>
      </p:pic>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Importance of Monsoon in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600201"/>
            <a:ext cx="11392136" cy="5257798"/>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importance of the monsoon is reflected in the many harvest festivals celebrated across India, such as Bihu in Assam, Pongal in Tamil Nadu, Onam in Kerala, and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Lohri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Punjab. These festivals not only celebrate a successful harvest but also serve as important social gatherings that bring communities together.</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addition to its economic impact, the monsoon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has a profound cultural significance in India,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creating a rhythmic cycle of seasons that shapes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lives and traditions of millions.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 good monsoon brings relief from the scorching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summer heat and refreshes the land, promoting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growth and prosperity throughout the country.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However, when the rains are inadequate, it can lead to severe droughts, crop failures, and hardship for many communities.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3368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1122363"/>
            <a:ext cx="9144000" cy="1401381"/>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pPr lvl="0">
              <a:lnSpc>
                <a:spcPct val="107000"/>
              </a:lnSpc>
              <a:spcBef>
                <a:spcPts val="0"/>
              </a:spcBef>
            </a:pPr>
            <a:r>
              <a:rPr lang="en-US" kern="100" dirty="0">
                <a:ea typeface="Aptos" panose="020B0004020202020204" pitchFamily="34" charset="0"/>
              </a:rPr>
              <a:t>Including: India Meteorological Department (IMD), National Geographic, and the Resources following.</a:t>
            </a:r>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588963"/>
            <a:ext cx="9144000" cy="960437"/>
          </a:xfrm>
        </p:spPr>
        <p:txBody>
          <a:bodyPr anchor="t"/>
          <a:lstStyle/>
          <a:p>
            <a:r>
              <a:rPr lang="en-US" b="1" dirty="0" err="1">
                <a:latin typeface="Times New Roman" panose="02020603050405020304" pitchFamily="18" charset="0"/>
                <a:cs typeface="Times New Roman" panose="02020603050405020304" pitchFamily="18" charset="0"/>
              </a:rPr>
              <a:t>Referances</a:t>
            </a: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7684" y="1549400"/>
            <a:ext cx="10228816" cy="5308601"/>
          </a:xfrm>
        </p:spPr>
        <p:txBody>
          <a:bodyPr>
            <a:noAutofit/>
          </a:bodyPr>
          <a:lstStyle/>
          <a:p>
            <a:pPr marL="342900" lvl="0" indent="-342900" algn="l">
              <a:lnSpc>
                <a:spcPct val="107000"/>
              </a:lnSpc>
              <a:spcBef>
                <a:spcPts val="0"/>
              </a:spcBef>
              <a:buFont typeface="Arial" panose="020B0604020202020204" pitchFamily="34" charset="0"/>
              <a:buChar char="•"/>
            </a:pPr>
            <a:r>
              <a:rPr lang="en-US" sz="2400" kern="100" dirty="0">
                <a:ea typeface="Aptos" panose="020B0004020202020204" pitchFamily="34" charset="0"/>
              </a:rPr>
              <a:t>Geography of India by Majid Husain</a:t>
            </a:r>
            <a:endParaRPr lang="en-US" sz="2400" kern="100" dirty="0">
              <a:latin typeface="Aptos" panose="020B0004020202020204" pitchFamily="34" charset="0"/>
              <a:ea typeface="Aptos" panose="020B0004020202020204" pitchFamily="34" charset="0"/>
            </a:endParaRPr>
          </a:p>
          <a:p>
            <a:pPr marL="342900" lvl="0" indent="-342900" algn="l">
              <a:lnSpc>
                <a:spcPct val="107000"/>
              </a:lnSpc>
              <a:spcBef>
                <a:spcPts val="0"/>
              </a:spcBef>
              <a:buFont typeface="Arial" panose="020B0604020202020204" pitchFamily="34" charset="0"/>
              <a:buChar char="•"/>
            </a:pPr>
            <a:r>
              <a:rPr lang="en-US" sz="2400" kern="100" dirty="0">
                <a:ea typeface="Aptos" panose="020B0004020202020204" pitchFamily="34" charset="0"/>
              </a:rPr>
              <a:t>World Geography by Majid Husain</a:t>
            </a:r>
            <a:endParaRPr lang="en-US" sz="2400" dirty="0">
              <a:latin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Certificate Physical and Human Geography</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Geography Through Maps by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K.Siddhartha</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Terms and Concepts of Geography – Majid Husain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Indian and World Geography: Objective Questions with Explanatory Notes for Civil Services Preliminary Examination.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Objective Indian and World Geography by Majid Husain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Geography of India by Surender Singh (alternative to Majid Husain).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India: A Comprehensive Geography by D.R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Khuller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(alternative to Majid Husain)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en-US" sz="2200" dirty="0">
                <a:effectLst/>
                <a:latin typeface="Times New Roman" panose="02020603050405020304" pitchFamily="18" charset="0"/>
                <a:ea typeface="Aptos" panose="020B0004020202020204" pitchFamily="34" charset="0"/>
              </a:rPr>
              <a:t>Physical Geography by </a:t>
            </a:r>
            <a:r>
              <a:rPr lang="en-US" sz="2200" dirty="0" err="1">
                <a:effectLst/>
                <a:latin typeface="Times New Roman" panose="02020603050405020304" pitchFamily="18" charset="0"/>
                <a:ea typeface="Aptos" panose="020B0004020202020204" pitchFamily="34" charset="0"/>
              </a:rPr>
              <a:t>Savindra</a:t>
            </a:r>
            <a:r>
              <a:rPr lang="en-US" sz="2200" dirty="0">
                <a:effectLst/>
                <a:latin typeface="Times New Roman" panose="02020603050405020304" pitchFamily="18" charset="0"/>
                <a:ea typeface="Aptos" panose="020B0004020202020204" pitchFamily="34" charset="0"/>
              </a:rPr>
              <a:t> Singh. (alternative to Goh Ching Leong)</a:t>
            </a:r>
            <a:endParaRPr lang="en-US" sz="2200"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Two Monsoons:</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Northeast and Southwest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0997184" cy="1981113"/>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India experiences two primary monsoon patterns: the southwest monsoon in summer and the northeast monsoon in winter.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southwest monsoon is the more prominent of the two, arriving in June and lasting until September. It is caused by high-pressure systems over the Tibetan and Siberian plateaus and brings heavy rainfall to most of the country.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ong shot of a field&#10;&#10;Description automatically generated">
            <a:extLst>
              <a:ext uri="{FF2B5EF4-FFF2-40B4-BE49-F238E27FC236}">
                <a16:creationId xmlns:a16="http://schemas.microsoft.com/office/drawing/2014/main" id="{FF625C49-8DAF-7FB3-C260-55A6C8D918A9}"/>
              </a:ext>
            </a:extLst>
          </p:cNvPr>
          <p:cNvPicPr>
            <a:picLocks noChangeAspect="1"/>
          </p:cNvPicPr>
          <p:nvPr/>
        </p:nvPicPr>
        <p:blipFill>
          <a:blip r:embed="rId2">
            <a:extLst>
              <a:ext uri="{28A0092B-C50C-407E-A947-70E740481C1C}">
                <a14:useLocalDpi xmlns:a14="http://schemas.microsoft.com/office/drawing/2010/main" val="0"/>
              </a:ext>
            </a:extLst>
          </a:blip>
          <a:srcRect r="9954"/>
          <a:stretch/>
        </p:blipFill>
        <p:spPr>
          <a:xfrm>
            <a:off x="-1" y="3541690"/>
            <a:ext cx="5321301" cy="3316310"/>
          </a:xfrm>
          <a:prstGeom prst="rect">
            <a:avLst/>
          </a:prstGeom>
        </p:spPr>
      </p:pic>
      <p:sp>
        <p:nvSpPr>
          <p:cNvPr id="7" name="TextBox 6">
            <a:extLst>
              <a:ext uri="{FF2B5EF4-FFF2-40B4-BE49-F238E27FC236}">
                <a16:creationId xmlns:a16="http://schemas.microsoft.com/office/drawing/2014/main" id="{3E78EA90-6F7C-6258-C5EF-5AE4210AD5DC}"/>
              </a:ext>
            </a:extLst>
          </p:cNvPr>
          <p:cNvSpPr txBox="1"/>
          <p:nvPr/>
        </p:nvSpPr>
        <p:spPr>
          <a:xfrm>
            <a:off x="5321300" y="3541690"/>
            <a:ext cx="6870700" cy="3472746"/>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contrast, the northeast monsoon, which occurs between October and December, primarily affects the southeastern coast, including Tamil Nadu and parts of Andhra Pradesh.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Countries such as India, Bangladesh, and Myanmar receive the bulk of their annual rainfall during the southwest monsoon, while parts of Southeast China and Japan are more influenced by the northeast monsoon.</a:t>
            </a:r>
          </a:p>
          <a:p>
            <a:pPr algn="l"/>
            <a:endParaRPr lang="en-US" dirty="0"/>
          </a:p>
        </p:txBody>
      </p:sp>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Altitude and the Himalayas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10984992" cy="5257798"/>
          </a:xfrm>
        </p:spPr>
        <p:txBody>
          <a:bodyPr>
            <a:normAutofit/>
          </a:bodyPr>
          <a:lstStyle/>
          <a:p>
            <a:pPr marL="285750" marR="0" indent="-28575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One of the most critical influences on India’s climate is the Himalayan range, which acts as a massive barrier to cold winds from Central Asia. </a:t>
            </a:r>
          </a:p>
          <a:p>
            <a:pPr marL="285750" marR="0" indent="-28575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The towering peaks of the </a:t>
            </a:r>
            <a:br>
              <a:rPr lang="en-US" sz="2200" kern="100" dirty="0">
                <a:effectLst/>
                <a:ea typeface="Aptos" panose="020B0004020202020204" pitchFamily="34" charset="0"/>
              </a:rPr>
            </a:br>
            <a:r>
              <a:rPr lang="en-US" sz="2200" kern="100" dirty="0">
                <a:effectLst/>
                <a:ea typeface="Aptos" panose="020B0004020202020204" pitchFamily="34" charset="0"/>
              </a:rPr>
              <a:t>Himalayas, averaging about </a:t>
            </a:r>
            <a:br>
              <a:rPr lang="en-US" sz="2200" kern="100" dirty="0">
                <a:effectLst/>
                <a:ea typeface="Aptos" panose="020B0004020202020204" pitchFamily="34" charset="0"/>
              </a:rPr>
            </a:br>
            <a:r>
              <a:rPr lang="en-US" sz="2200" kern="100" dirty="0">
                <a:effectLst/>
                <a:ea typeface="Aptos" panose="020B0004020202020204" pitchFamily="34" charset="0"/>
              </a:rPr>
              <a:t>6,000 meters in height, prevent </a:t>
            </a:r>
            <a:br>
              <a:rPr lang="en-US" sz="2200" kern="100" dirty="0">
                <a:effectLst/>
                <a:ea typeface="Aptos" panose="020B0004020202020204" pitchFamily="34" charset="0"/>
              </a:rPr>
            </a:br>
            <a:r>
              <a:rPr lang="en-US" sz="2200" kern="100" dirty="0">
                <a:effectLst/>
                <a:ea typeface="Aptos" panose="020B0004020202020204" pitchFamily="34" charset="0"/>
              </a:rPr>
              <a:t>these cold air masses from </a:t>
            </a:r>
            <a:br>
              <a:rPr lang="en-US" sz="2200" kern="100" dirty="0">
                <a:effectLst/>
                <a:ea typeface="Aptos" panose="020B0004020202020204" pitchFamily="34" charset="0"/>
              </a:rPr>
            </a:br>
            <a:r>
              <a:rPr lang="en-US" sz="2200" kern="100" dirty="0">
                <a:effectLst/>
                <a:ea typeface="Aptos" panose="020B0004020202020204" pitchFamily="34" charset="0"/>
              </a:rPr>
              <a:t>entering the subcontinent, </a:t>
            </a:r>
            <a:br>
              <a:rPr lang="en-US" sz="2200" kern="100" dirty="0">
                <a:effectLst/>
                <a:ea typeface="Aptos" panose="020B0004020202020204" pitchFamily="34" charset="0"/>
              </a:rPr>
            </a:br>
            <a:r>
              <a:rPr lang="en-US" sz="2200" kern="100" dirty="0">
                <a:effectLst/>
                <a:ea typeface="Aptos" panose="020B0004020202020204" pitchFamily="34" charset="0"/>
              </a:rPr>
              <a:t>keeping much of India warmer </a:t>
            </a:r>
            <a:br>
              <a:rPr lang="en-US" sz="2200" kern="100" dirty="0">
                <a:effectLst/>
                <a:ea typeface="Aptos" panose="020B0004020202020204" pitchFamily="34" charset="0"/>
              </a:rPr>
            </a:br>
            <a:r>
              <a:rPr lang="en-US" sz="2200" kern="100" dirty="0">
                <a:effectLst/>
                <a:ea typeface="Aptos" panose="020B0004020202020204" pitchFamily="34" charset="0"/>
              </a:rPr>
              <a:t>than it would otherwise be </a:t>
            </a:r>
            <a:br>
              <a:rPr lang="en-US" sz="2200" kern="100" dirty="0">
                <a:effectLst/>
                <a:ea typeface="Aptos" panose="020B0004020202020204" pitchFamily="34" charset="0"/>
              </a:rPr>
            </a:br>
            <a:r>
              <a:rPr lang="en-US" sz="2200" kern="100" dirty="0">
                <a:effectLst/>
                <a:ea typeface="Aptos" panose="020B0004020202020204" pitchFamily="34" charset="0"/>
              </a:rPr>
              <a:t>during winter months.</a:t>
            </a:r>
          </a:p>
          <a:p>
            <a:pPr marL="342900" marR="0" indent="-342900" algn="l">
              <a:lnSpc>
                <a:spcPct val="107000"/>
              </a:lnSpc>
              <a:spcBef>
                <a:spcPts val="0"/>
              </a:spcBef>
              <a:spcAft>
                <a:spcPts val="800"/>
              </a:spcAft>
              <a:buFont typeface="Arial" panose="020B0604020202020204" pitchFamily="34" charset="0"/>
              <a:buChar char="•"/>
            </a:pPr>
            <a:endParaRPr lang="en-US" sz="2200" kern="100" dirty="0">
              <a:effectLst/>
              <a:ea typeface="Aptos" panose="020B0004020202020204" pitchFamily="34" charset="0"/>
            </a:endParaRPr>
          </a:p>
          <a:p>
            <a:endParaRPr lang="en-US" dirty="0"/>
          </a:p>
        </p:txBody>
      </p:sp>
      <p:pic>
        <p:nvPicPr>
          <p:cNvPr id="5" name="Picture 4" descr="A mountain with clouds and blue sky&#10;&#10;Description automatically generated">
            <a:extLst>
              <a:ext uri="{FF2B5EF4-FFF2-40B4-BE49-F238E27FC236}">
                <a16:creationId xmlns:a16="http://schemas.microsoft.com/office/drawing/2014/main" id="{E6A47B34-CEB3-869D-45EA-E5501E09A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683" y="2459865"/>
            <a:ext cx="7553317" cy="4398134"/>
          </a:xfrm>
          <a:prstGeom prst="rect">
            <a:avLst/>
          </a:prstGeom>
        </p:spPr>
      </p:pic>
    </p:spTree>
    <p:extLst>
      <p:ext uri="{BB962C8B-B14F-4D97-AF65-F5344CB8AC3E}">
        <p14:creationId xmlns:p14="http://schemas.microsoft.com/office/powerpoint/2010/main" val="14087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Why Does India Have a Monsoon Climate?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21792" y="1600201"/>
            <a:ext cx="10960608" cy="2094052"/>
          </a:xfrm>
        </p:spPr>
        <p:txBody>
          <a:bodyPr>
            <a:noAutofit/>
          </a:bodyPr>
          <a:lstStyle/>
          <a:p>
            <a:pPr marL="0" marR="0" algn="l">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Several geographical and atmospheric factors converge to give India its distinct monsoon-driven climate.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Latitude and Location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Tropic of Cancer cuts across the middle of India, dividing the nation into two climatic zones: tropical in the south and subtropical in the north.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world&#10;&#10;Description automatically generated">
            <a:extLst>
              <a:ext uri="{FF2B5EF4-FFF2-40B4-BE49-F238E27FC236}">
                <a16:creationId xmlns:a16="http://schemas.microsoft.com/office/drawing/2014/main" id="{1C5EF700-C135-3347-360C-B8FC991DF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4253"/>
            <a:ext cx="6096000" cy="3163747"/>
          </a:xfrm>
          <a:prstGeom prst="rect">
            <a:avLst/>
          </a:prstGeom>
        </p:spPr>
      </p:pic>
      <p:sp>
        <p:nvSpPr>
          <p:cNvPr id="7" name="TextBox 6">
            <a:extLst>
              <a:ext uri="{FF2B5EF4-FFF2-40B4-BE49-F238E27FC236}">
                <a16:creationId xmlns:a16="http://schemas.microsoft.com/office/drawing/2014/main" id="{79CD1BA9-1184-2CD3-7D3B-522598FC23AB}"/>
              </a:ext>
            </a:extLst>
          </p:cNvPr>
          <p:cNvSpPr txBox="1"/>
          <p:nvPr/>
        </p:nvSpPr>
        <p:spPr>
          <a:xfrm>
            <a:off x="6388100" y="3822460"/>
            <a:ext cx="5194300" cy="1888659"/>
          </a:xfrm>
          <a:prstGeom prst="rect">
            <a:avLst/>
          </a:prstGeom>
          <a:noFill/>
        </p:spPr>
        <p:txBody>
          <a:bodyPr wrap="square">
            <a:sp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Regions below the Tropic of Cancer, such as southern India, are warmer and more prone to tropical conditions, while the northern part experiences more temperate weather.</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33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389886"/>
          </a:xfrm>
        </p:spPr>
        <p:txBody>
          <a:bodyPr anchor="ctr">
            <a:normAutofit/>
          </a:bodyPr>
          <a:lstStyle/>
          <a:p>
            <a:pPr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Pressure Systems and Winds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389888"/>
            <a:ext cx="10984992" cy="5468111"/>
          </a:xfrm>
        </p:spPr>
        <p:txBody>
          <a:bodyPr>
            <a:normAutofit/>
          </a:bodyPr>
          <a:lstStyle/>
          <a:p>
            <a:pPr marL="285750" marR="0" indent="-28575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India's climate is heavily influenced by pressure systems and wind patterns. </a:t>
            </a:r>
          </a:p>
          <a:p>
            <a:pPr marL="285750" marR="0" indent="-28575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The north-east trade winds, which blow from land to sea during the winter, carry little moisture and thus provide only minimal rainfall. </a:t>
            </a:r>
          </a:p>
          <a:p>
            <a:pPr marL="285750" marR="0" indent="-28575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In contrast, during summer, the southwest monsoon winds bring abundant moisture from the Indian Ocean, resulting in significant rainfall across most of the country.</a:t>
            </a:r>
          </a:p>
          <a:p>
            <a:endParaRPr lang="en-US" dirty="0"/>
          </a:p>
        </p:txBody>
      </p:sp>
      <p:pic>
        <p:nvPicPr>
          <p:cNvPr id="5" name="Picture 4" descr="A map of the world&#10;&#10;Description automatically generated">
            <a:extLst>
              <a:ext uri="{FF2B5EF4-FFF2-40B4-BE49-F238E27FC236}">
                <a16:creationId xmlns:a16="http://schemas.microsoft.com/office/drawing/2014/main" id="{8B6A1E0A-1944-9DD8-5875-485BDFE5B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12192000" cy="3429000"/>
          </a:xfrm>
          <a:prstGeom prst="rect">
            <a:avLst/>
          </a:prstGeom>
        </p:spPr>
      </p:pic>
    </p:spTree>
    <p:extLst>
      <p:ext uri="{BB962C8B-B14F-4D97-AF65-F5344CB8AC3E}">
        <p14:creationId xmlns:p14="http://schemas.microsoft.com/office/powerpoint/2010/main" val="11714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pPr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Role of Jet Streams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and Western Cyclonic Disturbances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4419600" cy="5257798"/>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Upper air circulation also plays a vital role in shaping India's climate. The Subtropical Westerly Jet Stream, which flows at high altitudes, impacts the southwest monsoon by directing winds and atmospheric pressure patterns.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During winter, western cyclonic disturbances originating from the Mediterranean region bring sporadic rain to northern and northwestern India, influencing the winter crop cycle.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the world with red arrows&#10;&#10;Description automatically generated">
            <a:extLst>
              <a:ext uri="{FF2B5EF4-FFF2-40B4-BE49-F238E27FC236}">
                <a16:creationId xmlns:a16="http://schemas.microsoft.com/office/drawing/2014/main" id="{50DB0A54-B30B-66F0-3B66-B720ACC32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00685"/>
            <a:ext cx="7174992" cy="5257313"/>
          </a:xfrm>
          <a:prstGeom prst="rect">
            <a:avLst/>
          </a:prstGeom>
        </p:spPr>
      </p:pic>
    </p:spTree>
    <p:extLst>
      <p:ext uri="{BB962C8B-B14F-4D97-AF65-F5344CB8AC3E}">
        <p14:creationId xmlns:p14="http://schemas.microsoft.com/office/powerpoint/2010/main" val="46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3470148" y="1"/>
            <a:ext cx="8721852"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Features of the Indian Monsoon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3572256" y="1600201"/>
            <a:ext cx="8022336" cy="5257798"/>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India’s monsoon season is known for its unpredictability, with some regions experiencing floods while others face drought. </a:t>
            </a:r>
          </a:p>
          <a:p>
            <a:pPr marL="342900" marR="0" indent="-342900" algn="l">
              <a:lnSpc>
                <a:spcPct val="107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Rainfall can vary dramatically from one location to another, even within relatively short distances.</a:t>
            </a:r>
          </a:p>
          <a:p>
            <a:pPr marL="342900" indent="-342900" algn="l">
              <a:buFont typeface="Arial" panose="020B0604020202020204" pitchFamily="34" charset="0"/>
              <a:buChar char="•"/>
            </a:pPr>
            <a:r>
              <a:rPr lang="en-US" sz="2200" b="1" dirty="0">
                <a:effectLst/>
                <a:ea typeface="Aptos" panose="020B0004020202020204" pitchFamily="34" charset="0"/>
              </a:rPr>
              <a:t>The Southwest Monsoon</a:t>
            </a:r>
            <a:r>
              <a:rPr lang="en-US" sz="2200" dirty="0">
                <a:effectLst/>
                <a:ea typeface="Aptos" panose="020B0004020202020204" pitchFamily="34" charset="0"/>
              </a:rPr>
              <a:t> (June to September): Most of India’s annual rainfall occurs during this period, with the heaviest precipitation in the windward side of the Western Ghats, parts of the Eastern Himalayas, and northeastern hill ranges. Some areas receive more than 400 cm of rain, while western Rajasthan gets as little as 20 cm.</a:t>
            </a:r>
          </a:p>
          <a:p>
            <a:pPr marL="342900" indent="-342900" algn="l">
              <a:buFont typeface="Arial" panose="020B0604020202020204" pitchFamily="34" charset="0"/>
              <a:buChar char="•"/>
            </a:pPr>
            <a:r>
              <a:rPr lang="en-US" sz="2200" b="1" kern="100" dirty="0">
                <a:effectLst/>
                <a:ea typeface="Aptos" panose="020B0004020202020204" pitchFamily="34" charset="0"/>
              </a:rPr>
              <a:t>The Northeast Monsoon</a:t>
            </a:r>
            <a:r>
              <a:rPr lang="en-US" sz="2200" kern="100" dirty="0">
                <a:effectLst/>
                <a:ea typeface="Aptos" panose="020B0004020202020204" pitchFamily="34" charset="0"/>
              </a:rPr>
              <a:t> (October to December): While this monsoon brings less rain than its counterpart, it is crucial for southeastern India, particularly Tamil Nadu, which receives most of its annual rainfall during this period.</a:t>
            </a:r>
          </a:p>
        </p:txBody>
      </p:sp>
      <p:pic>
        <p:nvPicPr>
          <p:cNvPr id="5" name="Picture 4" descr="A map of india with red lines&#10;&#10;Description automatically generated">
            <a:extLst>
              <a:ext uri="{FF2B5EF4-FFF2-40B4-BE49-F238E27FC236}">
                <a16:creationId xmlns:a16="http://schemas.microsoft.com/office/drawing/2014/main" id="{0D2AEEBB-7E88-2BC2-ED70-F4898B524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56"/>
            <a:ext cx="3470148" cy="3323844"/>
          </a:xfrm>
          <a:prstGeom prst="rect">
            <a:avLst/>
          </a:prstGeom>
        </p:spPr>
      </p:pic>
      <p:pic>
        <p:nvPicPr>
          <p:cNvPr id="7" name="Picture 6" descr="A map of india with weather forecasts&#10;&#10;Description automatically generated">
            <a:extLst>
              <a:ext uri="{FF2B5EF4-FFF2-40B4-BE49-F238E27FC236}">
                <a16:creationId xmlns:a16="http://schemas.microsoft.com/office/drawing/2014/main" id="{67471F76-6411-1195-D194-023DD4085AFB}"/>
              </a:ext>
            </a:extLst>
          </p:cNvPr>
          <p:cNvPicPr>
            <a:picLocks noChangeAspect="1"/>
          </p:cNvPicPr>
          <p:nvPr/>
        </p:nvPicPr>
        <p:blipFill>
          <a:blip r:embed="rId4">
            <a:extLst>
              <a:ext uri="{28A0092B-C50C-407E-A947-70E740481C1C}">
                <a14:useLocalDpi xmlns:a14="http://schemas.microsoft.com/office/drawing/2010/main" val="0"/>
              </a:ext>
            </a:extLst>
          </a:blip>
          <a:srcRect l="20545" t="26574" r="9065" b="6962"/>
          <a:stretch/>
        </p:blipFill>
        <p:spPr>
          <a:xfrm>
            <a:off x="-62045" y="3356355"/>
            <a:ext cx="3532193" cy="3517899"/>
          </a:xfrm>
          <a:prstGeom prst="rect">
            <a:avLst/>
          </a:prstGeom>
        </p:spPr>
      </p:pic>
    </p:spTree>
    <p:extLst>
      <p:ext uri="{BB962C8B-B14F-4D97-AF65-F5344CB8AC3E}">
        <p14:creationId xmlns:p14="http://schemas.microsoft.com/office/powerpoint/2010/main" val="390320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Rainfall Distribution and Its Impact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7581900" cy="5257798"/>
          </a:xfrm>
        </p:spPr>
        <p:txBody>
          <a:bodyPr>
            <a:normAutofit/>
          </a:bodyPr>
          <a:lstStyle/>
          <a:p>
            <a:pPr marL="285750" marR="0" indent="-28575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Rainfall distribution across India is highly uneven. For example, the Western Ghats and northeastern regions can receive over 250 cm of rainfall, while places like Delhi and Rajasthan receive less than 50 cm.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variability in rainfall influences agriculture, water availability, and overall economic activity in different regions.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timing and duration of the monsoon are critical. If the rains arrive late or withdraw early, it can negatively affect crop yields, particularly of rice, which relies heavily on monsoon rains.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Similarly, erratic rainfall patterns can lead to floods in some regions and droughts in others, complicating efforts to manage water resources effectively.</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india with different states&#10;&#10;Description automatically generated">
            <a:extLst>
              <a:ext uri="{FF2B5EF4-FFF2-40B4-BE49-F238E27FC236}">
                <a16:creationId xmlns:a16="http://schemas.microsoft.com/office/drawing/2014/main" id="{E50F4DFD-F7AA-A886-B4B1-EE184DC68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2014" y="1600201"/>
            <a:ext cx="3999985" cy="4521199"/>
          </a:xfrm>
          <a:prstGeom prst="rect">
            <a:avLst/>
          </a:prstGeom>
        </p:spPr>
      </p:pic>
    </p:spTree>
    <p:extLst>
      <p:ext uri="{BB962C8B-B14F-4D97-AF65-F5344CB8AC3E}">
        <p14:creationId xmlns:p14="http://schemas.microsoft.com/office/powerpoint/2010/main" val="37799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347</TotalTime>
  <Words>2988</Words>
  <Application>Microsoft Office PowerPoint</Application>
  <PresentationFormat>Widescreen</PresentationFormat>
  <Paragraphs>141</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Courier New</vt:lpstr>
      <vt:lpstr>Symbol</vt:lpstr>
      <vt:lpstr>Tahoma</vt:lpstr>
      <vt:lpstr>Times New Roman</vt:lpstr>
      <vt:lpstr>Office Theme</vt:lpstr>
      <vt:lpstr>Monsoons in India An In-depth Overview Presented by: Marc Silver </vt:lpstr>
      <vt:lpstr>Monsoons in India</vt:lpstr>
      <vt:lpstr>The Two Monsoons: Northeast and Southwest</vt:lpstr>
      <vt:lpstr>Altitude and the Himalayas</vt:lpstr>
      <vt:lpstr>Why Does India Have a Monsoon Climate?</vt:lpstr>
      <vt:lpstr>Pressure Systems and Winds</vt:lpstr>
      <vt:lpstr>The Role of Jet Streams  and Western Cyclonic Disturbances</vt:lpstr>
      <vt:lpstr>Features of the Indian Monsoon</vt:lpstr>
      <vt:lpstr>Rainfall Distribution and Its Impact</vt:lpstr>
      <vt:lpstr>Seasons of the Indian Monsoon</vt:lpstr>
      <vt:lpstr>Seasons of the Indian Monsoon</vt:lpstr>
      <vt:lpstr>Climatic Regions</vt:lpstr>
      <vt:lpstr>Mechanism of the Monsoon in India</vt:lpstr>
      <vt:lpstr>Mechanism of the Monsoon in India</vt:lpstr>
      <vt:lpstr>Mechanism of the Monsoon in India</vt:lpstr>
      <vt:lpstr>Mechanism of the Monsoon in India</vt:lpstr>
      <vt:lpstr>Retreating Monsoon in India</vt:lpstr>
      <vt:lpstr>Retreating Monsoon in India</vt:lpstr>
      <vt:lpstr>Classical and Modern Theories of the Monsoon</vt:lpstr>
      <vt:lpstr>Theories of the Monsoon</vt:lpstr>
      <vt:lpstr>Air Mass Theory of the Monsoon</vt:lpstr>
      <vt:lpstr>Air Mass Theory of the Monsoon</vt:lpstr>
      <vt:lpstr>Jet Stream Theory of Monsoon in India</vt:lpstr>
      <vt:lpstr>Jet Stream Theory of Monsoon in India</vt:lpstr>
      <vt:lpstr>Importance of Monsoon in India</vt:lpstr>
      <vt:lpstr>Importance of Monsoon in India</vt:lpstr>
      <vt:lpstr>Acknowledgement</vt:lpstr>
      <vt:lpstr>Referances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21</cp:revision>
  <dcterms:created xsi:type="dcterms:W3CDTF">2024-07-15T00:09:41Z</dcterms:created>
  <dcterms:modified xsi:type="dcterms:W3CDTF">2025-04-22T15:42:27Z</dcterms:modified>
</cp:coreProperties>
</file>