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46_21A82CB4.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2" r:id="rId3"/>
    <p:sldId id="321" r:id="rId4"/>
    <p:sldId id="323" r:id="rId5"/>
    <p:sldId id="322" r:id="rId6"/>
    <p:sldId id="326" r:id="rId7"/>
    <p:sldId id="298" r:id="rId8"/>
    <p:sldId id="310" r:id="rId9"/>
    <p:sldId id="308" r:id="rId10"/>
    <p:sldId id="306" r:id="rId11"/>
    <p:sldId id="307" r:id="rId12"/>
    <p:sldId id="292" r:id="rId13"/>
    <p:sldId id="324" r:id="rId14"/>
    <p:sldId id="312" r:id="rId15"/>
    <p:sldId id="261" r:id="rId16"/>
    <p:sldId id="291" r:id="rId17"/>
    <p:sldId id="257" r:id="rId18"/>
    <p:sldId id="325" r:id="rId19"/>
    <p:sldId id="293" r:id="rId20"/>
    <p:sldId id="320" r:id="rId21"/>
    <p:sldId id="311" r:id="rId22"/>
    <p:sldId id="304" r:id="rId23"/>
    <p:sldId id="29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371" autoAdjust="0"/>
    <p:restoredTop sz="94343" autoAdjust="0"/>
  </p:normalViewPr>
  <p:slideViewPr>
    <p:cSldViewPr snapToGrid="0" showGuides="1">
      <p:cViewPr varScale="1">
        <p:scale>
          <a:sx n="79" d="100"/>
          <a:sy n="79" d="100"/>
        </p:scale>
        <p:origin x="102" y="102"/>
      </p:cViewPr>
      <p:guideLst>
        <p:guide orient="horz" pos="134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comments/modernComment_146_21A82CB4.xml><?xml version="1.0" encoding="utf-8"?>
<p188:cmLst xmlns:a="http://schemas.openxmlformats.org/drawingml/2006/main" xmlns:r="http://schemas.openxmlformats.org/officeDocument/2006/relationships" xmlns:p188="http://schemas.microsoft.com/office/powerpoint/2018/8/main">
  <p188:cm id="{1274EA41-CB94-4622-AD2D-F6CC2161852F}" authorId="{5A6809BF-033D-8017-B196-2FD9BEB1A563}" created="2024-10-11T15:29:26.070">
    <ac:deMkLst xmlns:ac="http://schemas.microsoft.com/office/drawing/2013/main/command">
      <pc:docMk xmlns:pc="http://schemas.microsoft.com/office/powerpoint/2013/main/command"/>
      <pc:sldMk xmlns:pc="http://schemas.microsoft.com/office/powerpoint/2013/main/command" cId="564669620" sldId="326"/>
      <ac:spMk id="3" creationId="{8857FF12-661C-CB3C-AC76-7653534D3661}"/>
    </ac:deMkLst>
    <p188:txBody>
      <a:bodyPr/>
      <a:lstStyle/>
      <a:p>
        <a:r>
          <a:rPr lang="en-US"/>
          <a:t>The experience also highlights Moldova's surprising dedication to gourmet traditions and its significant wine production.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a:t>
            </a:fld>
            <a:endParaRPr lang="en-US"/>
          </a:p>
        </p:txBody>
      </p:sp>
    </p:spTree>
    <p:extLst>
      <p:ext uri="{BB962C8B-B14F-4D97-AF65-F5344CB8AC3E}">
        <p14:creationId xmlns:p14="http://schemas.microsoft.com/office/powerpoint/2010/main" val="528397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00" dirty="0">
                <a:effectLst/>
                <a:ea typeface="Aptos" panose="020B0004020202020204" pitchFamily="34" charset="0"/>
              </a:rPr>
              <a:t>Charles IV, King of Bohemia </a:t>
            </a:r>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9</a:t>
            </a:fld>
            <a:endParaRPr lang="en-US"/>
          </a:p>
        </p:txBody>
      </p:sp>
    </p:spTree>
    <p:extLst>
      <p:ext uri="{BB962C8B-B14F-4D97-AF65-F5344CB8AC3E}">
        <p14:creationId xmlns:p14="http://schemas.microsoft.com/office/powerpoint/2010/main" val="1773774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15</a:t>
            </a:fld>
            <a:endParaRPr lang="en-US"/>
          </a:p>
        </p:txBody>
      </p:sp>
    </p:spTree>
    <p:extLst>
      <p:ext uri="{BB962C8B-B14F-4D97-AF65-F5344CB8AC3E}">
        <p14:creationId xmlns:p14="http://schemas.microsoft.com/office/powerpoint/2010/main" val="2670624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17</a:t>
            </a:fld>
            <a:endParaRPr lang="en-US"/>
          </a:p>
        </p:txBody>
      </p:sp>
    </p:spTree>
    <p:extLst>
      <p:ext uri="{BB962C8B-B14F-4D97-AF65-F5344CB8AC3E}">
        <p14:creationId xmlns:p14="http://schemas.microsoft.com/office/powerpoint/2010/main" val="2815124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18</a:t>
            </a:fld>
            <a:endParaRPr lang="en-US"/>
          </a:p>
        </p:txBody>
      </p:sp>
    </p:spTree>
    <p:extLst>
      <p:ext uri="{BB962C8B-B14F-4D97-AF65-F5344CB8AC3E}">
        <p14:creationId xmlns:p14="http://schemas.microsoft.com/office/powerpoint/2010/main" val="592055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21</a:t>
            </a:fld>
            <a:endParaRPr lang="en-US"/>
          </a:p>
        </p:txBody>
      </p:sp>
    </p:spTree>
    <p:extLst>
      <p:ext uri="{BB962C8B-B14F-4D97-AF65-F5344CB8AC3E}">
        <p14:creationId xmlns:p14="http://schemas.microsoft.com/office/powerpoint/2010/main" val="3977795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22</a:t>
            </a:fld>
            <a:endParaRPr lang="en-US"/>
          </a:p>
        </p:txBody>
      </p:sp>
    </p:spTree>
    <p:extLst>
      <p:ext uri="{BB962C8B-B14F-4D97-AF65-F5344CB8AC3E}">
        <p14:creationId xmlns:p14="http://schemas.microsoft.com/office/powerpoint/2010/main" val="3238845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DAF-D626-C0F6-8F39-FA52A1117F5D}"/>
              </a:ext>
            </a:extLst>
          </p:cNvPr>
          <p:cNvSpPr>
            <a:spLocks noGrp="1"/>
          </p:cNvSpPr>
          <p:nvPr>
            <p:ph type="ctrTitle"/>
          </p:nvPr>
        </p:nvSpPr>
        <p:spPr>
          <a:xfrm>
            <a:off x="1524000" y="1122363"/>
            <a:ext cx="9144000" cy="2387600"/>
          </a:xfrm>
        </p:spPr>
        <p:txBody>
          <a:bodyPr anchor="b">
            <a:normAutofit/>
          </a:bodyPr>
          <a:lstStyle>
            <a:lvl1pPr algn="ctr">
              <a:defRPr sz="4400" b="1">
                <a:latin typeface="Times New Roman" panose="02020603050405020304" pitchFamily="18" charset="0"/>
                <a:cs typeface="Times New Roman" panose="02020603050405020304" pitchFamily="18" charset="0"/>
              </a:defRPr>
            </a:lvl1pPr>
          </a:lstStyle>
          <a:p>
            <a:r>
              <a:rPr lang="en-US" dirty="0"/>
              <a:t>Click </a:t>
            </a:r>
            <a:r>
              <a:rPr lang="en-US"/>
              <a:t>to edit Master title style</a:t>
            </a:r>
            <a:endParaRPr lang="en-US" dirty="0"/>
          </a:p>
        </p:txBody>
      </p:sp>
      <p:sp>
        <p:nvSpPr>
          <p:cNvPr id="3" name="Subtitle 2">
            <a:extLst>
              <a:ext uri="{FF2B5EF4-FFF2-40B4-BE49-F238E27FC236}">
                <a16:creationId xmlns:a16="http://schemas.microsoft.com/office/drawing/2014/main" id="{8C06DC92-9132-EB33-2BF7-A06445D1D27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br>
              <a:rPr lang="en-US" dirty="0"/>
            </a:br>
            <a:r>
              <a:rPr lang="en-US" dirty="0"/>
              <a:t>Marc Silver</a:t>
            </a:r>
          </a:p>
        </p:txBody>
      </p:sp>
      <p:sp>
        <p:nvSpPr>
          <p:cNvPr id="4" name="Date Placeholder 3">
            <a:extLst>
              <a:ext uri="{FF2B5EF4-FFF2-40B4-BE49-F238E27FC236}">
                <a16:creationId xmlns:a16="http://schemas.microsoft.com/office/drawing/2014/main" id="{58847313-977B-02B5-5CB3-713B54D2D1B4}"/>
              </a:ext>
            </a:extLst>
          </p:cNvPr>
          <p:cNvSpPr>
            <a:spLocks noGrp="1"/>
          </p:cNvSpPr>
          <p:nvPr>
            <p:ph type="dt" sz="half" idx="10"/>
          </p:nvPr>
        </p:nvSpPr>
        <p:spPr/>
        <p:txBody>
          <a:bodyPr/>
          <a:lstStyle/>
          <a:p>
            <a:fld id="{3F398FCF-7BF3-46A9-9AC8-80C36578A121}" type="datetimeFigureOut">
              <a:rPr lang="en-US" smtClean="0"/>
              <a:t>10/11/2024</a:t>
            </a:fld>
            <a:endParaRPr lang="en-US"/>
          </a:p>
        </p:txBody>
      </p:sp>
      <p:sp>
        <p:nvSpPr>
          <p:cNvPr id="5" name="Footer Placeholder 4">
            <a:extLst>
              <a:ext uri="{FF2B5EF4-FFF2-40B4-BE49-F238E27FC236}">
                <a16:creationId xmlns:a16="http://schemas.microsoft.com/office/drawing/2014/main" id="{31C8E1CB-449B-CC37-0DB9-28D2C4D30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BC59EA-1DBA-71E3-BA2F-36D8E5EE9871}"/>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30873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52F10-1A5D-9FAD-AE55-4443FD5C6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520F1-4465-05A4-AF5A-FB8C5C528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7158B-444B-FEC1-4FE7-09147F7E0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10/11/2024</a:t>
            </a:fld>
            <a:endParaRPr lang="en-US"/>
          </a:p>
        </p:txBody>
      </p:sp>
      <p:sp>
        <p:nvSpPr>
          <p:cNvPr id="5" name="Footer Placeholder 4">
            <a:extLst>
              <a:ext uri="{FF2B5EF4-FFF2-40B4-BE49-F238E27FC236}">
                <a16:creationId xmlns:a16="http://schemas.microsoft.com/office/drawing/2014/main" id="{335C9F95-09DD-6831-4481-2BFCC60E2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448027A-3FA7-6185-BE84-AB20F959F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a:p>
        </p:txBody>
      </p:sp>
    </p:spTree>
    <p:extLst>
      <p:ext uri="{BB962C8B-B14F-4D97-AF65-F5344CB8AC3E}">
        <p14:creationId xmlns:p14="http://schemas.microsoft.com/office/powerpoint/2010/main" val="11225065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hyperlink" Target="https://www.decanter.com/" TargetMode="External"/><Relationship Id="rId3" Type="http://schemas.openxmlformats.org/officeDocument/2006/relationships/hyperlink" Target="https://www.oiv.int/" TargetMode="External"/><Relationship Id="rId7" Type="http://schemas.openxmlformats.org/officeDocument/2006/relationships/hyperlink" Target="https://www.jancisrobinson.com/" TargetMode="External"/><Relationship Id="rId2" Type="http://schemas.openxmlformats.org/officeDocument/2006/relationships/hyperlink" Target="https://wineofmoldova.com/" TargetMode="External"/><Relationship Id="rId1" Type="http://schemas.openxmlformats.org/officeDocument/2006/relationships/slideLayout" Target="../slideLayouts/slideLayout1.xml"/><Relationship Id="rId6" Type="http://schemas.openxmlformats.org/officeDocument/2006/relationships/hyperlink" Target="https://www.usaid.gov/" TargetMode="External"/><Relationship Id="rId5" Type="http://schemas.openxmlformats.org/officeDocument/2006/relationships/hyperlink" Target="https://purcari.wine/" TargetMode="External"/><Relationship Id="rId4" Type="http://schemas.openxmlformats.org/officeDocument/2006/relationships/hyperlink" Target="https://cricova.md/" TargetMode="External"/><Relationship Id="rId9" Type="http://schemas.openxmlformats.org/officeDocument/2006/relationships/hyperlink" Target="https://www.britannica.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46_21A82CB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room with barrels in it&#10;&#10;Description automatically generated">
            <a:extLst>
              <a:ext uri="{FF2B5EF4-FFF2-40B4-BE49-F238E27FC236}">
                <a16:creationId xmlns:a16="http://schemas.microsoft.com/office/drawing/2014/main" id="{36579E68-B40E-0C13-56AA-4216019EA06D}"/>
              </a:ext>
            </a:extLst>
          </p:cNvPr>
          <p:cNvPicPr>
            <a:picLocks noChangeAspect="1"/>
          </p:cNvPicPr>
          <p:nvPr/>
        </p:nvPicPr>
        <p:blipFill>
          <a:blip r:embed="rId3">
            <a:extLst>
              <a:ext uri="{28A0092B-C50C-407E-A947-70E740481C1C}">
                <a14:useLocalDpi xmlns:a14="http://schemas.microsoft.com/office/drawing/2010/main" val="0"/>
              </a:ext>
            </a:extLst>
          </a:blip>
          <a:srcRect t="22162"/>
          <a:stretch/>
        </p:blipFill>
        <p:spPr>
          <a:xfrm>
            <a:off x="0" y="0"/>
            <a:ext cx="12192000" cy="6858000"/>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0" y="1100246"/>
            <a:ext cx="12192000" cy="4886026"/>
          </a:xfrm>
        </p:spPr>
        <p:txBody>
          <a:bodyPr anchor="ctr">
            <a:noAutofit/>
          </a:bodyPr>
          <a:lstStyle/>
          <a:p>
            <a:pPr marL="0" marR="0">
              <a:lnSpc>
                <a:spcPct val="115000"/>
              </a:lnSpc>
              <a:spcBef>
                <a:spcPts val="0"/>
              </a:spcBef>
              <a:spcAft>
                <a:spcPts val="800"/>
              </a:spcAft>
            </a:pPr>
            <a:r>
              <a:rPr lang="en-US" sz="5500" b="1" kern="100" dirty="0">
                <a:solidFill>
                  <a:schemeClr val="bg1"/>
                </a:solidFill>
                <a:effectLst/>
                <a:ea typeface="Aptos" panose="020B0004020202020204" pitchFamily="34" charset="0"/>
              </a:rPr>
              <a:t>Moldova's Wine Industry</a:t>
            </a:r>
            <a:br>
              <a:rPr lang="en-US" sz="5500" kern="100" dirty="0">
                <a:solidFill>
                  <a:schemeClr val="bg1"/>
                </a:solidFill>
                <a:effectLst/>
                <a:ea typeface="Aptos" panose="020B0004020202020204" pitchFamily="34" charset="0"/>
              </a:rPr>
            </a:br>
            <a:r>
              <a:rPr lang="en-US" b="1" kern="100" dirty="0">
                <a:solidFill>
                  <a:schemeClr val="bg1"/>
                </a:solidFill>
                <a:effectLst/>
                <a:ea typeface="Aptos" panose="020B0004020202020204" pitchFamily="34" charset="0"/>
              </a:rPr>
              <a:t>A Journey Through Time and Taste</a:t>
            </a:r>
            <a:br>
              <a:rPr lang="en-US" kern="100" dirty="0">
                <a:effectLst/>
                <a:latin typeface="Aptos" panose="020B0004020202020204" pitchFamily="34" charset="0"/>
                <a:ea typeface="Aptos" panose="020B0004020202020204" pitchFamily="34" charset="0"/>
                <a:cs typeface="Times New Roman" panose="02020603050405020304" pitchFamily="18" charset="0"/>
              </a:rPr>
            </a:br>
            <a:r>
              <a:rPr lang="en-US" sz="2800" b="1" dirty="0">
                <a:solidFill>
                  <a:schemeClr val="bg1"/>
                </a:solidFill>
                <a:effectLst/>
                <a:latin typeface="Times New Roman, serif"/>
              </a:rPr>
              <a:t>Presented by</a:t>
            </a:r>
            <a:br>
              <a:rPr lang="en-US" sz="2800" dirty="0">
                <a:solidFill>
                  <a:schemeClr val="bg1"/>
                </a:solidFill>
                <a:effectLst/>
              </a:rPr>
            </a:br>
            <a:r>
              <a:rPr lang="en-US" b="1" dirty="0">
                <a:solidFill>
                  <a:schemeClr val="bg1"/>
                </a:solidFill>
                <a:effectLst/>
                <a:latin typeface="Times New Roman, serif"/>
              </a:rPr>
              <a:t>Marc Silver</a:t>
            </a:r>
            <a:endParaRPr lang="en-US" sz="6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43584"/>
          </a:xfrm>
        </p:spPr>
        <p:txBody>
          <a:bodyPr anchor="ctr">
            <a:norm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Regional Breakdown</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243585"/>
            <a:ext cx="7693152" cy="5376671"/>
          </a:xfrm>
        </p:spPr>
        <p:txBody>
          <a:bodyPr>
            <a:noAutofit/>
          </a:bodyPr>
          <a:lstStyle/>
          <a:p>
            <a:pPr algn="l"/>
            <a:r>
              <a:rPr lang="en-US" b="1" dirty="0" err="1"/>
              <a:t>Ștefan</a:t>
            </a:r>
            <a:r>
              <a:rPr lang="en-US" b="1" dirty="0"/>
              <a:t> </a:t>
            </a:r>
            <a:r>
              <a:rPr lang="en-US" b="1" dirty="0" err="1"/>
              <a:t>Vodă</a:t>
            </a:r>
            <a:r>
              <a:rPr lang="en-US" b="1" dirty="0"/>
              <a:t> Region</a:t>
            </a:r>
            <a:endParaRPr lang="en-US" dirty="0"/>
          </a:p>
          <a:p>
            <a:pPr marL="457200" lvl="0" indent="-457200" algn="l">
              <a:buFont typeface="Arial" panose="020B0604020202020204" pitchFamily="34" charset="0"/>
              <a:buChar char="•"/>
            </a:pPr>
            <a:r>
              <a:rPr lang="en-US" b="1" dirty="0"/>
              <a:t>Location:</a:t>
            </a:r>
            <a:r>
              <a:rPr lang="en-US" dirty="0"/>
              <a:t> Southeast Moldova</a:t>
            </a:r>
          </a:p>
          <a:p>
            <a:pPr marL="457200" lvl="0" indent="-457200" algn="l">
              <a:buFont typeface="Arial" panose="020B0604020202020204" pitchFamily="34" charset="0"/>
              <a:buChar char="•"/>
            </a:pPr>
            <a:r>
              <a:rPr lang="en-US" b="1" dirty="0"/>
              <a:t>Terroir:</a:t>
            </a:r>
            <a:r>
              <a:rPr lang="en-US" dirty="0"/>
              <a:t> Sandy loam soils, maritime influence from the Black Sea.</a:t>
            </a:r>
          </a:p>
          <a:p>
            <a:pPr marL="457200" lvl="0" indent="-457200" algn="l">
              <a:buFont typeface="Arial" panose="020B0604020202020204" pitchFamily="34" charset="0"/>
              <a:buChar char="•"/>
            </a:pPr>
            <a:r>
              <a:rPr lang="en-US" b="1" dirty="0"/>
              <a:t>Climate:</a:t>
            </a:r>
            <a:r>
              <a:rPr lang="en-US" dirty="0"/>
              <a:t> Warmer temperatures and milder winters than </a:t>
            </a:r>
            <a:r>
              <a:rPr lang="en-US" dirty="0" err="1"/>
              <a:t>Codru</a:t>
            </a:r>
            <a:r>
              <a:rPr lang="en-US" dirty="0"/>
              <a:t>.</a:t>
            </a:r>
          </a:p>
          <a:p>
            <a:pPr marL="457200" lvl="0" indent="-457200" algn="l">
              <a:buFont typeface="Arial" panose="020B0604020202020204" pitchFamily="34" charset="0"/>
              <a:buChar char="•"/>
            </a:pPr>
            <a:r>
              <a:rPr lang="en-US" b="1" dirty="0"/>
              <a:t>Grape Varieties:</a:t>
            </a:r>
            <a:r>
              <a:rPr lang="en-US" dirty="0"/>
              <a:t> Rara </a:t>
            </a:r>
            <a:r>
              <a:rPr lang="en-US" dirty="0" err="1"/>
              <a:t>Neagră</a:t>
            </a:r>
            <a:r>
              <a:rPr lang="en-US" dirty="0"/>
              <a:t>, Cabernet Sauvignon, Merlot.</a:t>
            </a:r>
          </a:p>
          <a:p>
            <a:pPr marL="457200" lvl="0" indent="-457200" algn="l">
              <a:buFont typeface="Arial" panose="020B0604020202020204" pitchFamily="34" charset="0"/>
              <a:buChar char="•"/>
            </a:pPr>
            <a:r>
              <a:rPr lang="en-US" b="1" dirty="0"/>
              <a:t>Wine Characteristics:</a:t>
            </a:r>
            <a:r>
              <a:rPr lang="en-US" dirty="0"/>
              <a:t> The reds from </a:t>
            </a:r>
            <a:r>
              <a:rPr lang="en-US" dirty="0" err="1"/>
              <a:t>Ștefan</a:t>
            </a:r>
            <a:r>
              <a:rPr lang="en-US" dirty="0"/>
              <a:t> </a:t>
            </a:r>
            <a:r>
              <a:rPr lang="en-US" dirty="0" err="1"/>
              <a:t>Vodă</a:t>
            </a:r>
            <a:r>
              <a:rPr lang="en-US" dirty="0"/>
              <a:t> are rich, full-bodied, and aromatic, with notes of dark fruit, spices, and earthy undertones.</a:t>
            </a:r>
          </a:p>
        </p:txBody>
      </p:sp>
      <p:pic>
        <p:nvPicPr>
          <p:cNvPr id="7" name="Picture 6" descr="A hand holding a bottle of wine&#10;&#10;Description automatically generated">
            <a:extLst>
              <a:ext uri="{FF2B5EF4-FFF2-40B4-BE49-F238E27FC236}">
                <a16:creationId xmlns:a16="http://schemas.microsoft.com/office/drawing/2014/main" id="{FFABE108-F1B5-991D-E333-3F207CB9EF82}"/>
              </a:ext>
            </a:extLst>
          </p:cNvPr>
          <p:cNvPicPr>
            <a:picLocks noChangeAspect="1"/>
          </p:cNvPicPr>
          <p:nvPr/>
        </p:nvPicPr>
        <p:blipFill>
          <a:blip r:embed="rId2">
            <a:extLst>
              <a:ext uri="{28A0092B-C50C-407E-A947-70E740481C1C}">
                <a14:useLocalDpi xmlns:a14="http://schemas.microsoft.com/office/drawing/2010/main" val="0"/>
              </a:ext>
            </a:extLst>
          </a:blip>
          <a:srcRect l="10637" r="13511"/>
          <a:stretch/>
        </p:blipFill>
        <p:spPr>
          <a:xfrm>
            <a:off x="8290560" y="3048"/>
            <a:ext cx="3901440" cy="6858000"/>
          </a:xfrm>
          <a:prstGeom prst="rect">
            <a:avLst/>
          </a:prstGeom>
        </p:spPr>
      </p:pic>
    </p:spTree>
    <p:extLst>
      <p:ext uri="{BB962C8B-B14F-4D97-AF65-F5344CB8AC3E}">
        <p14:creationId xmlns:p14="http://schemas.microsoft.com/office/powerpoint/2010/main" val="471376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A map of ukraine with different colored areas&#10;&#10;Description automatically generated">
            <a:extLst>
              <a:ext uri="{FF2B5EF4-FFF2-40B4-BE49-F238E27FC236}">
                <a16:creationId xmlns:a16="http://schemas.microsoft.com/office/drawing/2014/main" id="{43DEA168-9659-90AB-343F-CCD2BDA0A62A}"/>
              </a:ext>
            </a:extLst>
          </p:cNvPr>
          <p:cNvPicPr>
            <a:picLocks noChangeAspect="1"/>
          </p:cNvPicPr>
          <p:nvPr/>
        </p:nvPicPr>
        <p:blipFill>
          <a:blip r:embed="rId2">
            <a:extLst>
              <a:ext uri="{28A0092B-C50C-407E-A947-70E740481C1C}">
                <a14:useLocalDpi xmlns:a14="http://schemas.microsoft.com/office/drawing/2010/main" val="0"/>
              </a:ext>
            </a:extLst>
          </a:blip>
          <a:srcRect l="14516" t="52898" r="62742" b="4379"/>
          <a:stretch/>
        </p:blipFill>
        <p:spPr>
          <a:xfrm>
            <a:off x="438411" y="3959248"/>
            <a:ext cx="3256767" cy="2953508"/>
          </a:xfrm>
          <a:prstGeom prst="rect">
            <a:avLst/>
          </a:prstGeom>
        </p:spPr>
      </p:pic>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255775"/>
          </a:xfrm>
        </p:spPr>
        <p:txBody>
          <a:bodyPr vert="horz" lIns="91440" tIns="45720" rIns="91440" bIns="45720" rtlCol="0" anchor="ctr">
            <a:normAutofit/>
          </a:bodyPr>
          <a:lstStyle/>
          <a:p>
            <a:pPr marL="0" marR="0">
              <a:lnSpc>
                <a:spcPct val="115000"/>
              </a:lnSpc>
              <a:spcBef>
                <a:spcPts val="0"/>
              </a:spcBef>
              <a:spcAft>
                <a:spcPts val="800"/>
              </a:spcAft>
            </a:pPr>
            <a:r>
              <a:rPr lang="en-US" sz="4400" b="1" dirty="0">
                <a:effectLst/>
                <a:latin typeface="Times New Roman" panose="02020603050405020304" pitchFamily="18" charset="0"/>
                <a:ea typeface="Aptos" panose="020B0004020202020204" pitchFamily="34" charset="0"/>
              </a:rPr>
              <a:t>Wine Regions in Moldova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1F0CB96-12F7-CDD6-F808-1BD07FC54730}"/>
              </a:ext>
            </a:extLst>
          </p:cNvPr>
          <p:cNvSpPr txBox="1"/>
          <p:nvPr/>
        </p:nvSpPr>
        <p:spPr>
          <a:xfrm>
            <a:off x="177801" y="1255776"/>
            <a:ext cx="12014198" cy="4401205"/>
          </a:xfrm>
          <a:prstGeom prst="rect">
            <a:avLst/>
          </a:prstGeom>
          <a:noFill/>
        </p:spPr>
        <p:txBody>
          <a:bodyPr wrap="square">
            <a:spAutoFit/>
          </a:bodyPr>
          <a:lstStyle/>
          <a:p>
            <a:r>
              <a:rPr lang="en-US" sz="2800" b="1" dirty="0" err="1">
                <a:latin typeface="Times New Roman" panose="02020603050405020304" pitchFamily="18" charset="0"/>
                <a:cs typeface="Times New Roman" panose="02020603050405020304" pitchFamily="18" charset="0"/>
              </a:rPr>
              <a:t>Valul</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lui</a:t>
            </a:r>
            <a:r>
              <a:rPr lang="en-US" sz="2800" b="1" dirty="0">
                <a:latin typeface="Times New Roman" panose="02020603050405020304" pitchFamily="18" charset="0"/>
                <a:cs typeface="Times New Roman" panose="02020603050405020304" pitchFamily="18" charset="0"/>
              </a:rPr>
              <a:t> Traian Wine Region</a:t>
            </a:r>
            <a:endParaRPr lang="en-US" sz="2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 the southwest, </a:t>
            </a:r>
            <a:r>
              <a:rPr lang="en-US" sz="2800" dirty="0" err="1">
                <a:latin typeface="Times New Roman" panose="02020603050405020304" pitchFamily="18" charset="0"/>
                <a:cs typeface="Times New Roman" panose="02020603050405020304" pitchFamily="18" charset="0"/>
              </a:rPr>
              <a:t>Valul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lui</a:t>
            </a:r>
            <a:r>
              <a:rPr lang="en-US" sz="2800" dirty="0">
                <a:latin typeface="Times New Roman" panose="02020603050405020304" pitchFamily="18" charset="0"/>
                <a:cs typeface="Times New Roman" panose="02020603050405020304" pitchFamily="18" charset="0"/>
              </a:rPr>
              <a:t> Traian is known for its warm, sunny climate and fertile soils, producing robust red wines with deep concentration.</a:t>
            </a:r>
          </a:p>
          <a:p>
            <a:pPr marL="342900" lvl="0" indent="-3429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Tourism Highlights:</a:t>
            </a:r>
            <a:r>
              <a:rPr lang="en-US" sz="2800" dirty="0">
                <a:latin typeface="Times New Roman" panose="02020603050405020304" pitchFamily="18" charset="0"/>
                <a:cs typeface="Times New Roman" panose="02020603050405020304" pitchFamily="18" charset="0"/>
              </a:rPr>
              <a:t> Wineries like Château </a:t>
            </a:r>
            <a:r>
              <a:rPr lang="en-US" sz="2800" dirty="0" err="1">
                <a:latin typeface="Times New Roman" panose="02020603050405020304" pitchFamily="18" charset="0"/>
                <a:cs typeface="Times New Roman" panose="02020603050405020304" pitchFamily="18" charset="0"/>
              </a:rPr>
              <a:t>Vartely</a:t>
            </a:r>
            <a:r>
              <a:rPr lang="en-US" sz="2800" dirty="0">
                <a:latin typeface="Times New Roman" panose="02020603050405020304" pitchFamily="18" charset="0"/>
                <a:cs typeface="Times New Roman" panose="02020603050405020304" pitchFamily="18" charset="0"/>
              </a:rPr>
              <a:t> offer immersive experiences, including vineyard tours and stays at vineyard lodges, perfect for those looking to pair wine tasting with relaxation.</a:t>
            </a:r>
          </a:p>
          <a:p>
            <a:pPr marL="4000500" lvl="8" indent="-3429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Unique Features:</a:t>
            </a:r>
            <a:r>
              <a:rPr lang="en-US" sz="2800" dirty="0">
                <a:latin typeface="Times New Roman" panose="02020603050405020304" pitchFamily="18" charset="0"/>
                <a:cs typeface="Times New Roman" panose="02020603050405020304" pitchFamily="18" charset="0"/>
              </a:rPr>
              <a:t> The region’s warm climate allows for extended grape ripening, leading to bold, structured wines, particularly reds like Rara </a:t>
            </a:r>
            <a:r>
              <a:rPr lang="en-US" sz="2800" dirty="0" err="1">
                <a:latin typeface="Times New Roman" panose="02020603050405020304" pitchFamily="18" charset="0"/>
                <a:cs typeface="Times New Roman" panose="02020603050405020304" pitchFamily="18" charset="0"/>
              </a:rPr>
              <a:t>Neagră</a:t>
            </a:r>
            <a:r>
              <a:rPr lang="en-US" sz="2800" dirty="0">
                <a:latin typeface="Times New Roman" panose="02020603050405020304" pitchFamily="18" charset="0"/>
                <a:cs typeface="Times New Roman" panose="02020603050405020304" pitchFamily="18" charset="0"/>
              </a:rPr>
              <a:t> and Malbec.</a:t>
            </a:r>
            <a:endParaRPr lang="en-US" sz="2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5362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58240"/>
          </a:xfrm>
        </p:spPr>
        <p:txBody>
          <a:bodyPr anchor="ctr">
            <a:normAutofit/>
          </a:bodyPr>
          <a:lstStyle/>
          <a:p>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Regional Breakdown</a:t>
            </a:r>
            <a:endParaRPr lang="en-US" dirty="0"/>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80416" y="1158241"/>
            <a:ext cx="11314176" cy="5699759"/>
          </a:xfrm>
        </p:spPr>
        <p:txBody>
          <a:bodyPr>
            <a:normAutofit/>
          </a:bodyPr>
          <a:lstStyle/>
          <a:p>
            <a:pPr algn="l"/>
            <a:r>
              <a:rPr lang="en-US" b="1" dirty="0" err="1"/>
              <a:t>Valul</a:t>
            </a:r>
            <a:r>
              <a:rPr lang="en-US" b="1" dirty="0"/>
              <a:t> </a:t>
            </a:r>
            <a:r>
              <a:rPr lang="en-US" b="1" dirty="0" err="1"/>
              <a:t>lui</a:t>
            </a:r>
            <a:r>
              <a:rPr lang="en-US" b="1" dirty="0"/>
              <a:t> Traian Region</a:t>
            </a:r>
            <a:endParaRPr lang="en-US" dirty="0"/>
          </a:p>
          <a:p>
            <a:pPr marL="457200" lvl="0" indent="-457200" algn="l">
              <a:buFont typeface="Arial" panose="020B0604020202020204" pitchFamily="34" charset="0"/>
              <a:buChar char="•"/>
            </a:pPr>
            <a:r>
              <a:rPr lang="en-US" b="1" dirty="0"/>
              <a:t>Location:</a:t>
            </a:r>
            <a:r>
              <a:rPr lang="en-US" dirty="0"/>
              <a:t> Southwest Moldova</a:t>
            </a:r>
          </a:p>
          <a:p>
            <a:pPr marL="457200" lvl="0" indent="-457200" algn="l">
              <a:buFont typeface="Arial" panose="020B0604020202020204" pitchFamily="34" charset="0"/>
              <a:buChar char="•"/>
            </a:pPr>
            <a:r>
              <a:rPr lang="en-US" b="1" dirty="0"/>
              <a:t>Terroir:</a:t>
            </a:r>
            <a:r>
              <a:rPr lang="en-US" dirty="0"/>
              <a:t> Chalky, fertile soils, high in calcium.</a:t>
            </a:r>
          </a:p>
          <a:p>
            <a:pPr marL="457200" lvl="0" indent="-457200" algn="l">
              <a:buFont typeface="Arial" panose="020B0604020202020204" pitchFamily="34" charset="0"/>
              <a:buChar char="•"/>
            </a:pPr>
            <a:r>
              <a:rPr lang="en-US" b="1" dirty="0"/>
              <a:t>Climate:</a:t>
            </a:r>
            <a:r>
              <a:rPr lang="en-US" dirty="0"/>
              <a:t> Hot summers and dry, sunny conditions.</a:t>
            </a:r>
          </a:p>
          <a:p>
            <a:pPr marL="457200" lvl="0" indent="-457200" algn="l">
              <a:buFont typeface="Arial" panose="020B0604020202020204" pitchFamily="34" charset="0"/>
              <a:buChar char="•"/>
            </a:pPr>
            <a:r>
              <a:rPr lang="en-US" b="1" dirty="0"/>
              <a:t>Grape Varieties:</a:t>
            </a:r>
            <a:r>
              <a:rPr lang="en-US" dirty="0"/>
              <a:t> Malbec, </a:t>
            </a:r>
            <a:r>
              <a:rPr lang="en-US" dirty="0" err="1"/>
              <a:t>Saperavi</a:t>
            </a:r>
            <a:r>
              <a:rPr lang="en-US" dirty="0"/>
              <a:t>, Rara </a:t>
            </a:r>
            <a:r>
              <a:rPr lang="en-US" dirty="0" err="1"/>
              <a:t>Neagră</a:t>
            </a:r>
            <a:r>
              <a:rPr lang="en-US" dirty="0"/>
              <a:t>.</a:t>
            </a:r>
          </a:p>
          <a:p>
            <a:pPr marL="457200" lvl="0" indent="-457200" algn="l">
              <a:buFont typeface="Arial" panose="020B0604020202020204" pitchFamily="34" charset="0"/>
              <a:buChar char="•"/>
            </a:pPr>
            <a:r>
              <a:rPr lang="en-US" b="1" dirty="0"/>
              <a:t>Wine Characteristics:</a:t>
            </a:r>
            <a:r>
              <a:rPr lang="en-US" dirty="0"/>
              <a:t> Bold, tannic wines with deep color and concentrated flavors of blackberry, plum, and pepper.</a:t>
            </a:r>
          </a:p>
        </p:txBody>
      </p:sp>
      <p:pic>
        <p:nvPicPr>
          <p:cNvPr id="5" name="Picture 4" descr="A bottle of wine with a white label&#10;&#10;Description automatically generated">
            <a:extLst>
              <a:ext uri="{FF2B5EF4-FFF2-40B4-BE49-F238E27FC236}">
                <a16:creationId xmlns:a16="http://schemas.microsoft.com/office/drawing/2014/main" id="{701E0157-EBA3-5127-0FC2-DB7E11926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2656" y="375196"/>
            <a:ext cx="7367679" cy="6351447"/>
          </a:xfrm>
          <a:prstGeom prst="rect">
            <a:avLst/>
          </a:prstGeom>
        </p:spPr>
      </p:pic>
    </p:spTree>
    <p:extLst>
      <p:ext uri="{BB962C8B-B14F-4D97-AF65-F5344CB8AC3E}">
        <p14:creationId xmlns:p14="http://schemas.microsoft.com/office/powerpoint/2010/main" val="940542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255775"/>
          </a:xfrm>
        </p:spPr>
        <p:txBody>
          <a:bodyPr vert="horz" lIns="91440" tIns="45720" rIns="91440" bIns="45720" rtlCol="0" anchor="ctr">
            <a:normAutofit/>
          </a:bodyPr>
          <a:lstStyle/>
          <a:p>
            <a:pPr marL="0" marR="0">
              <a:lnSpc>
                <a:spcPct val="115000"/>
              </a:lnSpc>
              <a:spcBef>
                <a:spcPts val="0"/>
              </a:spcBef>
              <a:spcAft>
                <a:spcPts val="800"/>
              </a:spcAft>
            </a:pPr>
            <a:r>
              <a:rPr lang="en-US" sz="4400" b="1" dirty="0">
                <a:effectLst/>
                <a:latin typeface="Times New Roman" panose="02020603050405020304" pitchFamily="18" charset="0"/>
                <a:ea typeface="Aptos" panose="020B0004020202020204" pitchFamily="34" charset="0"/>
              </a:rPr>
              <a:t>Wine Regions in Moldova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1F0CB96-12F7-CDD6-F808-1BD07FC54730}"/>
              </a:ext>
            </a:extLst>
          </p:cNvPr>
          <p:cNvSpPr txBox="1"/>
          <p:nvPr/>
        </p:nvSpPr>
        <p:spPr>
          <a:xfrm>
            <a:off x="177801" y="1255776"/>
            <a:ext cx="5646802" cy="5262979"/>
          </a:xfrm>
          <a:prstGeom prst="rect">
            <a:avLst/>
          </a:prstGeom>
          <a:noFill/>
        </p:spPr>
        <p:txBody>
          <a:bodyPr wrap="square">
            <a:spAutoFit/>
          </a:bodyPr>
          <a:lstStyle/>
          <a:p>
            <a:r>
              <a:rPr lang="en-US" sz="2400" b="1" dirty="0" err="1">
                <a:latin typeface="Times New Roman" panose="02020603050405020304" pitchFamily="18" charset="0"/>
                <a:cs typeface="Times New Roman" panose="02020603050405020304" pitchFamily="18" charset="0"/>
              </a:rPr>
              <a:t>Bălți</a:t>
            </a:r>
            <a:r>
              <a:rPr lang="en-US" sz="2400" b="1" dirty="0">
                <a:latin typeface="Times New Roman" panose="02020603050405020304" pitchFamily="18" charset="0"/>
                <a:cs typeface="Times New Roman" panose="02020603050405020304" pitchFamily="18" charset="0"/>
              </a:rPr>
              <a:t> Wine Region</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Bălți</a:t>
            </a:r>
            <a:r>
              <a:rPr lang="en-US" sz="2400" dirty="0">
                <a:latin typeface="Times New Roman" panose="02020603050405020304" pitchFamily="18" charset="0"/>
                <a:cs typeface="Times New Roman" panose="02020603050405020304" pitchFamily="18" charset="0"/>
              </a:rPr>
              <a:t>, in the north, is less prominent in terms of production but holds historical significance as an ancient winemaking region. It focuses mainly on white wines due to its cooler climate.</a:t>
            </a:r>
          </a:p>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Tourism Highlights: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Bălți</a:t>
            </a:r>
            <a:r>
              <a:rPr lang="en-US" sz="2400" dirty="0">
                <a:latin typeface="Times New Roman" panose="02020603050405020304" pitchFamily="18" charset="0"/>
                <a:cs typeface="Times New Roman" panose="02020603050405020304" pitchFamily="18" charset="0"/>
              </a:rPr>
              <a:t> offers a more off-the-beaten-path experience, where smaller family-run vineyards give visitors a taste of traditional Moldovan hospitality.</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Unique Features:</a:t>
            </a:r>
            <a:r>
              <a:rPr lang="en-US" sz="2400" dirty="0">
                <a:latin typeface="Times New Roman" panose="02020603050405020304" pitchFamily="18" charset="0"/>
                <a:cs typeface="Times New Roman" panose="02020603050405020304" pitchFamily="18" charset="0"/>
              </a:rPr>
              <a:t> Cooler temperatures here result in crisp, fresh white wines with floral and citrus notes.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3" name="Picture 2" descr="A map of the region&#10;&#10;Description automatically generated">
            <a:extLst>
              <a:ext uri="{FF2B5EF4-FFF2-40B4-BE49-F238E27FC236}">
                <a16:creationId xmlns:a16="http://schemas.microsoft.com/office/drawing/2014/main" id="{1F590547-44AB-FF9E-7215-2015C3F18483}"/>
              </a:ext>
            </a:extLst>
          </p:cNvPr>
          <p:cNvPicPr>
            <a:picLocks noChangeAspect="1"/>
          </p:cNvPicPr>
          <p:nvPr/>
        </p:nvPicPr>
        <p:blipFill>
          <a:blip r:embed="rId2">
            <a:extLst>
              <a:ext uri="{28A0092B-C50C-407E-A947-70E740481C1C}">
                <a14:useLocalDpi xmlns:a14="http://schemas.microsoft.com/office/drawing/2010/main" val="0"/>
              </a:ext>
            </a:extLst>
          </a:blip>
          <a:srcRect l="6725" r="10675" b="58728"/>
          <a:stretch/>
        </p:blipFill>
        <p:spPr>
          <a:xfrm>
            <a:off x="5805976" y="1619660"/>
            <a:ext cx="6386023" cy="3854213"/>
          </a:xfrm>
          <a:prstGeom prst="rect">
            <a:avLst/>
          </a:prstGeom>
        </p:spPr>
      </p:pic>
    </p:spTree>
    <p:extLst>
      <p:ext uri="{BB962C8B-B14F-4D97-AF65-F5344CB8AC3E}">
        <p14:creationId xmlns:p14="http://schemas.microsoft.com/office/powerpoint/2010/main" val="68609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255777"/>
          </a:xfrm>
        </p:spPr>
        <p:txBody>
          <a:bodyPr anchor="ctr">
            <a:normAutofit/>
          </a:bodyPr>
          <a:lstStyle/>
          <a:p>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Regional Breakdown</a:t>
            </a:r>
            <a:endParaRPr lang="en-US" dirty="0"/>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80416" y="1255777"/>
            <a:ext cx="9863328" cy="5602224"/>
          </a:xfrm>
        </p:spPr>
        <p:txBody>
          <a:bodyPr>
            <a:normAutofit/>
          </a:bodyPr>
          <a:lstStyle/>
          <a:p>
            <a:pPr marL="0" marR="0" algn="l">
              <a:lnSpc>
                <a:spcPct val="115000"/>
              </a:lnSpc>
              <a:spcBef>
                <a:spcPts val="0"/>
              </a:spcBef>
              <a:spcAft>
                <a:spcPts val="800"/>
              </a:spcAft>
            </a:pP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Bălți</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Region</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0" indent="-457200" algn="l">
              <a:buFont typeface="Arial" panose="020B0604020202020204" pitchFamily="34" charset="0"/>
              <a:buChar char="•"/>
            </a:pPr>
            <a:r>
              <a:rPr lang="en-US" b="1" dirty="0"/>
              <a:t>Location:</a:t>
            </a:r>
            <a:r>
              <a:rPr lang="en-US" dirty="0"/>
              <a:t> Northern Moldova</a:t>
            </a:r>
          </a:p>
          <a:p>
            <a:pPr marL="457200" lvl="0" indent="-457200" algn="l">
              <a:buFont typeface="Arial" panose="020B0604020202020204" pitchFamily="34" charset="0"/>
              <a:buChar char="•"/>
            </a:pPr>
            <a:r>
              <a:rPr lang="en-US" b="1" dirty="0"/>
              <a:t>Terroir:</a:t>
            </a:r>
            <a:r>
              <a:rPr lang="en-US" dirty="0"/>
              <a:t> Clay and limestone soils, with higher elevation.</a:t>
            </a:r>
          </a:p>
          <a:p>
            <a:pPr marL="457200" lvl="0" indent="-457200" algn="l">
              <a:buFont typeface="Arial" panose="020B0604020202020204" pitchFamily="34" charset="0"/>
              <a:buChar char="•"/>
            </a:pPr>
            <a:r>
              <a:rPr lang="en-US" b="1" dirty="0"/>
              <a:t>Climate:</a:t>
            </a:r>
            <a:r>
              <a:rPr lang="en-US" dirty="0"/>
              <a:t> Cooler, with significant temperature variation.</a:t>
            </a:r>
          </a:p>
          <a:p>
            <a:pPr marL="457200" lvl="0" indent="-457200" algn="l">
              <a:buFont typeface="Arial" panose="020B0604020202020204" pitchFamily="34" charset="0"/>
              <a:buChar char="•"/>
            </a:pPr>
            <a:r>
              <a:rPr lang="en-US" b="1" dirty="0"/>
              <a:t>Grape Varieties:</a:t>
            </a:r>
            <a:r>
              <a:rPr lang="en-US" dirty="0"/>
              <a:t> </a:t>
            </a:r>
            <a:r>
              <a:rPr lang="en-US" dirty="0" err="1"/>
              <a:t>Fetească</a:t>
            </a:r>
            <a:r>
              <a:rPr lang="en-US" dirty="0"/>
              <a:t> </a:t>
            </a:r>
            <a:r>
              <a:rPr lang="en-US" dirty="0" err="1"/>
              <a:t>Regală</a:t>
            </a:r>
            <a:r>
              <a:rPr lang="en-US" dirty="0"/>
              <a:t>, Sauvignon Blanc.</a:t>
            </a:r>
          </a:p>
          <a:p>
            <a:pPr marL="457200" lvl="0" indent="-457200" algn="l">
              <a:buFont typeface="Arial" panose="020B0604020202020204" pitchFamily="34" charset="0"/>
              <a:buChar char="•"/>
            </a:pPr>
            <a:r>
              <a:rPr lang="en-US" b="1" dirty="0"/>
              <a:t>Wine Characteristics:</a:t>
            </a:r>
            <a:r>
              <a:rPr lang="en-US" dirty="0"/>
              <a:t> Crisp, aromatic white wines with bright acidity and notes of green apple and citrus.</a:t>
            </a:r>
          </a:p>
        </p:txBody>
      </p:sp>
      <p:pic>
        <p:nvPicPr>
          <p:cNvPr id="5" name="Picture 4" descr="A bottle of white liquid&#10;&#10;Description automatically generated">
            <a:extLst>
              <a:ext uri="{FF2B5EF4-FFF2-40B4-BE49-F238E27FC236}">
                <a16:creationId xmlns:a16="http://schemas.microsoft.com/office/drawing/2014/main" id="{7505DC99-AD90-DB54-FC4A-570046E5B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0537" y="66886"/>
            <a:ext cx="4798638" cy="6852203"/>
          </a:xfrm>
          <a:prstGeom prst="rect">
            <a:avLst/>
          </a:prstGeom>
        </p:spPr>
      </p:pic>
    </p:spTree>
    <p:extLst>
      <p:ext uri="{BB962C8B-B14F-4D97-AF65-F5344CB8AC3E}">
        <p14:creationId xmlns:p14="http://schemas.microsoft.com/office/powerpoint/2010/main" val="3849581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07008"/>
          </a:xfrm>
        </p:spPr>
        <p:txBody>
          <a:bodyPr anchor="ctr">
            <a:noAutofit/>
          </a:bodyPr>
          <a:lstStyle/>
          <a:p>
            <a:r>
              <a:rPr lang="en-US" b="1" dirty="0"/>
              <a:t>Other Regions</a:t>
            </a:r>
            <a:endParaRPr lang="en-US" dirty="0"/>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218944" y="1121665"/>
            <a:ext cx="9838944" cy="4376927"/>
          </a:xfrm>
        </p:spPr>
        <p:txBody>
          <a:bodyPr>
            <a:normAutofit/>
          </a:bodyPr>
          <a:lstStyle/>
          <a:p>
            <a:pPr marL="457200" indent="-457200" algn="l">
              <a:buFont typeface="Arial" panose="020B0604020202020204" pitchFamily="34" charset="0"/>
              <a:buChar char="•"/>
            </a:pPr>
            <a:r>
              <a:rPr lang="en-US" dirty="0"/>
              <a:t>While these are Moldova’s key regions, smaller areas such as the </a:t>
            </a:r>
            <a:r>
              <a:rPr lang="en-US" dirty="0" err="1"/>
              <a:t>Călărași</a:t>
            </a:r>
            <a:r>
              <a:rPr lang="en-US" dirty="0"/>
              <a:t> and </a:t>
            </a:r>
            <a:r>
              <a:rPr lang="en-US" dirty="0" err="1"/>
              <a:t>Hîncești</a:t>
            </a:r>
            <a:r>
              <a:rPr lang="en-US" dirty="0"/>
              <a:t> districts contribute to the country’s diverse wine landscape. </a:t>
            </a:r>
          </a:p>
          <a:p>
            <a:pPr marL="457200" indent="-457200" algn="l">
              <a:buFont typeface="Arial" panose="020B0604020202020204" pitchFamily="34" charset="0"/>
              <a:buChar char="•"/>
            </a:pPr>
            <a:r>
              <a:rPr lang="en-US" dirty="0"/>
              <a:t>In California we would refer to these areas as micro climates or micro regions, typically associated to a more dominant wine region. In this case </a:t>
            </a:r>
            <a:r>
              <a:rPr lang="en-US" sz="2800" dirty="0" err="1"/>
              <a:t>Codru</a:t>
            </a:r>
            <a:r>
              <a:rPr lang="en-US" sz="2800" dirty="0"/>
              <a:t> Region.</a:t>
            </a:r>
            <a:endParaRPr lang="en-US" dirty="0"/>
          </a:p>
          <a:p>
            <a:pPr marL="457200" indent="-457200" algn="l">
              <a:buFont typeface="Arial" panose="020B0604020202020204" pitchFamily="34" charset="0"/>
              <a:buChar char="•"/>
            </a:pPr>
            <a:r>
              <a:rPr lang="en-US" dirty="0"/>
              <a:t>These regions although extremely small, with</a:t>
            </a:r>
            <a:br>
              <a:rPr lang="en-US" dirty="0"/>
            </a:br>
            <a:r>
              <a:rPr lang="en-US" dirty="0"/>
              <a:t>very few wineries they are particularly </a:t>
            </a:r>
            <a:br>
              <a:rPr lang="en-US" dirty="0"/>
            </a:br>
            <a:r>
              <a:rPr lang="en-US" dirty="0"/>
              <a:t>important for the cultivation of indigenous </a:t>
            </a:r>
            <a:br>
              <a:rPr lang="en-US" dirty="0"/>
            </a:br>
            <a:r>
              <a:rPr lang="en-US" dirty="0"/>
              <a:t>grape varieties.</a:t>
            </a:r>
          </a:p>
          <a:p>
            <a:pPr algn="l"/>
            <a:endParaRPr lang="en-US" dirty="0"/>
          </a:p>
        </p:txBody>
      </p:sp>
      <p:pic>
        <p:nvPicPr>
          <p:cNvPr id="6" name="Picture 5" descr="A bottle of wine with a label&#10;&#10;Description automatically generated">
            <a:extLst>
              <a:ext uri="{FF2B5EF4-FFF2-40B4-BE49-F238E27FC236}">
                <a16:creationId xmlns:a16="http://schemas.microsoft.com/office/drawing/2014/main" id="{E6D53CD1-376E-A668-AEDB-3C94B6BC9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1" y="16916"/>
            <a:ext cx="2560405" cy="6841083"/>
          </a:xfrm>
          <a:prstGeom prst="rect">
            <a:avLst/>
          </a:prstGeom>
        </p:spPr>
      </p:pic>
      <p:pic>
        <p:nvPicPr>
          <p:cNvPr id="8" name="Picture 7" descr="A map of a state with several states&#10;&#10;Description automatically generated">
            <a:extLst>
              <a:ext uri="{FF2B5EF4-FFF2-40B4-BE49-F238E27FC236}">
                <a16:creationId xmlns:a16="http://schemas.microsoft.com/office/drawing/2014/main" id="{3F62DF9A-6453-95D7-31D9-8AF6408D623B}"/>
              </a:ext>
            </a:extLst>
          </p:cNvPr>
          <p:cNvPicPr>
            <a:picLocks noChangeAspect="1"/>
          </p:cNvPicPr>
          <p:nvPr/>
        </p:nvPicPr>
        <p:blipFill>
          <a:blip r:embed="rId4">
            <a:extLst>
              <a:ext uri="{28A0092B-C50C-407E-A947-70E740481C1C}">
                <a14:useLocalDpi xmlns:a14="http://schemas.microsoft.com/office/drawing/2010/main" val="0"/>
              </a:ext>
            </a:extLst>
          </a:blip>
          <a:srcRect l="13544" t="3946" r="13544" b="5216"/>
          <a:stretch/>
        </p:blipFill>
        <p:spPr>
          <a:xfrm>
            <a:off x="9314688" y="3273217"/>
            <a:ext cx="2877312" cy="3584782"/>
          </a:xfrm>
          <a:prstGeom prst="rect">
            <a:avLst/>
          </a:prstGeom>
        </p:spPr>
      </p:pic>
      <p:sp>
        <p:nvSpPr>
          <p:cNvPr id="10" name="TextBox 9">
            <a:extLst>
              <a:ext uri="{FF2B5EF4-FFF2-40B4-BE49-F238E27FC236}">
                <a16:creationId xmlns:a16="http://schemas.microsoft.com/office/drawing/2014/main" id="{2C43C17C-960D-6D98-1DDB-88527A4748D4}"/>
              </a:ext>
            </a:extLst>
          </p:cNvPr>
          <p:cNvSpPr txBox="1"/>
          <p:nvPr/>
        </p:nvSpPr>
        <p:spPr>
          <a:xfrm>
            <a:off x="9559697" y="5114376"/>
            <a:ext cx="1799573" cy="369332"/>
          </a:xfrm>
          <a:prstGeom prst="rect">
            <a:avLst/>
          </a:prstGeom>
          <a:noFill/>
        </p:spPr>
        <p:txBody>
          <a:bodyPr wrap="square">
            <a:spAutoFit/>
          </a:bodyPr>
          <a:lstStyle/>
          <a:p>
            <a:r>
              <a:rPr lang="en-US" dirty="0" err="1"/>
              <a:t>Hîncești</a:t>
            </a:r>
            <a:endParaRPr lang="en-US" dirty="0"/>
          </a:p>
        </p:txBody>
      </p:sp>
      <p:sp>
        <p:nvSpPr>
          <p:cNvPr id="14" name="TextBox 13">
            <a:extLst>
              <a:ext uri="{FF2B5EF4-FFF2-40B4-BE49-F238E27FC236}">
                <a16:creationId xmlns:a16="http://schemas.microsoft.com/office/drawing/2014/main" id="{60C99F10-DB5C-7789-D1DF-3C19695C4D97}"/>
              </a:ext>
            </a:extLst>
          </p:cNvPr>
          <p:cNvSpPr txBox="1"/>
          <p:nvPr/>
        </p:nvSpPr>
        <p:spPr>
          <a:xfrm>
            <a:off x="10960608" y="4745044"/>
            <a:ext cx="1097280" cy="369332"/>
          </a:xfrm>
          <a:prstGeom prst="rect">
            <a:avLst/>
          </a:prstGeom>
          <a:noFill/>
        </p:spPr>
        <p:txBody>
          <a:bodyPr wrap="square">
            <a:spAutoFit/>
          </a:bodyPr>
          <a:lstStyle/>
          <a:p>
            <a:r>
              <a:rPr lang="en-US" dirty="0" err="1"/>
              <a:t>Călărași</a:t>
            </a:r>
            <a:endParaRPr lang="en-US" dirty="0"/>
          </a:p>
        </p:txBody>
      </p:sp>
    </p:spTree>
    <p:extLst>
      <p:ext uri="{BB962C8B-B14F-4D97-AF65-F5344CB8AC3E}">
        <p14:creationId xmlns:p14="http://schemas.microsoft.com/office/powerpoint/2010/main" val="337210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15000"/>
              </a:lnSpc>
              <a:spcBef>
                <a:spcPts val="0"/>
              </a:spcBef>
              <a:spcAft>
                <a:spcPts val="800"/>
              </a:spcAft>
            </a:pPr>
            <a:r>
              <a:rPr lang="en-US" sz="6000" b="1" kern="100" dirty="0">
                <a:effectLst/>
                <a:latin typeface="Times New Roman" panose="02020603050405020304" pitchFamily="18" charset="0"/>
                <a:ea typeface="Aptos" panose="020B0004020202020204" pitchFamily="34" charset="0"/>
                <a:cs typeface="Times New Roman" panose="02020603050405020304" pitchFamily="18" charset="0"/>
              </a:rPr>
              <a:t>Moldova's Unique Terroir</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426720" y="1316737"/>
            <a:ext cx="11484864" cy="5815583"/>
          </a:xfrm>
        </p:spPr>
        <p:txBody>
          <a:bodyPr>
            <a:noAutofit/>
          </a:bodyPr>
          <a:lstStyle/>
          <a:p>
            <a:pPr marR="0" algn="l">
              <a:lnSpc>
                <a:spcPct val="100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Moldova’s terroir is shaped by its geographical position, climate,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and soil composition. Situated at the same latitude as some of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Europe’s finest wine regions, Moldova benefits from a continental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climate, with hot summers and cold winters.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0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Soil:</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majority of Moldova’s vineyards are planted in fertile,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loamy soils with high limestone content. This soil is excellent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for drainage, forcing vines to dig deep into the earth for nutrients, resulting in concentrated flavors in the grapes. </a:t>
            </a:r>
          </a:p>
          <a:p>
            <a:pPr marL="342900" marR="0" lvl="0" indent="-342900" algn="l">
              <a:lnSpc>
                <a:spcPct val="100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Climate: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country enjoys a continental climate, with long, sunny growing seasons. The moderate rainfall ensures that grapes ripen fully, developing balanced sugars and acids. </a:t>
            </a:r>
          </a:p>
          <a:p>
            <a:pPr marL="342900" marR="0" lvl="0" indent="-342900" algn="l">
              <a:lnSpc>
                <a:spcPct val="100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Geography:</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Moldova’s hilly terrain allows for vineyards at various altitudes, which contributes to a diversity of microclimates. This is key for producing different wine styles, from crisp whites in the north to powerful reds in the south.</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close up of a vine&#10;&#10;Description automatically generated">
            <a:extLst>
              <a:ext uri="{FF2B5EF4-FFF2-40B4-BE49-F238E27FC236}">
                <a16:creationId xmlns:a16="http://schemas.microsoft.com/office/drawing/2014/main" id="{40AE1580-A007-1765-93BD-234DB6F59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5597" y="1446709"/>
            <a:ext cx="3406403" cy="2271851"/>
          </a:xfrm>
          <a:prstGeom prst="rect">
            <a:avLst/>
          </a:prstGeom>
        </p:spPr>
      </p:pic>
    </p:spTree>
    <p:extLst>
      <p:ext uri="{BB962C8B-B14F-4D97-AF65-F5344CB8AC3E}">
        <p14:creationId xmlns:p14="http://schemas.microsoft.com/office/powerpoint/2010/main" val="77105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30163"/>
            <a:ext cx="12192000" cy="1286573"/>
          </a:xfrm>
        </p:spPr>
        <p:txBody>
          <a:bodyPr anchor="ctr">
            <a:normAutofit/>
          </a:bodyPr>
          <a:lstStyle/>
          <a:p>
            <a:pPr rtl="0">
              <a:spcAft>
                <a:spcPts val="0"/>
              </a:spcAft>
            </a:pPr>
            <a:r>
              <a:rPr lang="en-US" sz="5000" b="1" dirty="0">
                <a:effectLst/>
                <a:latin typeface="Times New Roman" panose="02020603050405020304" pitchFamily="18" charset="0"/>
                <a:ea typeface="Aptos" panose="020B0004020202020204" pitchFamily="34" charset="0"/>
              </a:rPr>
              <a:t>Varietals and Wine Characteristics</a:t>
            </a:r>
            <a:endParaRPr lang="en-US" sz="5000" dirty="0">
              <a:effectLst/>
            </a:endParaRP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Subtitle 8">
            <a:extLst>
              <a:ext uri="{FF2B5EF4-FFF2-40B4-BE49-F238E27FC236}">
                <a16:creationId xmlns:a16="http://schemas.microsoft.com/office/drawing/2014/main" id="{148AE76B-B611-76E6-5BD7-8A21969507AA}"/>
              </a:ext>
            </a:extLst>
          </p:cNvPr>
          <p:cNvSpPr>
            <a:spLocks noGrp="1"/>
          </p:cNvSpPr>
          <p:nvPr>
            <p:ph type="subTitle" idx="1"/>
          </p:nvPr>
        </p:nvSpPr>
        <p:spPr/>
        <p:txBody>
          <a:bodyPr/>
          <a:lstStyle/>
          <a:p>
            <a:endParaRPr lang="en-US"/>
          </a:p>
        </p:txBody>
      </p:sp>
      <p:pic>
        <p:nvPicPr>
          <p:cNvPr id="10" name="Picture 9" descr="A map of the region&#10;&#10;Description automatically generated">
            <a:extLst>
              <a:ext uri="{FF2B5EF4-FFF2-40B4-BE49-F238E27FC236}">
                <a16:creationId xmlns:a16="http://schemas.microsoft.com/office/drawing/2014/main" id="{163B7390-2615-B461-4AEF-C0D670531320}"/>
              </a:ext>
            </a:extLst>
          </p:cNvPr>
          <p:cNvPicPr>
            <a:picLocks noChangeAspect="1"/>
          </p:cNvPicPr>
          <p:nvPr/>
        </p:nvPicPr>
        <p:blipFill>
          <a:blip r:embed="rId4">
            <a:extLst>
              <a:ext uri="{28A0092B-C50C-407E-A947-70E740481C1C}">
                <a14:useLocalDpi xmlns:a14="http://schemas.microsoft.com/office/drawing/2010/main" val="0"/>
              </a:ext>
            </a:extLst>
          </a:blip>
          <a:srcRect l="32301" b="60809"/>
          <a:stretch/>
        </p:blipFill>
        <p:spPr>
          <a:xfrm>
            <a:off x="1290786" y="1264317"/>
            <a:ext cx="9610427" cy="5563520"/>
          </a:xfrm>
          <a:prstGeom prst="rect">
            <a:avLst/>
          </a:prstGeom>
        </p:spPr>
      </p:pic>
    </p:spTree>
    <p:extLst>
      <p:ext uri="{BB962C8B-B14F-4D97-AF65-F5344CB8AC3E}">
        <p14:creationId xmlns:p14="http://schemas.microsoft.com/office/powerpoint/2010/main" val="2201646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30163"/>
            <a:ext cx="10643016" cy="1286573"/>
          </a:xfrm>
        </p:spPr>
        <p:txBody>
          <a:bodyPr anchor="ctr">
            <a:normAutofit/>
          </a:bodyPr>
          <a:lstStyle/>
          <a:p>
            <a:pPr rtl="0">
              <a:spcAft>
                <a:spcPts val="0"/>
              </a:spcAft>
            </a:pPr>
            <a:r>
              <a:rPr lang="en-US" sz="5000" b="1" dirty="0">
                <a:effectLst/>
                <a:latin typeface="Times New Roman" panose="02020603050405020304" pitchFamily="18" charset="0"/>
                <a:ea typeface="Aptos" panose="020B0004020202020204" pitchFamily="34" charset="0"/>
              </a:rPr>
              <a:t>Varietals and Wine Characteristics</a:t>
            </a:r>
            <a:endParaRPr lang="en-US" sz="5000"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400049" y="1316736"/>
            <a:ext cx="9358547" cy="4139684"/>
          </a:xfrm>
        </p:spPr>
        <p:txBody>
          <a:bodyPr>
            <a:noAutofit/>
          </a:bodyPr>
          <a:lstStyle/>
          <a:p>
            <a:pPr algn="l"/>
            <a:r>
              <a:rPr lang="en-US" b="1" dirty="0" err="1"/>
              <a:t>Fetească</a:t>
            </a:r>
            <a:r>
              <a:rPr lang="en-US" b="1" dirty="0"/>
              <a:t> </a:t>
            </a:r>
            <a:r>
              <a:rPr lang="en-US" b="1" dirty="0" err="1"/>
              <a:t>Albă</a:t>
            </a:r>
            <a:endParaRPr lang="en-US" dirty="0"/>
          </a:p>
          <a:p>
            <a:pPr marL="457200" lvl="0" indent="-457200" algn="l">
              <a:buFont typeface="Arial" panose="020B0604020202020204" pitchFamily="34" charset="0"/>
              <a:buChar char="•"/>
            </a:pPr>
            <a:r>
              <a:rPr lang="en-US" b="1" dirty="0"/>
              <a:t>Characteristics:</a:t>
            </a:r>
            <a:r>
              <a:rPr lang="en-US" dirty="0"/>
              <a:t> Crisp and floral, with notes of white flowers, apple, and pear. High acidity makes it refreshing and versatile.</a:t>
            </a:r>
          </a:p>
          <a:p>
            <a:pPr marL="457200" lvl="0" indent="-457200" algn="l">
              <a:buFont typeface="Arial" panose="020B0604020202020204" pitchFamily="34" charset="0"/>
              <a:buChar char="•"/>
            </a:pPr>
            <a:r>
              <a:rPr lang="en-US" b="1" dirty="0"/>
              <a:t>Tasting Notes:</a:t>
            </a:r>
            <a:r>
              <a:rPr lang="en-US" dirty="0"/>
              <a:t> Delicate flavors of green apple, peach, and elderflower. </a:t>
            </a:r>
          </a:p>
          <a:p>
            <a:pPr marL="457200" lvl="0" indent="-457200" algn="l">
              <a:buFont typeface="Arial" panose="020B0604020202020204" pitchFamily="34" charset="0"/>
              <a:buChar char="•"/>
            </a:pPr>
            <a:r>
              <a:rPr lang="en-US" b="1" dirty="0"/>
              <a:t>Food Pairings:</a:t>
            </a:r>
            <a:r>
              <a:rPr lang="en-US" dirty="0"/>
              <a:t> Ideal with seafood, salads, and soft cheeses.</a:t>
            </a: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bottle of white wine&#10;&#10;Description automatically generated">
            <a:extLst>
              <a:ext uri="{FF2B5EF4-FFF2-40B4-BE49-F238E27FC236}">
                <a16:creationId xmlns:a16="http://schemas.microsoft.com/office/drawing/2014/main" id="{A22E0F59-4840-E654-63B8-556DC54658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3793" y="-30163"/>
            <a:ext cx="6858000" cy="6858000"/>
          </a:xfrm>
          <a:prstGeom prst="rect">
            <a:avLst/>
          </a:prstGeom>
        </p:spPr>
      </p:pic>
    </p:spTree>
    <p:extLst>
      <p:ext uri="{BB962C8B-B14F-4D97-AF65-F5344CB8AC3E}">
        <p14:creationId xmlns:p14="http://schemas.microsoft.com/office/powerpoint/2010/main" val="417921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58240"/>
          </a:xfrm>
        </p:spPr>
        <p:txBody>
          <a:bodyPr anchor="ctr">
            <a:normAutofit/>
          </a:bodyPr>
          <a:lstStyle/>
          <a:p>
            <a:pPr marL="0" marR="0">
              <a:lnSpc>
                <a:spcPct val="115000"/>
              </a:lnSpc>
              <a:spcBef>
                <a:spcPts val="0"/>
              </a:spcBef>
              <a:spcAft>
                <a:spcPts val="800"/>
              </a:spcAft>
            </a:pPr>
            <a:r>
              <a:rPr lang="en-US" sz="4400" b="1" dirty="0">
                <a:effectLst/>
                <a:latin typeface="Times New Roman" panose="02020603050405020304" pitchFamily="18" charset="0"/>
                <a:ea typeface="Aptos" panose="020B0004020202020204" pitchFamily="34" charset="0"/>
              </a:rPr>
              <a:t>Varietals and Wine Characteristics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92608" y="1292353"/>
            <a:ext cx="9690841" cy="5699759"/>
          </a:xfrm>
        </p:spPr>
        <p:txBody>
          <a:bodyPr>
            <a:normAutofit/>
          </a:bodyPr>
          <a:lstStyle/>
          <a:p>
            <a:pPr algn="l"/>
            <a:r>
              <a:rPr lang="en-US" b="1" dirty="0"/>
              <a:t>Rara </a:t>
            </a:r>
            <a:r>
              <a:rPr lang="en-US" b="1" dirty="0" err="1"/>
              <a:t>Neagră</a:t>
            </a:r>
            <a:endParaRPr lang="en-US" dirty="0"/>
          </a:p>
          <a:p>
            <a:pPr marL="457200" lvl="0" indent="-457200" algn="l">
              <a:buFont typeface="Arial" panose="020B0604020202020204" pitchFamily="34" charset="0"/>
              <a:buChar char="•"/>
            </a:pPr>
            <a:r>
              <a:rPr lang="en-US" b="1" dirty="0"/>
              <a:t>Characteristics:</a:t>
            </a:r>
            <a:r>
              <a:rPr lang="en-US" dirty="0"/>
              <a:t> Native to Moldova, this red grape produces light to medium-bodied wines with soft tannins.</a:t>
            </a:r>
          </a:p>
          <a:p>
            <a:pPr marL="457200" lvl="0" indent="-457200" algn="l">
              <a:buFont typeface="Arial" panose="020B0604020202020204" pitchFamily="34" charset="0"/>
              <a:buChar char="•"/>
            </a:pPr>
            <a:r>
              <a:rPr lang="en-US" b="1" dirty="0"/>
              <a:t>Tasting Notes:</a:t>
            </a:r>
            <a:r>
              <a:rPr lang="en-US" dirty="0"/>
              <a:t> Red fruit, such as raspberry and strawberry, with a hint of spice. </a:t>
            </a:r>
          </a:p>
          <a:p>
            <a:pPr marL="457200" lvl="0" indent="-457200" algn="l">
              <a:buFont typeface="Arial" panose="020B0604020202020204" pitchFamily="34" charset="0"/>
              <a:buChar char="•"/>
            </a:pPr>
            <a:r>
              <a:rPr lang="en-US" b="1" dirty="0"/>
              <a:t>Food Pairings:</a:t>
            </a:r>
            <a:r>
              <a:rPr lang="en-US" dirty="0"/>
              <a:t> Pairs well with grilled meats, poultry, and Mediterranean dishes.</a:t>
            </a:r>
          </a:p>
          <a:p>
            <a:pPr algn="l"/>
            <a:endParaRPr lang="en-US" dirty="0"/>
          </a:p>
        </p:txBody>
      </p:sp>
      <p:pic>
        <p:nvPicPr>
          <p:cNvPr id="5" name="Picture 4" descr="A bottle of wine on a black background&#10;&#10;Description automatically generated">
            <a:extLst>
              <a:ext uri="{FF2B5EF4-FFF2-40B4-BE49-F238E27FC236}">
                <a16:creationId xmlns:a16="http://schemas.microsoft.com/office/drawing/2014/main" id="{4E5C8F90-9753-BFC7-3386-5ACBEF4711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8685" y="239842"/>
            <a:ext cx="6858000" cy="6858000"/>
          </a:xfrm>
          <a:prstGeom prst="rect">
            <a:avLst/>
          </a:prstGeom>
        </p:spPr>
      </p:pic>
    </p:spTree>
    <p:extLst>
      <p:ext uri="{BB962C8B-B14F-4D97-AF65-F5344CB8AC3E}">
        <p14:creationId xmlns:p14="http://schemas.microsoft.com/office/powerpoint/2010/main" val="319555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5000" b="1" kern="100" dirty="0">
                <a:effectLst/>
                <a:latin typeface="Times New Roman" panose="02020603050405020304" pitchFamily="18" charset="0"/>
                <a:ea typeface="Aptos" panose="020B0004020202020204" pitchFamily="34" charset="0"/>
                <a:cs typeface="Times New Roman" panose="02020603050405020304" pitchFamily="18" charset="0"/>
              </a:rPr>
              <a:t>History of Moldova's Wine</a:t>
            </a:r>
            <a:endParaRPr lang="en-US"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11362944" cy="5687567"/>
          </a:xfrm>
        </p:spPr>
        <p:txBody>
          <a:bodyPr>
            <a:noAutofit/>
          </a:bodyPr>
          <a:lstStyle/>
          <a:p>
            <a:pPr algn="l"/>
            <a:r>
              <a:rPr lang="en-US" sz="2200" b="1" dirty="0"/>
              <a:t>Ancient Beginnings (3000 BC - 1359 AD)</a:t>
            </a:r>
            <a:endParaRPr lang="en-US" sz="2200" dirty="0"/>
          </a:p>
          <a:p>
            <a:pPr marL="342900" indent="-342900" algn="l">
              <a:buFont typeface="Arial" panose="020B0604020202020204" pitchFamily="34" charset="0"/>
              <a:buChar char="•"/>
            </a:pPr>
            <a:r>
              <a:rPr lang="en-US" sz="2200" dirty="0"/>
              <a:t>Moldova’s winemaking tradition stretches back over 7,000 </a:t>
            </a:r>
            <a:br>
              <a:rPr lang="en-US" sz="2200" dirty="0"/>
            </a:br>
            <a:r>
              <a:rPr lang="en-US" sz="2200" dirty="0"/>
              <a:t>years, placing it among the world’s oldest wine-producing </a:t>
            </a:r>
            <a:br>
              <a:rPr lang="en-US" sz="2200" dirty="0"/>
            </a:br>
            <a:r>
              <a:rPr lang="en-US" sz="2200" dirty="0"/>
              <a:t>countries. </a:t>
            </a:r>
          </a:p>
          <a:p>
            <a:pPr marL="342900" indent="-342900" algn="l">
              <a:buFont typeface="Arial" panose="020B0604020202020204" pitchFamily="34" charset="0"/>
              <a:buChar char="•"/>
            </a:pPr>
            <a:r>
              <a:rPr lang="en-US" sz="2200" dirty="0"/>
              <a:t>Archeological evidence shows that viticulture began </a:t>
            </a:r>
            <a:br>
              <a:rPr lang="en-US" sz="2200" dirty="0"/>
            </a:br>
            <a:r>
              <a:rPr lang="en-US" sz="2200" dirty="0"/>
              <a:t>around 3000 BC, when indigenous populations cultivated </a:t>
            </a:r>
            <a:br>
              <a:rPr lang="en-US" sz="2200" dirty="0"/>
            </a:br>
            <a:r>
              <a:rPr lang="en-US" sz="2200" dirty="0"/>
              <a:t>wild vines, producing rudimentary wines. </a:t>
            </a:r>
          </a:p>
          <a:p>
            <a:pPr marL="342900" indent="-342900" algn="l">
              <a:buFont typeface="Arial" panose="020B0604020202020204" pitchFamily="34" charset="0"/>
              <a:buChar char="•"/>
            </a:pPr>
            <a:r>
              <a:rPr lang="en-US" sz="2200" dirty="0"/>
              <a:t>These early Moldovan wines were tied to pagan rituals and </a:t>
            </a:r>
            <a:br>
              <a:rPr lang="en-US" sz="2200" dirty="0"/>
            </a:br>
            <a:r>
              <a:rPr lang="en-US" sz="2200" dirty="0"/>
              <a:t>the agrarian lifestyle of early Moldovan tribes.</a:t>
            </a:r>
          </a:p>
          <a:p>
            <a:pPr marL="342900" indent="-342900" algn="l">
              <a:buFont typeface="Arial" panose="020B0604020202020204" pitchFamily="34" charset="0"/>
              <a:buChar char="•"/>
            </a:pPr>
            <a:r>
              <a:rPr lang="en-US" sz="2200" dirty="0"/>
              <a:t>The region’s fertile land, located between the Dniester and Prut rivers, provided ideal conditions for grape cultivation. </a:t>
            </a:r>
          </a:p>
          <a:p>
            <a:pPr marL="342900" indent="-342900" algn="l">
              <a:buFont typeface="Arial" panose="020B0604020202020204" pitchFamily="34" charset="0"/>
              <a:buChar char="•"/>
            </a:pPr>
            <a:r>
              <a:rPr lang="en-US" sz="2200" dirty="0"/>
              <a:t>Over centuries, winemaking techniques improved, influenced by Greek and Roman settlers. By the time of the Roman Empire, Moldovan wine was being traded along the Dniester River and integrated into Roman feasts.</a:t>
            </a:r>
          </a:p>
          <a:p>
            <a:pPr marR="0" algn="l">
              <a:lnSpc>
                <a:spcPct val="115000"/>
              </a:lnSpc>
              <a:spcBef>
                <a:spcPts val="0"/>
              </a:spcBef>
              <a:spcAft>
                <a:spcPts val="800"/>
              </a:spcAft>
            </a:pPr>
            <a:endParaRPr lang="en-US" sz="2200" kern="100" dirty="0">
              <a:effectLst/>
              <a:latin typeface="Aptos" panose="020B0004020202020204" pitchFamily="34" charset="0"/>
              <a:ea typeface="Aptos" panose="020B0004020202020204" pitchFamily="34" charset="0"/>
            </a:endParaRPr>
          </a:p>
        </p:txBody>
      </p:sp>
      <p:pic>
        <p:nvPicPr>
          <p:cNvPr id="5" name="Picture 4" descr="A stone structure with people in the middle&#10;&#10;Description automatically generated with medium confidence">
            <a:extLst>
              <a:ext uri="{FF2B5EF4-FFF2-40B4-BE49-F238E27FC236}">
                <a16:creationId xmlns:a16="http://schemas.microsoft.com/office/drawing/2014/main" id="{D4F6B7A7-E23B-A8F3-8961-BA493DA6B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143" y="1170432"/>
            <a:ext cx="4539857" cy="3023616"/>
          </a:xfrm>
          <a:prstGeom prst="rect">
            <a:avLst/>
          </a:prstGeom>
        </p:spPr>
      </p:pic>
    </p:spTree>
    <p:extLst>
      <p:ext uri="{BB962C8B-B14F-4D97-AF65-F5344CB8AC3E}">
        <p14:creationId xmlns:p14="http://schemas.microsoft.com/office/powerpoint/2010/main" val="195793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a:lnSpc>
                <a:spcPct val="107000"/>
              </a:lnSpc>
              <a:spcBef>
                <a:spcPts val="0"/>
              </a:spcBef>
              <a:spcAft>
                <a:spcPts val="800"/>
              </a:spcAft>
            </a:pPr>
            <a:r>
              <a:rPr lang="en-US" sz="4400" b="1" dirty="0">
                <a:effectLst/>
                <a:latin typeface="Times New Roman" panose="02020603050405020304" pitchFamily="18" charset="0"/>
                <a:ea typeface="Aptos" panose="020B0004020202020204" pitchFamily="34" charset="0"/>
              </a:rPr>
              <a:t>Varietals and Wine Characteristics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667000" y="1560577"/>
            <a:ext cx="9074064" cy="4803647"/>
          </a:xfrm>
        </p:spPr>
        <p:txBody>
          <a:bodyPr>
            <a:noAutofit/>
          </a:bodyPr>
          <a:lstStyle/>
          <a:p>
            <a:pPr marL="342900" indent="-342900" algn="l">
              <a:buFont typeface="Arial" panose="020B0604020202020204" pitchFamily="34" charset="0"/>
              <a:buChar char="•"/>
            </a:pPr>
            <a:r>
              <a:rPr lang="en-US" sz="2400" dirty="0" err="1"/>
              <a:t>Fetească</a:t>
            </a:r>
            <a:r>
              <a:rPr lang="en-US" sz="2400" dirty="0"/>
              <a:t> </a:t>
            </a:r>
            <a:r>
              <a:rPr lang="en-US" sz="2400" dirty="0" err="1"/>
              <a:t>Neagră</a:t>
            </a:r>
            <a:r>
              <a:rPr lang="en-US" sz="2400" dirty="0"/>
              <a:t> is Moldova's signature red wine variety, known for its full body, tannic structure, deep color, and aging potential. It thrives in the warmer southern regions, producing rich, high-alcohol wines with bold flavors. </a:t>
            </a:r>
          </a:p>
          <a:p>
            <a:pPr marL="342900" indent="-342900" algn="l">
              <a:buFont typeface="Arial" panose="020B0604020202020204" pitchFamily="34" charset="0"/>
              <a:buChar char="•"/>
            </a:pPr>
            <a:r>
              <a:rPr lang="en-US" sz="2400" dirty="0"/>
              <a:t>The tasting profile includes ripe plum, blackberry, and black cherry, with earthy and smoky undertones. As the wine ages, notes of dried fruits, spices like clove and cinnamon, and hints of tobacco or leather may emerge. </a:t>
            </a:r>
          </a:p>
          <a:p>
            <a:pPr marL="342900" indent="-342900" algn="l">
              <a:buFont typeface="Arial" panose="020B0604020202020204" pitchFamily="34" charset="0"/>
              <a:buChar char="•"/>
            </a:pPr>
            <a:r>
              <a:rPr lang="en-US" sz="2400" dirty="0" err="1"/>
              <a:t>Fetească</a:t>
            </a:r>
            <a:r>
              <a:rPr lang="en-US" sz="2400" dirty="0"/>
              <a:t> </a:t>
            </a:r>
            <a:r>
              <a:rPr lang="en-US" sz="2400" dirty="0" err="1"/>
              <a:t>Neagră</a:t>
            </a:r>
            <a:r>
              <a:rPr lang="en-US" sz="2400" dirty="0"/>
              <a:t> pairs well with grilled or roasted meats, game dishes, hearty stews, barbecued ribs, and aged cheeses. </a:t>
            </a:r>
          </a:p>
          <a:p>
            <a:pPr marL="342900" indent="-342900" algn="l">
              <a:buFont typeface="Arial" panose="020B0604020202020204" pitchFamily="34" charset="0"/>
              <a:buChar char="•"/>
            </a:pPr>
            <a:r>
              <a:rPr lang="en-US" sz="2400" dirty="0"/>
              <a:t>Vegetarian options include roasted eggplant, mushrooms, and tomato-based pasta dishes.</a:t>
            </a:r>
          </a:p>
        </p:txBody>
      </p:sp>
      <p:pic>
        <p:nvPicPr>
          <p:cNvPr id="7" name="Picture 6" descr="A bottle of wine with a label&#10;&#10;Description automatically generated">
            <a:extLst>
              <a:ext uri="{FF2B5EF4-FFF2-40B4-BE49-F238E27FC236}">
                <a16:creationId xmlns:a16="http://schemas.microsoft.com/office/drawing/2014/main" id="{A022AEDA-3943-6193-5FFC-C5B4A687C281}"/>
              </a:ext>
            </a:extLst>
          </p:cNvPr>
          <p:cNvPicPr>
            <a:picLocks noChangeAspect="1"/>
          </p:cNvPicPr>
          <p:nvPr/>
        </p:nvPicPr>
        <p:blipFill>
          <a:blip r:embed="rId2">
            <a:extLst>
              <a:ext uri="{28A0092B-C50C-407E-A947-70E740481C1C}">
                <a14:useLocalDpi xmlns:a14="http://schemas.microsoft.com/office/drawing/2010/main" val="0"/>
              </a:ext>
            </a:extLst>
          </a:blip>
          <a:srcRect l="31837" r="30554"/>
          <a:stretch/>
        </p:blipFill>
        <p:spPr>
          <a:xfrm>
            <a:off x="288099" y="85344"/>
            <a:ext cx="1927965" cy="6858000"/>
          </a:xfrm>
          <a:prstGeom prst="rect">
            <a:avLst/>
          </a:prstGeom>
        </p:spPr>
      </p:pic>
    </p:spTree>
    <p:extLst>
      <p:ext uri="{BB962C8B-B14F-4D97-AF65-F5344CB8AC3E}">
        <p14:creationId xmlns:p14="http://schemas.microsoft.com/office/powerpoint/2010/main" val="13300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30163"/>
            <a:ext cx="12192000" cy="1591373"/>
          </a:xfrm>
        </p:spPr>
        <p:txBody>
          <a:bodyPr anchor="ctr">
            <a:normAutofit/>
          </a:bodyPr>
          <a:lstStyle/>
          <a:p>
            <a:pPr rtl="0">
              <a:spcAft>
                <a:spcPts val="0"/>
              </a:spcAft>
            </a:pPr>
            <a:r>
              <a:rPr lang="en-US" b="1" dirty="0">
                <a:effectLst/>
                <a:latin typeface="Times New Roman, serif"/>
              </a:rPr>
              <a:t>Conclusion</a:t>
            </a:r>
            <a:endParaRPr lang="en-US"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243840" y="1511808"/>
            <a:ext cx="11362944" cy="4255008"/>
          </a:xfrm>
        </p:spPr>
        <p:txBody>
          <a:bodyPr>
            <a:noAutofit/>
          </a:bodyPr>
          <a:lstStyle/>
          <a:p>
            <a:pPr marL="457200" indent="-457200" algn="l">
              <a:buFont typeface="Arial" panose="020B0604020202020204" pitchFamily="34" charset="0"/>
              <a:buChar char="•"/>
            </a:pPr>
            <a:r>
              <a:rPr lang="en-US" dirty="0"/>
              <a:t>The Czech Republic's wine industry, though often overlooked, is a hidden gem for wine enthusiasts. </a:t>
            </a:r>
          </a:p>
          <a:p>
            <a:pPr marL="457200" indent="-457200" algn="l">
              <a:buFont typeface="Arial" panose="020B0604020202020204" pitchFamily="34" charset="0"/>
              <a:buChar char="•"/>
            </a:pPr>
            <a:r>
              <a:rPr lang="en-US" dirty="0"/>
              <a:t>With its rich history, diverse wine regions, and unique terroir, the country offers a treasure trove of wines waiting to be discovered. </a:t>
            </a:r>
          </a:p>
          <a:p>
            <a:pPr marL="457200" indent="-457200" algn="l">
              <a:buFont typeface="Arial" panose="020B0604020202020204" pitchFamily="34" charset="0"/>
              <a:buChar char="•"/>
            </a:pPr>
            <a:r>
              <a:rPr lang="en-US" dirty="0"/>
              <a:t>Whether you're exploring the </a:t>
            </a:r>
            <a:br>
              <a:rPr lang="en-US" dirty="0"/>
            </a:br>
            <a:r>
              <a:rPr lang="en-US" dirty="0"/>
              <a:t>aromatic whites of </a:t>
            </a:r>
            <a:r>
              <a:rPr lang="en-US" dirty="0" err="1"/>
              <a:t>Znojmo</a:t>
            </a:r>
            <a:r>
              <a:rPr lang="en-US" dirty="0"/>
              <a:t> or the </a:t>
            </a:r>
            <a:br>
              <a:rPr lang="en-US" dirty="0"/>
            </a:br>
            <a:r>
              <a:rPr lang="en-US" dirty="0"/>
              <a:t>rich reds of </a:t>
            </a:r>
            <a:r>
              <a:rPr lang="en-US" dirty="0" err="1"/>
              <a:t>Velké</a:t>
            </a:r>
            <a:r>
              <a:rPr lang="en-US" dirty="0"/>
              <a:t> </a:t>
            </a:r>
            <a:r>
              <a:rPr lang="en-US" dirty="0" err="1"/>
              <a:t>Pavlovice</a:t>
            </a:r>
            <a:r>
              <a:rPr lang="en-US" dirty="0"/>
              <a:t>, Czech </a:t>
            </a:r>
            <a:br>
              <a:rPr lang="en-US" dirty="0"/>
            </a:br>
            <a:r>
              <a:rPr lang="en-US" dirty="0"/>
              <a:t>wines promise an unforgettable </a:t>
            </a:r>
            <a:br>
              <a:rPr lang="en-US" dirty="0"/>
            </a:br>
            <a:r>
              <a:rPr lang="en-US" dirty="0"/>
              <a:t>journey of flavors and traditions.</a:t>
            </a: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group of wine bottles in a vineyard&#10;&#10;Description automatically generated">
            <a:extLst>
              <a:ext uri="{FF2B5EF4-FFF2-40B4-BE49-F238E27FC236}">
                <a16:creationId xmlns:a16="http://schemas.microsoft.com/office/drawing/2014/main" id="{FB01DFEB-71C1-FC39-3463-170ABCD1FCE8}"/>
              </a:ext>
            </a:extLst>
          </p:cNvPr>
          <p:cNvPicPr>
            <a:picLocks noChangeAspect="1"/>
          </p:cNvPicPr>
          <p:nvPr/>
        </p:nvPicPr>
        <p:blipFill>
          <a:blip r:embed="rId4">
            <a:extLst>
              <a:ext uri="{28A0092B-C50C-407E-A947-70E740481C1C}">
                <a14:useLocalDpi xmlns:a14="http://schemas.microsoft.com/office/drawing/2010/main" val="0"/>
              </a:ext>
            </a:extLst>
          </a:blip>
          <a:srcRect l="11944" r="12056"/>
          <a:stretch/>
        </p:blipFill>
        <p:spPr>
          <a:xfrm>
            <a:off x="6089904" y="3386011"/>
            <a:ext cx="6071616" cy="3471989"/>
          </a:xfrm>
          <a:prstGeom prst="rect">
            <a:avLst/>
          </a:prstGeom>
        </p:spPr>
      </p:pic>
    </p:spTree>
    <p:extLst>
      <p:ext uri="{BB962C8B-B14F-4D97-AF65-F5344CB8AC3E}">
        <p14:creationId xmlns:p14="http://schemas.microsoft.com/office/powerpoint/2010/main" val="406715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804673"/>
            <a:ext cx="9144000" cy="1719072"/>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036064"/>
            <a:ext cx="10196623" cy="4281165"/>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a:t>
            </a:r>
            <a:r>
              <a:rPr lang="en-US" dirty="0"/>
              <a:t>Wine Enthusiast</a:t>
            </a:r>
            <a:r>
              <a:rPr lang="en-US" b="1" dirty="0"/>
              <a:t>, </a:t>
            </a:r>
            <a:r>
              <a:rPr lang="en-US" dirty="0" err="1"/>
              <a:t>BKWine</a:t>
            </a:r>
            <a:r>
              <a:rPr lang="en-US" dirty="0"/>
              <a:t>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405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1"/>
            <a:ext cx="12192000" cy="1097281"/>
          </a:xfrm>
        </p:spPr>
        <p:txBody>
          <a:bodyPr anchor="ctr"/>
          <a:lstStyle/>
          <a:p>
            <a:pPr rtl="0">
              <a:spcAft>
                <a:spcPts val="0"/>
              </a:spcAft>
            </a:pPr>
            <a:r>
              <a:rPr lang="en-US" sz="4400" b="1" dirty="0">
                <a:effectLst/>
                <a:latin typeface="Times New Roman, serif"/>
              </a:rPr>
              <a:t>Citations</a:t>
            </a:r>
            <a:endParaRPr lang="en-US" sz="4000"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85216" y="890016"/>
            <a:ext cx="11606784" cy="5760721"/>
          </a:xfrm>
        </p:spPr>
        <p:txBody>
          <a:bodyPr>
            <a:normAutofit lnSpcReduction="10000"/>
          </a:bodyPr>
          <a:lstStyle/>
          <a:p>
            <a:pPr marL="342900" marR="0" lvl="0" indent="-342900" algn="l">
              <a:lnSpc>
                <a:spcPct val="115000"/>
              </a:lnSpc>
              <a:spcBef>
                <a:spcPts val="0"/>
              </a:spcBef>
              <a:spcAft>
                <a:spcPts val="0"/>
              </a:spcAft>
              <a:buFont typeface="+mj-lt"/>
              <a:buAutoNum type="arabicPeriod"/>
            </a:pPr>
            <a:r>
              <a:rPr lang="en-US" sz="1800" b="1" kern="100" dirty="0">
                <a:effectLst/>
                <a:ea typeface="Aptos" panose="020B0004020202020204" pitchFamily="34" charset="0"/>
              </a:rPr>
              <a:t>Moldova Wine Guild</a:t>
            </a:r>
            <a:r>
              <a:rPr lang="en-US" sz="1800" kern="100" dirty="0">
                <a:effectLst/>
                <a:ea typeface="Aptos" panose="020B0004020202020204" pitchFamily="34" charset="0"/>
              </a:rPr>
              <a:t> - Provides a wealth of information on Moldova's wine regions, varietals, and terroir.</a:t>
            </a:r>
            <a:br>
              <a:rPr lang="en-US" sz="1800" kern="100" dirty="0">
                <a:effectLst/>
                <a:ea typeface="Aptos" panose="020B0004020202020204" pitchFamily="34" charset="0"/>
              </a:rPr>
            </a:br>
            <a:r>
              <a:rPr lang="en-US" sz="1800" kern="100" dirty="0">
                <a:effectLst/>
                <a:ea typeface="Aptos" panose="020B0004020202020204" pitchFamily="34" charset="0"/>
              </a:rPr>
              <a:t>Website: </a:t>
            </a:r>
            <a:r>
              <a:rPr lang="en-US" sz="1800" u="sng" kern="100" dirty="0">
                <a:solidFill>
                  <a:srgbClr val="467886"/>
                </a:solidFill>
                <a:effectLst/>
                <a:ea typeface="Aptos" panose="020B0004020202020204" pitchFamily="34" charset="0"/>
                <a:hlinkClick r:id="rId2"/>
              </a:rPr>
              <a:t>https://wineofmoldova.com</a:t>
            </a:r>
            <a:endParaRPr lang="en-US" sz="1800" kern="100" dirty="0">
              <a:effectLst/>
              <a:ea typeface="Aptos" panose="020B0004020202020204" pitchFamily="34" charset="0"/>
            </a:endParaRPr>
          </a:p>
          <a:p>
            <a:pPr marL="342900" marR="0" lvl="0" indent="-342900" algn="l">
              <a:lnSpc>
                <a:spcPct val="115000"/>
              </a:lnSpc>
              <a:spcBef>
                <a:spcPts val="0"/>
              </a:spcBef>
              <a:spcAft>
                <a:spcPts val="0"/>
              </a:spcAft>
              <a:buFont typeface="+mj-lt"/>
              <a:buAutoNum type="arabicPeriod"/>
            </a:pPr>
            <a:r>
              <a:rPr lang="en-US" sz="1800" b="1" kern="100" dirty="0">
                <a:effectLst/>
                <a:ea typeface="Aptos" panose="020B0004020202020204" pitchFamily="34" charset="0"/>
              </a:rPr>
              <a:t>International Organization of Vine and Wine (OIV)</a:t>
            </a:r>
            <a:r>
              <a:rPr lang="en-US" sz="1800" kern="100" dirty="0">
                <a:effectLst/>
                <a:ea typeface="Aptos" panose="020B0004020202020204" pitchFamily="34" charset="0"/>
              </a:rPr>
              <a:t> - Offers statistics and reports on global wine production, including Moldova's contribution. Website: </a:t>
            </a:r>
            <a:r>
              <a:rPr lang="en-US" sz="1800" u="sng" kern="100" dirty="0">
                <a:solidFill>
                  <a:srgbClr val="467886"/>
                </a:solidFill>
                <a:effectLst/>
                <a:ea typeface="Aptos" panose="020B0004020202020204" pitchFamily="34" charset="0"/>
                <a:hlinkClick r:id="rId3"/>
              </a:rPr>
              <a:t>https://www.oiv.int</a:t>
            </a:r>
            <a:endParaRPr lang="en-US" sz="1800" kern="100" dirty="0">
              <a:effectLst/>
              <a:ea typeface="Aptos" panose="020B0004020202020204" pitchFamily="34" charset="0"/>
            </a:endParaRPr>
          </a:p>
          <a:p>
            <a:pPr marL="342900" marR="0" lvl="0" indent="-342900" algn="l">
              <a:lnSpc>
                <a:spcPct val="115000"/>
              </a:lnSpc>
              <a:spcBef>
                <a:spcPts val="0"/>
              </a:spcBef>
              <a:spcAft>
                <a:spcPts val="0"/>
              </a:spcAft>
              <a:buFont typeface="+mj-lt"/>
              <a:buAutoNum type="arabicPeriod"/>
            </a:pPr>
            <a:r>
              <a:rPr lang="en-US" sz="1800" b="1" kern="100" dirty="0" err="1">
                <a:effectLst/>
                <a:ea typeface="Aptos" panose="020B0004020202020204" pitchFamily="34" charset="0"/>
              </a:rPr>
              <a:t>Cricova</a:t>
            </a:r>
            <a:r>
              <a:rPr lang="en-US" sz="1800" b="1" kern="100" dirty="0">
                <a:effectLst/>
                <a:ea typeface="Aptos" panose="020B0004020202020204" pitchFamily="34" charset="0"/>
              </a:rPr>
              <a:t> Winery</a:t>
            </a:r>
            <a:r>
              <a:rPr lang="en-US" sz="1800" kern="100" dirty="0">
                <a:effectLst/>
                <a:ea typeface="Aptos" panose="020B0004020202020204" pitchFamily="34" charset="0"/>
              </a:rPr>
              <a:t> - One of the most famous wineries in Moldova with detailed insights into Moldova's wine history and its evolution during the Soviet era. Website: </a:t>
            </a:r>
            <a:r>
              <a:rPr lang="en-US" sz="1800" u="sng" kern="100" dirty="0">
                <a:solidFill>
                  <a:srgbClr val="467886"/>
                </a:solidFill>
                <a:effectLst/>
                <a:ea typeface="Aptos" panose="020B0004020202020204" pitchFamily="34" charset="0"/>
                <a:hlinkClick r:id="rId4"/>
              </a:rPr>
              <a:t>https://cricova.md</a:t>
            </a:r>
            <a:endParaRPr lang="en-US" sz="1800" kern="100" dirty="0">
              <a:effectLst/>
              <a:ea typeface="Aptos" panose="020B0004020202020204" pitchFamily="34" charset="0"/>
            </a:endParaRPr>
          </a:p>
          <a:p>
            <a:pPr marL="342900" marR="0" lvl="0" indent="-342900" algn="l">
              <a:lnSpc>
                <a:spcPct val="115000"/>
              </a:lnSpc>
              <a:spcBef>
                <a:spcPts val="0"/>
              </a:spcBef>
              <a:spcAft>
                <a:spcPts val="0"/>
              </a:spcAft>
              <a:buFont typeface="+mj-lt"/>
              <a:buAutoNum type="arabicPeriod"/>
            </a:pPr>
            <a:r>
              <a:rPr lang="en-US" sz="1800" b="1" kern="100" dirty="0" err="1">
                <a:effectLst/>
                <a:ea typeface="Aptos" panose="020B0004020202020204" pitchFamily="34" charset="0"/>
              </a:rPr>
              <a:t>Purcari</a:t>
            </a:r>
            <a:r>
              <a:rPr lang="en-US" sz="1800" b="1" kern="100" dirty="0">
                <a:effectLst/>
                <a:ea typeface="Aptos" panose="020B0004020202020204" pitchFamily="34" charset="0"/>
              </a:rPr>
              <a:t> Winery</a:t>
            </a:r>
            <a:r>
              <a:rPr lang="en-US" sz="1800" kern="100" dirty="0">
                <a:effectLst/>
                <a:ea typeface="Aptos" panose="020B0004020202020204" pitchFamily="34" charset="0"/>
              </a:rPr>
              <a:t> - Offers detailed accounts of Moldova's grape varieties and wine regions, including a history of winemaking in </a:t>
            </a:r>
            <a:r>
              <a:rPr lang="en-US" sz="1800" kern="100" dirty="0" err="1">
                <a:effectLst/>
                <a:ea typeface="Aptos" panose="020B0004020202020204" pitchFamily="34" charset="0"/>
              </a:rPr>
              <a:t>Ștefan</a:t>
            </a:r>
            <a:r>
              <a:rPr lang="en-US" sz="1800" kern="100" dirty="0">
                <a:effectLst/>
                <a:ea typeface="Aptos" panose="020B0004020202020204" pitchFamily="34" charset="0"/>
              </a:rPr>
              <a:t> </a:t>
            </a:r>
            <a:r>
              <a:rPr lang="en-US" sz="1800" kern="100" dirty="0" err="1">
                <a:effectLst/>
                <a:ea typeface="Aptos" panose="020B0004020202020204" pitchFamily="34" charset="0"/>
              </a:rPr>
              <a:t>Vodă</a:t>
            </a:r>
            <a:r>
              <a:rPr lang="en-US" sz="1800" kern="100" dirty="0">
                <a:effectLst/>
                <a:ea typeface="Aptos" panose="020B0004020202020204" pitchFamily="34" charset="0"/>
              </a:rPr>
              <a:t>. </a:t>
            </a:r>
            <a:br>
              <a:rPr lang="en-US" sz="1800" kern="100" dirty="0">
                <a:effectLst/>
                <a:ea typeface="Aptos" panose="020B0004020202020204" pitchFamily="34" charset="0"/>
              </a:rPr>
            </a:br>
            <a:r>
              <a:rPr lang="en-US" sz="1800" kern="100" dirty="0">
                <a:effectLst/>
                <a:ea typeface="Aptos" panose="020B0004020202020204" pitchFamily="34" charset="0"/>
              </a:rPr>
              <a:t>Website: </a:t>
            </a:r>
            <a:r>
              <a:rPr lang="en-US" sz="1800" u="sng" kern="100" dirty="0">
                <a:solidFill>
                  <a:srgbClr val="467886"/>
                </a:solidFill>
                <a:effectLst/>
                <a:ea typeface="Aptos" panose="020B0004020202020204" pitchFamily="34" charset="0"/>
                <a:hlinkClick r:id="rId5"/>
              </a:rPr>
              <a:t>https://purcari.wine</a:t>
            </a:r>
            <a:endParaRPr lang="en-US" sz="1800" kern="100" dirty="0">
              <a:effectLst/>
              <a:ea typeface="Aptos" panose="020B0004020202020204" pitchFamily="34" charset="0"/>
            </a:endParaRPr>
          </a:p>
          <a:p>
            <a:pPr marL="342900" marR="0" lvl="0" indent="-342900" algn="l">
              <a:lnSpc>
                <a:spcPct val="115000"/>
              </a:lnSpc>
              <a:spcBef>
                <a:spcPts val="0"/>
              </a:spcBef>
              <a:spcAft>
                <a:spcPts val="0"/>
              </a:spcAft>
              <a:buFont typeface="+mj-lt"/>
              <a:buAutoNum type="arabicPeriod"/>
            </a:pPr>
            <a:r>
              <a:rPr lang="en-US" sz="1800" b="1" kern="100" dirty="0">
                <a:effectLst/>
                <a:ea typeface="Aptos" panose="020B0004020202020204" pitchFamily="34" charset="0"/>
              </a:rPr>
              <a:t>Moldova Wine Report</a:t>
            </a:r>
            <a:r>
              <a:rPr lang="en-US" sz="1800" kern="100" dirty="0">
                <a:effectLst/>
                <a:ea typeface="Aptos" panose="020B0004020202020204" pitchFamily="34" charset="0"/>
              </a:rPr>
              <a:t> (by USAID) - Provides comprehensive data and analysis of Moldova’s wine industry, export trends, and viticultural practices.</a:t>
            </a:r>
            <a:br>
              <a:rPr lang="en-US" sz="1800" kern="100" dirty="0">
                <a:effectLst/>
                <a:ea typeface="Aptos" panose="020B0004020202020204" pitchFamily="34" charset="0"/>
              </a:rPr>
            </a:br>
            <a:r>
              <a:rPr lang="en-US" sz="1800" kern="100" dirty="0">
                <a:effectLst/>
                <a:ea typeface="Aptos" panose="020B0004020202020204" pitchFamily="34" charset="0"/>
              </a:rPr>
              <a:t>Link: </a:t>
            </a:r>
            <a:r>
              <a:rPr lang="en-US" sz="1800" u="sng" kern="100" dirty="0">
                <a:solidFill>
                  <a:srgbClr val="467886"/>
                </a:solidFill>
                <a:effectLst/>
                <a:ea typeface="Aptos" panose="020B0004020202020204" pitchFamily="34" charset="0"/>
                <a:hlinkClick r:id="rId6"/>
              </a:rPr>
              <a:t>Moldova Wine Report</a:t>
            </a:r>
            <a:endParaRPr lang="en-US" sz="1800" kern="100" dirty="0">
              <a:effectLst/>
              <a:ea typeface="Aptos" panose="020B0004020202020204" pitchFamily="34" charset="0"/>
            </a:endParaRPr>
          </a:p>
          <a:p>
            <a:pPr marL="342900" marR="0" lvl="0" indent="-342900" algn="l">
              <a:lnSpc>
                <a:spcPct val="115000"/>
              </a:lnSpc>
              <a:spcBef>
                <a:spcPts val="0"/>
              </a:spcBef>
              <a:spcAft>
                <a:spcPts val="0"/>
              </a:spcAft>
              <a:buFont typeface="+mj-lt"/>
              <a:buAutoNum type="arabicPeriod"/>
            </a:pPr>
            <a:r>
              <a:rPr lang="en-US" sz="1800" b="1" kern="100" dirty="0">
                <a:effectLst/>
                <a:ea typeface="Aptos" panose="020B0004020202020204" pitchFamily="34" charset="0"/>
              </a:rPr>
              <a:t>Jancis Robinson</a:t>
            </a:r>
            <a:r>
              <a:rPr lang="en-US" sz="1800" kern="100" dirty="0">
                <a:effectLst/>
                <a:ea typeface="Aptos" panose="020B0004020202020204" pitchFamily="34" charset="0"/>
              </a:rPr>
              <a:t> - Renowned wine expert who has written about Moldova's wine regions and its growing international reputation.</a:t>
            </a:r>
            <a:br>
              <a:rPr lang="en-US" sz="1800" kern="100" dirty="0">
                <a:effectLst/>
                <a:ea typeface="Aptos" panose="020B0004020202020204" pitchFamily="34" charset="0"/>
              </a:rPr>
            </a:br>
            <a:r>
              <a:rPr lang="en-US" sz="1800" kern="100" dirty="0">
                <a:effectLst/>
                <a:ea typeface="Aptos" panose="020B0004020202020204" pitchFamily="34" charset="0"/>
              </a:rPr>
              <a:t>Website: </a:t>
            </a:r>
            <a:r>
              <a:rPr lang="en-US" sz="1800" u="sng" kern="100" dirty="0">
                <a:solidFill>
                  <a:srgbClr val="467886"/>
                </a:solidFill>
                <a:effectLst/>
                <a:ea typeface="Aptos" panose="020B0004020202020204" pitchFamily="34" charset="0"/>
                <a:hlinkClick r:id="rId7"/>
              </a:rPr>
              <a:t>https://www.jancisrobinson.com</a:t>
            </a:r>
            <a:endParaRPr lang="en-US" sz="1800" kern="100" dirty="0">
              <a:effectLst/>
              <a:ea typeface="Aptos" panose="020B0004020202020204" pitchFamily="34" charset="0"/>
            </a:endParaRPr>
          </a:p>
          <a:p>
            <a:pPr marL="342900" marR="0" lvl="0" indent="-342900" algn="l">
              <a:lnSpc>
                <a:spcPct val="115000"/>
              </a:lnSpc>
              <a:spcBef>
                <a:spcPts val="0"/>
              </a:spcBef>
              <a:spcAft>
                <a:spcPts val="800"/>
              </a:spcAft>
              <a:buFont typeface="+mj-lt"/>
              <a:buAutoNum type="arabicPeriod"/>
            </a:pPr>
            <a:r>
              <a:rPr lang="en-US" sz="1800" b="1" kern="100" dirty="0">
                <a:effectLst/>
                <a:ea typeface="Aptos" panose="020B0004020202020204" pitchFamily="34" charset="0"/>
              </a:rPr>
              <a:t>Decanter Magazine</a:t>
            </a:r>
            <a:r>
              <a:rPr lang="en-US" sz="1800" kern="100" dirty="0">
                <a:effectLst/>
                <a:ea typeface="Aptos" panose="020B0004020202020204" pitchFamily="34" charset="0"/>
              </a:rPr>
              <a:t> - Articles on Moldovan wines, wineries, and their emergence in global markets.</a:t>
            </a:r>
            <a:br>
              <a:rPr lang="en-US" sz="1800" kern="100" dirty="0">
                <a:effectLst/>
                <a:ea typeface="Aptos" panose="020B0004020202020204" pitchFamily="34" charset="0"/>
              </a:rPr>
            </a:br>
            <a:r>
              <a:rPr lang="en-US" sz="1800" kern="100" dirty="0">
                <a:effectLst/>
                <a:ea typeface="Aptos" panose="020B0004020202020204" pitchFamily="34" charset="0"/>
              </a:rPr>
              <a:t>Website: </a:t>
            </a:r>
            <a:r>
              <a:rPr lang="en-US" sz="1800" u="sng" kern="100" dirty="0">
                <a:solidFill>
                  <a:srgbClr val="467886"/>
                </a:solidFill>
                <a:effectLst/>
                <a:ea typeface="Aptos" panose="020B0004020202020204" pitchFamily="34" charset="0"/>
                <a:hlinkClick r:id="rId8"/>
              </a:rPr>
              <a:t>https://www.decanter.com</a:t>
            </a:r>
            <a:endParaRPr lang="en-US" sz="1800" kern="100" dirty="0">
              <a:effectLst/>
              <a:ea typeface="Aptos" panose="020B0004020202020204" pitchFamily="34" charset="0"/>
            </a:endParaRPr>
          </a:p>
          <a:p>
            <a:pPr marL="0" marR="0">
              <a:lnSpc>
                <a:spcPct val="115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9"/>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3027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5000" b="1" kern="100" dirty="0">
                <a:effectLst/>
                <a:latin typeface="Times New Roman" panose="02020603050405020304" pitchFamily="18" charset="0"/>
                <a:ea typeface="Aptos" panose="020B0004020202020204" pitchFamily="34" charset="0"/>
                <a:cs typeface="Times New Roman" panose="02020603050405020304" pitchFamily="18" charset="0"/>
              </a:rPr>
              <a:t>History of Moldova's Wine</a:t>
            </a:r>
            <a:endParaRPr lang="en-US"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3"/>
            <a:ext cx="11362944" cy="2365248"/>
          </a:xfrm>
        </p:spPr>
        <p:txBody>
          <a:bodyPr>
            <a:noAutofit/>
          </a:bodyPr>
          <a:lstStyle/>
          <a:p>
            <a:pPr algn="l"/>
            <a:r>
              <a:rPr lang="en-US" sz="2200" b="1" dirty="0"/>
              <a:t>Medieval Era (1359 - 1812)</a:t>
            </a:r>
            <a:endParaRPr lang="en-US" sz="2200" dirty="0"/>
          </a:p>
          <a:p>
            <a:pPr marL="342900" indent="-342900" algn="l">
              <a:buFont typeface="Arial" panose="020B0604020202020204" pitchFamily="34" charset="0"/>
              <a:buChar char="•"/>
            </a:pPr>
            <a:r>
              <a:rPr lang="en-US" sz="2400" dirty="0"/>
              <a:t>The foundation of the Principality of Moldavia in 1359 marked a key turning point. Wine became a central part of Moldova’s economy and culture. </a:t>
            </a:r>
          </a:p>
          <a:p>
            <a:pPr marL="342900" indent="-342900" algn="l">
              <a:buFont typeface="Arial" panose="020B0604020202020204" pitchFamily="34" charset="0"/>
              <a:buChar char="•"/>
            </a:pPr>
            <a:r>
              <a:rPr lang="en-US" sz="2400" dirty="0"/>
              <a:t>Monasteries played a crucial role during this period, as monks were often the keepers of viticulture knowledge. They refined winemaking techniques and expanded vineyards, particularly around religious sites.</a:t>
            </a:r>
          </a:p>
        </p:txBody>
      </p:sp>
      <p:pic>
        <p:nvPicPr>
          <p:cNvPr id="5" name="Picture 4" descr="A shield with a sword on it&#10;&#10;Description automatically generated">
            <a:extLst>
              <a:ext uri="{FF2B5EF4-FFF2-40B4-BE49-F238E27FC236}">
                <a16:creationId xmlns:a16="http://schemas.microsoft.com/office/drawing/2014/main" id="{111F3401-5E5C-FB2D-9AAC-F84D888C0650}"/>
              </a:ext>
            </a:extLst>
          </p:cNvPr>
          <p:cNvPicPr>
            <a:picLocks noChangeAspect="1"/>
          </p:cNvPicPr>
          <p:nvPr/>
        </p:nvPicPr>
        <p:blipFill>
          <a:blip r:embed="rId2">
            <a:extLst>
              <a:ext uri="{28A0092B-C50C-407E-A947-70E740481C1C}">
                <a14:useLocalDpi xmlns:a14="http://schemas.microsoft.com/office/drawing/2010/main" val="0"/>
              </a:ext>
            </a:extLst>
          </a:blip>
          <a:srcRect l="27867" t="2917" r="29579" b="3091"/>
          <a:stretch/>
        </p:blipFill>
        <p:spPr>
          <a:xfrm>
            <a:off x="0" y="3535681"/>
            <a:ext cx="4060437" cy="3334468"/>
          </a:xfrm>
          <a:prstGeom prst="rect">
            <a:avLst/>
          </a:prstGeom>
        </p:spPr>
      </p:pic>
      <p:sp>
        <p:nvSpPr>
          <p:cNvPr id="7" name="TextBox 6">
            <a:extLst>
              <a:ext uri="{FF2B5EF4-FFF2-40B4-BE49-F238E27FC236}">
                <a16:creationId xmlns:a16="http://schemas.microsoft.com/office/drawing/2014/main" id="{0D2BB78A-5C6F-C716-8BC6-DC781E2F747A}"/>
              </a:ext>
            </a:extLst>
          </p:cNvPr>
          <p:cNvSpPr txBox="1"/>
          <p:nvPr/>
        </p:nvSpPr>
        <p:spPr>
          <a:xfrm>
            <a:off x="4060437" y="3535680"/>
            <a:ext cx="7875531" cy="3349828"/>
          </a:xfrm>
          <a:prstGeom prst="rect">
            <a:avLst/>
          </a:prstGeom>
          <a:noFill/>
        </p:spPr>
        <p:txBody>
          <a:bodyPr wrap="square">
            <a:spAutoFit/>
          </a:bodyPr>
          <a:lstStyle/>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the late 14th century, the Moldovan ruler Stephen the Great encouraged winemaking, and wine was an integral part of celebrations, ceremonies, and diplomacy. Moldovan wine even reached the courts of Poland and Russia. </a:t>
            </a:r>
          </a:p>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However, the Ottoman Empire’s rule over Moldova from the 16th century limited wine production. Islamic law imposed restrictions, but locals clandestinely maintained winemaking traditions.</a:t>
            </a:r>
          </a:p>
          <a:p>
            <a:pPr marR="0" algn="l">
              <a:lnSpc>
                <a:spcPct val="115000"/>
              </a:lnSpc>
              <a:spcBef>
                <a:spcPts val="0"/>
              </a:spcBef>
              <a:spcAft>
                <a:spcPts val="800"/>
              </a:spcAft>
            </a:pPr>
            <a:endParaRPr lang="en-US" sz="1800" kern="100" dirty="0">
              <a:effectLst/>
              <a:latin typeface="Aptos" panose="020B0004020202020204" pitchFamily="34" charset="0"/>
              <a:ea typeface="Aptos" panose="020B0004020202020204" pitchFamily="34" charset="0"/>
            </a:endParaRPr>
          </a:p>
        </p:txBody>
      </p:sp>
    </p:spTree>
    <p:extLst>
      <p:ext uri="{BB962C8B-B14F-4D97-AF65-F5344CB8AC3E}">
        <p14:creationId xmlns:p14="http://schemas.microsoft.com/office/powerpoint/2010/main" val="176192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5000" b="1" kern="100" dirty="0">
                <a:effectLst/>
                <a:latin typeface="Times New Roman" panose="02020603050405020304" pitchFamily="18" charset="0"/>
                <a:ea typeface="Aptos" panose="020B0004020202020204" pitchFamily="34" charset="0"/>
                <a:cs typeface="Times New Roman" panose="02020603050405020304" pitchFamily="18" charset="0"/>
              </a:rPr>
              <a:t>History of Moldova's Wine</a:t>
            </a:r>
            <a:endParaRPr lang="en-US"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463297" y="1170432"/>
            <a:ext cx="11728702" cy="5687567"/>
          </a:xfrm>
        </p:spPr>
        <p:txBody>
          <a:bodyPr>
            <a:noAutofit/>
          </a:bodyPr>
          <a:lstStyle/>
          <a:p>
            <a:pPr algn="l"/>
            <a:r>
              <a:rPr lang="en-US" sz="2200" b="1" dirty="0"/>
              <a:t>Russian Empire and Soviet Era (1812 - 1991)</a:t>
            </a:r>
            <a:endParaRPr lang="en-US" sz="2200" dirty="0"/>
          </a:p>
          <a:p>
            <a:pPr marL="342900" indent="-342900" algn="l">
              <a:buFont typeface="Arial" panose="020B0604020202020204" pitchFamily="34" charset="0"/>
              <a:buChar char="•"/>
            </a:pPr>
            <a:r>
              <a:rPr lang="en-US" sz="2200" dirty="0"/>
              <a:t>After the Russian Empire annexed Bessarabia (modern-day Moldova) in 1812, Moldovan winemaking entered a new era of growth. </a:t>
            </a:r>
          </a:p>
          <a:p>
            <a:pPr marL="342900" indent="-342900" algn="l">
              <a:buFont typeface="Arial" panose="020B0604020202020204" pitchFamily="34" charset="0"/>
              <a:buChar char="•"/>
            </a:pPr>
            <a:r>
              <a:rPr lang="en-US" sz="2200" dirty="0"/>
              <a:t>Russian influence brought advanced viticulture techniques and increased wine exports. European grape varieties, such as Cabernet Sauvignon and Merlot, were introduced alongside local varieties, enriching the wine portfolio.</a:t>
            </a:r>
          </a:p>
          <a:p>
            <a:pPr marL="342900" indent="-342900" algn="l">
              <a:buFont typeface="Arial" panose="020B0604020202020204" pitchFamily="34" charset="0"/>
              <a:buChar char="•"/>
            </a:pPr>
            <a:r>
              <a:rPr lang="en-US" sz="2200" dirty="0"/>
              <a:t>The Soviet period (1940-1991) transformed Moldova into one of the USSR’s largest wine producers. State-run collectives centralized winemaking, focusing on mass production over quality. </a:t>
            </a:r>
          </a:p>
          <a:p>
            <a:pPr marL="342900" indent="-342900" algn="l">
              <a:buFont typeface="Arial" panose="020B0604020202020204" pitchFamily="34" charset="0"/>
              <a:buChar char="•"/>
            </a:pPr>
            <a:r>
              <a:rPr lang="en-US" sz="2200" dirty="0"/>
              <a:t>During the 1950s and 60s, Moldova supplied over </a:t>
            </a:r>
            <a:br>
              <a:rPr lang="en-US" sz="2200" dirty="0"/>
            </a:br>
            <a:r>
              <a:rPr lang="en-US" sz="2200" dirty="0"/>
              <a:t>50% of the Soviet Union’s wine. However, the </a:t>
            </a:r>
            <a:br>
              <a:rPr lang="en-US" sz="2200" dirty="0"/>
            </a:br>
            <a:r>
              <a:rPr lang="en-US" sz="2200" dirty="0"/>
              <a:t>quality was often sacrificed in favor of quantity, </a:t>
            </a:r>
            <a:br>
              <a:rPr lang="en-US" sz="2200" dirty="0"/>
            </a:br>
            <a:r>
              <a:rPr lang="en-US" sz="2200" dirty="0"/>
              <a:t>leading to a decline in global reputation.</a:t>
            </a:r>
          </a:p>
          <a:p>
            <a:pPr marL="342900" indent="-342900" algn="l">
              <a:buFont typeface="Arial" panose="020B0604020202020204" pitchFamily="34" charset="0"/>
              <a:buChar char="•"/>
            </a:pPr>
            <a:r>
              <a:rPr lang="en-US" sz="2200" dirty="0"/>
              <a:t>In 1985, Gorbachev’s anti-alcohol campaign dealt </a:t>
            </a:r>
            <a:br>
              <a:rPr lang="en-US" sz="2200" dirty="0"/>
            </a:br>
            <a:r>
              <a:rPr lang="en-US" sz="2200" dirty="0"/>
              <a:t>a severe blow to Moldova’s wine industry, with </a:t>
            </a:r>
            <a:br>
              <a:rPr lang="en-US" sz="2200" dirty="0"/>
            </a:br>
            <a:r>
              <a:rPr lang="en-US" sz="2200" dirty="0"/>
              <a:t>many vineyards uprooted and distilleries destroyed.</a:t>
            </a:r>
          </a:p>
          <a:p>
            <a:pPr marR="0" algn="l">
              <a:lnSpc>
                <a:spcPct val="115000"/>
              </a:lnSpc>
              <a:spcBef>
                <a:spcPts val="0"/>
              </a:spcBef>
              <a:spcAft>
                <a:spcPts val="800"/>
              </a:spcAft>
            </a:pPr>
            <a:endParaRPr lang="en-US" sz="2200" kern="100" dirty="0">
              <a:effectLst/>
              <a:latin typeface="Aptos" panose="020B0004020202020204" pitchFamily="34" charset="0"/>
              <a:ea typeface="Aptos" panose="020B0004020202020204" pitchFamily="34" charset="0"/>
            </a:endParaRPr>
          </a:p>
        </p:txBody>
      </p:sp>
      <p:pic>
        <p:nvPicPr>
          <p:cNvPr id="5" name="Picture 4" descr="A map of countries/regions with different countries/regions&#10;&#10;Description automatically generated">
            <a:extLst>
              <a:ext uri="{FF2B5EF4-FFF2-40B4-BE49-F238E27FC236}">
                <a16:creationId xmlns:a16="http://schemas.microsoft.com/office/drawing/2014/main" id="{1EE63825-AC6E-3DBC-BD17-6A5F586B9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762" y="4035552"/>
            <a:ext cx="5487237" cy="2939713"/>
          </a:xfrm>
          <a:prstGeom prst="rect">
            <a:avLst/>
          </a:prstGeom>
        </p:spPr>
      </p:pic>
    </p:spTree>
    <p:extLst>
      <p:ext uri="{BB962C8B-B14F-4D97-AF65-F5344CB8AC3E}">
        <p14:creationId xmlns:p14="http://schemas.microsoft.com/office/powerpoint/2010/main" val="343142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5000" b="1" kern="100" dirty="0">
                <a:effectLst/>
                <a:latin typeface="Times New Roman" panose="02020603050405020304" pitchFamily="18" charset="0"/>
                <a:ea typeface="Aptos" panose="020B0004020202020204" pitchFamily="34" charset="0"/>
                <a:cs typeface="Times New Roman" panose="02020603050405020304" pitchFamily="18" charset="0"/>
              </a:rPr>
              <a:t>History of Moldova's Wine</a:t>
            </a:r>
            <a:endParaRPr lang="en-US"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3"/>
            <a:ext cx="11497056" cy="2852928"/>
          </a:xfrm>
        </p:spPr>
        <p:txBody>
          <a:bodyPr>
            <a:noAutofit/>
          </a:bodyPr>
          <a:lstStyle/>
          <a:p>
            <a:pPr algn="l"/>
            <a:r>
              <a:rPr lang="en-US" sz="2400" b="1" dirty="0"/>
              <a:t>Post-Soviet and Modern Era (1991 - Present)</a:t>
            </a:r>
            <a:endParaRPr lang="en-US" sz="2400" dirty="0"/>
          </a:p>
          <a:p>
            <a:pPr marL="457200" indent="-457200" algn="l">
              <a:buFont typeface="Arial" panose="020B0604020202020204" pitchFamily="34" charset="0"/>
              <a:buChar char="•"/>
            </a:pPr>
            <a:r>
              <a:rPr lang="en-US" sz="2400" dirty="0"/>
              <a:t>Moldova’s independence in 1991 marked the beginning of a renaissance in its wine industry. </a:t>
            </a:r>
          </a:p>
          <a:p>
            <a:pPr marL="457200" indent="-457200" algn="l">
              <a:buFont typeface="Arial" panose="020B0604020202020204" pitchFamily="34" charset="0"/>
              <a:buChar char="•"/>
            </a:pPr>
            <a:r>
              <a:rPr lang="en-US" sz="2400" dirty="0"/>
              <a:t>With a focus on quality over quantity, private wineries began reviving traditional methods while also embracing modern technology. </a:t>
            </a:r>
          </a:p>
          <a:p>
            <a:pPr marL="457200" indent="-457200" algn="l">
              <a:buFont typeface="Arial" panose="020B0604020202020204" pitchFamily="34" charset="0"/>
              <a:buChar char="•"/>
            </a:pPr>
            <a:r>
              <a:rPr lang="en-US" sz="2400" dirty="0"/>
              <a:t>In 2006, Russia’s embargo on Moldovan wine forced producers to diversify export markets. </a:t>
            </a:r>
            <a:endParaRPr lang="en-US" sz="2200" kern="100" dirty="0">
              <a:effectLst/>
              <a:latin typeface="Aptos" panose="020B0004020202020204" pitchFamily="34" charset="0"/>
              <a:ea typeface="Aptos" panose="020B0004020202020204" pitchFamily="34" charset="0"/>
            </a:endParaRPr>
          </a:p>
        </p:txBody>
      </p:sp>
      <p:pic>
        <p:nvPicPr>
          <p:cNvPr id="5" name="Picture 4" descr="A group of wine bottles&#10;&#10;Description automatically generated">
            <a:extLst>
              <a:ext uri="{FF2B5EF4-FFF2-40B4-BE49-F238E27FC236}">
                <a16:creationId xmlns:a16="http://schemas.microsoft.com/office/drawing/2014/main" id="{3D802682-A19F-0AB7-ADB2-8EC462C78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23360"/>
            <a:ext cx="4784623" cy="2834640"/>
          </a:xfrm>
          <a:prstGeom prst="rect">
            <a:avLst/>
          </a:prstGeom>
        </p:spPr>
      </p:pic>
      <p:sp>
        <p:nvSpPr>
          <p:cNvPr id="7" name="TextBox 6">
            <a:extLst>
              <a:ext uri="{FF2B5EF4-FFF2-40B4-BE49-F238E27FC236}">
                <a16:creationId xmlns:a16="http://schemas.microsoft.com/office/drawing/2014/main" id="{8DC80A92-72EB-1BBF-60B2-BAF17CC1F2F8}"/>
              </a:ext>
            </a:extLst>
          </p:cNvPr>
          <p:cNvSpPr txBox="1"/>
          <p:nvPr/>
        </p:nvSpPr>
        <p:spPr>
          <a:xfrm>
            <a:off x="4784622" y="3553659"/>
            <a:ext cx="7407377" cy="3323987"/>
          </a:xfrm>
          <a:prstGeom prst="rect">
            <a:avLst/>
          </a:prstGeom>
          <a:noFill/>
        </p:spPr>
        <p:txBody>
          <a:bodyPr wrap="square">
            <a:spAutoFit/>
          </a:bodyPr>
          <a:lstStyle/>
          <a:p>
            <a:pPr marL="457200" indent="-457200" algn="l">
              <a:buFont typeface="Arial" panose="020B0604020202020204" pitchFamily="34" charset="0"/>
              <a:buChar char="•"/>
            </a:pPr>
            <a:endParaRPr lang="en-US" sz="1800" dirty="0"/>
          </a:p>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led to a new focus on Western markets, including Europe, the United States, and China.</a:t>
            </a:r>
          </a:p>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Today, Moldova is regaining its place on the global wine stage, earning accolades at international wine competitions. </a:t>
            </a:r>
          </a:p>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country’s wine culture is deeply rooted in tradition, but it now blends old-world heritage with new-world innovation.</a:t>
            </a:r>
          </a:p>
        </p:txBody>
      </p:sp>
    </p:spTree>
    <p:extLst>
      <p:ext uri="{BB962C8B-B14F-4D97-AF65-F5344CB8AC3E}">
        <p14:creationId xmlns:p14="http://schemas.microsoft.com/office/powerpoint/2010/main" val="84317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5961888" cy="1170431"/>
          </a:xfrm>
        </p:spPr>
        <p:txBody>
          <a:bodyPr anchor="ctr">
            <a:normAutofit fontScale="90000"/>
          </a:bodyPr>
          <a:lstStyle/>
          <a:p>
            <a:pPr marL="0" marR="0">
              <a:lnSpc>
                <a:spcPct val="115000"/>
              </a:lnSpc>
              <a:spcBef>
                <a:spcPts val="0"/>
              </a:spcBef>
              <a:spcAft>
                <a:spcPts val="800"/>
              </a:spcAft>
            </a:pPr>
            <a:r>
              <a:rPr lang="en-US" sz="5000" b="1" kern="100" dirty="0">
                <a:effectLst/>
                <a:latin typeface="Times New Roman" panose="02020603050405020304" pitchFamily="18" charset="0"/>
                <a:ea typeface="Aptos" panose="020B0004020202020204" pitchFamily="34" charset="0"/>
                <a:cs typeface="Times New Roman" panose="02020603050405020304" pitchFamily="18" charset="0"/>
              </a:rPr>
              <a:t>Moldova's Wine Roads</a:t>
            </a:r>
            <a:endParaRPr lang="en-US"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134112" y="1188244"/>
            <a:ext cx="5961888" cy="5687567"/>
          </a:xfrm>
        </p:spPr>
        <p:txBody>
          <a:bodyPr>
            <a:noAutofit/>
          </a:bodyPr>
          <a:lstStyle/>
          <a:p>
            <a:pPr marL="342900" indent="-342900" algn="l">
              <a:buFont typeface="Arial" panose="020B0604020202020204" pitchFamily="34" charset="0"/>
              <a:buChar char="•"/>
            </a:pPr>
            <a:r>
              <a:rPr lang="en-US" sz="2400" dirty="0"/>
              <a:t>The Wine Routes of Moldova currently consist of three main routes that stretch into the country's historic wine regions: </a:t>
            </a:r>
            <a:r>
              <a:rPr lang="en-US" sz="2400" dirty="0" err="1"/>
              <a:t>Codru</a:t>
            </a:r>
            <a:r>
              <a:rPr lang="en-US" sz="2400" dirty="0"/>
              <a:t>, </a:t>
            </a:r>
            <a:r>
              <a:rPr lang="en-US" sz="2400" dirty="0" err="1"/>
              <a:t>Valul</a:t>
            </a:r>
            <a:r>
              <a:rPr lang="en-US" sz="2400" dirty="0"/>
              <a:t> </a:t>
            </a:r>
            <a:r>
              <a:rPr lang="en-US" sz="2400" dirty="0" err="1"/>
              <a:t>lui</a:t>
            </a:r>
            <a:r>
              <a:rPr lang="en-US" sz="2400" dirty="0"/>
              <a:t> Traian, and </a:t>
            </a:r>
            <a:r>
              <a:rPr lang="en-US" sz="2400" dirty="0" err="1"/>
              <a:t>Ștefan</a:t>
            </a:r>
            <a:r>
              <a:rPr lang="en-US" sz="2400" dirty="0"/>
              <a:t> </a:t>
            </a:r>
            <a:r>
              <a:rPr lang="en-US" sz="2400" dirty="0" err="1"/>
              <a:t>Vodă</a:t>
            </a:r>
            <a:r>
              <a:rPr lang="en-US" sz="2400" dirty="0"/>
              <a:t>. </a:t>
            </a:r>
          </a:p>
          <a:p>
            <a:pPr marL="342900" indent="-342900" algn="l">
              <a:buFont typeface="Arial" panose="020B0604020202020204" pitchFamily="34" charset="0"/>
              <a:buChar char="•"/>
            </a:pPr>
            <a:r>
              <a:rPr lang="en-US" sz="2400" dirty="0"/>
              <a:t>Each route starts from the capital, Chișinău, and serves as a cultural and adventure pathway. </a:t>
            </a:r>
          </a:p>
          <a:p>
            <a:pPr marL="342900" indent="-342900" algn="l">
              <a:buFont typeface="Arial" panose="020B0604020202020204" pitchFamily="34" charset="0"/>
              <a:buChar char="•"/>
            </a:pPr>
            <a:r>
              <a:rPr lang="en-US" sz="2400" dirty="0"/>
              <a:t>These routes offer travelers festivals, events, and key attractions such as bed-and-breakfasts, fortresses, monasteries, nature reserves, and archaeological sites.</a:t>
            </a:r>
          </a:p>
          <a:p>
            <a:pPr marL="342900" indent="-342900" algn="l">
              <a:buFont typeface="Arial" panose="020B0604020202020204" pitchFamily="34" charset="0"/>
              <a:buChar char="•"/>
            </a:pPr>
            <a:r>
              <a:rPr lang="en-US" sz="2400" dirty="0"/>
              <a:t>You can find the untouched authenticity of Moldova's wine culture, which is deeply rooted in over 5,000 years of wine-making history. </a:t>
            </a:r>
          </a:p>
        </p:txBody>
      </p:sp>
      <p:pic>
        <p:nvPicPr>
          <p:cNvPr id="5" name="Picture 4" descr="A map of a wine route&#10;&#10;Description automatically generated">
            <a:extLst>
              <a:ext uri="{FF2B5EF4-FFF2-40B4-BE49-F238E27FC236}">
                <a16:creationId xmlns:a16="http://schemas.microsoft.com/office/drawing/2014/main" id="{51BECB6E-8DB6-87F4-706F-99EC6E18A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1888" y="0"/>
            <a:ext cx="6230112" cy="6893623"/>
          </a:xfrm>
          <a:prstGeom prst="rect">
            <a:avLst/>
          </a:prstGeom>
        </p:spPr>
      </p:pic>
    </p:spTree>
    <p:extLst>
      <p:ext uri="{BB962C8B-B14F-4D97-AF65-F5344CB8AC3E}">
        <p14:creationId xmlns:p14="http://schemas.microsoft.com/office/powerpoint/2010/main" val="56466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5000" b="1" dirty="0">
                <a:effectLst/>
                <a:latin typeface="Times New Roman" panose="02020603050405020304" pitchFamily="18" charset="0"/>
                <a:ea typeface="Aptos" panose="020B0004020202020204" pitchFamily="34" charset="0"/>
              </a:rPr>
              <a:t>Wine Regions in Moldova </a:t>
            </a:r>
            <a:endParaRPr lang="en-US"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3648287" y="1170433"/>
            <a:ext cx="8543711" cy="5687566"/>
          </a:xfrm>
        </p:spPr>
        <p:txBody>
          <a:bodyPr>
            <a:noAutofit/>
          </a:bodyPr>
          <a:lstStyle/>
          <a:p>
            <a:pPr algn="l"/>
            <a:r>
              <a:rPr lang="en-US" sz="2400" b="1" dirty="0" err="1"/>
              <a:t>Codru</a:t>
            </a:r>
            <a:r>
              <a:rPr lang="en-US" sz="2400" b="1" dirty="0"/>
              <a:t> Wine Region</a:t>
            </a:r>
            <a:endParaRPr lang="en-US" sz="2400" dirty="0"/>
          </a:p>
          <a:p>
            <a:pPr marL="457200" indent="-457200" algn="l">
              <a:buFont typeface="Arial" panose="020B0604020202020204" pitchFamily="34" charset="0"/>
              <a:buChar char="•"/>
            </a:pPr>
            <a:r>
              <a:rPr lang="en-US" sz="2400" dirty="0" err="1"/>
              <a:t>Codru</a:t>
            </a:r>
            <a:r>
              <a:rPr lang="en-US" sz="2400" dirty="0"/>
              <a:t>, located in central Moldova, is the country’s largest and most important wine region, responsible for about 60% of Moldova’s wine production. </a:t>
            </a:r>
          </a:p>
          <a:p>
            <a:pPr marL="457200" indent="-457200" algn="l">
              <a:buFont typeface="Arial" panose="020B0604020202020204" pitchFamily="34" charset="0"/>
              <a:buChar char="•"/>
            </a:pPr>
            <a:r>
              <a:rPr lang="en-US" sz="2400" dirty="0"/>
              <a:t>The region is renowned for its cool climate and forested hills, creating an ideal environment for both white and red wines.</a:t>
            </a:r>
          </a:p>
          <a:p>
            <a:pPr marL="457200" indent="-457200" algn="l">
              <a:buFont typeface="Arial" panose="020B0604020202020204" pitchFamily="34" charset="0"/>
              <a:buChar char="•"/>
            </a:pPr>
            <a:r>
              <a:rPr lang="en-US" sz="2400" b="1" dirty="0"/>
              <a:t>Tourism Highlights:</a:t>
            </a:r>
            <a:r>
              <a:rPr lang="en-US" sz="2400" dirty="0"/>
              <a:t> </a:t>
            </a:r>
            <a:r>
              <a:rPr lang="en-US" sz="2400" dirty="0" err="1"/>
              <a:t>Codru</a:t>
            </a:r>
            <a:r>
              <a:rPr lang="en-US" sz="2400" dirty="0"/>
              <a:t> is home to the famous </a:t>
            </a:r>
            <a:r>
              <a:rPr lang="en-US" sz="2400" dirty="0" err="1"/>
              <a:t>Cricova</a:t>
            </a:r>
            <a:r>
              <a:rPr lang="en-US" sz="2400" dirty="0"/>
              <a:t> and </a:t>
            </a:r>
            <a:r>
              <a:rPr lang="en-US" sz="2400" dirty="0" err="1"/>
              <a:t>Mileștii</a:t>
            </a:r>
            <a:r>
              <a:rPr lang="en-US" sz="2400" dirty="0"/>
              <a:t> </a:t>
            </a:r>
            <a:r>
              <a:rPr lang="en-US" sz="2400" dirty="0" err="1"/>
              <a:t>Mici</a:t>
            </a:r>
            <a:r>
              <a:rPr lang="en-US" sz="2400" dirty="0"/>
              <a:t> wine cellars, the latter holding the Guinness World Record for the largest wine collection. </a:t>
            </a:r>
          </a:p>
          <a:p>
            <a:pPr marL="457200" indent="-457200" algn="l">
              <a:buFont typeface="Arial" panose="020B0604020202020204" pitchFamily="34" charset="0"/>
              <a:buChar char="•"/>
            </a:pPr>
            <a:r>
              <a:rPr lang="en-US" sz="2400" dirty="0"/>
              <a:t>These cellars offer extensive underground tours that wind through miles of limestone tunnels lined with aging barrels. </a:t>
            </a:r>
          </a:p>
          <a:p>
            <a:pPr marL="457200" indent="-457200" algn="l">
              <a:buFont typeface="Arial" panose="020B0604020202020204" pitchFamily="34" charset="0"/>
              <a:buChar char="•"/>
            </a:pPr>
            <a:r>
              <a:rPr lang="en-US" sz="2400" b="1" dirty="0"/>
              <a:t>Unique Features:</a:t>
            </a:r>
            <a:r>
              <a:rPr lang="en-US" sz="2400" dirty="0"/>
              <a:t> </a:t>
            </a:r>
            <a:r>
              <a:rPr lang="en-US" sz="2400" dirty="0" err="1"/>
              <a:t>Codru’s</a:t>
            </a:r>
            <a:r>
              <a:rPr lang="en-US" sz="2400" dirty="0"/>
              <a:t> cool climate and limestone-rich soils produce wines with excellent acidity and complexity, particularly in white varieties like </a:t>
            </a:r>
            <a:r>
              <a:rPr lang="en-US" sz="2400" dirty="0" err="1"/>
              <a:t>Fetească</a:t>
            </a:r>
            <a:r>
              <a:rPr lang="en-US" sz="2400" dirty="0"/>
              <a:t> </a:t>
            </a:r>
            <a:r>
              <a:rPr lang="en-US" sz="2400" dirty="0" err="1"/>
              <a:t>Albă</a:t>
            </a:r>
            <a:r>
              <a:rPr lang="en-US" sz="2400" dirty="0"/>
              <a:t> and Chardonnay.</a:t>
            </a:r>
          </a:p>
        </p:txBody>
      </p:sp>
      <p:pic>
        <p:nvPicPr>
          <p:cNvPr id="7" name="Picture 6" descr="A map of the region&#10;&#10;Description automatically generated">
            <a:extLst>
              <a:ext uri="{FF2B5EF4-FFF2-40B4-BE49-F238E27FC236}">
                <a16:creationId xmlns:a16="http://schemas.microsoft.com/office/drawing/2014/main" id="{B7D799BE-8E95-C299-57EE-153764E04ECC}"/>
              </a:ext>
            </a:extLst>
          </p:cNvPr>
          <p:cNvPicPr>
            <a:picLocks noChangeAspect="1"/>
          </p:cNvPicPr>
          <p:nvPr/>
        </p:nvPicPr>
        <p:blipFill>
          <a:blip r:embed="rId2">
            <a:extLst>
              <a:ext uri="{28A0092B-C50C-407E-A947-70E740481C1C}">
                <a14:useLocalDpi xmlns:a14="http://schemas.microsoft.com/office/drawing/2010/main" val="0"/>
              </a:ext>
            </a:extLst>
          </a:blip>
          <a:srcRect l="6725"/>
          <a:stretch/>
        </p:blipFill>
        <p:spPr>
          <a:xfrm>
            <a:off x="0" y="1170432"/>
            <a:ext cx="3648287" cy="4724399"/>
          </a:xfrm>
          <a:prstGeom prst="rect">
            <a:avLst/>
          </a:prstGeom>
        </p:spPr>
      </p:pic>
    </p:spTree>
    <p:extLst>
      <p:ext uri="{BB962C8B-B14F-4D97-AF65-F5344CB8AC3E}">
        <p14:creationId xmlns:p14="http://schemas.microsoft.com/office/powerpoint/2010/main" val="7499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a:lnSpc>
                <a:spcPct val="107000"/>
              </a:lnSpc>
              <a:spcBef>
                <a:spcPts val="0"/>
              </a:spcBef>
              <a:spcAft>
                <a:spcPts val="800"/>
              </a:spcAft>
            </a:pPr>
            <a:r>
              <a:rPr lang="en-US" sz="5000" b="1" dirty="0">
                <a:effectLst/>
                <a:latin typeface="Times New Roman" panose="02020603050405020304" pitchFamily="18" charset="0"/>
                <a:ea typeface="Aptos" panose="020B0004020202020204" pitchFamily="34" charset="0"/>
              </a:rPr>
              <a:t>Regional Breakdown</a:t>
            </a:r>
            <a:endParaRPr lang="en-US"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426720" y="1560577"/>
            <a:ext cx="9717024" cy="5864351"/>
          </a:xfrm>
        </p:spPr>
        <p:txBody>
          <a:bodyPr>
            <a:noAutofit/>
          </a:bodyPr>
          <a:lstStyle/>
          <a:p>
            <a:pPr algn="l"/>
            <a:r>
              <a:rPr lang="en-US" b="1" dirty="0" err="1"/>
              <a:t>Codru</a:t>
            </a:r>
            <a:r>
              <a:rPr lang="en-US" b="1" dirty="0"/>
              <a:t> Region</a:t>
            </a:r>
            <a:endParaRPr lang="en-US" dirty="0"/>
          </a:p>
          <a:p>
            <a:pPr marL="457200" lvl="0" indent="-457200" algn="l">
              <a:buFont typeface="Arial" panose="020B0604020202020204" pitchFamily="34" charset="0"/>
              <a:buChar char="•"/>
            </a:pPr>
            <a:r>
              <a:rPr lang="en-US" b="1" dirty="0"/>
              <a:t>Location:</a:t>
            </a:r>
            <a:r>
              <a:rPr lang="en-US" dirty="0"/>
              <a:t> Central Moldova</a:t>
            </a:r>
          </a:p>
          <a:p>
            <a:pPr marL="457200" lvl="0" indent="-457200" algn="l">
              <a:buFont typeface="Arial" panose="020B0604020202020204" pitchFamily="34" charset="0"/>
              <a:buChar char="•"/>
            </a:pPr>
            <a:r>
              <a:rPr lang="en-US" b="1" dirty="0"/>
              <a:t>Terroir:</a:t>
            </a:r>
            <a:r>
              <a:rPr lang="en-US" dirty="0"/>
              <a:t> Limestone-rich soils and cool climate.</a:t>
            </a:r>
          </a:p>
          <a:p>
            <a:pPr marL="457200" lvl="0" indent="-457200" algn="l">
              <a:buFont typeface="Arial" panose="020B0604020202020204" pitchFamily="34" charset="0"/>
              <a:buChar char="•"/>
            </a:pPr>
            <a:r>
              <a:rPr lang="en-US" b="1" dirty="0"/>
              <a:t>Climate:</a:t>
            </a:r>
            <a:r>
              <a:rPr lang="en-US" dirty="0"/>
              <a:t> Mild summers and cold winters, with significant temperature variation between day and night.</a:t>
            </a:r>
          </a:p>
          <a:p>
            <a:pPr marL="457200" lvl="0" indent="-457200" algn="l">
              <a:buFont typeface="Arial" panose="020B0604020202020204" pitchFamily="34" charset="0"/>
              <a:buChar char="•"/>
            </a:pPr>
            <a:r>
              <a:rPr lang="en-US" b="1" dirty="0"/>
              <a:t>Grape Varieties:</a:t>
            </a:r>
            <a:r>
              <a:rPr lang="en-US" dirty="0"/>
              <a:t> </a:t>
            </a:r>
            <a:r>
              <a:rPr lang="en-US" dirty="0" err="1"/>
              <a:t>Fetească</a:t>
            </a:r>
            <a:r>
              <a:rPr lang="en-US" dirty="0"/>
              <a:t> </a:t>
            </a:r>
            <a:r>
              <a:rPr lang="en-US" dirty="0" err="1"/>
              <a:t>Albă</a:t>
            </a:r>
            <a:r>
              <a:rPr lang="en-US" dirty="0"/>
              <a:t>, Chardonnay, Pinot Noir, Cabernet Sauvignon.</a:t>
            </a:r>
          </a:p>
          <a:p>
            <a:pPr marL="457200" lvl="0" indent="-457200" algn="l">
              <a:buFont typeface="Arial" panose="020B0604020202020204" pitchFamily="34" charset="0"/>
              <a:buChar char="•"/>
            </a:pPr>
            <a:r>
              <a:rPr lang="en-US" b="1" dirty="0"/>
              <a:t>Wine Characteristics:</a:t>
            </a:r>
            <a:r>
              <a:rPr lang="en-US" dirty="0"/>
              <a:t> </a:t>
            </a:r>
            <a:r>
              <a:rPr lang="en-US" dirty="0" err="1"/>
              <a:t>Codru’s</a:t>
            </a:r>
            <a:r>
              <a:rPr lang="en-US" dirty="0"/>
              <a:t> wines, especially its whites, are known for their fresh acidity and minerality. Reds from this region are more elegant, with softer tannins due to the cooler climate.</a:t>
            </a:r>
          </a:p>
        </p:txBody>
      </p:sp>
      <p:pic>
        <p:nvPicPr>
          <p:cNvPr id="5" name="Picture 4" descr="A bottle of white wine&#10;&#10;Description automatically generated">
            <a:extLst>
              <a:ext uri="{FF2B5EF4-FFF2-40B4-BE49-F238E27FC236}">
                <a16:creationId xmlns:a16="http://schemas.microsoft.com/office/drawing/2014/main" id="{32B1ABF6-78F6-05E4-CD6E-F270D8D08058}"/>
              </a:ext>
            </a:extLst>
          </p:cNvPr>
          <p:cNvPicPr>
            <a:picLocks noChangeAspect="1"/>
          </p:cNvPicPr>
          <p:nvPr/>
        </p:nvPicPr>
        <p:blipFill>
          <a:blip r:embed="rId2">
            <a:extLst>
              <a:ext uri="{28A0092B-C50C-407E-A947-70E740481C1C}">
                <a14:useLocalDpi xmlns:a14="http://schemas.microsoft.com/office/drawing/2010/main" val="0"/>
              </a:ext>
            </a:extLst>
          </a:blip>
          <a:srcRect l="33640" r="35067"/>
          <a:stretch/>
        </p:blipFill>
        <p:spPr>
          <a:xfrm>
            <a:off x="10045874" y="0"/>
            <a:ext cx="2146126" cy="6858000"/>
          </a:xfrm>
          <a:prstGeom prst="rect">
            <a:avLst/>
          </a:prstGeom>
        </p:spPr>
      </p:pic>
    </p:spTree>
    <p:extLst>
      <p:ext uri="{BB962C8B-B14F-4D97-AF65-F5344CB8AC3E}">
        <p14:creationId xmlns:p14="http://schemas.microsoft.com/office/powerpoint/2010/main" val="3729272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3600" b="1" dirty="0">
                <a:effectLst/>
                <a:latin typeface="Times New Roman" panose="02020603050405020304" pitchFamily="18" charset="0"/>
                <a:ea typeface="Aptos" panose="020B0004020202020204" pitchFamily="34" charset="0"/>
              </a:rPr>
              <a:t>Wine Regions in Moldova </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247135" y="1170432"/>
            <a:ext cx="11713217" cy="5687567"/>
          </a:xfrm>
        </p:spPr>
        <p:txBody>
          <a:bodyPr>
            <a:noAutofit/>
          </a:bodyPr>
          <a:lstStyle/>
          <a:p>
            <a:pPr algn="l"/>
            <a:r>
              <a:rPr lang="en-US" b="1" dirty="0" err="1"/>
              <a:t>Ștefan</a:t>
            </a:r>
            <a:r>
              <a:rPr lang="en-US" b="1" dirty="0"/>
              <a:t> </a:t>
            </a:r>
            <a:r>
              <a:rPr lang="en-US" b="1" dirty="0" err="1"/>
              <a:t>Vodă</a:t>
            </a:r>
            <a:r>
              <a:rPr lang="en-US" b="1" dirty="0"/>
              <a:t> Wine Region</a:t>
            </a:r>
            <a:endParaRPr lang="en-US" dirty="0"/>
          </a:p>
          <a:p>
            <a:pPr marL="457200" indent="-457200" algn="l">
              <a:buFont typeface="Arial" panose="020B0604020202020204" pitchFamily="34" charset="0"/>
              <a:buChar char="•"/>
            </a:pPr>
            <a:r>
              <a:rPr lang="en-US" dirty="0"/>
              <a:t>Located in the southeast, </a:t>
            </a:r>
            <a:r>
              <a:rPr lang="en-US" dirty="0" err="1"/>
              <a:t>Ștefan</a:t>
            </a:r>
            <a:r>
              <a:rPr lang="en-US" dirty="0"/>
              <a:t> </a:t>
            </a:r>
            <a:r>
              <a:rPr lang="en-US" dirty="0" err="1"/>
              <a:t>Vodă</a:t>
            </a:r>
            <a:r>
              <a:rPr lang="en-US" dirty="0"/>
              <a:t> is gaining </a:t>
            </a:r>
            <a:br>
              <a:rPr lang="en-US" dirty="0"/>
            </a:br>
            <a:r>
              <a:rPr lang="en-US" dirty="0"/>
              <a:t>international recognition for its premium red wines. </a:t>
            </a:r>
          </a:p>
          <a:p>
            <a:pPr marL="457200" indent="-457200" algn="l">
              <a:buFont typeface="Arial" panose="020B0604020202020204" pitchFamily="34" charset="0"/>
              <a:buChar char="•"/>
            </a:pPr>
            <a:r>
              <a:rPr lang="en-US" dirty="0"/>
              <a:t>The region benefits from the Black Sea’s maritime </a:t>
            </a:r>
            <a:br>
              <a:rPr lang="en-US" dirty="0"/>
            </a:br>
            <a:r>
              <a:rPr lang="en-US" dirty="0"/>
              <a:t>influence, offering warmer temperatures than </a:t>
            </a:r>
            <a:br>
              <a:rPr lang="en-US" dirty="0"/>
            </a:br>
            <a:r>
              <a:rPr lang="en-US" dirty="0" err="1"/>
              <a:t>Codru</a:t>
            </a:r>
            <a:r>
              <a:rPr lang="en-US" dirty="0"/>
              <a:t>, ideal for red varieties like Cabernet </a:t>
            </a:r>
            <a:br>
              <a:rPr lang="en-US" dirty="0"/>
            </a:br>
            <a:r>
              <a:rPr lang="en-US" dirty="0"/>
              <a:t>Sauvignon and Merlot. </a:t>
            </a:r>
          </a:p>
          <a:p>
            <a:pPr marL="457200" indent="-457200" algn="l">
              <a:buFont typeface="Arial" panose="020B0604020202020204" pitchFamily="34" charset="0"/>
              <a:buChar char="•"/>
            </a:pPr>
            <a:r>
              <a:rPr lang="en-US" b="1" dirty="0"/>
              <a:t>Tourism Highlights:</a:t>
            </a:r>
            <a:r>
              <a:rPr lang="en-US" dirty="0"/>
              <a:t> Wine enthusiasts can explore boutique wineries like </a:t>
            </a:r>
            <a:r>
              <a:rPr lang="en-US" dirty="0" err="1"/>
              <a:t>Purcari</a:t>
            </a:r>
            <a:r>
              <a:rPr lang="en-US" dirty="0"/>
              <a:t> and Et Cetera, which have modern tasting rooms and scenic vineyards near the Nistru River. </a:t>
            </a:r>
          </a:p>
          <a:p>
            <a:pPr marL="457200" indent="-457200" algn="l">
              <a:buFont typeface="Arial" panose="020B0604020202020204" pitchFamily="34" charset="0"/>
              <a:buChar char="•"/>
            </a:pPr>
            <a:r>
              <a:rPr lang="en-US" b="1" dirty="0"/>
              <a:t>Unique Features:</a:t>
            </a:r>
            <a:r>
              <a:rPr lang="en-US" dirty="0"/>
              <a:t> The </a:t>
            </a:r>
            <a:r>
              <a:rPr lang="en-US" dirty="0" err="1"/>
              <a:t>Ștefan</a:t>
            </a:r>
            <a:r>
              <a:rPr lang="en-US" dirty="0"/>
              <a:t> </a:t>
            </a:r>
            <a:r>
              <a:rPr lang="en-US" dirty="0" err="1"/>
              <a:t>Vodă</a:t>
            </a:r>
            <a:r>
              <a:rPr lang="en-US" dirty="0"/>
              <a:t> region’s proximity to the Black Sea moderates its climate, resulting in full-bodied, rich red wines with soft tannins.</a:t>
            </a:r>
          </a:p>
        </p:txBody>
      </p:sp>
      <p:pic>
        <p:nvPicPr>
          <p:cNvPr id="4" name="Picture 3" descr="A map of ukraine with different colored areas&#10;&#10;Description automatically generated">
            <a:extLst>
              <a:ext uri="{FF2B5EF4-FFF2-40B4-BE49-F238E27FC236}">
                <a16:creationId xmlns:a16="http://schemas.microsoft.com/office/drawing/2014/main" id="{0886A6E1-4CB3-51C2-AEB0-3E06AB1562B3}"/>
              </a:ext>
            </a:extLst>
          </p:cNvPr>
          <p:cNvPicPr>
            <a:picLocks noChangeAspect="1"/>
          </p:cNvPicPr>
          <p:nvPr/>
        </p:nvPicPr>
        <p:blipFill>
          <a:blip r:embed="rId3">
            <a:extLst>
              <a:ext uri="{28A0092B-C50C-407E-A947-70E740481C1C}">
                <a14:useLocalDpi xmlns:a14="http://schemas.microsoft.com/office/drawing/2010/main" val="0"/>
              </a:ext>
            </a:extLst>
          </a:blip>
          <a:srcRect l="19823" t="47328" r="62742" b="29291"/>
          <a:stretch/>
        </p:blipFill>
        <p:spPr>
          <a:xfrm>
            <a:off x="8221855" y="1170432"/>
            <a:ext cx="4085969" cy="2669213"/>
          </a:xfrm>
          <a:prstGeom prst="rect">
            <a:avLst/>
          </a:prstGeom>
        </p:spPr>
      </p:pic>
    </p:spTree>
    <p:extLst>
      <p:ext uri="{BB962C8B-B14F-4D97-AF65-F5344CB8AC3E}">
        <p14:creationId xmlns:p14="http://schemas.microsoft.com/office/powerpoint/2010/main" val="362855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882</TotalTime>
  <Words>2233</Words>
  <Application>Microsoft Office PowerPoint</Application>
  <PresentationFormat>Widescreen</PresentationFormat>
  <Paragraphs>139</Paragraphs>
  <Slides>23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Aptos Display</vt:lpstr>
      <vt:lpstr>Arial</vt:lpstr>
      <vt:lpstr>Times New Roman</vt:lpstr>
      <vt:lpstr>Times New Roman, serif</vt:lpstr>
      <vt:lpstr>Office Theme</vt:lpstr>
      <vt:lpstr>Moldova's Wine Industry A Journey Through Time and Taste Presented by Marc Silver</vt:lpstr>
      <vt:lpstr>History of Moldova's Wine</vt:lpstr>
      <vt:lpstr>History of Moldova's Wine</vt:lpstr>
      <vt:lpstr>History of Moldova's Wine</vt:lpstr>
      <vt:lpstr>History of Moldova's Wine</vt:lpstr>
      <vt:lpstr>Moldova's Wine Roads</vt:lpstr>
      <vt:lpstr>Wine Regions in Moldova </vt:lpstr>
      <vt:lpstr>Regional Breakdown</vt:lpstr>
      <vt:lpstr>Wine Regions in Moldova </vt:lpstr>
      <vt:lpstr>Regional Breakdown</vt:lpstr>
      <vt:lpstr>Wine Regions in Moldova </vt:lpstr>
      <vt:lpstr>Regional Breakdown</vt:lpstr>
      <vt:lpstr>Wine Regions in Moldova </vt:lpstr>
      <vt:lpstr>Regional Breakdown</vt:lpstr>
      <vt:lpstr>Other Regions</vt:lpstr>
      <vt:lpstr>Moldova's Unique Terroir</vt:lpstr>
      <vt:lpstr>Varietals and Wine Characteristics</vt:lpstr>
      <vt:lpstr>Varietals and Wine Characteristics</vt:lpstr>
      <vt:lpstr>Varietals and Wine Characteristics</vt:lpstr>
      <vt:lpstr>Varietals and Wine Characteristics</vt:lpstr>
      <vt:lpstr>Conclusion</vt:lpstr>
      <vt:lpstr>Acknowledgement</vt:lpstr>
      <vt:lpstr>Citations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55</cp:revision>
  <dcterms:created xsi:type="dcterms:W3CDTF">2024-07-15T00:09:41Z</dcterms:created>
  <dcterms:modified xsi:type="dcterms:W3CDTF">2024-10-11T17:38:14Z</dcterms:modified>
</cp:coreProperties>
</file>