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handoutMasterIdLst>
    <p:handoutMasterId r:id="rId25"/>
  </p:handoutMasterIdLst>
  <p:sldIdLst>
    <p:sldId id="256" r:id="rId4"/>
    <p:sldId id="273" r:id="rId5"/>
    <p:sldId id="257" r:id="rId6"/>
    <p:sldId id="274" r:id="rId7"/>
    <p:sldId id="258" r:id="rId8"/>
    <p:sldId id="259" r:id="rId9"/>
    <p:sldId id="398" r:id="rId10"/>
    <p:sldId id="260" r:id="rId11"/>
    <p:sldId id="263" r:id="rId12"/>
    <p:sldId id="264" r:id="rId13"/>
    <p:sldId id="265" r:id="rId14"/>
    <p:sldId id="267" r:id="rId15"/>
    <p:sldId id="268" r:id="rId16"/>
    <p:sldId id="276" r:id="rId17"/>
    <p:sldId id="277" r:id="rId18"/>
    <p:sldId id="278" r:id="rId19"/>
    <p:sldId id="269" r:id="rId20"/>
    <p:sldId id="275" r:id="rId21"/>
    <p:sldId id="271"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2203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6347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9441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17</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9</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12</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346364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984285"/>
            <a:ext cx="10080625" cy="1809726"/>
          </a:xfrm>
        </p:spPr>
        <p:txBody>
          <a:bodyPr vert="horz" wrap="square">
            <a:spAutoFit/>
          </a:bodyPr>
          <a:lstStyle/>
          <a:p>
            <a:pPr lvl="0" algn="ctr" rtl="0"/>
            <a:r>
              <a:rPr lang="en-US" sz="4800" b="1" dirty="0"/>
              <a:t>Miyakojima (Okinawa), Japan</a:t>
            </a:r>
            <a:br>
              <a:rPr lang="en-US" sz="4800" b="1" dirty="0"/>
            </a:br>
            <a:r>
              <a:rPr lang="en-US" sz="2800" b="1" dirty="0"/>
              <a:t>Presented by</a:t>
            </a:r>
            <a:br>
              <a:rPr lang="en-US" sz="4800" b="1" dirty="0"/>
            </a:br>
            <a:r>
              <a:rPr lang="en-US" sz="4800" b="1" dirty="0"/>
              <a:t>Marc Silver</a:t>
            </a:r>
            <a:endParaRPr lang="en-US" sz="4800" b="1" dirty="0">
              <a:solidFill>
                <a:srgbClr val="000000"/>
              </a:solidFill>
              <a:cs typeface="Tahoma" pitchFamily="2"/>
            </a:endParaRPr>
          </a:p>
        </p:txBody>
      </p:sp>
      <p:pic>
        <p:nvPicPr>
          <p:cNvPr id="10242" name="Picture 2" descr="[flag of Miyakojima]">
            <a:extLst>
              <a:ext uri="{FF2B5EF4-FFF2-40B4-BE49-F238E27FC236}">
                <a16:creationId xmlns:a16="http://schemas.microsoft.com/office/drawing/2014/main" id="{FFEBB7D7-68F1-6642-D53A-B132CB5F2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497" y="2819978"/>
            <a:ext cx="3978192" cy="265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10</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rtl="0"/>
            <a:r>
              <a:rPr lang="en-US" sz="4000" b="1" i="0" dirty="0">
                <a:solidFill>
                  <a:srgbClr val="000000"/>
                </a:solidFill>
                <a:effectLst/>
                <a:latin typeface="Trip Sans VF"/>
              </a:rPr>
              <a:t>Miyako Shrine</a:t>
            </a:r>
            <a:endParaRPr lang="en-US" sz="4000" b="1" dirty="0">
              <a:solidFill>
                <a:srgbClr val="000000"/>
              </a:solidFill>
              <a:latin typeface="Alef" pitchFamily="18"/>
              <a:cs typeface="Alef" pitchFamily="2"/>
            </a:endParaRPr>
          </a:p>
        </p:txBody>
      </p:sp>
      <p:pic>
        <p:nvPicPr>
          <p:cNvPr id="4098" name="Picture 2">
            <a:extLst>
              <a:ext uri="{FF2B5EF4-FFF2-40B4-BE49-F238E27FC236}">
                <a16:creationId xmlns:a16="http://schemas.microsoft.com/office/drawing/2014/main" id="{2E683FFC-380E-E898-3611-76B1BCB25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860" y="746415"/>
            <a:ext cx="3225571" cy="4300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93E6E6-7AE2-5A91-2956-50704DABFF2C}"/>
              </a:ext>
            </a:extLst>
          </p:cNvPr>
          <p:cNvSpPr txBox="1"/>
          <p:nvPr/>
        </p:nvSpPr>
        <p:spPr>
          <a:xfrm>
            <a:off x="141403" y="746414"/>
            <a:ext cx="6702457" cy="4154984"/>
          </a:xfrm>
          <a:prstGeom prst="rect">
            <a:avLst/>
          </a:prstGeom>
          <a:noFill/>
        </p:spPr>
        <p:txBody>
          <a:bodyPr wrap="square">
            <a:spAutoFit/>
          </a:bodyPr>
          <a:lstStyle/>
          <a:p>
            <a:r>
              <a:rPr lang="en-US" sz="2400" b="0" i="0" dirty="0">
                <a:solidFill>
                  <a:srgbClr val="333333"/>
                </a:solidFill>
                <a:effectLst/>
                <a:latin typeface="Arial" panose="020B0604020202020204" pitchFamily="34" charset="0"/>
                <a:cs typeface="Arial" panose="020B0604020202020204" pitchFamily="34" charset="0"/>
              </a:rPr>
              <a:t>Just a stone’s throw away from Miyako Daiichi Hotel, a peaceful and serene place to visit. </a:t>
            </a:r>
            <a:endParaRPr lang="en-US" sz="2400" dirty="0">
              <a:latin typeface="Arial" panose="020B0604020202020204" pitchFamily="34" charset="0"/>
              <a:cs typeface="Arial" panose="020B0604020202020204" pitchFamily="34" charset="0"/>
            </a:endParaRPr>
          </a:p>
          <a:p>
            <a:r>
              <a:rPr lang="en-US" sz="2400" b="0" i="0" dirty="0">
                <a:solidFill>
                  <a:srgbClr val="5A482B"/>
                </a:solidFill>
                <a:effectLst/>
                <a:latin typeface="Arial" panose="020B0604020202020204" pitchFamily="34" charset="0"/>
                <a:cs typeface="Arial" panose="020B0604020202020204" pitchFamily="34" charset="0"/>
              </a:rPr>
              <a:t>Miyako Shrine was erected in 1590 and is the shrine situated at the southernmost location in Japan (as a shrine that is under the comprehensive administration of the Jinja Honcho or Association of Shinto Shrines). </a:t>
            </a:r>
            <a:r>
              <a:rPr lang="en-US" sz="2400" b="0" i="0" dirty="0" err="1">
                <a:solidFill>
                  <a:srgbClr val="5A482B"/>
                </a:solidFill>
                <a:effectLst/>
                <a:latin typeface="Arial" panose="020B0604020202020204" pitchFamily="34" charset="0"/>
                <a:cs typeface="Arial" panose="020B0604020202020204" pitchFamily="34" charset="0"/>
              </a:rPr>
              <a:t>Kumamo</a:t>
            </a:r>
            <a:r>
              <a:rPr lang="en-US" sz="2400" b="0" i="0" dirty="0">
                <a:solidFill>
                  <a:srgbClr val="5A482B"/>
                </a:solidFill>
                <a:effectLst/>
                <a:latin typeface="Arial" panose="020B0604020202020204" pitchFamily="34" charset="0"/>
                <a:cs typeface="Arial" panose="020B0604020202020204" pitchFamily="34" charset="0"/>
              </a:rPr>
              <a:t> </a:t>
            </a:r>
            <a:r>
              <a:rPr lang="en-US" sz="2400" b="0" i="0" dirty="0" err="1">
                <a:solidFill>
                  <a:srgbClr val="5A482B"/>
                </a:solidFill>
                <a:effectLst/>
                <a:latin typeface="Arial" panose="020B0604020202020204" pitchFamily="34" charset="0"/>
                <a:cs typeface="Arial" panose="020B0604020202020204" pitchFamily="34" charset="0"/>
              </a:rPr>
              <a:t>Mikami</a:t>
            </a:r>
            <a:r>
              <a:rPr lang="en-US" sz="2400" b="0" i="0" dirty="0">
                <a:solidFill>
                  <a:srgbClr val="5A482B"/>
                </a:solidFill>
                <a:effectLst/>
                <a:latin typeface="Arial" panose="020B0604020202020204" pitchFamily="34" charset="0"/>
                <a:cs typeface="Arial" panose="020B0604020202020204" pitchFamily="34" charset="0"/>
              </a:rPr>
              <a:t> (three deities of Kumano) and </a:t>
            </a:r>
            <a:r>
              <a:rPr lang="en-US" sz="2400" b="0" i="0" dirty="0" err="1">
                <a:solidFill>
                  <a:srgbClr val="5A482B"/>
                </a:solidFill>
                <a:effectLst/>
                <a:latin typeface="Arial" panose="020B0604020202020204" pitchFamily="34" charset="0"/>
                <a:cs typeface="Arial" panose="020B0604020202020204" pitchFamily="34" charset="0"/>
              </a:rPr>
              <a:t>Toimiya</a:t>
            </a:r>
            <a:r>
              <a:rPr lang="en-US" sz="2400" b="0" i="0" dirty="0">
                <a:solidFill>
                  <a:srgbClr val="5A482B"/>
                </a:solidFill>
                <a:effectLst/>
                <a:latin typeface="Arial" panose="020B0604020202020204" pitchFamily="34" charset="0"/>
                <a:cs typeface="Arial" panose="020B0604020202020204" pitchFamily="34" charset="0"/>
              </a:rPr>
              <a:t> </a:t>
            </a:r>
            <a:r>
              <a:rPr lang="en-US" sz="2400" b="0" i="0" dirty="0" err="1">
                <a:solidFill>
                  <a:srgbClr val="5A482B"/>
                </a:solidFill>
                <a:effectLst/>
                <a:latin typeface="Arial" panose="020B0604020202020204" pitchFamily="34" charset="0"/>
                <a:cs typeface="Arial" panose="020B0604020202020204" pitchFamily="34" charset="0"/>
              </a:rPr>
              <a:t>Mikami</a:t>
            </a:r>
            <a:r>
              <a:rPr lang="en-US" sz="2400" b="0" i="0" dirty="0">
                <a:solidFill>
                  <a:srgbClr val="5A482B"/>
                </a:solidFill>
                <a:effectLst/>
                <a:latin typeface="Arial" panose="020B0604020202020204" pitchFamily="34" charset="0"/>
                <a:cs typeface="Arial" panose="020B0604020202020204" pitchFamily="34" charset="0"/>
              </a:rPr>
              <a:t> (local ancestral leaders) are worshiped here. </a:t>
            </a:r>
            <a:r>
              <a:rPr lang="en-US" sz="2400" b="0" i="0" dirty="0">
                <a:solidFill>
                  <a:srgbClr val="5A482B"/>
                </a:solidFill>
                <a:effectLst/>
                <a:latin typeface="ヒラギノ角ゴ Pro W3"/>
              </a:rPr>
              <a:t>The building was once a church. A cross can be seen on the roof.</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Trip Sans VF"/>
              </a:rPr>
              <a:t>Higashi Hennazaki Lighthouse</a:t>
            </a:r>
          </a:p>
        </p:txBody>
      </p:sp>
      <p:sp>
        <p:nvSpPr>
          <p:cNvPr id="7" name="TextBox 6">
            <a:extLst>
              <a:ext uri="{FF2B5EF4-FFF2-40B4-BE49-F238E27FC236}">
                <a16:creationId xmlns:a16="http://schemas.microsoft.com/office/drawing/2014/main" id="{96CDD38F-F4D3-B24B-B913-9137CC70EA48}"/>
              </a:ext>
            </a:extLst>
          </p:cNvPr>
          <p:cNvSpPr txBox="1"/>
          <p:nvPr/>
        </p:nvSpPr>
        <p:spPr>
          <a:xfrm>
            <a:off x="131975" y="816120"/>
            <a:ext cx="9948650" cy="4154984"/>
          </a:xfrm>
          <a:prstGeom prst="rect">
            <a:avLst/>
          </a:prstGeom>
          <a:noFill/>
        </p:spPr>
        <p:txBody>
          <a:bodyPr wrap="square">
            <a:spAutoFit/>
          </a:bodyPr>
          <a:lstStyle/>
          <a:p>
            <a:pPr algn="l"/>
            <a:r>
              <a:rPr lang="en-US" sz="2200" b="0" i="0" dirty="0">
                <a:effectLst/>
                <a:latin typeface="Arial" panose="020B0604020202020204" pitchFamily="34" charset="0"/>
                <a:cs typeface="Arial" panose="020B0604020202020204" pitchFamily="34" charset="0"/>
              </a:rPr>
              <a:t>The </a:t>
            </a:r>
            <a:r>
              <a:rPr lang="en-US" sz="2200" b="0" i="0" u="none" strike="noStrike" dirty="0">
                <a:effectLst/>
                <a:latin typeface="Arial" panose="020B0604020202020204" pitchFamily="34" charset="0"/>
                <a:cs typeface="Arial" panose="020B0604020202020204" pitchFamily="34" charset="0"/>
              </a:rPr>
              <a:t>cape</a:t>
            </a:r>
            <a:r>
              <a:rPr lang="en-US" sz="2200" b="0" i="0" dirty="0">
                <a:effectLst/>
                <a:latin typeface="Arial" panose="020B0604020202020204" pitchFamily="34" charset="0"/>
                <a:cs typeface="Arial" panose="020B0604020202020204" pitchFamily="34" charset="0"/>
              </a:rPr>
              <a:t> of </a:t>
            </a:r>
            <a:r>
              <a:rPr lang="en-US" sz="2200" b="1" i="0" dirty="0">
                <a:effectLst/>
                <a:latin typeface="Arial" panose="020B0604020202020204" pitchFamily="34" charset="0"/>
                <a:cs typeface="Arial" panose="020B0604020202020204" pitchFamily="34" charset="0"/>
              </a:rPr>
              <a:t>Higashi-henna-</a:t>
            </a:r>
            <a:r>
              <a:rPr lang="en-US" sz="2200" b="1" i="0" dirty="0" err="1">
                <a:effectLst/>
                <a:latin typeface="Arial" panose="020B0604020202020204" pitchFamily="34" charset="0"/>
                <a:cs typeface="Arial" panose="020B0604020202020204" pitchFamily="34" charset="0"/>
              </a:rPr>
              <a:t>zaki</a:t>
            </a:r>
            <a:r>
              <a:rPr lang="en-US" sz="2200" b="0" i="0" dirty="0">
                <a:effectLst/>
                <a:latin typeface="Arial" panose="020B0604020202020204" pitchFamily="34" charset="0"/>
                <a:cs typeface="Arial" panose="020B0604020202020204" pitchFamily="34" charset="0"/>
              </a:rPr>
              <a:t> </a:t>
            </a:r>
            <a:r>
              <a:rPr lang="en-US" sz="2200" b="0" i="0" u="none" strike="noStrike" dirty="0">
                <a:effectLst/>
                <a:latin typeface="Arial" panose="020B0604020202020204" pitchFamily="34" charset="0"/>
                <a:cs typeface="Arial" panose="020B0604020202020204" pitchFamily="34" charset="0"/>
              </a:rPr>
              <a:t>Miyako</a:t>
            </a:r>
            <a:r>
              <a:rPr lang="en-US" sz="2200" u="none" strike="noStrike" dirty="0">
                <a:latin typeface="Arial" panose="020B0604020202020204" pitchFamily="34" charset="0"/>
                <a:cs typeface="Arial" panose="020B0604020202020204" pitchFamily="34" charset="0"/>
              </a:rPr>
              <a:t> </a:t>
            </a:r>
            <a:r>
              <a:rPr lang="en-US" sz="2200" b="0" i="0" dirty="0">
                <a:effectLst/>
                <a:latin typeface="Arial" panose="020B0604020202020204" pitchFamily="34" charset="0"/>
                <a:cs typeface="Arial" panose="020B0604020202020204" pitchFamily="34" charset="0"/>
              </a:rPr>
              <a:t>is a </a:t>
            </a:r>
          </a:p>
          <a:p>
            <a:pPr algn="l"/>
            <a:r>
              <a:rPr lang="en-US" sz="2200" b="0" i="0" u="none" strike="noStrike" dirty="0">
                <a:effectLst/>
                <a:latin typeface="Arial" panose="020B0604020202020204" pitchFamily="34" charset="0"/>
                <a:cs typeface="Arial" panose="020B0604020202020204" pitchFamily="34" charset="0"/>
              </a:rPr>
              <a:t>nationally designated</a:t>
            </a:r>
            <a:r>
              <a:rPr lang="en-US" sz="2200" b="0" i="0" dirty="0">
                <a:effectLst/>
                <a:latin typeface="Arial" panose="020B0604020202020204" pitchFamily="34" charset="0"/>
                <a:cs typeface="Arial" panose="020B0604020202020204" pitchFamily="34" charset="0"/>
              </a:rPr>
              <a:t> </a:t>
            </a:r>
            <a:r>
              <a:rPr lang="en-US" sz="2200" b="0" i="0" u="none" strike="noStrike" dirty="0">
                <a:effectLst/>
                <a:latin typeface="Arial" panose="020B0604020202020204" pitchFamily="34" charset="0"/>
                <a:cs typeface="Arial" panose="020B0604020202020204" pitchFamily="34" charset="0"/>
              </a:rPr>
              <a:t>Place of Scenic Beauty</a:t>
            </a:r>
            <a:r>
              <a:rPr lang="en-US" sz="2200" b="0" i="0" dirty="0">
                <a:effectLst/>
                <a:latin typeface="Arial" panose="020B0604020202020204" pitchFamily="34" charset="0"/>
                <a:cs typeface="Arial" panose="020B0604020202020204" pitchFamily="34" charset="0"/>
              </a:rPr>
              <a:t> </a:t>
            </a:r>
          </a:p>
          <a:p>
            <a:pPr algn="l"/>
            <a:r>
              <a:rPr lang="en-US" sz="2200" b="0" i="0" dirty="0">
                <a:effectLst/>
                <a:latin typeface="Arial" panose="020B0604020202020204" pitchFamily="34" charset="0"/>
                <a:cs typeface="Arial" panose="020B0604020202020204" pitchFamily="34" charset="0"/>
              </a:rPr>
              <a:t>located at the southeasternmost point of </a:t>
            </a:r>
            <a:r>
              <a:rPr lang="en-US" sz="2200" b="0" i="0" u="none" strike="noStrike" dirty="0">
                <a:effectLst/>
                <a:latin typeface="Arial" panose="020B0604020202020204" pitchFamily="34" charset="0"/>
                <a:cs typeface="Arial" panose="020B0604020202020204" pitchFamily="34" charset="0"/>
              </a:rPr>
              <a:t>Miyako</a:t>
            </a:r>
          </a:p>
          <a:p>
            <a:pPr algn="l"/>
            <a:r>
              <a:rPr lang="en-US" sz="2200" b="0" i="0" u="none" strike="noStrike" dirty="0">
                <a:effectLst/>
                <a:latin typeface="Arial" panose="020B0604020202020204" pitchFamily="34" charset="0"/>
                <a:cs typeface="Arial" panose="020B0604020202020204" pitchFamily="34" charset="0"/>
              </a:rPr>
              <a:t>Island</a:t>
            </a:r>
            <a:r>
              <a:rPr lang="en-US" sz="2200" b="0" i="0" dirty="0">
                <a:effectLst/>
                <a:latin typeface="Arial" panose="020B0604020202020204" pitchFamily="34" charset="0"/>
                <a:cs typeface="Arial" panose="020B0604020202020204" pitchFamily="34" charset="0"/>
              </a:rPr>
              <a:t>, </a:t>
            </a:r>
            <a:r>
              <a:rPr lang="en-US" sz="2200" b="0" i="0" u="none" strike="noStrike" dirty="0">
                <a:effectLst/>
                <a:latin typeface="Arial" panose="020B0604020202020204" pitchFamily="34" charset="0"/>
                <a:cs typeface="Arial" panose="020B0604020202020204" pitchFamily="34" charset="0"/>
              </a:rPr>
              <a:t>Okinawa Prefecture</a:t>
            </a:r>
            <a:r>
              <a:rPr lang="en-US" sz="2200" b="0" i="0" dirty="0">
                <a:effectLst/>
                <a:latin typeface="Arial" panose="020B0604020202020204" pitchFamily="34" charset="0"/>
                <a:cs typeface="Arial" panose="020B0604020202020204" pitchFamily="34" charset="0"/>
              </a:rPr>
              <a:t>, </a:t>
            </a:r>
            <a:r>
              <a:rPr lang="en-US" sz="2200" b="0" i="0" u="none" strike="noStrike" dirty="0">
                <a:effectLst/>
                <a:latin typeface="Arial" panose="020B0604020202020204" pitchFamily="34" charset="0"/>
                <a:cs typeface="Arial" panose="020B0604020202020204" pitchFamily="34" charset="0"/>
              </a:rPr>
              <a:t>Japan</a:t>
            </a:r>
            <a:r>
              <a:rPr lang="en-US" sz="2200" b="0" i="0" dirty="0">
                <a:effectLst/>
                <a:latin typeface="Arial" panose="020B0604020202020204" pitchFamily="34" charset="0"/>
                <a:cs typeface="Arial" panose="020B0604020202020204" pitchFamily="34" charset="0"/>
              </a:rPr>
              <a:t>. It is </a:t>
            </a:r>
          </a:p>
          <a:p>
            <a:pPr algn="l"/>
            <a:r>
              <a:rPr lang="en-US" sz="2200" b="0" i="0" dirty="0">
                <a:effectLst/>
                <a:latin typeface="Arial" panose="020B0604020202020204" pitchFamily="34" charset="0"/>
                <a:cs typeface="Arial" panose="020B0604020202020204" pitchFamily="34" charset="0"/>
              </a:rPr>
              <a:t>connected by a road No. 83. </a:t>
            </a:r>
          </a:p>
          <a:p>
            <a:pPr algn="l"/>
            <a:r>
              <a:rPr lang="en-US" sz="2200" b="0" i="0" dirty="0">
                <a:effectLst/>
                <a:latin typeface="Arial" panose="020B0604020202020204" pitchFamily="34" charset="0"/>
                <a:cs typeface="Arial" panose="020B0604020202020204" pitchFamily="34" charset="0"/>
              </a:rPr>
              <a:t>At the end of the cape is a white </a:t>
            </a:r>
            <a:r>
              <a:rPr lang="en-US" sz="2200" b="0" i="0" u="none" strike="noStrike" dirty="0">
                <a:effectLst/>
                <a:latin typeface="Arial" panose="020B0604020202020204" pitchFamily="34" charset="0"/>
                <a:cs typeface="Arial" panose="020B0604020202020204" pitchFamily="34" charset="0"/>
              </a:rPr>
              <a:t>lighthouse</a:t>
            </a:r>
            <a:r>
              <a:rPr lang="en-US" sz="2200" b="0" i="0" dirty="0">
                <a:effectLst/>
                <a:latin typeface="Arial" panose="020B0604020202020204" pitchFamily="34" charset="0"/>
                <a:cs typeface="Arial" panose="020B0604020202020204" pitchFamily="34" charset="0"/>
              </a:rPr>
              <a:t> </a:t>
            </a:r>
          </a:p>
          <a:p>
            <a:pPr algn="l"/>
            <a:r>
              <a:rPr lang="en-US" sz="2200" b="0" i="0" dirty="0">
                <a:effectLst/>
                <a:latin typeface="Arial" panose="020B0604020202020204" pitchFamily="34" charset="0"/>
                <a:cs typeface="Arial" panose="020B0604020202020204" pitchFamily="34" charset="0"/>
              </a:rPr>
              <a:t>which gives 320° panorama view of the ocean, </a:t>
            </a:r>
          </a:p>
          <a:p>
            <a:pPr algn="l"/>
            <a:r>
              <a:rPr lang="en-US" sz="2200" b="0" i="0" dirty="0">
                <a:effectLst/>
                <a:latin typeface="Arial" panose="020B0604020202020204" pitchFamily="34" charset="0"/>
                <a:cs typeface="Arial" panose="020B0604020202020204" pitchFamily="34" charset="0"/>
              </a:rPr>
              <a:t>a very popular spot for sunrise viewing. </a:t>
            </a:r>
          </a:p>
          <a:p>
            <a:pPr algn="l"/>
            <a:r>
              <a:rPr lang="en-US" sz="2200" b="0" i="0" dirty="0">
                <a:effectLst/>
                <a:latin typeface="Arial" panose="020B0604020202020204" pitchFamily="34" charset="0"/>
                <a:cs typeface="Arial" panose="020B0604020202020204" pitchFamily="34" charset="0"/>
              </a:rPr>
              <a:t>The lighthouse was erected in 1967 with the </a:t>
            </a:r>
          </a:p>
          <a:p>
            <a:pPr algn="l"/>
            <a:r>
              <a:rPr lang="en-US" sz="2200" b="0" i="0" dirty="0">
                <a:effectLst/>
                <a:latin typeface="Arial" panose="020B0604020202020204" pitchFamily="34" charset="0"/>
                <a:cs typeface="Arial" panose="020B0604020202020204" pitchFamily="34" charset="0"/>
              </a:rPr>
              <a:t>assistance from the Japanese government after a man called Mr. Sunakawa, who was head of the local fishing union, had become concerned by several severe boating incidents near the coast of Higashi Hennazaki</a:t>
            </a:r>
          </a:p>
        </p:txBody>
      </p:sp>
      <p:pic>
        <p:nvPicPr>
          <p:cNvPr id="9" name="Picture 8" descr="A lighthouse on a rocky island&#10;&#10;Description automatically generated">
            <a:extLst>
              <a:ext uri="{FF2B5EF4-FFF2-40B4-BE49-F238E27FC236}">
                <a16:creationId xmlns:a16="http://schemas.microsoft.com/office/drawing/2014/main" id="{7E728500-F806-B39C-F9FF-422C4D26A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062" y="731277"/>
            <a:ext cx="3891513" cy="3067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12</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Trip Sans VF"/>
              </a:rPr>
              <a:t>Imugya Marine Garden</a:t>
            </a:r>
          </a:p>
        </p:txBody>
      </p:sp>
      <p:sp>
        <p:nvSpPr>
          <p:cNvPr id="8" name="TextBox 7">
            <a:extLst>
              <a:ext uri="{FF2B5EF4-FFF2-40B4-BE49-F238E27FC236}">
                <a16:creationId xmlns:a16="http://schemas.microsoft.com/office/drawing/2014/main" id="{5118D916-2A98-E867-0F20-81F27C599C33}"/>
              </a:ext>
            </a:extLst>
          </p:cNvPr>
          <p:cNvSpPr txBox="1"/>
          <p:nvPr/>
        </p:nvSpPr>
        <p:spPr>
          <a:xfrm>
            <a:off x="84842" y="816119"/>
            <a:ext cx="5788058" cy="3970318"/>
          </a:xfrm>
          <a:prstGeom prst="rect">
            <a:avLst/>
          </a:prstGeom>
          <a:noFill/>
        </p:spPr>
        <p:txBody>
          <a:bodyPr wrap="square">
            <a:spAutoFit/>
          </a:bodyPr>
          <a:lstStyle/>
          <a:p>
            <a:pPr algn="l"/>
            <a:r>
              <a:rPr lang="en-US" sz="2200" b="0" i="0" dirty="0">
                <a:solidFill>
                  <a:srgbClr val="191E3B"/>
                </a:solidFill>
                <a:effectLst/>
                <a:latin typeface="Centra No2"/>
              </a:rPr>
              <a:t>Located on the southern shore is where you'll find Imgya Marine Garden. It's free, which means you'll have more money in your pocket to explore! Some other recommended attractions around the protected ocean area include Maebama Beach, Shigira Beach, and Hirara Tropical Botanical Garden. </a:t>
            </a:r>
            <a:r>
              <a:rPr lang="en-US" sz="2400" b="0" i="0" dirty="0">
                <a:solidFill>
                  <a:srgbClr val="191E3B"/>
                </a:solidFill>
                <a:effectLst/>
                <a:latin typeface="Centra No2"/>
              </a:rPr>
              <a:t>Discover a mesmerizing underwater world at Miyakojima Marine Park. Full of colorful and curious creatures, it's the perfect place to learn about marine life. </a:t>
            </a:r>
            <a:endParaRPr lang="en-US" sz="2200" b="0" i="0" dirty="0">
              <a:solidFill>
                <a:srgbClr val="191E3B"/>
              </a:solidFill>
              <a:effectLst/>
              <a:latin typeface="Centra No2"/>
            </a:endParaRPr>
          </a:p>
        </p:txBody>
      </p:sp>
      <p:pic>
        <p:nvPicPr>
          <p:cNvPr id="5122" name="Picture 2" descr="Miyakojima Marine Park">
            <a:extLst>
              <a:ext uri="{FF2B5EF4-FFF2-40B4-BE49-F238E27FC236}">
                <a16:creationId xmlns:a16="http://schemas.microsoft.com/office/drawing/2014/main" id="{8A040312-9E5B-96F4-9D6F-F196CACE0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2" y="1417637"/>
            <a:ext cx="4252913" cy="283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13</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r>
              <a:rPr lang="fr-FR" sz="3800" b="1" i="0" dirty="0">
                <a:solidFill>
                  <a:srgbClr val="000000"/>
                </a:solidFill>
                <a:effectLst/>
                <a:latin typeface="Trip Sans VF"/>
              </a:rPr>
              <a:t>Maipari Miyakojima Island Tropical Fruit Park</a:t>
            </a:r>
          </a:p>
        </p:txBody>
      </p:sp>
      <p:sp>
        <p:nvSpPr>
          <p:cNvPr id="9" name="TextBox 8">
            <a:extLst>
              <a:ext uri="{FF2B5EF4-FFF2-40B4-BE49-F238E27FC236}">
                <a16:creationId xmlns:a16="http://schemas.microsoft.com/office/drawing/2014/main" id="{0AB69BBD-373E-5812-ADF7-5D5015438790}"/>
              </a:ext>
            </a:extLst>
          </p:cNvPr>
          <p:cNvSpPr txBox="1"/>
          <p:nvPr/>
        </p:nvSpPr>
        <p:spPr>
          <a:xfrm>
            <a:off x="53146" y="768985"/>
            <a:ext cx="5056181" cy="4031873"/>
          </a:xfrm>
          <a:prstGeom prst="rect">
            <a:avLst/>
          </a:prstGeom>
          <a:noFill/>
        </p:spPr>
        <p:txBody>
          <a:bodyPr wrap="square">
            <a:spAutoFit/>
          </a:bodyPr>
          <a:lstStyle/>
          <a:p>
            <a:r>
              <a:rPr lang="en-US" b="0" i="0" dirty="0">
                <a:solidFill>
                  <a:srgbClr val="32323C"/>
                </a:solidFill>
                <a:effectLst/>
                <a:latin typeface="Arial" panose="020B0604020202020204" pitchFamily="34" charset="0"/>
                <a:cs typeface="Arial" panose="020B0604020202020204" pitchFamily="34" charset="0"/>
              </a:rPr>
              <a:t>The orchard features fields of tropical fruit trees and plants including bananas, pineapples, and coconuts, allowing visitors to experience a tropical atmosphere. It also offers horseback riding on Miyako horses. The orchard also offers tropical guided tours in which participants are driven around the grounds in a golf cart by a staff member. The trip takes about 25 minutes. Juice, ice cream, and other items made with fresh fruit are sold at the orchard's cafe. </a:t>
            </a:r>
            <a:r>
              <a:rPr lang="en-US" b="0" i="0" dirty="0">
                <a:solidFill>
                  <a:srgbClr val="333333"/>
                </a:solidFill>
                <a:effectLst/>
                <a:latin typeface="Arial" panose="020B0604020202020204" pitchFamily="34" charset="0"/>
                <a:cs typeface="Arial" panose="020B0604020202020204" pitchFamily="34" charset="0"/>
              </a:rPr>
              <a:t>This is a good place to spend an hour. </a:t>
            </a:r>
          </a:p>
          <a:p>
            <a:r>
              <a:rPr lang="en-US" b="0" i="0" dirty="0">
                <a:solidFill>
                  <a:srgbClr val="333333"/>
                </a:solidFill>
                <a:effectLst/>
                <a:latin typeface="Arial" panose="020B0604020202020204" pitchFamily="34" charset="0"/>
                <a:cs typeface="Arial" panose="020B0604020202020204" pitchFamily="34" charset="0"/>
              </a:rPr>
              <a:t>Feed the goats and see many different tropical species many in bloom or with fruit.</a:t>
            </a:r>
            <a:br>
              <a:rPr lang="en-US" dirty="0">
                <a:latin typeface="Arial" panose="020B0604020202020204" pitchFamily="34" charset="0"/>
                <a:cs typeface="Arial" panose="020B0604020202020204" pitchFamily="34" charset="0"/>
              </a:rPr>
            </a:br>
            <a:r>
              <a:rPr lang="en-US" b="0" i="0" dirty="0">
                <a:solidFill>
                  <a:srgbClr val="333333"/>
                </a:solidFill>
                <a:effectLst/>
                <a:latin typeface="Arial" panose="020B0604020202020204" pitchFamily="34" charset="0"/>
                <a:cs typeface="Arial" panose="020B0604020202020204" pitchFamily="34" charset="0"/>
              </a:rPr>
              <a:t>The shop also sells delicious fruit smoothies</a:t>
            </a:r>
            <a:r>
              <a:rPr lang="en-US" sz="2200" b="0" i="0" dirty="0">
                <a:solidFill>
                  <a:srgbClr val="333333"/>
                </a:solidFill>
                <a:effectLst/>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B19A04B5-20D0-1D0E-1D13-6D360BF672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62" b="11437"/>
          <a:stretch/>
        </p:blipFill>
        <p:spPr bwMode="auto">
          <a:xfrm>
            <a:off x="5395678" y="1268606"/>
            <a:ext cx="4664444" cy="3230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14</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Arial" panose="020B0604020202020204" pitchFamily="34" charset="0"/>
                <a:cs typeface="Arial" panose="020B0604020202020204" pitchFamily="34" charset="0"/>
              </a:rPr>
              <a:t>East Henna Cape</a:t>
            </a:r>
          </a:p>
        </p:txBody>
      </p:sp>
      <p:pic>
        <p:nvPicPr>
          <p:cNvPr id="7170" name="Picture 2">
            <a:extLst>
              <a:ext uri="{FF2B5EF4-FFF2-40B4-BE49-F238E27FC236}">
                <a16:creationId xmlns:a16="http://schemas.microsoft.com/office/drawing/2014/main" id="{1CAD3D4E-41DE-53C0-5B3A-01E65E312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58" y="735290"/>
            <a:ext cx="5744467" cy="4308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F2ABF3-C4D1-C333-031E-54792C715102}"/>
              </a:ext>
            </a:extLst>
          </p:cNvPr>
          <p:cNvSpPr txBox="1"/>
          <p:nvPr/>
        </p:nvSpPr>
        <p:spPr>
          <a:xfrm>
            <a:off x="103695" y="816120"/>
            <a:ext cx="4232463" cy="4154984"/>
          </a:xfrm>
          <a:prstGeom prst="rect">
            <a:avLst/>
          </a:prstGeom>
          <a:noFill/>
        </p:spPr>
        <p:txBody>
          <a:bodyPr wrap="square">
            <a:spAutoFit/>
          </a:bodyPr>
          <a:lstStyle/>
          <a:p>
            <a:r>
              <a:rPr lang="en-US" sz="2400" b="0" i="0" dirty="0">
                <a:solidFill>
                  <a:srgbClr val="333333"/>
                </a:solidFill>
                <a:effectLst/>
                <a:latin typeface="Trip Sans VF"/>
              </a:rPr>
              <a:t>You can really enjoy the dynamic cobalt blue sea and beach; unlike anything you have ever seen. </a:t>
            </a:r>
          </a:p>
          <a:p>
            <a:pPr algn="l"/>
            <a:r>
              <a:rPr lang="en-US" sz="2400" b="0" i="0" dirty="0">
                <a:solidFill>
                  <a:srgbClr val="333333"/>
                </a:solidFill>
                <a:effectLst/>
                <a:latin typeface="Trip Sans VF"/>
              </a:rPr>
              <a:t>Despite the powerful waves pounding against the cliffs, the calm serenity there can be a very unique experience. </a:t>
            </a:r>
          </a:p>
          <a:p>
            <a:pPr algn="l"/>
            <a:r>
              <a:rPr lang="en-US" sz="2400" dirty="0">
                <a:solidFill>
                  <a:srgbClr val="333333"/>
                </a:solidFill>
                <a:latin typeface="Trip Sans VF"/>
              </a:rPr>
              <a:t>The East Henna Cape is stunningly beautiful and well worth the visit.</a:t>
            </a:r>
            <a:endParaRPr lang="en-US" dirty="0"/>
          </a:p>
        </p:txBody>
      </p:sp>
    </p:spTree>
    <p:extLst>
      <p:ext uri="{BB962C8B-B14F-4D97-AF65-F5344CB8AC3E}">
        <p14:creationId xmlns:p14="http://schemas.microsoft.com/office/powerpoint/2010/main" val="255641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15</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Trip Sans VF"/>
              </a:rPr>
              <a:t>Heart Rock</a:t>
            </a:r>
          </a:p>
        </p:txBody>
      </p:sp>
      <p:sp>
        <p:nvSpPr>
          <p:cNvPr id="4" name="TextBox 3">
            <a:extLst>
              <a:ext uri="{FF2B5EF4-FFF2-40B4-BE49-F238E27FC236}">
                <a16:creationId xmlns:a16="http://schemas.microsoft.com/office/drawing/2014/main" id="{31AA5012-BFA0-31B4-E9AA-677D706155CC}"/>
              </a:ext>
            </a:extLst>
          </p:cNvPr>
          <p:cNvSpPr txBox="1"/>
          <p:nvPr/>
        </p:nvSpPr>
        <p:spPr>
          <a:xfrm>
            <a:off x="0" y="659875"/>
            <a:ext cx="9992412" cy="3816429"/>
          </a:xfrm>
          <a:prstGeom prst="rect">
            <a:avLst/>
          </a:prstGeom>
          <a:noFill/>
        </p:spPr>
        <p:txBody>
          <a:bodyPr wrap="square">
            <a:spAutoFit/>
          </a:bodyPr>
          <a:lstStyle/>
          <a:p>
            <a:r>
              <a:rPr lang="en-US" sz="2200" b="0" i="0" dirty="0">
                <a:solidFill>
                  <a:srgbClr val="333333"/>
                </a:solidFill>
                <a:effectLst/>
                <a:latin typeface="Arial" panose="020B0604020202020204" pitchFamily="34" charset="0"/>
                <a:cs typeface="Arial" panose="020B0604020202020204" pitchFamily="34" charset="0"/>
              </a:rPr>
              <a:t>The Heart Rock on </a:t>
            </a:r>
            <a:r>
              <a:rPr lang="en-US" sz="2200" b="0" i="0" dirty="0" err="1">
                <a:solidFill>
                  <a:srgbClr val="333333"/>
                </a:solidFill>
                <a:effectLst/>
                <a:latin typeface="Arial" panose="020B0604020202020204" pitchFamily="34" charset="0"/>
                <a:cs typeface="Arial" panose="020B0604020202020204" pitchFamily="34" charset="0"/>
              </a:rPr>
              <a:t>Amami</a:t>
            </a:r>
            <a:r>
              <a:rPr lang="en-US" sz="2200" b="0" i="0" dirty="0">
                <a:solidFill>
                  <a:srgbClr val="333333"/>
                </a:solidFill>
                <a:effectLst/>
                <a:latin typeface="Arial" panose="020B0604020202020204" pitchFamily="34" charset="0"/>
                <a:cs typeface="Arial" panose="020B0604020202020204" pitchFamily="34" charset="0"/>
              </a:rPr>
              <a:t> Oshima is a tidal pool, shaped like a heart. The spot has been popular for years and is known as a power spot. It is a highly popular location for couples and good friends to take photos together. Located near the narrowest point on </a:t>
            </a:r>
            <a:r>
              <a:rPr lang="en-US" sz="2200" b="0" i="0" dirty="0" err="1">
                <a:solidFill>
                  <a:srgbClr val="333333"/>
                </a:solidFill>
                <a:effectLst/>
                <a:latin typeface="Arial" panose="020B0604020202020204" pitchFamily="34" charset="0"/>
                <a:cs typeface="Arial" panose="020B0604020202020204" pitchFamily="34" charset="0"/>
              </a:rPr>
              <a:t>Amami</a:t>
            </a:r>
            <a:r>
              <a:rPr lang="en-US" sz="2200" b="0" i="0" dirty="0">
                <a:solidFill>
                  <a:srgbClr val="333333"/>
                </a:solidFill>
                <a:effectLst/>
                <a:latin typeface="Arial" panose="020B0604020202020204" pitchFamily="34" charset="0"/>
                <a:cs typeface="Arial" panose="020B0604020202020204" pitchFamily="34" charset="0"/>
              </a:rPr>
              <a:t> Oshima is Heart Rock. To get there it is necessary to walk a couple of minutes through the </a:t>
            </a:r>
          </a:p>
          <a:p>
            <a:r>
              <a:rPr lang="en-US" sz="2200" b="0" i="0" dirty="0">
                <a:solidFill>
                  <a:srgbClr val="333333"/>
                </a:solidFill>
                <a:effectLst/>
                <a:latin typeface="Arial" panose="020B0604020202020204" pitchFamily="34" charset="0"/>
                <a:cs typeface="Arial" panose="020B0604020202020204" pitchFamily="34" charset="0"/>
              </a:rPr>
              <a:t>wild and beautiful green forest which </a:t>
            </a:r>
          </a:p>
          <a:p>
            <a:r>
              <a:rPr lang="en-US" sz="2200" b="0" i="0" dirty="0">
                <a:solidFill>
                  <a:srgbClr val="333333"/>
                </a:solidFill>
                <a:effectLst/>
                <a:latin typeface="Arial" panose="020B0604020202020204" pitchFamily="34" charset="0"/>
                <a:cs typeface="Arial" panose="020B0604020202020204" pitchFamily="34" charset="0"/>
              </a:rPr>
              <a:t>borders the coast. After making your </a:t>
            </a:r>
          </a:p>
          <a:p>
            <a:r>
              <a:rPr lang="en-US" sz="2200" b="0" i="0" dirty="0">
                <a:solidFill>
                  <a:srgbClr val="333333"/>
                </a:solidFill>
                <a:effectLst/>
                <a:latin typeface="Arial" panose="020B0604020202020204" pitchFamily="34" charset="0"/>
                <a:cs typeface="Arial" panose="020B0604020202020204" pitchFamily="34" charset="0"/>
              </a:rPr>
              <a:t>way through the large leaves and lush </a:t>
            </a:r>
          </a:p>
          <a:p>
            <a:r>
              <a:rPr lang="en-US" sz="2200" b="0" i="0" dirty="0">
                <a:solidFill>
                  <a:srgbClr val="333333"/>
                </a:solidFill>
                <a:effectLst/>
                <a:latin typeface="Arial" panose="020B0604020202020204" pitchFamily="34" charset="0"/>
                <a:cs typeface="Arial" panose="020B0604020202020204" pitchFamily="34" charset="0"/>
              </a:rPr>
              <a:t>greenery, which seemingly attempts to </a:t>
            </a:r>
          </a:p>
          <a:p>
            <a:r>
              <a:rPr lang="en-US" sz="2200" b="0" i="0" dirty="0">
                <a:solidFill>
                  <a:srgbClr val="333333"/>
                </a:solidFill>
                <a:effectLst/>
                <a:latin typeface="Arial" panose="020B0604020202020204" pitchFamily="34" charset="0"/>
                <a:cs typeface="Arial" panose="020B0604020202020204" pitchFamily="34" charset="0"/>
              </a:rPr>
              <a:t>reclaim the path, you arrive on a </a:t>
            </a:r>
          </a:p>
          <a:p>
            <a:r>
              <a:rPr lang="en-US" sz="2200" b="0" i="0" dirty="0">
                <a:solidFill>
                  <a:srgbClr val="333333"/>
                </a:solidFill>
                <a:effectLst/>
                <a:latin typeface="Arial" panose="020B0604020202020204" pitchFamily="34" charset="0"/>
                <a:cs typeface="Arial" panose="020B0604020202020204" pitchFamily="34" charset="0"/>
              </a:rPr>
              <a:t>beautiful, sandy beach. </a:t>
            </a:r>
            <a:endParaRPr lang="en-US" sz="2200" dirty="0">
              <a:latin typeface="Arial" panose="020B0604020202020204" pitchFamily="34" charset="0"/>
              <a:cs typeface="Arial" panose="020B0604020202020204" pitchFamily="34" charset="0"/>
            </a:endParaRPr>
          </a:p>
        </p:txBody>
      </p:sp>
      <p:pic>
        <p:nvPicPr>
          <p:cNvPr id="8196" name="Picture 4" descr="Heart Rock, Amami Oshima. © touristinjapan.com">
            <a:extLst>
              <a:ext uri="{FF2B5EF4-FFF2-40B4-BE49-F238E27FC236}">
                <a16:creationId xmlns:a16="http://schemas.microsoft.com/office/drawing/2014/main" id="{BCAD3D74-8822-4336-8084-141F5539D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2064443"/>
            <a:ext cx="5040313" cy="296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9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16</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Trip Sans VF"/>
              </a:rPr>
              <a:t>Ikemashima Lighthouse</a:t>
            </a:r>
          </a:p>
        </p:txBody>
      </p:sp>
      <p:pic>
        <p:nvPicPr>
          <p:cNvPr id="1026" name="Picture 2">
            <a:extLst>
              <a:ext uri="{FF2B5EF4-FFF2-40B4-BE49-F238E27FC236}">
                <a16:creationId xmlns:a16="http://schemas.microsoft.com/office/drawing/2014/main" id="{B5CDAE1E-6F0C-95B1-5DE8-9AD2D82B45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9" t="16474" r="43958" b="23408"/>
          <a:stretch/>
        </p:blipFill>
        <p:spPr bwMode="auto">
          <a:xfrm>
            <a:off x="7295949" y="738243"/>
            <a:ext cx="2784676" cy="4331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A2AB02-482E-9557-4AF0-A81B2608D189}"/>
              </a:ext>
            </a:extLst>
          </p:cNvPr>
          <p:cNvSpPr txBox="1"/>
          <p:nvPr/>
        </p:nvSpPr>
        <p:spPr>
          <a:xfrm>
            <a:off x="2255364" y="738244"/>
            <a:ext cx="4532729" cy="2800767"/>
          </a:xfrm>
          <a:prstGeom prst="rect">
            <a:avLst/>
          </a:prstGeom>
          <a:noFill/>
        </p:spPr>
        <p:txBody>
          <a:bodyPr wrap="square">
            <a:spAutoFit/>
          </a:bodyPr>
          <a:lstStyle/>
          <a:p>
            <a:r>
              <a:rPr lang="en-US" sz="2200" b="0" i="0" dirty="0">
                <a:solidFill>
                  <a:srgbClr val="000000"/>
                </a:solidFill>
                <a:effectLst/>
                <a:latin typeface="Arial" panose="020B0604020202020204" pitchFamily="34" charset="0"/>
                <a:cs typeface="Arial" panose="020B0604020202020204" pitchFamily="34" charset="0"/>
              </a:rPr>
              <a:t>Ikemajima Lighthouse is located at the northern end of Ikemajima, which is north of Miyakojima.</a:t>
            </a:r>
            <a:br>
              <a:rPr lang="en-US" sz="2200" dirty="0">
                <a:latin typeface="Arial" panose="020B0604020202020204" pitchFamily="34" charset="0"/>
                <a:cs typeface="Arial" panose="020B0604020202020204" pitchFamily="34" charset="0"/>
              </a:rPr>
            </a:br>
            <a:r>
              <a:rPr lang="en-US" sz="2200" b="0" i="0" dirty="0">
                <a:solidFill>
                  <a:srgbClr val="000000"/>
                </a:solidFill>
                <a:effectLst/>
                <a:latin typeface="Arial" panose="020B0604020202020204" pitchFamily="34" charset="0"/>
                <a:cs typeface="Arial" panose="020B0604020202020204" pitchFamily="34" charset="0"/>
              </a:rPr>
              <a:t>The Ikemajima Lighthouse was built in 1940 but was temporarily destroyed in the war and then reconstructed.</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1030" name="Picture 6" descr="Ikemajima lighthouse">
            <a:extLst>
              <a:ext uri="{FF2B5EF4-FFF2-40B4-BE49-F238E27FC236}">
                <a16:creationId xmlns:a16="http://schemas.microsoft.com/office/drawing/2014/main" id="{81421EEF-CAA0-C989-190A-2B6B7E831A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99" t="2363" r="33906" b="46390"/>
          <a:stretch/>
        </p:blipFill>
        <p:spPr bwMode="auto">
          <a:xfrm>
            <a:off x="61153" y="845882"/>
            <a:ext cx="2194211" cy="21721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84D0C9-280D-4476-225E-345284C0F44B}"/>
              </a:ext>
            </a:extLst>
          </p:cNvPr>
          <p:cNvSpPr txBox="1"/>
          <p:nvPr/>
        </p:nvSpPr>
        <p:spPr>
          <a:xfrm>
            <a:off x="180686" y="3162652"/>
            <a:ext cx="6927123" cy="1785104"/>
          </a:xfrm>
          <a:prstGeom prst="rect">
            <a:avLst/>
          </a:prstGeom>
          <a:noFill/>
        </p:spPr>
        <p:txBody>
          <a:bodyPr wrap="square">
            <a:spAutoFit/>
          </a:bodyPr>
          <a:lstStyle/>
          <a:p>
            <a:r>
              <a:rPr lang="en-US" sz="2200" b="0" i="0" dirty="0">
                <a:solidFill>
                  <a:srgbClr val="000000"/>
                </a:solidFill>
                <a:effectLst/>
                <a:latin typeface="Arial" panose="020B0604020202020204" pitchFamily="34" charset="0"/>
                <a:cs typeface="Arial" panose="020B0604020202020204" pitchFamily="34" charset="0"/>
              </a:rPr>
              <a:t>Today, meteorological observation equipment is installed, and it is one of the meteorological observation bases.</a:t>
            </a:r>
            <a:br>
              <a:rPr lang="en-US" sz="2200" dirty="0">
                <a:latin typeface="Arial" panose="020B0604020202020204" pitchFamily="34" charset="0"/>
                <a:cs typeface="Arial" panose="020B0604020202020204" pitchFamily="34" charset="0"/>
              </a:rPr>
            </a:br>
            <a:r>
              <a:rPr lang="en-US" sz="2200" b="0" i="0" dirty="0">
                <a:solidFill>
                  <a:srgbClr val="000000"/>
                </a:solidFill>
                <a:effectLst/>
                <a:latin typeface="Arial" panose="020B0604020202020204" pitchFamily="34" charset="0"/>
                <a:cs typeface="Arial" panose="020B0604020202020204" pitchFamily="34" charset="0"/>
              </a:rPr>
              <a:t>There is no observatory in particular, so you can only see the exterior.</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18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12"/>
          </p:nvPr>
        </p:nvSpPr>
        <p:spPr/>
        <p:txBody>
          <a:bodyPr/>
          <a:lstStyle/>
          <a:p>
            <a:pPr lvl="0"/>
            <a:fld id="{832B69EC-B501-436F-8143-AA6B0F1917DB}" type="slidenum">
              <a:rPr/>
              <a:t>17</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360000" y="21960"/>
            <a:ext cx="9360000" cy="794160"/>
          </a:xfrm>
        </p:spPr>
        <p:txBody>
          <a:bodyPr vert="horz"/>
          <a:lstStyle/>
          <a:p>
            <a:r>
              <a:rPr lang="en-US" sz="4000" b="1" i="0" dirty="0">
                <a:solidFill>
                  <a:srgbClr val="000000"/>
                </a:solidFill>
                <a:effectLst/>
                <a:latin typeface="Trip Sans VF"/>
              </a:rPr>
              <a:t>Ikema Ohashi Bridge</a:t>
            </a:r>
          </a:p>
        </p:txBody>
      </p:sp>
      <p:sp>
        <p:nvSpPr>
          <p:cNvPr id="9" name="TextBox 8">
            <a:extLst>
              <a:ext uri="{FF2B5EF4-FFF2-40B4-BE49-F238E27FC236}">
                <a16:creationId xmlns:a16="http://schemas.microsoft.com/office/drawing/2014/main" id="{5CDCD78A-426E-80B9-9023-58D31C0EAC5C}"/>
              </a:ext>
            </a:extLst>
          </p:cNvPr>
          <p:cNvSpPr txBox="1"/>
          <p:nvPr/>
        </p:nvSpPr>
        <p:spPr>
          <a:xfrm>
            <a:off x="5040311" y="816120"/>
            <a:ext cx="4933247" cy="3477875"/>
          </a:xfrm>
          <a:prstGeom prst="rect">
            <a:avLst/>
          </a:prstGeom>
          <a:noFill/>
        </p:spPr>
        <p:txBody>
          <a:bodyPr wrap="square">
            <a:spAutoFit/>
          </a:bodyPr>
          <a:lstStyle/>
          <a:p>
            <a:r>
              <a:rPr lang="en-US" sz="2200" b="0" i="0" dirty="0">
                <a:solidFill>
                  <a:srgbClr val="32323C"/>
                </a:solidFill>
                <a:effectLst/>
                <a:latin typeface="Arial" panose="020B0604020202020204" pitchFamily="34" charset="0"/>
                <a:cs typeface="Arial" panose="020B0604020202020204" pitchFamily="34" charset="0"/>
              </a:rPr>
              <a:t>The Ikema Ohashi Bridge is a 1,425-meter-long bridge connecting Miyako Island and Ikema Island. It had a total construction cost of 9.9 billion yen and opened in February 1992. The bridge is popular as the perfect driving course due to it running over very clear emerald green seas. The bridge connects the Main island with Ikema island on the north side.</a:t>
            </a:r>
            <a:endParaRPr lang="en-US" sz="2200" dirty="0">
              <a:latin typeface="Arial" panose="020B0604020202020204" pitchFamily="34" charset="0"/>
              <a:cs typeface="Arial" panose="020B0604020202020204" pitchFamily="34" charset="0"/>
            </a:endParaRPr>
          </a:p>
        </p:txBody>
      </p:sp>
      <p:pic>
        <p:nvPicPr>
          <p:cNvPr id="9218" name="Picture 2" descr="Ikema Ohashi Bridge">
            <a:extLst>
              <a:ext uri="{FF2B5EF4-FFF2-40B4-BE49-F238E27FC236}">
                <a16:creationId xmlns:a16="http://schemas.microsoft.com/office/drawing/2014/main" id="{F1103633-E60F-E557-F0CB-FDC8CF56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 y="739320"/>
            <a:ext cx="5096481" cy="3822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69441"/>
          </a:xfrm>
          <a:prstGeom prst="rect">
            <a:avLst/>
          </a:prstGeom>
          <a:noFill/>
        </p:spPr>
        <p:txBody>
          <a:bodyPr wrap="square">
            <a:spAutoFit/>
          </a:bodyPr>
          <a:lstStyle/>
          <a:p>
            <a:pPr algn="ctr"/>
            <a:r>
              <a:rPr lang="en-US" sz="4400" b="1" i="0" u="none" strike="noStrike" dirty="0">
                <a:effectLst/>
                <a:latin typeface="Arial" panose="020B0604020202020204" pitchFamily="34" charset="0"/>
                <a:cs typeface="Arial" panose="020B0604020202020204" pitchFamily="34" charset="0"/>
              </a:rPr>
              <a:t>Miyakojima </a:t>
            </a:r>
            <a:r>
              <a:rPr lang="en-US" altLang="en-US" sz="4400" b="1" dirty="0">
                <a:latin typeface="Arial" panose="020B0604020202020204" pitchFamily="34" charset="0"/>
                <a:cs typeface="Arial" panose="020B0604020202020204" pitchFamily="34" charset="0"/>
              </a:rPr>
              <a:t>Restaurants</a:t>
            </a:r>
            <a:endParaRPr lang="en-US" sz="4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77821" y="826965"/>
            <a:ext cx="9863847" cy="4339650"/>
          </a:xfrm>
          <a:prstGeom prst="rect">
            <a:avLst/>
          </a:prstGeom>
          <a:noFill/>
        </p:spPr>
        <p:txBody>
          <a:bodyPr wrap="square">
            <a:spAutoFit/>
          </a:bodyPr>
          <a:lstStyle/>
          <a:p>
            <a:pPr>
              <a:buClrTx/>
              <a:buFontTx/>
              <a:buNone/>
            </a:pPr>
            <a:r>
              <a:rPr lang="en-US" altLang="en-US" dirty="0"/>
              <a:t>Many of us on the ship are foodies, so naturally, we’re always on the hunt to eat at the most exclusive spots anytime we travel.</a:t>
            </a:r>
          </a:p>
          <a:p>
            <a:pPr>
              <a:buClrTx/>
              <a:buFontTx/>
              <a:buNone/>
            </a:pPr>
            <a:r>
              <a:rPr lang="en-US" altLang="en-US" dirty="0"/>
              <a:t>Here are a few fine Restaurants to consider. </a:t>
            </a:r>
          </a:p>
          <a:p>
            <a:pPr algn="l"/>
            <a:r>
              <a:rPr lang="en-US" b="1" i="0" dirty="0" err="1">
                <a:solidFill>
                  <a:srgbClr val="000000"/>
                </a:solidFill>
                <a:effectLst/>
                <a:latin typeface="Trip Sans VF"/>
              </a:rPr>
              <a:t>Hirochan</a:t>
            </a:r>
            <a:r>
              <a:rPr lang="en-US" b="1" i="0" dirty="0">
                <a:solidFill>
                  <a:srgbClr val="000000"/>
                </a:solidFill>
                <a:effectLst/>
                <a:latin typeface="Trip Sans VF"/>
              </a:rPr>
              <a:t> </a:t>
            </a:r>
            <a:r>
              <a:rPr lang="en-US" b="1" i="0" dirty="0" err="1">
                <a:solidFill>
                  <a:srgbClr val="000000"/>
                </a:solidFill>
                <a:effectLst/>
                <a:latin typeface="Trip Sans VF"/>
              </a:rPr>
              <a:t>Shokudo</a:t>
            </a:r>
            <a:r>
              <a:rPr lang="en-US" b="1" i="0" dirty="0">
                <a:solidFill>
                  <a:srgbClr val="000000"/>
                </a:solidFill>
                <a:effectLst/>
                <a:latin typeface="Trip Sans VF"/>
              </a:rPr>
              <a:t> - </a:t>
            </a:r>
            <a:r>
              <a:rPr lang="en-US" b="0" i="0" u="none" strike="noStrike" dirty="0">
                <a:effectLst/>
                <a:latin typeface="Trip Sans VF"/>
              </a:rPr>
              <a:t>$$ - $$$ Japanese International</a:t>
            </a:r>
          </a:p>
          <a:p>
            <a:pPr algn="l"/>
            <a:r>
              <a:rPr lang="en-US" b="0" i="0" u="none" strike="noStrike" dirty="0">
                <a:effectLst/>
                <a:latin typeface="Trip Sans VF"/>
              </a:rPr>
              <a:t>746-9 Ueno </a:t>
            </a:r>
            <a:r>
              <a:rPr lang="en-US" b="0" i="0" u="none" strike="noStrike" dirty="0" err="1">
                <a:effectLst/>
                <a:latin typeface="Trip Sans VF"/>
              </a:rPr>
              <a:t>Miyaguni</a:t>
            </a:r>
            <a:r>
              <a:rPr lang="en-US" b="0" i="0" u="none" strike="noStrike" dirty="0">
                <a:effectLst/>
                <a:latin typeface="Trip Sans VF"/>
              </a:rPr>
              <a:t>, Miyakojima </a:t>
            </a:r>
          </a:p>
          <a:p>
            <a:pPr algn="l"/>
            <a:r>
              <a:rPr lang="en-US" b="1" i="0" dirty="0">
                <a:solidFill>
                  <a:srgbClr val="000000"/>
                </a:solidFill>
                <a:effectLst/>
                <a:latin typeface="Trip Sans VF"/>
              </a:rPr>
              <a:t>Goya - </a:t>
            </a:r>
            <a:r>
              <a:rPr lang="en-US" b="0" i="0" u="none" strike="noStrike" dirty="0">
                <a:effectLst/>
                <a:latin typeface="Trip Sans VF"/>
              </a:rPr>
              <a:t>$$ - $$$ Japanese</a:t>
            </a:r>
            <a:endParaRPr lang="en-US" b="0" i="0" dirty="0">
              <a:effectLst/>
              <a:latin typeface="Trip Sans VF"/>
            </a:endParaRPr>
          </a:p>
          <a:p>
            <a:pPr algn="l"/>
            <a:r>
              <a:rPr lang="en-US" b="0" i="0" u="none" strike="noStrike" dirty="0">
                <a:effectLst/>
                <a:latin typeface="Trip Sans VF"/>
              </a:rPr>
              <a:t>570-2 Hirara </a:t>
            </a:r>
            <a:r>
              <a:rPr lang="en-US" b="0" i="0" u="none" strike="noStrike" dirty="0" err="1">
                <a:effectLst/>
                <a:latin typeface="Trip Sans VF"/>
              </a:rPr>
              <a:t>Nishizato</a:t>
            </a:r>
            <a:r>
              <a:rPr lang="en-US" b="0" i="0" u="none" strike="noStrike" dirty="0">
                <a:effectLst/>
                <a:latin typeface="Trip Sans VF"/>
              </a:rPr>
              <a:t>, Miyakojima</a:t>
            </a:r>
          </a:p>
          <a:p>
            <a:pPr algn="l"/>
            <a:r>
              <a:rPr lang="en-US" b="1" i="0" dirty="0">
                <a:solidFill>
                  <a:srgbClr val="000000"/>
                </a:solidFill>
                <a:effectLst/>
                <a:latin typeface="Trip Sans VF"/>
              </a:rPr>
              <a:t>Blue Turtle</a:t>
            </a:r>
            <a:r>
              <a:rPr lang="en-US" b="0" i="0" u="none" strike="noStrike" dirty="0">
                <a:effectLst/>
                <a:latin typeface="Trip Sans VF"/>
              </a:rPr>
              <a:t> - $$$ Italian</a:t>
            </a:r>
            <a:endParaRPr lang="en-US" b="0" i="0" dirty="0">
              <a:effectLst/>
              <a:latin typeface="Trip Sans VF"/>
            </a:endParaRPr>
          </a:p>
          <a:p>
            <a:pPr algn="l"/>
            <a:r>
              <a:rPr lang="en-US" b="0" i="0" u="none" strike="noStrike" dirty="0">
                <a:effectLst/>
                <a:latin typeface="Trip Sans VF"/>
              </a:rPr>
              <a:t>1352-16 Irabu </a:t>
            </a:r>
            <a:r>
              <a:rPr lang="en-US" b="0" i="0" u="none" strike="noStrike" dirty="0" err="1">
                <a:effectLst/>
                <a:latin typeface="Trip Sans VF"/>
              </a:rPr>
              <a:t>Irabu</a:t>
            </a:r>
            <a:r>
              <a:rPr lang="en-US" b="0" i="0" u="none" strike="noStrike" dirty="0">
                <a:effectLst/>
                <a:latin typeface="Trip Sans VF"/>
              </a:rPr>
              <a:t>, Miyakojima </a:t>
            </a:r>
          </a:p>
          <a:p>
            <a:pPr algn="l"/>
            <a:r>
              <a:rPr lang="en-US" b="1" i="0" dirty="0">
                <a:solidFill>
                  <a:srgbClr val="000000"/>
                </a:solidFill>
                <a:effectLst/>
                <a:latin typeface="Trip Sans VF"/>
              </a:rPr>
              <a:t>Blue Turtle </a:t>
            </a:r>
            <a:r>
              <a:rPr lang="en-US" b="0" i="0" u="none" strike="noStrike" dirty="0">
                <a:effectLst/>
                <a:latin typeface="Trip Sans VF"/>
              </a:rPr>
              <a:t>$$ - $$$ Italian</a:t>
            </a:r>
            <a:endParaRPr lang="en-US" b="0" i="0" dirty="0">
              <a:effectLst/>
              <a:latin typeface="Trip Sans VF"/>
            </a:endParaRPr>
          </a:p>
          <a:p>
            <a:pPr algn="l"/>
            <a:r>
              <a:rPr lang="en-US" b="0" i="0" u="none" strike="noStrike" dirty="0">
                <a:effectLst/>
                <a:latin typeface="Trip Sans VF"/>
              </a:rPr>
              <a:t>1352-16 Irabu </a:t>
            </a:r>
            <a:r>
              <a:rPr lang="en-US" b="0" i="0" u="none" strike="noStrike" dirty="0" err="1">
                <a:effectLst/>
                <a:latin typeface="Trip Sans VF"/>
              </a:rPr>
              <a:t>Irabu</a:t>
            </a:r>
            <a:r>
              <a:rPr lang="en-US" b="0" i="0" u="none" strike="noStrike" dirty="0">
                <a:effectLst/>
                <a:latin typeface="Trip Sans VF"/>
              </a:rPr>
              <a:t>, Miyakojima</a:t>
            </a:r>
            <a:r>
              <a:rPr lang="en-US" dirty="0">
                <a:latin typeface="Trip Sans VF"/>
              </a:rPr>
              <a:t> </a:t>
            </a:r>
            <a:endParaRPr lang="en-US" b="0" i="0" dirty="0">
              <a:effectLst/>
              <a:latin typeface="Trip Sans VF"/>
            </a:endParaRPr>
          </a:p>
          <a:p>
            <a:pPr algn="l"/>
            <a:r>
              <a:rPr lang="en-US" b="1" i="0" dirty="0">
                <a:solidFill>
                  <a:srgbClr val="000000"/>
                </a:solidFill>
                <a:effectLst/>
                <a:latin typeface="Trip Sans VF"/>
              </a:rPr>
              <a:t>Blue Turtle </a:t>
            </a:r>
            <a:r>
              <a:rPr lang="en-US" b="0" i="0" u="none" strike="noStrike" dirty="0">
                <a:effectLst/>
                <a:latin typeface="Trip Sans VF"/>
              </a:rPr>
              <a:t>$$ - $$$ Italian</a:t>
            </a:r>
            <a:endParaRPr lang="en-US" b="0" i="0" dirty="0">
              <a:effectLst/>
              <a:latin typeface="Trip Sans VF"/>
            </a:endParaRPr>
          </a:p>
          <a:p>
            <a:pPr algn="l"/>
            <a:r>
              <a:rPr lang="en-US" b="0" i="0" u="none" strike="noStrike" dirty="0">
                <a:effectLst/>
                <a:latin typeface="Trip Sans VF"/>
              </a:rPr>
              <a:t>1352-16 Irabu </a:t>
            </a:r>
            <a:r>
              <a:rPr lang="en-US" b="0" i="0" u="none" strike="noStrike" dirty="0" err="1">
                <a:effectLst/>
                <a:latin typeface="Trip Sans VF"/>
              </a:rPr>
              <a:t>Irabu</a:t>
            </a:r>
            <a:r>
              <a:rPr lang="en-US" b="0" i="0" u="none" strike="noStrike" dirty="0">
                <a:effectLst/>
                <a:latin typeface="Trip Sans VF"/>
              </a:rPr>
              <a:t>, Miyakojima</a:t>
            </a:r>
            <a:r>
              <a:rPr lang="en-US" dirty="0">
                <a:latin typeface="Trip Sans VF"/>
              </a:rPr>
              <a:t> </a:t>
            </a:r>
            <a:endParaRPr lang="en-US" b="0" i="0" dirty="0">
              <a:effectLst/>
              <a:latin typeface="Trip Sans VF"/>
            </a:endParaRPr>
          </a:p>
          <a:p>
            <a:pPr>
              <a:buClrTx/>
              <a:buFontTx/>
              <a:buNone/>
            </a:pPr>
            <a:r>
              <a:rPr lang="en-US" altLang="en-US" dirty="0"/>
              <a:t>For those of you that just like good food, you can’t go wrong just about anywhere you go in _____.</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a:extLst>
              <a:ext uri="{FF2B5EF4-FFF2-40B4-BE49-F238E27FC236}">
                <a16:creationId xmlns:a16="http://schemas.microsoft.com/office/drawing/2014/main" id="{9D964A1F-8200-F582-917F-E3701FA4C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379" y="1410537"/>
            <a:ext cx="4297246" cy="28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algn="l" rtl="0"/>
            <a:r>
              <a:rPr lang="en-US" b="0" i="0" u="none" strike="noStrike" dirty="0">
                <a:solidFill>
                  <a:schemeClr val="tx1"/>
                </a:solidFill>
                <a:effectLst/>
                <a:latin typeface="Arial" panose="020B0604020202020204" pitchFamily="34" charset="0"/>
                <a:cs typeface="Arial" panose="020B0604020202020204" pitchFamily="34" charset="0"/>
              </a:rPr>
              <a:t>Miyakojima </a:t>
            </a:r>
            <a:r>
              <a:rPr lang="en-US" dirty="0">
                <a:solidFill>
                  <a:schemeClr val="tx1"/>
                </a:solidFill>
                <a:latin typeface="Arial" panose="020B0604020202020204" pitchFamily="34" charset="0"/>
                <a:cs typeface="Arial" panose="020B0604020202020204" pitchFamily="34" charset="0"/>
              </a:rPr>
              <a:t>is a beautiful City with a rich history and numerous attractions. Whether you're looking for stunning beaches, historic sites, or unique attractions, </a:t>
            </a:r>
            <a:r>
              <a:rPr lang="en-US" b="0" i="0" u="none" strike="noStrike" dirty="0">
                <a:solidFill>
                  <a:schemeClr val="tx1"/>
                </a:solidFill>
                <a:effectLst/>
                <a:latin typeface="Arial" panose="020B0604020202020204" pitchFamily="34" charset="0"/>
                <a:cs typeface="Arial" panose="020B0604020202020204" pitchFamily="34" charset="0"/>
              </a:rPr>
              <a:t>Miyakojima </a:t>
            </a:r>
            <a:r>
              <a:rPr lang="en-US" dirty="0">
                <a:solidFill>
                  <a:schemeClr val="tx1"/>
                </a:solidFill>
                <a:latin typeface="Arial" panose="020B0604020202020204" pitchFamily="34" charset="0"/>
                <a:cs typeface="Arial" panose="020B0604020202020204" pitchFamily="34" charset="0"/>
              </a:rPr>
              <a:t>has something for everyone.</a:t>
            </a:r>
          </a:p>
          <a:p>
            <a:pPr lvl="0" rtl="0">
              <a:lnSpc>
                <a:spcPct val="115000"/>
              </a:lnSpc>
              <a:spcBef>
                <a:spcPts val="0"/>
              </a:spcBef>
              <a:spcAft>
                <a:spcPts val="1236"/>
              </a:spcAft>
            </a:pPr>
            <a:r>
              <a:rPr lang="en-US" dirty="0">
                <a:solidFill>
                  <a:schemeClr val="tx1"/>
                </a:solidFill>
                <a:latin typeface="Arial" panose="020B0604020202020204" pitchFamily="34" charset="0"/>
                <a:cs typeface="Arial" panose="020B0604020202020204" pitchFamily="34" charset="0"/>
              </a:rPr>
              <a:t>I hope this presentation will help when we visit </a:t>
            </a:r>
            <a:r>
              <a:rPr lang="en-US" b="0" i="0" u="none" strike="noStrike" dirty="0">
                <a:solidFill>
                  <a:schemeClr val="tx1"/>
                </a:solidFill>
                <a:effectLst/>
                <a:latin typeface="Arial" panose="020B0604020202020204" pitchFamily="34" charset="0"/>
                <a:cs typeface="Arial" panose="020B0604020202020204" pitchFamily="34" charset="0"/>
              </a:rPr>
              <a:t>Miyakojima</a:t>
            </a:r>
            <a:r>
              <a:rPr lang="en-US" dirty="0">
                <a:solidFill>
                  <a:schemeClr val="tx1"/>
                </a:solidFill>
                <a:latin typeface="Arial" panose="020B0604020202020204" pitchFamily="34" charset="0"/>
                <a:cs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Miyakojima (Okinawa), Japan </a:t>
            </a:r>
          </a:p>
          <a:p>
            <a:pPr algn="l">
              <a:buFont typeface="Wingdings" panose="05000000000000000000" pitchFamily="2" charset="2"/>
              <a:buChar char=""/>
            </a:pPr>
            <a:r>
              <a:rPr lang="en-US" sz="2000" b="1" dirty="0"/>
              <a:t>Map</a:t>
            </a:r>
          </a:p>
          <a:p>
            <a:pPr algn="l">
              <a:buFont typeface="Wingdings" panose="05000000000000000000" pitchFamily="2" charset="2"/>
              <a:buChar char=""/>
            </a:pPr>
            <a:r>
              <a:rPr lang="en-US" sz="2000" b="1" i="0" dirty="0">
                <a:effectLst/>
                <a:latin typeface="Arial" panose="020B0604020202020204" pitchFamily="34" charset="0"/>
                <a:cs typeface="Arial" panose="020B0604020202020204" pitchFamily="34" charset="0"/>
              </a:rPr>
              <a:t>HIS Lea </a:t>
            </a:r>
            <a:r>
              <a:rPr lang="en-US" sz="2000" b="1" i="0" dirty="0" err="1">
                <a:effectLst/>
                <a:latin typeface="Arial" panose="020B0604020202020204" pitchFamily="34" charset="0"/>
                <a:cs typeface="Arial" panose="020B0604020202020204" pitchFamily="34" charset="0"/>
              </a:rPr>
              <a:t>Lea</a:t>
            </a:r>
            <a:r>
              <a:rPr lang="en-US" sz="2000" b="1" i="0" dirty="0">
                <a:effectLst/>
                <a:latin typeface="Arial" panose="020B0604020202020204" pitchFamily="34" charset="0"/>
                <a:cs typeface="Arial" panose="020B0604020202020204" pitchFamily="34" charset="0"/>
              </a:rPr>
              <a:t> Bus</a:t>
            </a:r>
            <a:endParaRPr lang="en-US" sz="2000" b="1" dirty="0"/>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2223405"/>
          </a:xfrm>
          <a:prstGeom prst="rect">
            <a:avLst/>
          </a:prstGeom>
          <a:noFill/>
          <a:ln>
            <a:noFill/>
          </a:ln>
        </p:spPr>
        <p:txBody>
          <a:bodyPr vert="horz" wrap="square" lIns="90000" tIns="46800" rIns="90000" bIns="46800" anchor="t" anchorCtr="0" compatLnSpc="0">
            <a:no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Arial" panose="020B0604020202020204" pitchFamily="34" charset="0"/>
                <a:cs typeface="Arial" panose="020B060402020202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Arial" panose="020B0604020202020204" pitchFamily="34" charset="0"/>
                <a:cs typeface="Arial" panose="020B060402020202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Arial" panose="020B0604020202020204" pitchFamily="34" charset="0"/>
              <a:cs typeface="Arial" panose="020B060402020202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Arial" panose="020B0604020202020204" pitchFamily="34" charset="0"/>
                <a:cs typeface="Arial" panose="020B0604020202020204" pitchFamily="34" charset="0"/>
              </a:rPr>
              <a:t>Have a great visit to </a:t>
            </a:r>
            <a:r>
              <a:rPr lang="en-US" sz="2400" b="1" i="0" u="none" strike="noStrike" dirty="0">
                <a:solidFill>
                  <a:schemeClr val="tx1"/>
                </a:solidFill>
                <a:effectLst/>
                <a:latin typeface="Arial" panose="020B0604020202020204" pitchFamily="34" charset="0"/>
                <a:cs typeface="Arial" panose="020B0604020202020204" pitchFamily="34" charset="0"/>
              </a:rPr>
              <a:t>Miyakojima</a:t>
            </a:r>
            <a:r>
              <a:rPr lang="en-US" sz="2400" b="1" dirty="0">
                <a:latin typeface="Arial" panose="020B0604020202020204" pitchFamily="34" charset="0"/>
                <a:cs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1C630A67-8B27-A005-2AD7-6C52BC3FE183}"/>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209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mj-lt"/>
                <a:ea typeface="Times New Roman" pitchFamily="18"/>
                <a:cs typeface="Times New Roman" pitchFamily="18"/>
              </a:rPr>
              <a:t>Money</a:t>
            </a:r>
          </a:p>
        </p:txBody>
      </p:sp>
      <p:pic>
        <p:nvPicPr>
          <p:cNvPr id="5" name="Picture 4">
            <a:extLst>
              <a:ext uri="{FF2B5EF4-FFF2-40B4-BE49-F238E27FC236}">
                <a16:creationId xmlns:a16="http://schemas.microsoft.com/office/drawing/2014/main" id="{590BBE5A-13F4-7719-4293-048BAEE16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2057774"/>
            <a:ext cx="5401694" cy="3594582"/>
          </a:xfrm>
          <a:prstGeom prst="rect">
            <a:avLst/>
          </a:prstGeom>
        </p:spPr>
      </p:pic>
      <p:sp>
        <p:nvSpPr>
          <p:cNvPr id="6" name="Freeform: Shape 5">
            <a:extLst>
              <a:ext uri="{FF2B5EF4-FFF2-40B4-BE49-F238E27FC236}">
                <a16:creationId xmlns:a16="http://schemas.microsoft.com/office/drawing/2014/main" id="{884D764B-2FEF-86D4-F6AC-2D5507939AAD}"/>
              </a:ext>
            </a:extLst>
          </p:cNvPr>
          <p:cNvSpPr/>
          <p:nvPr/>
        </p:nvSpPr>
        <p:spPr>
          <a:xfrm>
            <a:off x="-1" y="905711"/>
            <a:ext cx="10080625" cy="14718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mj-lt"/>
                <a:ea typeface="Segoe UI" pitchFamily="34"/>
                <a:cs typeface="Segoe UI" pitchFamily="34"/>
              </a:rPr>
              <a:t>Or 142.15 Yen to the US Dollar</a:t>
            </a:r>
            <a:endParaRPr lang="en-US" sz="2400" b="0" i="0" u="none" strike="noStrike" kern="1200" baseline="0" dirty="0">
              <a:ln>
                <a:noFill/>
              </a:ln>
              <a:solidFill>
                <a:srgbClr val="000000"/>
              </a:solidFill>
              <a:latin typeface="+mj-lt"/>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90818"/>
            <a:ext cx="9360000" cy="615553"/>
          </a:xfrm>
        </p:spPr>
        <p:txBody>
          <a:bodyPr vert="horz">
            <a:spAutoFit/>
          </a:bodyPr>
          <a:lstStyle/>
          <a:p>
            <a:pPr lvl="0" rtl="0"/>
            <a:r>
              <a:rPr lang="en-US" sz="4000" b="1" dirty="0">
                <a:solidFill>
                  <a:srgbClr val="000000"/>
                </a:solidFill>
                <a:latin typeface="Arial" panose="020B0604020202020204" pitchFamily="34" charset="0"/>
                <a:cs typeface="Arial" panose="020B0604020202020204" pitchFamily="34" charset="0"/>
              </a:rPr>
              <a:t>About </a:t>
            </a:r>
            <a:r>
              <a:rPr lang="en-US" sz="4000" b="1" i="0" dirty="0">
                <a:solidFill>
                  <a:schemeClr val="tx1"/>
                </a:solidFill>
                <a:effectLst/>
                <a:latin typeface="Arial" panose="020B0604020202020204" pitchFamily="34" charset="0"/>
                <a:cs typeface="Arial" panose="020B0604020202020204" pitchFamily="34" charset="0"/>
              </a:rPr>
              <a:t>Miyakojima</a:t>
            </a:r>
            <a:endParaRPr lang="en-US" sz="4000" b="1" dirty="0">
              <a:solidFill>
                <a:srgbClr val="00000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94629" y="834900"/>
            <a:ext cx="9675235" cy="3727670"/>
          </a:xfrm>
        </p:spPr>
        <p:txBody>
          <a:bodyPr vert="horz"/>
          <a:lstStyle/>
          <a:p>
            <a:pPr lvl="0" rtl="0"/>
            <a:r>
              <a:rPr lang="en-US" b="1" i="0" dirty="0">
                <a:solidFill>
                  <a:schemeClr val="tx1"/>
                </a:solidFill>
                <a:effectLst/>
                <a:latin typeface="Arial" panose="020B0604020202020204" pitchFamily="34" charset="0"/>
              </a:rPr>
              <a:t>Miyakojima</a:t>
            </a:r>
            <a:r>
              <a:rPr lang="en-US" b="0" i="0" dirty="0">
                <a:solidFill>
                  <a:schemeClr val="tx1"/>
                </a:solidFill>
                <a:effectLst/>
                <a:latin typeface="Arial" panose="020B0604020202020204" pitchFamily="34" charset="0"/>
              </a:rPr>
              <a:t> is a </a:t>
            </a:r>
            <a:r>
              <a:rPr lang="en-US" b="0" i="0" u="none" strike="noStrike" dirty="0">
                <a:solidFill>
                  <a:schemeClr val="tx1"/>
                </a:solidFill>
                <a:effectLst/>
                <a:latin typeface="Arial" panose="020B0604020202020204" pitchFamily="34" charset="0"/>
              </a:rPr>
              <a:t>city</a:t>
            </a:r>
            <a:r>
              <a:rPr lang="en-US" b="0" i="0" dirty="0">
                <a:solidFill>
                  <a:schemeClr val="tx1"/>
                </a:solidFill>
                <a:effectLst/>
                <a:latin typeface="Arial" panose="020B0604020202020204" pitchFamily="34" charset="0"/>
              </a:rPr>
              <a:t> in </a:t>
            </a:r>
            <a:r>
              <a:rPr lang="en-US" b="0" i="0" u="none" strike="noStrike" dirty="0">
                <a:solidFill>
                  <a:schemeClr val="tx1"/>
                </a:solidFill>
                <a:effectLst/>
                <a:latin typeface="Arial" panose="020B0604020202020204" pitchFamily="34" charset="0"/>
              </a:rPr>
              <a:t>Okinawa Prefecture</a:t>
            </a:r>
            <a:r>
              <a:rPr lang="en-US" b="0" i="0" dirty="0">
                <a:solidFill>
                  <a:schemeClr val="tx1"/>
                </a:solidFill>
                <a:effectLst/>
                <a:latin typeface="Arial" panose="020B0604020202020204" pitchFamily="34" charset="0"/>
              </a:rPr>
              <a:t>, </a:t>
            </a:r>
            <a:r>
              <a:rPr lang="en-US" b="0" i="0" u="none" strike="noStrike" dirty="0">
                <a:solidFill>
                  <a:schemeClr val="tx1"/>
                </a:solidFill>
                <a:effectLst/>
                <a:latin typeface="Arial" panose="020B0604020202020204" pitchFamily="34" charset="0"/>
              </a:rPr>
              <a:t>Japan</a:t>
            </a:r>
            <a:r>
              <a:rPr lang="en-US" b="0" i="0" dirty="0">
                <a:solidFill>
                  <a:schemeClr val="tx1"/>
                </a:solidFill>
                <a:effectLst/>
                <a:latin typeface="Arial" panose="020B0604020202020204" pitchFamily="34" charset="0"/>
              </a:rPr>
              <a:t>, located on the </a:t>
            </a:r>
            <a:r>
              <a:rPr lang="en-US" b="0" i="0" u="none" strike="noStrike" dirty="0">
                <a:solidFill>
                  <a:schemeClr val="tx1"/>
                </a:solidFill>
                <a:effectLst/>
                <a:latin typeface="Arial" panose="020B0604020202020204" pitchFamily="34" charset="0"/>
              </a:rPr>
              <a:t>Miyako Islands</a:t>
            </a:r>
            <a:r>
              <a:rPr lang="en-US" b="0" i="0" dirty="0">
                <a:solidFill>
                  <a:schemeClr val="tx1"/>
                </a:solidFill>
                <a:effectLst/>
                <a:latin typeface="Arial" panose="020B0604020202020204" pitchFamily="34" charset="0"/>
              </a:rPr>
              <a:t>. As of 2012, it had a population of 54,908. </a:t>
            </a:r>
            <a:r>
              <a:rPr lang="en-US" b="0" i="0" dirty="0">
                <a:solidFill>
                  <a:srgbClr val="202122"/>
                </a:solidFill>
                <a:effectLst/>
                <a:latin typeface="Arial" panose="020B0604020202020204" pitchFamily="34" charset="0"/>
              </a:rPr>
              <a:t>The </a:t>
            </a:r>
            <a:r>
              <a:rPr lang="en-US" b="0" i="0" dirty="0">
                <a:solidFill>
                  <a:schemeClr val="tx1"/>
                </a:solidFill>
                <a:effectLst/>
                <a:latin typeface="Arial" panose="020B0604020202020204" pitchFamily="34" charset="0"/>
              </a:rPr>
              <a:t>modern city of Miyakojima was established on October 1, 2005, from the merger of the old city of </a:t>
            </a:r>
            <a:br>
              <a:rPr lang="en-US" b="0" i="0" dirty="0">
                <a:solidFill>
                  <a:schemeClr val="tx1"/>
                </a:solidFill>
                <a:effectLst/>
                <a:latin typeface="Arial" panose="020B0604020202020204" pitchFamily="34" charset="0"/>
              </a:rPr>
            </a:br>
            <a:r>
              <a:rPr lang="en-US" b="0" i="0" u="none" strike="noStrike" dirty="0">
                <a:solidFill>
                  <a:schemeClr val="tx1"/>
                </a:solidFill>
                <a:effectLst/>
                <a:latin typeface="Arial" panose="020B0604020202020204" pitchFamily="34" charset="0"/>
              </a:rPr>
              <a:t>Hirara</a:t>
            </a:r>
            <a:r>
              <a:rPr lang="en-US" b="0" i="0" dirty="0">
                <a:solidFill>
                  <a:schemeClr val="tx1"/>
                </a:solidFill>
                <a:effectLst/>
                <a:latin typeface="Arial" panose="020B0604020202020204" pitchFamily="34" charset="0"/>
              </a:rPr>
              <a:t>, the towns of Gusukube, </a:t>
            </a:r>
            <a:br>
              <a:rPr lang="en-US" b="0" i="0" dirty="0">
                <a:solidFill>
                  <a:schemeClr val="tx1"/>
                </a:solidFill>
                <a:effectLst/>
                <a:latin typeface="Arial" panose="020B0604020202020204" pitchFamily="34" charset="0"/>
              </a:rPr>
            </a:br>
            <a:r>
              <a:rPr lang="en-US" b="0" i="0" dirty="0">
                <a:solidFill>
                  <a:schemeClr val="tx1"/>
                </a:solidFill>
                <a:effectLst/>
                <a:latin typeface="Arial" panose="020B0604020202020204" pitchFamily="34" charset="0"/>
              </a:rPr>
              <a:t>Irabu and Shimoji </a:t>
            </a:r>
            <a:r>
              <a:rPr lang="en-US" dirty="0">
                <a:solidFill>
                  <a:schemeClr val="tx1"/>
                </a:solidFill>
                <a:latin typeface="Arial" panose="020B0604020202020204" pitchFamily="34" charset="0"/>
              </a:rPr>
              <a:t>plus</a:t>
            </a:r>
            <a:r>
              <a:rPr lang="en-US" b="0" i="0" dirty="0">
                <a:solidFill>
                  <a:schemeClr val="tx1"/>
                </a:solidFill>
                <a:effectLst/>
                <a:latin typeface="Arial" panose="020B0604020202020204" pitchFamily="34" charset="0"/>
              </a:rPr>
              <a:t> the </a:t>
            </a:r>
            <a:br>
              <a:rPr lang="en-US" b="0" i="0" dirty="0">
                <a:solidFill>
                  <a:schemeClr val="tx1"/>
                </a:solidFill>
                <a:effectLst/>
                <a:latin typeface="Arial" panose="020B0604020202020204" pitchFamily="34" charset="0"/>
              </a:rPr>
            </a:br>
            <a:r>
              <a:rPr lang="en-US" b="0" i="0" dirty="0">
                <a:solidFill>
                  <a:schemeClr val="tx1"/>
                </a:solidFill>
                <a:effectLst/>
                <a:latin typeface="Arial" panose="020B0604020202020204" pitchFamily="34" charset="0"/>
              </a:rPr>
              <a:t>village of </a:t>
            </a:r>
            <a:r>
              <a:rPr lang="en-US" b="0" i="0" u="none" strike="noStrike" dirty="0">
                <a:solidFill>
                  <a:schemeClr val="tx1"/>
                </a:solidFill>
                <a:effectLst/>
                <a:latin typeface="Arial" panose="020B0604020202020204" pitchFamily="34" charset="0"/>
              </a:rPr>
              <a:t>Ueno</a:t>
            </a:r>
            <a:r>
              <a:rPr lang="en-US" b="0" i="0" dirty="0">
                <a:solidFill>
                  <a:schemeClr val="tx1"/>
                </a:solidFill>
                <a:effectLst/>
                <a:latin typeface="Arial" panose="020B0604020202020204" pitchFamily="34" charset="0"/>
              </a:rPr>
              <a:t> (all from </a:t>
            </a:r>
            <a:r>
              <a:rPr lang="en-US" b="0" i="0" u="none" strike="noStrike" dirty="0">
                <a:solidFill>
                  <a:schemeClr val="tx1"/>
                </a:solidFill>
                <a:effectLst/>
                <a:latin typeface="Arial" panose="020B0604020202020204" pitchFamily="34" charset="0"/>
              </a:rPr>
              <a:t>Miyako </a:t>
            </a:r>
            <a:br>
              <a:rPr lang="en-US" b="0" i="0" u="none" strike="noStrike" dirty="0">
                <a:solidFill>
                  <a:schemeClr val="tx1"/>
                </a:solidFill>
                <a:effectLst/>
                <a:latin typeface="Arial" panose="020B0604020202020204" pitchFamily="34" charset="0"/>
              </a:rPr>
            </a:br>
            <a:r>
              <a:rPr lang="en-US" b="0" i="0" u="none" strike="noStrike" dirty="0">
                <a:solidFill>
                  <a:schemeClr val="tx1"/>
                </a:solidFill>
                <a:effectLst/>
                <a:latin typeface="Arial" panose="020B0604020202020204" pitchFamily="34" charset="0"/>
              </a:rPr>
              <a:t>District</a:t>
            </a:r>
            <a:r>
              <a:rPr lang="en-US" b="0" i="0" dirty="0">
                <a:solidFill>
                  <a:schemeClr val="tx1"/>
                </a:solidFill>
                <a:effectLst/>
                <a:latin typeface="Arial" panose="020B0604020202020204" pitchFamily="34" charset="0"/>
              </a:rPr>
              <a:t>). As a result of the </a:t>
            </a:r>
            <a:br>
              <a:rPr lang="en-US" b="0" i="0" dirty="0">
                <a:solidFill>
                  <a:schemeClr val="tx1"/>
                </a:solidFill>
                <a:effectLst/>
                <a:latin typeface="Arial" panose="020B0604020202020204" pitchFamily="34" charset="0"/>
              </a:rPr>
            </a:br>
            <a:r>
              <a:rPr lang="en-US" b="0" i="0" dirty="0">
                <a:solidFill>
                  <a:schemeClr val="tx1"/>
                </a:solidFill>
                <a:effectLst/>
                <a:latin typeface="Arial" panose="020B0604020202020204" pitchFamily="34" charset="0"/>
              </a:rPr>
              <a:t>merger, Miyako District only </a:t>
            </a:r>
            <a:br>
              <a:rPr lang="en-US" b="0" i="0" dirty="0">
                <a:solidFill>
                  <a:schemeClr val="tx1"/>
                </a:solidFill>
                <a:effectLst/>
                <a:latin typeface="Arial" panose="020B0604020202020204" pitchFamily="34" charset="0"/>
              </a:rPr>
            </a:br>
            <a:r>
              <a:rPr lang="en-US" b="0" i="0" dirty="0">
                <a:solidFill>
                  <a:schemeClr val="tx1"/>
                </a:solidFill>
                <a:effectLst/>
                <a:latin typeface="Arial" panose="020B0604020202020204" pitchFamily="34" charset="0"/>
              </a:rPr>
              <a:t>has one remaining village.</a:t>
            </a:r>
            <a:endParaRPr lang="en-US" dirty="0">
              <a:solidFill>
                <a:schemeClr val="tx1"/>
              </a:solidFill>
              <a:latin typeface="Alef" pitchFamily="18"/>
              <a:cs typeface="Alef" pitchFamily="2"/>
            </a:endParaRPr>
          </a:p>
        </p:txBody>
      </p:sp>
      <p:pic>
        <p:nvPicPr>
          <p:cNvPr id="2050" name="Picture 2">
            <a:extLst>
              <a:ext uri="{FF2B5EF4-FFF2-40B4-BE49-F238E27FC236}">
                <a16:creationId xmlns:a16="http://schemas.microsoft.com/office/drawing/2014/main" id="{6401BA03-6070-F424-BA49-B490E6EBB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498" y="1960774"/>
            <a:ext cx="5472127" cy="3078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449038"/>
            <a:ext cx="5681063" cy="844503"/>
          </a:xfrm>
        </p:spPr>
        <p:txBody>
          <a:bodyPr vert="horz" lIns="91440" tIns="45720" rIns="91440" bIns="45720" rtlCol="0" anchor="ctr">
            <a:normAutofit fontScale="90000"/>
          </a:bodyPr>
          <a:lstStyle/>
          <a:p>
            <a:pPr algn="ctr" rtl="0" hangingPunct="1">
              <a:lnSpc>
                <a:spcPct val="90000"/>
              </a:lnSpc>
              <a:spcBef>
                <a:spcPct val="0"/>
              </a:spcBef>
            </a:pPr>
            <a:r>
              <a:rPr lang="en-US" sz="3300" b="1" kern="1200" dirty="0">
                <a:solidFill>
                  <a:schemeClr val="tx1"/>
                </a:solidFill>
                <a:latin typeface="+mj-lt"/>
                <a:ea typeface="+mj-ea"/>
                <a:cs typeface="+mj-cs"/>
              </a:rPr>
              <a:t>PASMO, Suica, &amp; ICOCA Cards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789563"/>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rotWithShape="1">
          <a:blip r:embed="rId3">
            <a:extLst>
              <a:ext uri="{28A0092B-C50C-407E-A947-70E740481C1C}">
                <a14:useLocalDpi xmlns:a14="http://schemas.microsoft.com/office/drawing/2010/main" val="0"/>
              </a:ext>
            </a:extLst>
          </a:blip>
          <a:srcRect t="18914" r="1" b="1"/>
          <a:stretch/>
        </p:blipFill>
        <p:spPr>
          <a:xfrm>
            <a:off x="20" y="1936751"/>
            <a:ext cx="3461979" cy="1789573"/>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3880978"/>
            <a:ext cx="3461979" cy="1789572"/>
          </a:xfrm>
          <a:prstGeom prst="rect">
            <a:avLst/>
          </a:prstGeom>
        </p:spPr>
      </p:pic>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7" y="1293541"/>
            <a:ext cx="5827887" cy="3927971"/>
          </a:xfrm>
        </p:spPr>
        <p:txBody>
          <a:bodyPr vert="horz" lIns="91440" tIns="45720" rIns="91440" bIns="45720" rtlCol="0">
            <a:normAutofit/>
          </a:bodyPr>
          <a:lstStyle/>
          <a:p>
            <a:pPr indent="-228600" rtl="0" hangingPunct="1">
              <a:lnSpc>
                <a:spcPct val="90000"/>
              </a:lnSpc>
              <a:spcAft>
                <a:spcPts val="496"/>
              </a:spcAft>
            </a:pPr>
            <a:r>
              <a:rPr lang="en-US" sz="2000" dirty="0">
                <a:solidFill>
                  <a:schemeClr val="tx1"/>
                </a:solidFill>
                <a:ea typeface="+mn-ea"/>
                <a:cs typeface="+mn-cs"/>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ea typeface="+mn-ea"/>
                <a:cs typeface="+mn-cs"/>
              </a:rPr>
              <a:t>Cashless fare payment</a:t>
            </a:r>
          </a:p>
          <a:p>
            <a:pPr indent="-228600" rtl="0" hangingPunct="1">
              <a:lnSpc>
                <a:spcPct val="90000"/>
              </a:lnSpc>
              <a:spcAft>
                <a:spcPts val="496"/>
              </a:spcAft>
            </a:pPr>
            <a:r>
              <a:rPr lang="en-US" sz="2000" dirty="0">
                <a:solidFill>
                  <a:schemeClr val="tx1"/>
                </a:solidFill>
                <a:ea typeface="+mn-ea"/>
                <a:cs typeface="+mn-cs"/>
              </a:rPr>
              <a:t>Use it for shopping</a:t>
            </a:r>
          </a:p>
          <a:p>
            <a:pPr indent="-228600" rtl="0" hangingPunct="1">
              <a:lnSpc>
                <a:spcPct val="90000"/>
              </a:lnSpc>
              <a:spcAft>
                <a:spcPts val="496"/>
              </a:spcAft>
            </a:pPr>
            <a:r>
              <a:rPr lang="en-US" sz="2000" dirty="0">
                <a:solidFill>
                  <a:schemeClr val="tx1"/>
                </a:solidFill>
                <a:ea typeface="+mn-ea"/>
                <a:cs typeface="+mn-cs"/>
              </a:rPr>
              <a:t>No waiting for change</a:t>
            </a:r>
          </a:p>
          <a:p>
            <a:pPr indent="-228600" rtl="0" hangingPunct="1">
              <a:lnSpc>
                <a:spcPct val="90000"/>
              </a:lnSpc>
              <a:spcAft>
                <a:spcPts val="496"/>
              </a:spcAft>
            </a:pPr>
            <a:r>
              <a:rPr lang="en-US" sz="2000" dirty="0">
                <a:solidFill>
                  <a:schemeClr val="tx1"/>
                </a:solidFill>
                <a:ea typeface="+mn-ea"/>
                <a:cs typeface="+mn-cs"/>
              </a:rPr>
              <a:t>Get special privileges</a:t>
            </a:r>
          </a:p>
          <a:p>
            <a:pPr indent="-228600" rtl="0" hangingPunct="1">
              <a:lnSpc>
                <a:spcPct val="90000"/>
              </a:lnSpc>
              <a:spcAft>
                <a:spcPts val="496"/>
              </a:spcAft>
            </a:pPr>
            <a:r>
              <a:rPr lang="en-US" sz="2000" dirty="0">
                <a:solidFill>
                  <a:schemeClr val="tx1"/>
                </a:solidFill>
                <a:ea typeface="+mn-ea"/>
                <a:cs typeface="+mn-cs"/>
              </a:rPr>
              <a:t>Apple phone users can also link with all three cards.</a:t>
            </a:r>
          </a:p>
          <a:p>
            <a:pPr indent="-228600" rtl="0" hangingPunct="1">
              <a:lnSpc>
                <a:spcPct val="90000"/>
              </a:lnSpc>
            </a:pPr>
            <a:r>
              <a:rPr lang="en-US" sz="2000" dirty="0">
                <a:solidFill>
                  <a:schemeClr val="tx1"/>
                </a:solidFill>
                <a:ea typeface="+mn-ea"/>
                <a:cs typeface="+mn-cs"/>
              </a:rPr>
              <a:t>PASMO refunds - If you no longer need your PASMO, it can be refunded. Suica and ICOA cards do not offer refunds.</a:t>
            </a: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chemeClr val="tx1"/>
                </a:solidFill>
                <a:latin typeface="Arial" panose="020B0604020202020204" pitchFamily="34" charset="0"/>
                <a:cs typeface="Arial" panose="020B0604020202020204" pitchFamily="34" charset="0"/>
              </a:rPr>
              <a:t>Map of Miyakojima</a:t>
            </a:r>
          </a:p>
        </p:txBody>
      </p:sp>
      <p:pic>
        <p:nvPicPr>
          <p:cNvPr id="8" name="Picture 7" descr="A map of a country&#10;&#10;Description automatically generated">
            <a:extLst>
              <a:ext uri="{FF2B5EF4-FFF2-40B4-BE49-F238E27FC236}">
                <a16:creationId xmlns:a16="http://schemas.microsoft.com/office/drawing/2014/main" id="{CF3FEBD9-3F89-1642-73E5-41DAA42A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666" y="739814"/>
            <a:ext cx="6734737" cy="4303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rPr/>
              <a:t>9</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15748"/>
            <a:ext cx="9360000" cy="794160"/>
          </a:xfrm>
        </p:spPr>
        <p:txBody>
          <a:bodyPr vert="horz"/>
          <a:lstStyle/>
          <a:p>
            <a:pPr lvl="0" rtl="0">
              <a:lnSpc>
                <a:spcPct val="115000"/>
              </a:lnSpc>
              <a:spcAft>
                <a:spcPts val="1236"/>
              </a:spcAft>
            </a:pPr>
            <a:r>
              <a:rPr lang="en-US" sz="4000" b="1" i="0" dirty="0">
                <a:solidFill>
                  <a:srgbClr val="333333"/>
                </a:solidFill>
                <a:effectLst/>
                <a:latin typeface="Arial" panose="020B0604020202020204" pitchFamily="34" charset="0"/>
                <a:cs typeface="Arial" panose="020B0604020202020204" pitchFamily="34" charset="0"/>
              </a:rPr>
              <a:t>HIS Lea Lea Bus</a:t>
            </a:r>
            <a:endParaRPr lang="en-US" sz="40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AF4502-2DFA-AED5-50A5-2E108214D629}"/>
              </a:ext>
            </a:extLst>
          </p:cNvPr>
          <p:cNvSpPr txBox="1"/>
          <p:nvPr/>
        </p:nvSpPr>
        <p:spPr>
          <a:xfrm>
            <a:off x="107269" y="743034"/>
            <a:ext cx="9706034" cy="3139321"/>
          </a:xfrm>
          <a:prstGeom prst="rect">
            <a:avLst/>
          </a:prstGeom>
          <a:noFill/>
        </p:spPr>
        <p:txBody>
          <a:bodyPr wrap="square">
            <a:spAutoFit/>
          </a:bodyPr>
          <a:lstStyle/>
          <a:p>
            <a:r>
              <a:rPr lang="en-US" b="1" i="0" dirty="0">
                <a:effectLst/>
                <a:latin typeface="Arial" panose="020B0604020202020204" pitchFamily="34" charset="0"/>
                <a:cs typeface="Arial" panose="020B0604020202020204" pitchFamily="34" charset="0"/>
              </a:rPr>
              <a:t>HIS Lea Lea Bus is the only tour bus on the island. </a:t>
            </a:r>
            <a:r>
              <a:rPr lang="en-US" b="0" i="0" dirty="0">
                <a:effectLst/>
                <a:latin typeface="Arial" panose="020B0604020202020204" pitchFamily="34" charset="0"/>
                <a:cs typeface="Arial" panose="020B0604020202020204" pitchFamily="34" charset="0"/>
              </a:rPr>
              <a:t>Book a cheap tour of Miyako 5 islands and 3 major bridges! What is included in the price: </a:t>
            </a:r>
          </a:p>
          <a:p>
            <a:pPr marL="285750" indent="-285750">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Bus fare, insurance premium, consumption </a:t>
            </a: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tax, Utopia Farm Miyakojima admission ticket, </a:t>
            </a: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a little present, snow salt ice cream, snow salt </a:t>
            </a: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sample</a:t>
            </a:r>
          </a:p>
          <a:p>
            <a:pPr marL="285750" indent="-285750">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Start time - 8:30</a:t>
            </a:r>
          </a:p>
          <a:p>
            <a:pPr marL="285750" indent="-285750">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Time required About 9 hours</a:t>
            </a:r>
            <a:br>
              <a:rPr lang="en-US" b="0" i="0"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endParaRPr lang="en-US" b="1" i="0" dirty="0">
              <a:solidFill>
                <a:srgbClr val="333333"/>
              </a:solidFill>
              <a:effectLst/>
              <a:latin typeface="Helvetica" panose="020B0604020202020204" pitchFamily="34" charset="0"/>
            </a:endParaRPr>
          </a:p>
          <a:p>
            <a:endParaRPr lang="en-US" dirty="0"/>
          </a:p>
        </p:txBody>
      </p:sp>
      <p:sp>
        <p:nvSpPr>
          <p:cNvPr id="13" name="TextBox 12">
            <a:extLst>
              <a:ext uri="{FF2B5EF4-FFF2-40B4-BE49-F238E27FC236}">
                <a16:creationId xmlns:a16="http://schemas.microsoft.com/office/drawing/2014/main" id="{3D84E2EB-2E92-AAD8-4FDA-92BB321E6742}"/>
              </a:ext>
            </a:extLst>
          </p:cNvPr>
          <p:cNvSpPr txBox="1"/>
          <p:nvPr/>
        </p:nvSpPr>
        <p:spPr>
          <a:xfrm>
            <a:off x="135346" y="2949216"/>
            <a:ext cx="8765146"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Helvetica" panose="020B0604020202020204" pitchFamily="34" charset="0"/>
              </a:rPr>
              <a:t>HIS Lea </a:t>
            </a:r>
            <a:r>
              <a:rPr kumimoji="0" lang="en-US" altLang="en-US" b="1" i="0" u="none" strike="noStrike" cap="none" normalizeH="0" baseline="0" dirty="0" err="1">
                <a:ln>
                  <a:noFill/>
                </a:ln>
                <a:effectLst/>
                <a:latin typeface="Helvetica" panose="020B0604020202020204" pitchFamily="34" charset="0"/>
              </a:rPr>
              <a:t>Lea</a:t>
            </a:r>
            <a:r>
              <a:rPr kumimoji="0" lang="en-US" altLang="en-US" b="1" i="0" u="none" strike="noStrike" cap="none" normalizeH="0" baseline="0" dirty="0">
                <a:ln>
                  <a:noFill/>
                </a:ln>
                <a:effectLst/>
                <a:latin typeface="Helvetica" panose="020B0604020202020204" pitchFamily="34" charset="0"/>
              </a:rPr>
              <a:t> Bus Schedule]</a:t>
            </a:r>
            <a:endParaRPr kumimoji="0" lang="en-US" altLang="en-US" b="0" i="0" u="none" strike="noStrike" cap="none" normalizeH="0" baseline="0" dirty="0">
              <a:ln>
                <a:noFill/>
              </a:ln>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Hotel departure: 8: 30 ~ 9: 25</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① Ikeja Ohashi: Arrival at 10:00</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② Snow salt – salt-making plant: arrival at 10:50</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③ Irabe Ohashi (car window)</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④ Beach of Sawada (car window)</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⑤ Shimojijima Airport: arrival at 11:45 arrival</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⑥ Miyako each station on the island Lunch: arrival at 13:00 arrival</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⑦ Komandjima (free walk): arrive at 13: 30</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⑧ Utopia Farm: 14: 50 arrival 15:20 departure</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9 Higashi Heian Anagasaki: 16:00 Arrival 16:30</a:t>
            </a:r>
            <a:b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000" b="0" i="0" u="none" strike="noStrike" cap="none" normalizeH="0" baseline="0" dirty="0">
                <a:ln>
                  <a:noFill/>
                </a:ln>
                <a:effectLst/>
                <a:latin typeface="Arial" panose="020B0604020202020204" pitchFamily="34" charset="0"/>
                <a:cs typeface="Arial" panose="020B0604020202020204" pitchFamily="34" charset="0"/>
              </a:rPr>
              <a:t>Hotel return: 17: 10 ~ 18: 05 </a:t>
            </a:r>
          </a:p>
        </p:txBody>
      </p:sp>
      <p:sp>
        <p:nvSpPr>
          <p:cNvPr id="15" name="TextBox 14">
            <a:extLst>
              <a:ext uri="{FF2B5EF4-FFF2-40B4-BE49-F238E27FC236}">
                <a16:creationId xmlns:a16="http://schemas.microsoft.com/office/drawing/2014/main" id="{0644912F-BD91-D1CD-E4CB-17289ADFA6F4}"/>
              </a:ext>
            </a:extLst>
          </p:cNvPr>
          <p:cNvSpPr txBox="1"/>
          <p:nvPr/>
        </p:nvSpPr>
        <p:spPr>
          <a:xfrm>
            <a:off x="1" y="5160327"/>
            <a:ext cx="10080624" cy="430887"/>
          </a:xfrm>
          <a:prstGeom prst="rect">
            <a:avLst/>
          </a:prstGeom>
          <a:noFill/>
        </p:spPr>
        <p:txBody>
          <a:bodyPr wrap="square">
            <a:spAutoFit/>
          </a:bodyPr>
          <a:lstStyle/>
          <a:p>
            <a:pPr algn="ctr"/>
            <a:r>
              <a:rPr lang="en-US" sz="2200" b="1" i="0" dirty="0">
                <a:solidFill>
                  <a:srgbClr val="212121"/>
                </a:solidFill>
                <a:effectLst/>
                <a:latin typeface="Poppins" panose="020B0502040204020203" pitchFamily="2" charset="0"/>
              </a:rPr>
              <a:t>Tour price: US$ 49.19</a:t>
            </a:r>
            <a:endParaRPr lang="en-US" sz="2200" dirty="0"/>
          </a:p>
        </p:txBody>
      </p:sp>
      <p:pic>
        <p:nvPicPr>
          <p:cNvPr id="3077" name="Picture 5" descr="Miyakojima tour bus">
            <a:extLst>
              <a:ext uri="{FF2B5EF4-FFF2-40B4-BE49-F238E27FC236}">
                <a16:creationId xmlns:a16="http://schemas.microsoft.com/office/drawing/2014/main" id="{633DF701-5BDE-404B-B4A8-289452FBAC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80"/>
          <a:stretch/>
        </p:blipFill>
        <p:spPr bwMode="auto">
          <a:xfrm>
            <a:off x="5402813" y="1414933"/>
            <a:ext cx="4570543" cy="3139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1674</Words>
  <Application>Microsoft Office PowerPoint</Application>
  <PresentationFormat>Custom</PresentationFormat>
  <Paragraphs>141</Paragraphs>
  <Slides>20</Slides>
  <Notes>17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Alef</vt:lpstr>
      <vt:lpstr>Arial</vt:lpstr>
      <vt:lpstr>Calibri</vt:lpstr>
      <vt:lpstr>Calibri Light</vt:lpstr>
      <vt:lpstr>Centra No2</vt:lpstr>
      <vt:lpstr>Helvetica</vt:lpstr>
      <vt:lpstr>Liberation Sans</vt:lpstr>
      <vt:lpstr>Poppins</vt:lpstr>
      <vt:lpstr>Tahoma</vt:lpstr>
      <vt:lpstr>Times New Roman</vt:lpstr>
      <vt:lpstr>Trip Sans VF</vt:lpstr>
      <vt:lpstr>Wingdings</vt:lpstr>
      <vt:lpstr>ヒラギノ角ゴ Pro W3</vt:lpstr>
      <vt:lpstr>Blue_Curve1</vt:lpstr>
      <vt:lpstr>Default</vt:lpstr>
      <vt:lpstr>Office Theme</vt:lpstr>
      <vt:lpstr>Miyakojima (Okinawa), Japan Presented by Marc Silver</vt:lpstr>
      <vt:lpstr>What I Will Cover</vt:lpstr>
      <vt:lpstr>My Port Philosophy</vt:lpstr>
      <vt:lpstr>PowerPoint Presentation</vt:lpstr>
      <vt:lpstr>PowerPoint Presentation</vt:lpstr>
      <vt:lpstr>About Miyakojima</vt:lpstr>
      <vt:lpstr>PASMO, Suica, &amp; ICOCA Cards</vt:lpstr>
      <vt:lpstr>Map of Miyakojima</vt:lpstr>
      <vt:lpstr>HIS Lea Lea Bus</vt:lpstr>
      <vt:lpstr>Miyako Shrine</vt:lpstr>
      <vt:lpstr>Higashi Hennazaki Lighthouse</vt:lpstr>
      <vt:lpstr>Imugya Marine Garden</vt:lpstr>
      <vt:lpstr>Maipari Miyakojima Island Tropical Fruit Park</vt:lpstr>
      <vt:lpstr>East Henna Cape</vt:lpstr>
      <vt:lpstr>Heart Rock</vt:lpstr>
      <vt:lpstr>Ikemashima Lighthouse</vt:lpstr>
      <vt:lpstr>Ikema Ohashi Bridge</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116</cp:revision>
  <dcterms:created xsi:type="dcterms:W3CDTF">2023-03-25T21:24:27Z</dcterms:created>
  <dcterms:modified xsi:type="dcterms:W3CDTF">2024-08-22T00:32:56Z</dcterms:modified>
</cp:coreProperties>
</file>