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68" r:id="rId2"/>
    <p:sldId id="273" r:id="rId3"/>
    <p:sldId id="274" r:id="rId4"/>
    <p:sldId id="275" r:id="rId5"/>
    <p:sldId id="257" r:id="rId6"/>
    <p:sldId id="276" r:id="rId7"/>
    <p:sldId id="258" r:id="rId8"/>
    <p:sldId id="259" r:id="rId9"/>
    <p:sldId id="277" r:id="rId10"/>
    <p:sldId id="260" r:id="rId11"/>
    <p:sldId id="262" r:id="rId12"/>
    <p:sldId id="263" r:id="rId13"/>
    <p:sldId id="264" r:id="rId14"/>
    <p:sldId id="279" r:id="rId15"/>
    <p:sldId id="265" r:id="rId16"/>
    <p:sldId id="280" r:id="rId17"/>
    <p:sldId id="281" r:id="rId18"/>
    <p:sldId id="282" r:id="rId19"/>
    <p:sldId id="266" r:id="rId20"/>
    <p:sldId id="278" r:id="rId21"/>
    <p:sldId id="272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51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1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A4CAC-7C65-4BE5-87C9-3921B27B1149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99542-76EC-4ED2-88A2-531AE863A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21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FE2D0-4F1F-43AC-F49F-1F34F857EEF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5E56CB-613E-4766-91F2-D219536D8DEE}" type="slidenum">
              <a:t>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0FBBEB-5C7B-F065-30A0-8547D44858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C031A-6915-1134-B85A-3687C770D7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E3658-43E5-8DF0-79CD-C0F7D4C73F0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72D691-5A19-4429-B9B1-B62F7F953808}" type="slidenum">
              <a:t>3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0CEE1-1728-F662-E46B-8A72AA38AE9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2DF995-3521-00FA-F09A-99877A5C37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480A7-FCC7-8BC8-F0E0-104D2749B8C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62F4EB1-819D-40F3-B558-266660957FB3}" type="slidenum">
              <a:t>6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7CA2E9-C72E-9218-BE0F-283FF71967D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18C04F-AF3A-CB74-06FF-E89DD5747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>
            <a:spAutoFit/>
          </a:bodyPr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A2A56-0938-7CF3-C651-83B42A319D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992865F-D1E0-4EA9-BA6E-5DC83FD5BCC0}" type="slidenum">
              <a:t>9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5063B3-1DDF-DFEA-859B-8C943FD333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BE0B8D-60AE-1B3A-F8C4-C169295069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B99542-76EC-4ED2-88A2-531AE863ADC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43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F5C99-648B-F76A-17AA-341D6C7D14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BE0B79A-CE09-4C2C-92C6-56A13F72C63C}" type="slidenum">
              <a:t>20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963198-6756-1EE0-8923-F2006D2064A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F66D7B-7A98-EE76-8FCC-2308D63D02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03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63C15-BB2D-AE62-B0C4-92B213FE2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A895C08-5345-4009-837B-DAD019A3512C}" type="slidenum">
              <a:t>21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48092C-EDA5-A6E5-7412-568FD3915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6241713" y="-13793788"/>
            <a:ext cx="19477038" cy="146065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8EA30-1035-4F95-5CA2-65783B7EDD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600"/>
          </a:xfrm>
        </p:spPr>
        <p:txBody>
          <a:bodyPr vert="horz" anchor="ctr" anchorCtr="0" compatLnSpc="1"/>
          <a:lstStyle/>
          <a:p>
            <a:pPr marL="0" indent="0" algn="l" rtl="0">
              <a:spcBef>
                <a:spcPts val="451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eb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ebp"/><Relationship Id="rId4" Type="http://schemas.openxmlformats.org/officeDocument/2006/relationships/image" Target="../media/image8.web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ebp"/><Relationship Id="rId2" Type="http://schemas.openxmlformats.org/officeDocument/2006/relationships/image" Target="../media/image10.web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eb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eb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eb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eb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eb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80FD9C-929B-3DC7-9DF4-F6F8AD9CC5F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928" r="6928"/>
          <a:stretch>
            <a:fillRect/>
          </a:stretch>
        </p:blipFill>
        <p:spPr>
          <a:xfrm>
            <a:off x="1" y="0"/>
            <a:ext cx="9143999" cy="69156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BABCA6-6357-C6FD-1712-B1DB1A02B1F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9784"/>
            <a:ext cx="9143999" cy="2426498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</a:t>
            </a:r>
            <a:br>
              <a:rPr lang="en-US" sz="4354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Sun, Style, and Cultural Fusion</a:t>
            </a:r>
            <a:br>
              <a:rPr lang="en-US" sz="4354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5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</a:t>
            </a:r>
            <a:br>
              <a:rPr lang="en-US" sz="8708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2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 Silver</a:t>
            </a:r>
            <a:endParaRPr lang="en-US" sz="3628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30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Attractions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 – Iconic Art Deco architecture and nightlife.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Havana – Cuban culture, cigars, and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cafecitos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Wynwood Walls – Outdoor museum of street art.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Vizcaya Museum &amp; Gardens – Italian-style villa by the bay.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Bayside Marketplace – Shopping, dining, and bay views.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862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Beaches and Outdoor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700"/>
            <a:ext cx="8229600" cy="4525963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of beaches: South Beach, Crandon Park, Key Biscayne.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sports include sailing, snorkeling, and jet-skiing.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Everglades National Park offers airboat rides and wildlife encounters.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5288BA-E3E5-E745-3423-148546083F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72000"/>
            <a:ext cx="2039814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9AE350-0D6A-E5F0-5BF1-8C75103C14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7700" y="4546598"/>
            <a:ext cx="3416300" cy="2311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99A9B38-80CA-5062-CFC6-710AFB68D3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9815" y="4533898"/>
            <a:ext cx="3687885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37"/>
            <a:ext cx="8229600" cy="1483825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Cuisine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300"/>
            <a:ext cx="5903546" cy="4525963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Miami’s food scene is as vibrant as its people.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Cuban sandwiches, fresh seafood, Key lime pie, and tropical cocktails.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Trendy restaurants fuse Latin, Caribbean, and international flavors.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ED64CE-204E-0742-FC39-F88856C58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400" y="1588474"/>
            <a:ext cx="2768600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0823D6-60DF-324D-55A1-D36B76E89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746" y="3874474"/>
            <a:ext cx="2768600" cy="208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55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4017"/>
            <a:ext cx="8229600" cy="4525963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Currency: U.S. Dollar (USD).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Language: English and Spanish widely spoken.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Weather: Tropical; warm year-round.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Transportation: Ride shares, trolleys, and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MetroMover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season: November to April for pleasant weather.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1B68B-AC99-C5C6-4891-F7075F0A9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B8DB9-DE97-90BF-3EB7-CA5A68EE6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D6E53-0501-AC60-B93D-7E13F39DD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190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Everglades Airboat Adventure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Miami’s signature half-day excursion ,  close, wild, and memorable.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tours pick up near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port, drive 40–45 minutes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west, and include a 30-minute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airboat ride through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sawgrass marshes of Everglades National Park.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You’ll glide past alligators, herons, and egrets, with a short wildlife presentation before returning.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3.5–4 hours round trip.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Choose tours that guarantee return by cruise departure time ,  several operators cater specifically to cruise passengers.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7934D9-3955-4CA3-0461-8EFA6EDD2D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745"/>
          <a:stretch>
            <a:fillRect/>
          </a:stretch>
        </p:blipFill>
        <p:spPr>
          <a:xfrm>
            <a:off x="4911969" y="1312985"/>
            <a:ext cx="4232031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7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237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City Highlights Tour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compact, narrated drive that hits the major neighborhoods including: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Beach’s Art Deco District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Wynwood Walls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Havana’s Calle Ocho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You’ll sample Cuban coffee, see Wynwood’s outdoor murals, and still have time for a quick photo stop at Ocean Drive or Biscayne Bay.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3EC5B8-A12E-6C01-432D-6EC5B34D3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880128"/>
            <a:ext cx="4325815" cy="29494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4F9C9DD-0E7D-3BA2-A89C-6E8A3662492E}"/>
              </a:ext>
            </a:extLst>
          </p:cNvPr>
          <p:cNvSpPr txBox="1"/>
          <p:nvPr/>
        </p:nvSpPr>
        <p:spPr>
          <a:xfrm>
            <a:off x="4572000" y="3880128"/>
            <a:ext cx="4572000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 hours.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First-time visitors who want to see “the whole city” in one loop.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3DDFD-CC86-638D-7AAC-7FCCBAFEF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09D1-7C2B-D35D-9356-2D061AB2E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83C47-5F4E-FF6E-A687-893B70845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237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Vizcaya Museum &amp; Coconut Grove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slower, elegant outing, head 15 minutes south to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Vizcaya Museum &amp; Gardens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a 1916 Italian-style villa surrounded by formal gardens and bay views.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exploring Vizcaya, drive a few minutes to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Coconut Grove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Miami’s oldest neighborhood, filled with shady banyan trees and outdoor cafés.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3–3.5 hours.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History, architecture, 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scenic tranquility close to 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3BAE84-F215-FC70-F882-0583E2FBAB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31"/>
          <a:stretch>
            <a:fillRect/>
          </a:stretch>
        </p:blipFill>
        <p:spPr>
          <a:xfrm>
            <a:off x="5122985" y="3681046"/>
            <a:ext cx="4021015" cy="314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3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54241D-385A-406D-246B-666CE0F76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5DB6D-FE2F-15EB-748A-D506FB079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3B90C-F415-DDC2-0FE9-0557421A0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6237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 &amp; Ocean Drive Stroll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you’d rather skip a tour, grab a cab or rideshare (about 15 minutes) to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 Beach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along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Ocean Drive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admire the pastel-colored Art Deco hotels, or relax at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Lummus Park Beach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Add a quick bite at a beachfront café, then return to the ship.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hours including transport.</a:t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Low-stress beach time and people-watching.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6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DA9F4F-DD93-AD8E-CC68-56A5E4B86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4FF48-0E75-57B0-5CAE-8A7AAB7E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453"/>
            <a:ext cx="8229600" cy="1143000"/>
          </a:xfrm>
        </p:spPr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Trip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24AD6-A216-FEAC-9B4C-B66BF73AC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453"/>
            <a:ext cx="8229600" cy="5686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Coral Gables Drive and Venetian Pool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prefer something quieter and greener,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Coral Gables is only 25 minutes away.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 past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Biltmore Hotel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explore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shaded boulevards, and stop by the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Venetian Pool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historic spring-fed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swimming grotto built in 1923. Even if you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swim, it’s worth seeing.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time: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3.5 hours.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for: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Architecture lovers and return visitors who’ve already seen South Beach.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Timing Notes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to be back at the port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later than 90 minutes before sail-away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allow for traffic.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67FDD5-29C5-C725-7BFC-544F6EE60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738" y="1277815"/>
            <a:ext cx="2825262" cy="311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4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“Miami isn’t just a place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it’s a mood.”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sunrise yoga on the beach to sunset cruises on the bay, the city celebrates life with color and rhythm.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5850-2322-49A1-5CDE-ED17FEE6D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361" y="230932"/>
            <a:ext cx="6857280" cy="998166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 Will Cover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352A6-5F9C-1E74-D088-F58DF372B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8503" y="1339697"/>
            <a:ext cx="7269448" cy="5144042"/>
          </a:xfrm>
        </p:spPr>
        <p:txBody>
          <a:bodyPr>
            <a:normAutofit lnSpcReduction="10000"/>
          </a:bodyPr>
          <a:lstStyle/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Port Philosophy</a:t>
            </a:r>
            <a:endParaRPr lang="en-US" alt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Miss the Ship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Are We </a:t>
            </a:r>
            <a:endParaRPr lang="en-US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Maimi 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 Around Maimi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Top Attractions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Cuisine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 Tips</a:t>
            </a:r>
          </a:p>
          <a:p>
            <a:pPr algn="l">
              <a:buFont typeface="Wingdings" panose="05000000000000000000" pitchFamily="2" charset="2"/>
              <a:buChar char=""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89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AF58A-46D3-3371-BC9B-CC54B67B81A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019880"/>
            <a:ext cx="9144000" cy="735840"/>
          </a:xfrm>
          <a:prstGeom prst="rect">
            <a:avLst/>
          </a:prstGeom>
        </p:spPr>
        <p:txBody>
          <a:bodyPr vert="horz">
            <a:normAutofit fontScale="90000"/>
          </a:bodyPr>
          <a:lstStyle/>
          <a:p>
            <a:pPr lvl="0" algn="ctr" rtl="0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1C8BD-FEE5-A029-D575-CE83D8B52C3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4430" y="1836360"/>
            <a:ext cx="7915809" cy="415413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lvl="0" algn="ctr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Maimi is a beautiful City with a rich history and numerous attractions. </a:t>
            </a:r>
          </a:p>
          <a:p>
            <a:pPr lvl="0" algn="ctr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 you're looking for stunning views, historic sites, or unique attractions, Ketchikan has something for everyone.</a:t>
            </a:r>
          </a:p>
          <a:p>
            <a:pPr lvl="0" algn="ctr" rtl="0"/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1121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hope this presentation will help when we visit Maimi.</a:t>
            </a:r>
          </a:p>
        </p:txBody>
      </p:sp>
    </p:spTree>
    <p:extLst>
      <p:ext uri="{BB962C8B-B14F-4D97-AF65-F5344CB8AC3E}">
        <p14:creationId xmlns:p14="http://schemas.microsoft.com/office/powerpoint/2010/main" val="403613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2C8EE-4D50-7A5F-002E-598AD2357FFE}"/>
              </a:ext>
            </a:extLst>
          </p:cNvPr>
          <p:cNvSpPr txBox="1">
            <a:spLocks noGrp="1"/>
          </p:cNvSpPr>
          <p:nvPr>
            <p:ph type="title" sz="quarter" idx="4294967295"/>
          </p:nvPr>
        </p:nvSpPr>
        <p:spPr>
          <a:xfrm>
            <a:off x="1" y="1313640"/>
            <a:ext cx="9143999" cy="856800"/>
          </a:xfrm>
          <a:prstGeom prst="rect">
            <a:avLst/>
          </a:prstGeom>
          <a:noFill/>
          <a:ln>
            <a:noFill/>
          </a:ln>
        </p:spPr>
        <p:txBody>
          <a:bodyPr vert="horz" wrap="square" lIns="81638" tIns="42452" rIns="81638" bIns="42452" rtlCol="0" anchor="ctr" anchorCtr="0" compatLnSpc="1">
            <a:noAutofit/>
          </a:bodyPr>
          <a:lstStyle/>
          <a:p>
            <a:pPr>
              <a:spcBef>
                <a:spcPts val="203"/>
              </a:spcBef>
              <a:spcAft>
                <a:spcPts val="203"/>
              </a:spcAft>
              <a:tabLst>
                <a:tab pos="0" algn="l"/>
                <a:tab pos="414726" algn="l"/>
                <a:tab pos="829452" algn="l"/>
                <a:tab pos="1244177" algn="l"/>
                <a:tab pos="1658904" algn="l"/>
                <a:tab pos="2073631" algn="l"/>
                <a:tab pos="2488356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5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  <a:tab pos="8709249" algn="l"/>
                <a:tab pos="9123975" algn="l"/>
                <a:tab pos="9538701" algn="l"/>
              </a:tabLst>
            </a:pPr>
            <a:r>
              <a:rPr lang="en-US" sz="4354" b="1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Times New Roman" pitchFamily="18"/>
                <a:cs typeface="Times New Roman" pitchFamily="18"/>
              </a:rPr>
              <a:t>Thanks For Coming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C8DE5-52DB-F26C-79AF-05DC3E9ABE4F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0" y="2439721"/>
            <a:ext cx="9144000" cy="3257280"/>
          </a:xfrm>
          <a:prstGeom prst="rect">
            <a:avLst/>
          </a:prstGeom>
          <a:noFill/>
          <a:ln>
            <a:noFill/>
          </a:ln>
        </p:spPr>
        <p:txBody>
          <a:bodyPr vert="horz" wrap="square" lIns="81638" tIns="42452" rIns="81638" bIns="42452" rtlCol="0" anchor="t" anchorCtr="0" compatLnSpc="0">
            <a:normAutofit/>
          </a:bodyPr>
          <a:lstStyle/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r>
              <a:rPr lang="en-US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any more questions, please ask.</a:t>
            </a:r>
          </a:p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r>
              <a:rPr lang="en-US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do my best to answer them for you.</a:t>
            </a:r>
          </a:p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endParaRPr lang="en-US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1208" indent="-311208" algn="ctr">
              <a:lnSpc>
                <a:spcPct val="92000"/>
              </a:lnSpc>
              <a:spcBef>
                <a:spcPts val="738"/>
              </a:spcBef>
              <a:spcAft>
                <a:spcPts val="10"/>
              </a:spcAft>
              <a:buNone/>
              <a:tabLst>
                <a:tab pos="311208" algn="l"/>
                <a:tab pos="725934" algn="l"/>
                <a:tab pos="1140660" algn="l"/>
                <a:tab pos="1555385" algn="l"/>
                <a:tab pos="1970112" algn="l"/>
                <a:tab pos="2384838" algn="l"/>
                <a:tab pos="2799564" algn="l"/>
                <a:tab pos="3214291" algn="l"/>
                <a:tab pos="3629017" algn="l"/>
                <a:tab pos="4043743" algn="l"/>
                <a:tab pos="4458469" algn="l"/>
                <a:tab pos="4873195" algn="l"/>
                <a:tab pos="5287920" algn="l"/>
                <a:tab pos="5702647" algn="l"/>
                <a:tab pos="6117373" algn="l"/>
                <a:tab pos="6532100" algn="l"/>
                <a:tab pos="6946826" algn="l"/>
                <a:tab pos="7361552" algn="l"/>
                <a:tab pos="7776278" algn="l"/>
                <a:tab pos="8191004" algn="l"/>
                <a:tab pos="8605730" algn="l"/>
                <a:tab pos="9020456" algn="l"/>
                <a:tab pos="9435183" algn="l"/>
                <a:tab pos="9849909" algn="l"/>
              </a:tabLst>
            </a:pPr>
            <a:r>
              <a:rPr lang="en-US" sz="29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 great visit in Maimi!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&amp; Curiosities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explore th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 Magic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City together!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A8BB2-F8DD-B3D9-8317-EFB89C1C3C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273535"/>
            <a:ext cx="9144000" cy="769441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lvl="0" algn="ctr" rtl="0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Port Philosophy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735196-E55D-C37D-EECF-FCCF89E2FCC6}"/>
              </a:ext>
            </a:extLst>
          </p:cNvPr>
          <p:cNvSpPr txBox="1"/>
          <p:nvPr/>
        </p:nvSpPr>
        <p:spPr>
          <a:xfrm>
            <a:off x="246185" y="1047130"/>
            <a:ext cx="8522677" cy="5068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 have been cruising for over 46 years and have taken over 100 cruises.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So, I consider myself an experienced cruiser.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The information I will present is based on those many years of experience.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I am on a cruise where the city, I want to visit is not the port city, 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 always recommend taking a ship’s tour.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But when I am in a port with multiple attractions nearby and easy to see on my own -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 will do it on my own.</a:t>
            </a:r>
          </a:p>
          <a:p>
            <a:pPr marL="439382" indent="-342900">
              <a:lnSpc>
                <a:spcPct val="113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390246" algn="l"/>
                <a:tab pos="492487" algn="l"/>
                <a:tab pos="907213" algn="l"/>
                <a:tab pos="1321940" algn="l"/>
                <a:tab pos="1736666" algn="l"/>
                <a:tab pos="2151392" algn="l"/>
                <a:tab pos="2566118" algn="l"/>
                <a:tab pos="2980844" algn="l"/>
                <a:tab pos="3395570" algn="l"/>
                <a:tab pos="3810296" algn="l"/>
                <a:tab pos="4225022" algn="l"/>
                <a:tab pos="4639748" algn="l"/>
                <a:tab pos="5054475" algn="l"/>
                <a:tab pos="5469201" algn="l"/>
                <a:tab pos="5883927" algn="l"/>
                <a:tab pos="6298653" algn="l"/>
                <a:tab pos="6713379" algn="l"/>
                <a:tab pos="7128105" algn="l"/>
                <a:tab pos="7542831" algn="l"/>
                <a:tab pos="7957557" algn="l"/>
                <a:tab pos="8372284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This presentation is for that type of port.</a:t>
            </a:r>
            <a:endParaRPr lang="en-US" sz="2400" dirty="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F34FD4-03F6-B479-F973-445370924B5B}"/>
              </a:ext>
            </a:extLst>
          </p:cNvPr>
          <p:cNvSpPr txBox="1"/>
          <p:nvPr/>
        </p:nvSpPr>
        <p:spPr>
          <a:xfrm>
            <a:off x="229420" y="1069504"/>
            <a:ext cx="8753239" cy="5189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Avoid Missing Your Ship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attention to the time. - Ship time and local time </a:t>
            </a:r>
            <a:b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often different. 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a return-to-ship reminder on your phone.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excursions wisely.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ship-sponsored excursion is late returning to </a:t>
            </a:r>
            <a:b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port, the ship will wait for you. 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on your own they won’t.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Prepared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your Passport, Credit Card, and phone numbers for your ship port agent. </a:t>
            </a:r>
          </a:p>
          <a:p>
            <a:pPr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Do If You Miss the Ship</a:t>
            </a:r>
            <a:b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cruise lines have port agents stationed in the port area to assist if your ship has left without you. If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lucky, when cruisers are late returning to the vessel, the ship’s crew will often remove the passengers’ essential items – passports, cell phones, and medication -- from the ship to leave with the port agents. </a:t>
            </a:r>
          </a:p>
          <a:p>
            <a:pPr algn="ctr" hangingPunct="0">
              <a:lnSpc>
                <a:spcPct val="93000"/>
              </a:lnSpc>
              <a:spcBef>
                <a:spcPts val="75"/>
              </a:spcBef>
              <a:spcAft>
                <a:spcPts val="75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 Officials can help you with contacting your ship </a:t>
            </a:r>
            <a:b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making necessary travel arrangements.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D2102-A79E-0127-68BF-62E9F6096267}"/>
              </a:ext>
            </a:extLst>
          </p:cNvPr>
          <p:cNvSpPr txBox="1"/>
          <p:nvPr/>
        </p:nvSpPr>
        <p:spPr>
          <a:xfrm>
            <a:off x="0" y="164874"/>
            <a:ext cx="9143999" cy="76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Miss the Ship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cruise ship sailing through the ocean&#10;&#10;Description automatically generated">
            <a:extLst>
              <a:ext uri="{FF2B5EF4-FFF2-40B4-BE49-F238E27FC236}">
                <a16:creationId xmlns:a16="http://schemas.microsoft.com/office/drawing/2014/main" id="{DF4D8C04-2BC6-9BF1-B452-C5656485FE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67" t="25481" r="10404"/>
          <a:stretch>
            <a:fillRect/>
          </a:stretch>
        </p:blipFill>
        <p:spPr>
          <a:xfrm>
            <a:off x="5697414" y="1069504"/>
            <a:ext cx="3446585" cy="244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08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sits on Florida’s southeastern coast, bordered by Biscayne Bay and the Atlantic Ocean.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a global hub for travel, business, and beach life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where Latin America meets the U.S.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1E789-78C4-7EB3-0DFC-77B046CE154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315893"/>
            <a:ext cx="9143999" cy="769441"/>
          </a:xfrm>
          <a:prstGeom prst="rect">
            <a:avLst/>
          </a:prstGeom>
        </p:spPr>
        <p:txBody>
          <a:bodyPr vert="horz" wrap="square" anchor="ctr">
            <a:spAutoFit/>
          </a:bodyPr>
          <a:lstStyle/>
          <a:p>
            <a:pPr lvl="0" algn="ctr" rtl="0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Maimi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84280B-99EC-3AB1-4605-8E95C6EE4991}"/>
              </a:ext>
            </a:extLst>
          </p:cNvPr>
          <p:cNvSpPr txBox="1"/>
          <p:nvPr/>
        </p:nvSpPr>
        <p:spPr>
          <a:xfrm>
            <a:off x="480645" y="1085334"/>
            <a:ext cx="814753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dazzles as America's most vibrant tropical metropolis, where Latin American culture pulses through sun-drenched streets and Art Deco landmarks line pristine beaches.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gateway city uniquely blends Caribbean warmth with cosmopolitan sophistication, Spanish flows as freely as English, while world-class art galleries and electrifying nightlife attract global visitors year-round.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Nestled between the Everglades' wild beauty and the Atlantic's turquoise waters, Miami offers an unmatched fusion of natural wonders and urban energy.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authentic Cuban coffee in Little Havana to cutting-edge cuisine in the Design District, Miami captivates with its multicultural spirit, endless sunshine, and infectious joie de vivre that transforms every visitor into a temporary local.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Brief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5041900" cy="525279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was officially founded in 1896 when Henry Flagler's railroad reached the tropical coastline, transforming a small settlement into a city.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name honors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Mayaimi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tribe who historically inhabited the Lake Okeechobee region.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the roaring 1920s, Miami experienced explosive growth as America's premier winter resort destination, attracting wealthy northerners seeking sunshine and luxury.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real estate boom of that era established Miami's reputation as a glamorous escape.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Today, the city has evolved far beyond its resort origins into a dynamic international hub, serving as the vital cultural, financial, and commercial gateway connecting North and South America.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D39FCF-F716-10BF-7460-17630B10E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100" y="1417638"/>
            <a:ext cx="3644900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BADFB74-71BD-4AF8-BB5C-CC45FB8EF2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209" b="8712"/>
          <a:stretch>
            <a:fillRect/>
          </a:stretch>
        </p:blipFill>
        <p:spPr>
          <a:xfrm>
            <a:off x="5499099" y="4044034"/>
            <a:ext cx="3644901" cy="21911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Landscape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is known for its tropical climate, palm-lined boulevards, and white-sand beaches.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Biscayne Bay and the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Everglades frame the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city’s natural beauty.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Downtown and Brickell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its modern skyline.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D42AB5-5845-8476-7E92-1571F4570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300" y="2596173"/>
            <a:ext cx="4203700" cy="229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CE78-51F2-2DC0-F2C7-551B0CA1FE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144000" cy="1229386"/>
          </a:xfrm>
          <a:prstGeom prst="rect">
            <a:avLst/>
          </a:prstGeom>
        </p:spPr>
        <p:txBody>
          <a:bodyPr vert="horz" anchor="ctr"/>
          <a:lstStyle/>
          <a:p>
            <a:pPr>
              <a:lnSpc>
                <a:spcPct val="115000"/>
              </a:lnSpc>
              <a:spcAft>
                <a:spcPts val="1121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 Around Miami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81B1F0-862F-975E-2E63-7D5494C3FD1A}"/>
              </a:ext>
            </a:extLst>
          </p:cNvPr>
          <p:cNvSpPr txBox="1"/>
          <p:nvPr/>
        </p:nvSpPr>
        <p:spPr>
          <a:xfrm>
            <a:off x="363415" y="1137138"/>
            <a:ext cx="845233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 offers diverse transportation options including taxis, rideshares, and public transit. Taxis are metered and readily throughout the 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Rideshare services like Uber and Lyft are extremely popular and convenient in Miami. Simply request a ride through the app to get upfront pricing, track your driver in real-time, and enjoy cashless payment.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Metrorail and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Metromover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affordable public transit options. The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Metromover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free and serves downtown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Miami, while the Metrorail connects other 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areas. Single trip: $2.25 / Daily unlimited pass: $5.65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 rentals are popular for exploring beyond the city center, but be prepared for heavy traffic and limited parking in South Beach and downtown areas.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BC7691-E330-4DF7-4B10-36BEB04805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7165"/>
          <a:stretch>
            <a:fillRect/>
          </a:stretch>
        </p:blipFill>
        <p:spPr>
          <a:xfrm>
            <a:off x="5838092" y="2875085"/>
            <a:ext cx="3305908" cy="16500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1552</Words>
  <Application>Microsoft Office PowerPoint</Application>
  <PresentationFormat>On-screen Show (4:3)</PresentationFormat>
  <Paragraphs>120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Miami Sun, Style, and Cultural Fusion Presented by Marc Silver</vt:lpstr>
      <vt:lpstr>What I Will Cover</vt:lpstr>
      <vt:lpstr>My Port Philosophy</vt:lpstr>
      <vt:lpstr>PowerPoint Presentation</vt:lpstr>
      <vt:lpstr>Where Are We </vt:lpstr>
      <vt:lpstr>About Maimi</vt:lpstr>
      <vt:lpstr>A Brief History</vt:lpstr>
      <vt:lpstr>The Landscape</vt:lpstr>
      <vt:lpstr>Getting Around Miami</vt:lpstr>
      <vt:lpstr>Some Top Attractions</vt:lpstr>
      <vt:lpstr>Beaches and Outdoor Life</vt:lpstr>
      <vt:lpstr>Cuisine</vt:lpstr>
      <vt:lpstr>Practical Tips</vt:lpstr>
      <vt:lpstr>Day Trip Ideas</vt:lpstr>
      <vt:lpstr>Day Trip Ideas</vt:lpstr>
      <vt:lpstr>Day Trip Ideas</vt:lpstr>
      <vt:lpstr>Day Trip Ideas</vt:lpstr>
      <vt:lpstr>Day Trip Ideas</vt:lpstr>
      <vt:lpstr>Reflections</vt:lpstr>
      <vt:lpstr>Conclusion</vt:lpstr>
      <vt:lpstr>Thanks For Coming</vt:lpstr>
      <vt:lpstr>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Marc Silver</dc:creator>
  <cp:keywords/>
  <dc:description>generated using python-pptx</dc:description>
  <cp:lastModifiedBy>Marc Silver</cp:lastModifiedBy>
  <cp:revision>11</cp:revision>
  <dcterms:created xsi:type="dcterms:W3CDTF">2013-01-27T09:14:16Z</dcterms:created>
  <dcterms:modified xsi:type="dcterms:W3CDTF">2026-01-03T16:04:38Z</dcterms:modified>
  <cp:category/>
</cp:coreProperties>
</file>