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5" r:id="rId16"/>
    <p:sldId id="270" r:id="rId17"/>
    <p:sldId id="271" r:id="rId18"/>
    <p:sldId id="272" r:id="rId19"/>
    <p:sldId id="277" r:id="rId20"/>
    <p:sldId id="278" r:id="rId21"/>
    <p:sldId id="273" r:id="rId22"/>
    <p:sldId id="274"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407" autoAdjust="0"/>
  </p:normalViewPr>
  <p:slideViewPr>
    <p:cSldViewPr snapToGrid="0" showGuides="1">
      <p:cViewPr varScale="1">
        <p:scale>
          <a:sx n="82" d="100"/>
          <a:sy n="82" d="100"/>
        </p:scale>
        <p:origin x="816" y="96"/>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E28FC-0595-4C5E-9CC1-435786ECD474}"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19EAF-DF92-4376-B54D-78A91642D53E}" type="slidenum">
              <a:rPr lang="en-US" smtClean="0"/>
              <a:t>‹#›</a:t>
            </a:fld>
            <a:endParaRPr lang="en-US"/>
          </a:p>
        </p:txBody>
      </p:sp>
    </p:spTree>
    <p:extLst>
      <p:ext uri="{BB962C8B-B14F-4D97-AF65-F5344CB8AC3E}">
        <p14:creationId xmlns:p14="http://schemas.microsoft.com/office/powerpoint/2010/main" val="279767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A19EAF-DF92-4376-B54D-78A91642D53E}" type="slidenum">
              <a:rPr lang="en-US" smtClean="0"/>
              <a:t>15</a:t>
            </a:fld>
            <a:endParaRPr lang="en-US"/>
          </a:p>
        </p:txBody>
      </p:sp>
    </p:spTree>
    <p:extLst>
      <p:ext uri="{BB962C8B-B14F-4D97-AF65-F5344CB8AC3E}">
        <p14:creationId xmlns:p14="http://schemas.microsoft.com/office/powerpoint/2010/main" val="384709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A19EAF-DF92-4376-B54D-78A91642D53E}" type="slidenum">
              <a:rPr lang="en-US" smtClean="0"/>
              <a:t>16</a:t>
            </a:fld>
            <a:endParaRPr lang="en-US"/>
          </a:p>
        </p:txBody>
      </p:sp>
    </p:spTree>
    <p:extLst>
      <p:ext uri="{BB962C8B-B14F-4D97-AF65-F5344CB8AC3E}">
        <p14:creationId xmlns:p14="http://schemas.microsoft.com/office/powerpoint/2010/main" val="19986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979B-E295-D7FA-D3B3-5D25855F9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3C6553-4F75-03B8-71E1-815449E48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6D27EA-F239-54E0-56BA-4AC5999E10B9}"/>
              </a:ext>
            </a:extLst>
          </p:cNvPr>
          <p:cNvSpPr>
            <a:spLocks noGrp="1"/>
          </p:cNvSpPr>
          <p:nvPr>
            <p:ph type="dt" sz="half" idx="10"/>
          </p:nvPr>
        </p:nvSpPr>
        <p:spPr/>
        <p:txBody>
          <a:bodyPr/>
          <a:lstStyle/>
          <a:p>
            <a:fld id="{AED0D9A3-2078-45E2-85C0-069291CAD192}" type="datetimeFigureOut">
              <a:rPr lang="en-US" smtClean="0"/>
              <a:t>4/22/2025</a:t>
            </a:fld>
            <a:endParaRPr lang="en-US"/>
          </a:p>
        </p:txBody>
      </p:sp>
      <p:sp>
        <p:nvSpPr>
          <p:cNvPr id="5" name="Footer Placeholder 4">
            <a:extLst>
              <a:ext uri="{FF2B5EF4-FFF2-40B4-BE49-F238E27FC236}">
                <a16:creationId xmlns:a16="http://schemas.microsoft.com/office/drawing/2014/main" id="{21D17F9F-B28B-B101-6B7F-0BD92A3AE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78C42-E3DF-F9FF-21D1-B15E8094FB35}"/>
              </a:ext>
            </a:extLst>
          </p:cNvPr>
          <p:cNvSpPr>
            <a:spLocks noGrp="1"/>
          </p:cNvSpPr>
          <p:nvPr>
            <p:ph type="sldNum" sz="quarter" idx="12"/>
          </p:nvPr>
        </p:nvSpPr>
        <p:spPr/>
        <p:txBody>
          <a:bodyPr/>
          <a:lstStyle/>
          <a:p>
            <a:fld id="{96ABFA0E-330C-462A-BE53-6B3F7ABF90DE}" type="slidenum">
              <a:rPr lang="en-US" smtClean="0"/>
              <a:t>‹#›</a:t>
            </a:fld>
            <a:endParaRPr lang="en-US"/>
          </a:p>
        </p:txBody>
      </p:sp>
    </p:spTree>
    <p:extLst>
      <p:ext uri="{BB962C8B-B14F-4D97-AF65-F5344CB8AC3E}">
        <p14:creationId xmlns:p14="http://schemas.microsoft.com/office/powerpoint/2010/main" val="13888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FBAD-558F-20C4-4BF1-72A132E603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860C85-D61D-FFB5-10E1-C45E2FC714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1EABE0-985A-B95E-3047-6FA215A20C8E}"/>
              </a:ext>
            </a:extLst>
          </p:cNvPr>
          <p:cNvSpPr>
            <a:spLocks noGrp="1"/>
          </p:cNvSpPr>
          <p:nvPr>
            <p:ph type="dt" sz="half" idx="10"/>
          </p:nvPr>
        </p:nvSpPr>
        <p:spPr/>
        <p:txBody>
          <a:bodyPr/>
          <a:lstStyle/>
          <a:p>
            <a:fld id="{AED0D9A3-2078-45E2-85C0-069291CAD192}" type="datetimeFigureOut">
              <a:rPr lang="en-US" smtClean="0"/>
              <a:t>4/22/2025</a:t>
            </a:fld>
            <a:endParaRPr lang="en-US"/>
          </a:p>
        </p:txBody>
      </p:sp>
      <p:sp>
        <p:nvSpPr>
          <p:cNvPr id="5" name="Footer Placeholder 4">
            <a:extLst>
              <a:ext uri="{FF2B5EF4-FFF2-40B4-BE49-F238E27FC236}">
                <a16:creationId xmlns:a16="http://schemas.microsoft.com/office/drawing/2014/main" id="{06EDD037-C23E-738C-F4D0-D8F26C708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36231-4C4D-0875-8164-E191A0E94F57}"/>
              </a:ext>
            </a:extLst>
          </p:cNvPr>
          <p:cNvSpPr>
            <a:spLocks noGrp="1"/>
          </p:cNvSpPr>
          <p:nvPr>
            <p:ph type="sldNum" sz="quarter" idx="12"/>
          </p:nvPr>
        </p:nvSpPr>
        <p:spPr/>
        <p:txBody>
          <a:bodyPr/>
          <a:lstStyle/>
          <a:p>
            <a:fld id="{96ABFA0E-330C-462A-BE53-6B3F7ABF90DE}" type="slidenum">
              <a:rPr lang="en-US" smtClean="0"/>
              <a:t>‹#›</a:t>
            </a:fld>
            <a:endParaRPr lang="en-US"/>
          </a:p>
        </p:txBody>
      </p:sp>
    </p:spTree>
    <p:extLst>
      <p:ext uri="{BB962C8B-B14F-4D97-AF65-F5344CB8AC3E}">
        <p14:creationId xmlns:p14="http://schemas.microsoft.com/office/powerpoint/2010/main" val="193055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62C89-4EB2-3F57-BEEA-419B411E34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E7F071-A7EB-1E04-CB39-2CEE6D2B40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82599-FD34-E53F-0F51-5AE95BA5A9AB}"/>
              </a:ext>
            </a:extLst>
          </p:cNvPr>
          <p:cNvSpPr>
            <a:spLocks noGrp="1"/>
          </p:cNvSpPr>
          <p:nvPr>
            <p:ph type="dt" sz="half" idx="10"/>
          </p:nvPr>
        </p:nvSpPr>
        <p:spPr/>
        <p:txBody>
          <a:bodyPr/>
          <a:lstStyle/>
          <a:p>
            <a:fld id="{AED0D9A3-2078-45E2-85C0-069291CAD192}" type="datetimeFigureOut">
              <a:rPr lang="en-US" smtClean="0"/>
              <a:t>4/22/2025</a:t>
            </a:fld>
            <a:endParaRPr lang="en-US"/>
          </a:p>
        </p:txBody>
      </p:sp>
      <p:sp>
        <p:nvSpPr>
          <p:cNvPr id="5" name="Footer Placeholder 4">
            <a:extLst>
              <a:ext uri="{FF2B5EF4-FFF2-40B4-BE49-F238E27FC236}">
                <a16:creationId xmlns:a16="http://schemas.microsoft.com/office/drawing/2014/main" id="{4072FDDE-4EE9-0CAB-B6DE-F5EDF0F76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3BCCF-C839-C9E9-9299-37742A48B349}"/>
              </a:ext>
            </a:extLst>
          </p:cNvPr>
          <p:cNvSpPr>
            <a:spLocks noGrp="1"/>
          </p:cNvSpPr>
          <p:nvPr>
            <p:ph type="sldNum" sz="quarter" idx="12"/>
          </p:nvPr>
        </p:nvSpPr>
        <p:spPr/>
        <p:txBody>
          <a:bodyPr/>
          <a:lstStyle/>
          <a:p>
            <a:fld id="{96ABFA0E-330C-462A-BE53-6B3F7ABF90DE}" type="slidenum">
              <a:rPr lang="en-US" smtClean="0"/>
              <a:t>‹#›</a:t>
            </a:fld>
            <a:endParaRPr lang="en-US"/>
          </a:p>
        </p:txBody>
      </p:sp>
    </p:spTree>
    <p:extLst>
      <p:ext uri="{BB962C8B-B14F-4D97-AF65-F5344CB8AC3E}">
        <p14:creationId xmlns:p14="http://schemas.microsoft.com/office/powerpoint/2010/main" val="213552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8FE9-7C3B-6452-9295-5E5E6D908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F931A-934B-C5D4-22CC-8E8D8112D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36B90-B6DF-A938-4C92-21047441AED5}"/>
              </a:ext>
            </a:extLst>
          </p:cNvPr>
          <p:cNvSpPr>
            <a:spLocks noGrp="1"/>
          </p:cNvSpPr>
          <p:nvPr>
            <p:ph type="dt" sz="half" idx="10"/>
          </p:nvPr>
        </p:nvSpPr>
        <p:spPr/>
        <p:txBody>
          <a:bodyPr/>
          <a:lstStyle/>
          <a:p>
            <a:fld id="{AED0D9A3-2078-45E2-85C0-069291CAD192}" type="datetimeFigureOut">
              <a:rPr lang="en-US" smtClean="0"/>
              <a:t>4/22/2025</a:t>
            </a:fld>
            <a:endParaRPr lang="en-US"/>
          </a:p>
        </p:txBody>
      </p:sp>
      <p:sp>
        <p:nvSpPr>
          <p:cNvPr id="5" name="Footer Placeholder 4">
            <a:extLst>
              <a:ext uri="{FF2B5EF4-FFF2-40B4-BE49-F238E27FC236}">
                <a16:creationId xmlns:a16="http://schemas.microsoft.com/office/drawing/2014/main" id="{E25A97F3-8E7E-746F-0680-95936138B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BDFA0-8D96-EBF9-5230-244463B57CB5}"/>
              </a:ext>
            </a:extLst>
          </p:cNvPr>
          <p:cNvSpPr>
            <a:spLocks noGrp="1"/>
          </p:cNvSpPr>
          <p:nvPr>
            <p:ph type="sldNum" sz="quarter" idx="12"/>
          </p:nvPr>
        </p:nvSpPr>
        <p:spPr/>
        <p:txBody>
          <a:bodyPr/>
          <a:lstStyle/>
          <a:p>
            <a:fld id="{96ABFA0E-330C-462A-BE53-6B3F7ABF90DE}" type="slidenum">
              <a:rPr lang="en-US" smtClean="0"/>
              <a:t>‹#›</a:t>
            </a:fld>
            <a:endParaRPr lang="en-US"/>
          </a:p>
        </p:txBody>
      </p:sp>
    </p:spTree>
    <p:extLst>
      <p:ext uri="{BB962C8B-B14F-4D97-AF65-F5344CB8AC3E}">
        <p14:creationId xmlns:p14="http://schemas.microsoft.com/office/powerpoint/2010/main" val="240053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3CC1-FE7F-5298-6666-8F851F8DA5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176C7-1C0C-3172-5305-F78341CCB8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458F33-31C5-A969-EE9E-C112C4393BC8}"/>
              </a:ext>
            </a:extLst>
          </p:cNvPr>
          <p:cNvSpPr>
            <a:spLocks noGrp="1"/>
          </p:cNvSpPr>
          <p:nvPr>
            <p:ph type="dt" sz="half" idx="10"/>
          </p:nvPr>
        </p:nvSpPr>
        <p:spPr/>
        <p:txBody>
          <a:bodyPr/>
          <a:lstStyle/>
          <a:p>
            <a:fld id="{AED0D9A3-2078-45E2-85C0-069291CAD192}" type="datetimeFigureOut">
              <a:rPr lang="en-US" smtClean="0"/>
              <a:t>4/22/2025</a:t>
            </a:fld>
            <a:endParaRPr lang="en-US"/>
          </a:p>
        </p:txBody>
      </p:sp>
      <p:sp>
        <p:nvSpPr>
          <p:cNvPr id="5" name="Footer Placeholder 4">
            <a:extLst>
              <a:ext uri="{FF2B5EF4-FFF2-40B4-BE49-F238E27FC236}">
                <a16:creationId xmlns:a16="http://schemas.microsoft.com/office/drawing/2014/main" id="{63CCB225-E60C-E257-9C7C-E831A053C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BE622-C6EC-3CCE-7B08-82D07BA1A137}"/>
              </a:ext>
            </a:extLst>
          </p:cNvPr>
          <p:cNvSpPr>
            <a:spLocks noGrp="1"/>
          </p:cNvSpPr>
          <p:nvPr>
            <p:ph type="sldNum" sz="quarter" idx="12"/>
          </p:nvPr>
        </p:nvSpPr>
        <p:spPr/>
        <p:txBody>
          <a:bodyPr/>
          <a:lstStyle/>
          <a:p>
            <a:fld id="{96ABFA0E-330C-462A-BE53-6B3F7ABF90DE}" type="slidenum">
              <a:rPr lang="en-US" smtClean="0"/>
              <a:t>‹#›</a:t>
            </a:fld>
            <a:endParaRPr lang="en-US"/>
          </a:p>
        </p:txBody>
      </p:sp>
    </p:spTree>
    <p:extLst>
      <p:ext uri="{BB962C8B-B14F-4D97-AF65-F5344CB8AC3E}">
        <p14:creationId xmlns:p14="http://schemas.microsoft.com/office/powerpoint/2010/main" val="290823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493A-93EC-4328-D5D8-63268B93F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602CF-D748-B3E3-5C23-A552081C25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D66E85-87B8-1B50-2754-CB544D0B36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48CC89-91BE-A0E1-02E7-C996313ABC1B}"/>
              </a:ext>
            </a:extLst>
          </p:cNvPr>
          <p:cNvSpPr>
            <a:spLocks noGrp="1"/>
          </p:cNvSpPr>
          <p:nvPr>
            <p:ph type="dt" sz="half" idx="10"/>
          </p:nvPr>
        </p:nvSpPr>
        <p:spPr/>
        <p:txBody>
          <a:bodyPr/>
          <a:lstStyle/>
          <a:p>
            <a:fld id="{AED0D9A3-2078-45E2-85C0-069291CAD192}" type="datetimeFigureOut">
              <a:rPr lang="en-US" smtClean="0"/>
              <a:t>4/22/2025</a:t>
            </a:fld>
            <a:endParaRPr lang="en-US"/>
          </a:p>
        </p:txBody>
      </p:sp>
      <p:sp>
        <p:nvSpPr>
          <p:cNvPr id="6" name="Footer Placeholder 5">
            <a:extLst>
              <a:ext uri="{FF2B5EF4-FFF2-40B4-BE49-F238E27FC236}">
                <a16:creationId xmlns:a16="http://schemas.microsoft.com/office/drawing/2014/main" id="{96E61E1C-3964-28DE-4F89-0BF3AA465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CFDAA-1EDD-B50D-481C-6FA7B720880F}"/>
              </a:ext>
            </a:extLst>
          </p:cNvPr>
          <p:cNvSpPr>
            <a:spLocks noGrp="1"/>
          </p:cNvSpPr>
          <p:nvPr>
            <p:ph type="sldNum" sz="quarter" idx="12"/>
          </p:nvPr>
        </p:nvSpPr>
        <p:spPr/>
        <p:txBody>
          <a:bodyPr/>
          <a:lstStyle/>
          <a:p>
            <a:fld id="{96ABFA0E-330C-462A-BE53-6B3F7ABF90DE}" type="slidenum">
              <a:rPr lang="en-US" smtClean="0"/>
              <a:t>‹#›</a:t>
            </a:fld>
            <a:endParaRPr lang="en-US"/>
          </a:p>
        </p:txBody>
      </p:sp>
    </p:spTree>
    <p:extLst>
      <p:ext uri="{BB962C8B-B14F-4D97-AF65-F5344CB8AC3E}">
        <p14:creationId xmlns:p14="http://schemas.microsoft.com/office/powerpoint/2010/main" val="397503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E6B6-C1EB-7925-A8BA-FC8C66C302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9D0467-1A54-B18E-F041-2EFC3A2EB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D54BA5-8F4C-FD7E-C82D-26CB5157A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5D4BA4-F66B-B1AD-4384-71BA0DF87D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63A6C1-A7F7-5A7A-AC71-482C1578D6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B36027-1408-C43C-A71B-D3FB96BA68C0}"/>
              </a:ext>
            </a:extLst>
          </p:cNvPr>
          <p:cNvSpPr>
            <a:spLocks noGrp="1"/>
          </p:cNvSpPr>
          <p:nvPr>
            <p:ph type="dt" sz="half" idx="10"/>
          </p:nvPr>
        </p:nvSpPr>
        <p:spPr/>
        <p:txBody>
          <a:bodyPr/>
          <a:lstStyle/>
          <a:p>
            <a:fld id="{AED0D9A3-2078-45E2-85C0-069291CAD192}" type="datetimeFigureOut">
              <a:rPr lang="en-US" smtClean="0"/>
              <a:t>4/22/2025</a:t>
            </a:fld>
            <a:endParaRPr lang="en-US"/>
          </a:p>
        </p:txBody>
      </p:sp>
      <p:sp>
        <p:nvSpPr>
          <p:cNvPr id="8" name="Footer Placeholder 7">
            <a:extLst>
              <a:ext uri="{FF2B5EF4-FFF2-40B4-BE49-F238E27FC236}">
                <a16:creationId xmlns:a16="http://schemas.microsoft.com/office/drawing/2014/main" id="{58721A9B-FAB7-8312-E55F-4F9D21EE38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B297FD-A9D3-339E-7DE3-AACBB3F2C619}"/>
              </a:ext>
            </a:extLst>
          </p:cNvPr>
          <p:cNvSpPr>
            <a:spLocks noGrp="1"/>
          </p:cNvSpPr>
          <p:nvPr>
            <p:ph type="sldNum" sz="quarter" idx="12"/>
          </p:nvPr>
        </p:nvSpPr>
        <p:spPr/>
        <p:txBody>
          <a:bodyPr/>
          <a:lstStyle/>
          <a:p>
            <a:fld id="{96ABFA0E-330C-462A-BE53-6B3F7ABF90DE}" type="slidenum">
              <a:rPr lang="en-US" smtClean="0"/>
              <a:t>‹#›</a:t>
            </a:fld>
            <a:endParaRPr lang="en-US"/>
          </a:p>
        </p:txBody>
      </p:sp>
    </p:spTree>
    <p:extLst>
      <p:ext uri="{BB962C8B-B14F-4D97-AF65-F5344CB8AC3E}">
        <p14:creationId xmlns:p14="http://schemas.microsoft.com/office/powerpoint/2010/main" val="263552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8BB0-F821-D5A6-B76D-4A4A72CD24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A96AB0-595B-ADEF-399C-09ADE507D3CB}"/>
              </a:ext>
            </a:extLst>
          </p:cNvPr>
          <p:cNvSpPr>
            <a:spLocks noGrp="1"/>
          </p:cNvSpPr>
          <p:nvPr>
            <p:ph type="dt" sz="half" idx="10"/>
          </p:nvPr>
        </p:nvSpPr>
        <p:spPr/>
        <p:txBody>
          <a:bodyPr/>
          <a:lstStyle/>
          <a:p>
            <a:fld id="{AED0D9A3-2078-45E2-85C0-069291CAD192}" type="datetimeFigureOut">
              <a:rPr lang="en-US" smtClean="0"/>
              <a:t>4/22/2025</a:t>
            </a:fld>
            <a:endParaRPr lang="en-US"/>
          </a:p>
        </p:txBody>
      </p:sp>
      <p:sp>
        <p:nvSpPr>
          <p:cNvPr id="4" name="Footer Placeholder 3">
            <a:extLst>
              <a:ext uri="{FF2B5EF4-FFF2-40B4-BE49-F238E27FC236}">
                <a16:creationId xmlns:a16="http://schemas.microsoft.com/office/drawing/2014/main" id="{7A12F7C7-05CB-B634-FB68-202153DEAE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16C319-9949-15F8-B606-729D91B8DBB8}"/>
              </a:ext>
            </a:extLst>
          </p:cNvPr>
          <p:cNvSpPr>
            <a:spLocks noGrp="1"/>
          </p:cNvSpPr>
          <p:nvPr>
            <p:ph type="sldNum" sz="quarter" idx="12"/>
          </p:nvPr>
        </p:nvSpPr>
        <p:spPr/>
        <p:txBody>
          <a:bodyPr/>
          <a:lstStyle/>
          <a:p>
            <a:fld id="{96ABFA0E-330C-462A-BE53-6B3F7ABF90DE}" type="slidenum">
              <a:rPr lang="en-US" smtClean="0"/>
              <a:t>‹#›</a:t>
            </a:fld>
            <a:endParaRPr lang="en-US"/>
          </a:p>
        </p:txBody>
      </p:sp>
    </p:spTree>
    <p:extLst>
      <p:ext uri="{BB962C8B-B14F-4D97-AF65-F5344CB8AC3E}">
        <p14:creationId xmlns:p14="http://schemas.microsoft.com/office/powerpoint/2010/main" val="28815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D25752-7F18-B0E7-606E-369FA5A50A6D}"/>
              </a:ext>
            </a:extLst>
          </p:cNvPr>
          <p:cNvSpPr>
            <a:spLocks noGrp="1"/>
          </p:cNvSpPr>
          <p:nvPr>
            <p:ph type="dt" sz="half" idx="10"/>
          </p:nvPr>
        </p:nvSpPr>
        <p:spPr/>
        <p:txBody>
          <a:bodyPr/>
          <a:lstStyle/>
          <a:p>
            <a:fld id="{AED0D9A3-2078-45E2-85C0-069291CAD192}" type="datetimeFigureOut">
              <a:rPr lang="en-US" smtClean="0"/>
              <a:t>4/22/2025</a:t>
            </a:fld>
            <a:endParaRPr lang="en-US"/>
          </a:p>
        </p:txBody>
      </p:sp>
      <p:sp>
        <p:nvSpPr>
          <p:cNvPr id="3" name="Footer Placeholder 2">
            <a:extLst>
              <a:ext uri="{FF2B5EF4-FFF2-40B4-BE49-F238E27FC236}">
                <a16:creationId xmlns:a16="http://schemas.microsoft.com/office/drawing/2014/main" id="{F3B71DFC-2280-8C49-3255-59BDDF361E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8F924-84C4-4C05-4422-485428FFC0F5}"/>
              </a:ext>
            </a:extLst>
          </p:cNvPr>
          <p:cNvSpPr>
            <a:spLocks noGrp="1"/>
          </p:cNvSpPr>
          <p:nvPr>
            <p:ph type="sldNum" sz="quarter" idx="12"/>
          </p:nvPr>
        </p:nvSpPr>
        <p:spPr/>
        <p:txBody>
          <a:bodyPr/>
          <a:lstStyle/>
          <a:p>
            <a:fld id="{96ABFA0E-330C-462A-BE53-6B3F7ABF90DE}" type="slidenum">
              <a:rPr lang="en-US" smtClean="0"/>
              <a:t>‹#›</a:t>
            </a:fld>
            <a:endParaRPr lang="en-US"/>
          </a:p>
        </p:txBody>
      </p:sp>
    </p:spTree>
    <p:extLst>
      <p:ext uri="{BB962C8B-B14F-4D97-AF65-F5344CB8AC3E}">
        <p14:creationId xmlns:p14="http://schemas.microsoft.com/office/powerpoint/2010/main" val="375773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2988-1D31-B74D-6738-52CAF9BBC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A4CE1-A53A-EECF-8D73-2427EB3F7B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E36826-5E54-A1D8-5E32-0B168BD5F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426C9-C3AE-FB3C-EFAE-1EF92302FFF1}"/>
              </a:ext>
            </a:extLst>
          </p:cNvPr>
          <p:cNvSpPr>
            <a:spLocks noGrp="1"/>
          </p:cNvSpPr>
          <p:nvPr>
            <p:ph type="dt" sz="half" idx="10"/>
          </p:nvPr>
        </p:nvSpPr>
        <p:spPr/>
        <p:txBody>
          <a:bodyPr/>
          <a:lstStyle/>
          <a:p>
            <a:fld id="{AED0D9A3-2078-45E2-85C0-069291CAD192}" type="datetimeFigureOut">
              <a:rPr lang="en-US" smtClean="0"/>
              <a:t>4/22/2025</a:t>
            </a:fld>
            <a:endParaRPr lang="en-US"/>
          </a:p>
        </p:txBody>
      </p:sp>
      <p:sp>
        <p:nvSpPr>
          <p:cNvPr id="6" name="Footer Placeholder 5">
            <a:extLst>
              <a:ext uri="{FF2B5EF4-FFF2-40B4-BE49-F238E27FC236}">
                <a16:creationId xmlns:a16="http://schemas.microsoft.com/office/drawing/2014/main" id="{E46309BC-0866-7F09-1F69-06E15E216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8ED9B-5B19-025E-DB87-D840B2AA589F}"/>
              </a:ext>
            </a:extLst>
          </p:cNvPr>
          <p:cNvSpPr>
            <a:spLocks noGrp="1"/>
          </p:cNvSpPr>
          <p:nvPr>
            <p:ph type="sldNum" sz="quarter" idx="12"/>
          </p:nvPr>
        </p:nvSpPr>
        <p:spPr/>
        <p:txBody>
          <a:bodyPr/>
          <a:lstStyle/>
          <a:p>
            <a:fld id="{96ABFA0E-330C-462A-BE53-6B3F7ABF90DE}" type="slidenum">
              <a:rPr lang="en-US" smtClean="0"/>
              <a:t>‹#›</a:t>
            </a:fld>
            <a:endParaRPr lang="en-US"/>
          </a:p>
        </p:txBody>
      </p:sp>
    </p:spTree>
    <p:extLst>
      <p:ext uri="{BB962C8B-B14F-4D97-AF65-F5344CB8AC3E}">
        <p14:creationId xmlns:p14="http://schemas.microsoft.com/office/powerpoint/2010/main" val="323892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F188-49F0-99E8-5CB7-0F25D1446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615D3A-50C1-BFDC-0266-7768CB759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2A5849-9513-F969-D4B5-5214720EC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3FD6A-DEF3-B436-B2F0-7D222C42B1F8}"/>
              </a:ext>
            </a:extLst>
          </p:cNvPr>
          <p:cNvSpPr>
            <a:spLocks noGrp="1"/>
          </p:cNvSpPr>
          <p:nvPr>
            <p:ph type="dt" sz="half" idx="10"/>
          </p:nvPr>
        </p:nvSpPr>
        <p:spPr/>
        <p:txBody>
          <a:bodyPr/>
          <a:lstStyle/>
          <a:p>
            <a:fld id="{AED0D9A3-2078-45E2-85C0-069291CAD192}" type="datetimeFigureOut">
              <a:rPr lang="en-US" smtClean="0"/>
              <a:t>4/22/2025</a:t>
            </a:fld>
            <a:endParaRPr lang="en-US"/>
          </a:p>
        </p:txBody>
      </p:sp>
      <p:sp>
        <p:nvSpPr>
          <p:cNvPr id="6" name="Footer Placeholder 5">
            <a:extLst>
              <a:ext uri="{FF2B5EF4-FFF2-40B4-BE49-F238E27FC236}">
                <a16:creationId xmlns:a16="http://schemas.microsoft.com/office/drawing/2014/main" id="{45F53E53-2F6E-BA46-053B-B42A149B65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781C9-215A-A8C8-7817-F1983CD518BE}"/>
              </a:ext>
            </a:extLst>
          </p:cNvPr>
          <p:cNvSpPr>
            <a:spLocks noGrp="1"/>
          </p:cNvSpPr>
          <p:nvPr>
            <p:ph type="sldNum" sz="quarter" idx="12"/>
          </p:nvPr>
        </p:nvSpPr>
        <p:spPr/>
        <p:txBody>
          <a:bodyPr/>
          <a:lstStyle/>
          <a:p>
            <a:fld id="{96ABFA0E-330C-462A-BE53-6B3F7ABF90DE}" type="slidenum">
              <a:rPr lang="en-US" smtClean="0"/>
              <a:t>‹#›</a:t>
            </a:fld>
            <a:endParaRPr lang="en-US"/>
          </a:p>
        </p:txBody>
      </p:sp>
    </p:spTree>
    <p:extLst>
      <p:ext uri="{BB962C8B-B14F-4D97-AF65-F5344CB8AC3E}">
        <p14:creationId xmlns:p14="http://schemas.microsoft.com/office/powerpoint/2010/main" val="138255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F6AAC-ADFE-F203-6BA2-422B18836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0FB2B8-B04D-77EF-FFCB-1EF6C9AB7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29B36-1DAE-E225-4CA3-7A65DFE48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0D9A3-2078-45E2-85C0-069291CAD192}" type="datetimeFigureOut">
              <a:rPr lang="en-US" smtClean="0"/>
              <a:t>4/22/2025</a:t>
            </a:fld>
            <a:endParaRPr lang="en-US"/>
          </a:p>
        </p:txBody>
      </p:sp>
      <p:sp>
        <p:nvSpPr>
          <p:cNvPr id="5" name="Footer Placeholder 4">
            <a:extLst>
              <a:ext uri="{FF2B5EF4-FFF2-40B4-BE49-F238E27FC236}">
                <a16:creationId xmlns:a16="http://schemas.microsoft.com/office/drawing/2014/main" id="{20838692-BF12-1CDA-F0B7-63DFD1337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5F1C40-4E68-7090-3F30-86D09AC7A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BFA0E-330C-462A-BE53-6B3F7ABF90DE}" type="slidenum">
              <a:rPr lang="en-US" smtClean="0"/>
              <a:t>‹#›</a:t>
            </a:fld>
            <a:endParaRPr lang="en-US"/>
          </a:p>
        </p:txBody>
      </p:sp>
    </p:spTree>
    <p:extLst>
      <p:ext uri="{BB962C8B-B14F-4D97-AF65-F5344CB8AC3E}">
        <p14:creationId xmlns:p14="http://schemas.microsoft.com/office/powerpoint/2010/main" val="2956463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hc.unesco.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61D95-3509-1ECC-6208-9EEE76F46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6" y="-1"/>
            <a:ext cx="12168554" cy="6858001"/>
          </a:xfrm>
          <a:prstGeom prst="rect">
            <a:avLst/>
          </a:prstGeom>
        </p:spPr>
      </p:pic>
      <p:sp>
        <p:nvSpPr>
          <p:cNvPr id="2" name="Title 1">
            <a:extLst>
              <a:ext uri="{FF2B5EF4-FFF2-40B4-BE49-F238E27FC236}">
                <a16:creationId xmlns:a16="http://schemas.microsoft.com/office/drawing/2014/main" id="{7DDA4C52-4508-9FBE-7C7F-9AF1E5BDE785}"/>
              </a:ext>
            </a:extLst>
          </p:cNvPr>
          <p:cNvSpPr>
            <a:spLocks noGrp="1"/>
          </p:cNvSpPr>
          <p:nvPr>
            <p:ph type="ctrTitle"/>
          </p:nvPr>
        </p:nvSpPr>
        <p:spPr>
          <a:xfrm>
            <a:off x="0" y="351692"/>
            <a:ext cx="12168554" cy="4103077"/>
          </a:xfrm>
        </p:spPr>
        <p:txBody>
          <a:bodyPr anchor="ctr">
            <a:normAutofit/>
          </a:bodyPr>
          <a:lstStyle/>
          <a:p>
            <a:pPr marL="228600" marR="0" indent="0">
              <a:lnSpc>
                <a:spcPct val="115000"/>
              </a:lnSpc>
              <a:spcAft>
                <a:spcPts val="800"/>
              </a:spcAft>
            </a:pPr>
            <a:r>
              <a:rPr lang="en-US" sz="4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MEXICO IS  FUN, INTERESTING, </a:t>
            </a:r>
            <a:br>
              <a:rPr lang="en-US" sz="4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4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AND FULL OF SURPRISES</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Presented by: </a:t>
            </a:r>
            <a:b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Marc Silver</a:t>
            </a:r>
            <a:endParaRPr lang="en-US" sz="4400" dirty="0"/>
          </a:p>
        </p:txBody>
      </p:sp>
    </p:spTree>
    <p:extLst>
      <p:ext uri="{BB962C8B-B14F-4D97-AF65-F5344CB8AC3E}">
        <p14:creationId xmlns:p14="http://schemas.microsoft.com/office/powerpoint/2010/main" val="49368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57BD7-8BDF-856F-6BF7-0BE7451C1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A4627-EDDC-ADA9-B218-BFE4FE880223}"/>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 LAND OF LAWS, LEGENDS, AND LINGUISTIC CURVEBALLS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17C0178-E155-E312-71B3-8F9AED1DBEB8}"/>
              </a:ext>
            </a:extLst>
          </p:cNvPr>
          <p:cNvSpPr txBox="1"/>
          <p:nvPr/>
        </p:nvSpPr>
        <p:spPr>
          <a:xfrm>
            <a:off x="3857625" y="1811903"/>
            <a:ext cx="7718913" cy="2709268"/>
          </a:xfrm>
          <a:prstGeom prst="rect">
            <a:avLst/>
          </a:prstGeom>
          <a:noFill/>
        </p:spPr>
        <p:txBody>
          <a:bodyPr wrap="square">
            <a:spAutoFit/>
          </a:bodyPr>
          <a:lstStyle/>
          <a:p>
            <a:pPr marL="571500" marR="0" indent="-34290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Mexico has 68 official languages and over 300 dialects. Spanish may be dominant, but indigenous languages like Nahuatl and Yucatec Maya are still spoken.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34290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what does "Mexico" mean? No one agrees. Some say it refers to the god of war. Others say it means "navel of the moon.“</a:t>
            </a:r>
          </a:p>
        </p:txBody>
      </p:sp>
      <p:pic>
        <p:nvPicPr>
          <p:cNvPr id="3" name="Picture 2" descr="820+ Applying Makeup While Driving Stock Photos, Pictures &amp; Royalty-Free Images - iStock">
            <a:extLst>
              <a:ext uri="{FF2B5EF4-FFF2-40B4-BE49-F238E27FC236}">
                <a16:creationId xmlns:a16="http://schemas.microsoft.com/office/drawing/2014/main" id="{2AF323A0-235D-E1D0-1E63-8231A9339B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44195"/>
            <a:ext cx="3857625" cy="2571750"/>
          </a:xfrm>
          <a:prstGeom prst="rect">
            <a:avLst/>
          </a:prstGeom>
          <a:noFill/>
          <a:ln>
            <a:noFill/>
          </a:ln>
        </p:spPr>
      </p:pic>
      <p:sp>
        <p:nvSpPr>
          <p:cNvPr id="6" name="TextBox 5">
            <a:extLst>
              <a:ext uri="{FF2B5EF4-FFF2-40B4-BE49-F238E27FC236}">
                <a16:creationId xmlns:a16="http://schemas.microsoft.com/office/drawing/2014/main" id="{16BC4F1A-8C29-CD84-33A1-4C154DCCF1AA}"/>
              </a:ext>
            </a:extLst>
          </p:cNvPr>
          <p:cNvSpPr txBox="1"/>
          <p:nvPr/>
        </p:nvSpPr>
        <p:spPr>
          <a:xfrm>
            <a:off x="349786" y="4564268"/>
            <a:ext cx="11226752" cy="2291718"/>
          </a:xfrm>
          <a:prstGeom prst="rect">
            <a:avLst/>
          </a:prstGeom>
          <a:noFill/>
        </p:spPr>
        <p:txBody>
          <a:bodyPr wrap="square">
            <a:spAutoFit/>
          </a:bodyPr>
          <a:lstStyle/>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What is certain is that Mexico has given the world some truly odd laws. In the city of Torreon, you can be fined for grooming behind the wheel, specifically for shaving or putting on makeup while driving</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rPr>
              <a:t>. </a:t>
            </a:r>
          </a:p>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It's part of the local traffic laws aimed at reducing distracted driving, even if it sounds a little unusual.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65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4A65D-33B9-4CD2-1F11-DBA05B503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43068-FA69-7044-C735-1B9A453B9109}"/>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 LAND OF LAWS, LEGENDS, AND LINGUISTIC CURVEBALLS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6708169-E9C7-5F4D-6B79-D2D6D97A5A1F}"/>
              </a:ext>
            </a:extLst>
          </p:cNvPr>
          <p:cNvSpPr txBox="1"/>
          <p:nvPr/>
        </p:nvSpPr>
        <p:spPr>
          <a:xfrm>
            <a:off x="615461" y="1944195"/>
            <a:ext cx="6652847" cy="3734740"/>
          </a:xfrm>
          <a:prstGeom prst="rect">
            <a:avLst/>
          </a:prstGeom>
          <a:noFill/>
        </p:spPr>
        <p:txBody>
          <a:bodyPr wrap="square">
            <a:spAutoFit/>
          </a:bodyPr>
          <a:lstStyle/>
          <a:p>
            <a:pPr marL="685800" marR="0" indent="-4572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Professional Artists can pay their taxes in artwork. </a:t>
            </a:r>
          </a:p>
          <a:p>
            <a:pPr marL="685800" marR="0" indent="-4572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Mexico once held a funeral for a general’s amputated leg.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There’s also just one legal gun store in the entire country—and it’s on a military base in Mexico City.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05D3728-601D-29E5-1947-5F671D9E4439}"/>
              </a:ext>
            </a:extLst>
          </p:cNvPr>
          <p:cNvPicPr>
            <a:picLocks noChangeAspect="1"/>
          </p:cNvPicPr>
          <p:nvPr/>
        </p:nvPicPr>
        <p:blipFill>
          <a:blip r:embed="rId2">
            <a:extLst>
              <a:ext uri="{28A0092B-C50C-407E-A947-70E740481C1C}">
                <a14:useLocalDpi xmlns:a14="http://schemas.microsoft.com/office/drawing/2010/main" val="0"/>
              </a:ext>
            </a:extLst>
          </a:blip>
          <a:srcRect b="3485"/>
          <a:stretch/>
        </p:blipFill>
        <p:spPr>
          <a:xfrm>
            <a:off x="7268308" y="2026699"/>
            <a:ext cx="4923692" cy="4831301"/>
          </a:xfrm>
          <a:prstGeom prst="rect">
            <a:avLst/>
          </a:prstGeom>
        </p:spPr>
      </p:pic>
    </p:spTree>
    <p:extLst>
      <p:ext uri="{BB962C8B-B14F-4D97-AF65-F5344CB8AC3E}">
        <p14:creationId xmlns:p14="http://schemas.microsoft.com/office/powerpoint/2010/main" val="36386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8FBA-60B3-A4DC-5AE3-76EDC0568B11}"/>
            </a:ext>
          </a:extLst>
        </p:cNvPr>
        <p:cNvGrpSpPr/>
        <p:nvPr/>
      </p:nvGrpSpPr>
      <p:grpSpPr>
        <a:xfrm>
          <a:off x="0" y="0"/>
          <a:ext cx="0" cy="0"/>
          <a:chOff x="0" y="0"/>
          <a:chExt cx="0" cy="0"/>
        </a:xfrm>
      </p:grpSpPr>
      <p:pic>
        <p:nvPicPr>
          <p:cNvPr id="3" name="Picture 2" descr="Family Double Jeopardy">
            <a:extLst>
              <a:ext uri="{FF2B5EF4-FFF2-40B4-BE49-F238E27FC236}">
                <a16:creationId xmlns:a16="http://schemas.microsoft.com/office/drawing/2014/main" id="{12EB85CD-F1D5-F64D-9F39-4093646C74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76892"/>
            <a:ext cx="4981108" cy="4981108"/>
          </a:xfrm>
          <a:prstGeom prst="rect">
            <a:avLst/>
          </a:prstGeom>
          <a:noFill/>
          <a:ln>
            <a:noFill/>
          </a:ln>
        </p:spPr>
      </p:pic>
      <p:sp>
        <p:nvSpPr>
          <p:cNvPr id="2" name="Title 1">
            <a:extLst>
              <a:ext uri="{FF2B5EF4-FFF2-40B4-BE49-F238E27FC236}">
                <a16:creationId xmlns:a16="http://schemas.microsoft.com/office/drawing/2014/main" id="{686BA2CA-3764-B655-75A2-5D4455842D50}"/>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FOOD: THE FLAVOR THAT CONQUERED THE PLANET</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C942AD7-F90F-2433-2C12-A48B3C9E2DEA}"/>
              </a:ext>
            </a:extLst>
          </p:cNvPr>
          <p:cNvSpPr txBox="1"/>
          <p:nvPr/>
        </p:nvSpPr>
        <p:spPr>
          <a:xfrm>
            <a:off x="5133507" y="1876892"/>
            <a:ext cx="6530955" cy="3699451"/>
          </a:xfrm>
          <a:prstGeom prst="rect">
            <a:avLst/>
          </a:prstGeom>
          <a:noFill/>
        </p:spPr>
        <p:txBody>
          <a:bodyPr wrap="square">
            <a:spAutoFit/>
          </a:bodyPr>
          <a:lstStyle/>
          <a:p>
            <a:pPr marL="685800" marR="0" indent="-457200">
              <a:lnSpc>
                <a:spcPct val="115000"/>
              </a:lnSpc>
              <a:spcAft>
                <a:spcPts val="800"/>
              </a:spcAf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Forg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et Tex-Mex. Real Mexican cuisine is UNESCO-recognized. It’s the home of chocolate, vanilla, avocados, tomatoes, and chilies.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And yes, the Caesar salad was invented in Mexico. In Tijuana, to be exact, by an Italian-American chef.</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BFE5C0B-688E-C971-E525-667DFFB6DB4F}"/>
              </a:ext>
            </a:extLst>
          </p:cNvPr>
          <p:cNvSpPr txBox="1"/>
          <p:nvPr/>
        </p:nvSpPr>
        <p:spPr>
          <a:xfrm>
            <a:off x="-152399" y="6457890"/>
            <a:ext cx="4794738" cy="400110"/>
          </a:xfrm>
          <a:prstGeom prst="rect">
            <a:avLst/>
          </a:prstGeom>
          <a:noFill/>
        </p:spPr>
        <p:txBody>
          <a:bodyPr wrap="square">
            <a:spAutoFit/>
          </a:bodyPr>
          <a:lstStyle/>
          <a:p>
            <a:pPr marL="234950" marR="0" indent="-117475">
              <a:spcAft>
                <a:spcPts val="1000"/>
              </a:spcAft>
            </a:pPr>
            <a:r>
              <a:rPr lang="en-US" sz="2000" b="1" i="1"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Caesar Salad</a:t>
            </a:r>
          </a:p>
        </p:txBody>
      </p:sp>
    </p:spTree>
    <p:extLst>
      <p:ext uri="{BB962C8B-B14F-4D97-AF65-F5344CB8AC3E}">
        <p14:creationId xmlns:p14="http://schemas.microsoft.com/office/powerpoint/2010/main" val="25916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2FF2C-AC7D-AE94-B1D7-03EFC2C89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522E7-DB26-9594-EA74-A699D2BDE00F}"/>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FAITH, FAMILY, AND FESTIVITIES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7" name="Picture 15" descr="Day of the Dead in Mexico Traditions - A celebration of life 2020">
            <a:extLst>
              <a:ext uri="{FF2B5EF4-FFF2-40B4-BE49-F238E27FC236}">
                <a16:creationId xmlns:a16="http://schemas.microsoft.com/office/drawing/2014/main" id="{95B78817-5A91-3E8B-6134-6367BFA81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668" y="2710149"/>
            <a:ext cx="5836331" cy="3881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a:extLst>
              <a:ext uri="{FF2B5EF4-FFF2-40B4-BE49-F238E27FC236}">
                <a16:creationId xmlns:a16="http://schemas.microsoft.com/office/drawing/2014/main" id="{D1916B98-DC1F-1CE7-E681-E3291979C4A2}"/>
              </a:ext>
            </a:extLst>
          </p:cNvPr>
          <p:cNvSpPr txBox="1">
            <a:spLocks noChangeArrowheads="1"/>
          </p:cNvSpPr>
          <p:nvPr/>
        </p:nvSpPr>
        <p:spPr bwMode="auto">
          <a:xfrm>
            <a:off x="6096000" y="6591537"/>
            <a:ext cx="6096000" cy="215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Day of the Dead Festival</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EE6071D9-BF8E-5266-B5B4-B97ADA6C2115}"/>
              </a:ext>
            </a:extLst>
          </p:cNvPr>
          <p:cNvSpPr>
            <a:spLocks noChangeArrowheads="1"/>
          </p:cNvSpPr>
          <p:nvPr/>
        </p:nvSpPr>
        <p:spPr bwMode="auto">
          <a:xfrm>
            <a:off x="615462" y="16194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95595673-82D6-617A-96DE-FBE863E0D201}"/>
              </a:ext>
            </a:extLst>
          </p:cNvPr>
          <p:cNvSpPr>
            <a:spLocks noChangeArrowheads="1"/>
          </p:cNvSpPr>
          <p:nvPr/>
        </p:nvSpPr>
        <p:spPr bwMode="auto">
          <a:xfrm>
            <a:off x="615461" y="1619481"/>
            <a:ext cx="11414958" cy="469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Mexico has the second-largest population of Roman Catholics in the world, after Brazil.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Religion is deeply woven into its festivals, especially the Day </a:t>
            </a:r>
            <a:b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 the Dead, when families gather to </a:t>
            </a:r>
            <a:b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remember lost loved ones with altars, </a:t>
            </a:r>
            <a:b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food, and marigolds.</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eaLnBrk="0" fontAlgn="base" hangingPunct="0">
              <a:spcBef>
                <a:spcPct val="0"/>
              </a:spcBef>
              <a:spcAft>
                <a:spcPct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Family is central to Mexican life. </a:t>
            </a:r>
          </a:p>
          <a:p>
            <a:pPr marL="457200" indent="-457200" eaLnBrk="0" fontAlgn="base" hangingPunct="0">
              <a:spcBef>
                <a:spcPct val="0"/>
              </a:spcBef>
              <a:spcAft>
                <a:spcPct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Elders are respected. Hospitality is sacred. </a:t>
            </a:r>
          </a:p>
          <a:p>
            <a:pPr marL="457200" indent="-457200" eaLnBrk="0" fontAlgn="base" hangingPunct="0">
              <a:spcBef>
                <a:spcPct val="0"/>
              </a:spcBef>
              <a:spcAft>
                <a:spcPct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while kids do get presents,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not always on December 25. </a:t>
            </a:r>
          </a:p>
          <a:p>
            <a:pPr marL="457200" indent="-457200" eaLnBrk="0" fontAlgn="base" hangingPunct="0">
              <a:spcBef>
                <a:spcPct val="0"/>
              </a:spcBef>
              <a:spcAft>
                <a:spcPct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Many children receive gifts on January 6,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Three Kings’ Day, instead.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29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C6D86-E173-04DC-ED8A-E44016135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D4461-1A3E-B42B-6050-BCC85A90BB0A}"/>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MUSEUMS, MONUMENTS, </a:t>
            </a:r>
            <a:b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AND MEGA-CITIES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06B8A82-2A8D-7B1E-A185-1CA05CF45A56}"/>
              </a:ext>
            </a:extLst>
          </p:cNvPr>
          <p:cNvSpPr txBox="1"/>
          <p:nvPr/>
        </p:nvSpPr>
        <p:spPr>
          <a:xfrm>
            <a:off x="615461" y="1649800"/>
            <a:ext cx="10961077" cy="490199"/>
          </a:xfrm>
          <a:prstGeom prst="rect">
            <a:avLst/>
          </a:prstGeom>
          <a:noFill/>
        </p:spPr>
        <p:txBody>
          <a:bodyPr wrap="square">
            <a:spAutoFit/>
          </a:bodyPr>
          <a:lstStyle/>
          <a:p>
            <a:pPr marL="514350" marR="0" indent="-28575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Mexico City isn’t just big. It’s enormous. And culturally rich.</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31 Cultural &amp; Interesting Facts About Bullfighting in Spain">
            <a:extLst>
              <a:ext uri="{FF2B5EF4-FFF2-40B4-BE49-F238E27FC236}">
                <a16:creationId xmlns:a16="http://schemas.microsoft.com/office/drawing/2014/main" id="{BD298664-1144-B8A3-674F-ED63DDFD74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02524"/>
            <a:ext cx="7403028" cy="4164203"/>
          </a:xfrm>
          <a:prstGeom prst="rect">
            <a:avLst/>
          </a:prstGeom>
          <a:noFill/>
          <a:ln>
            <a:noFill/>
          </a:ln>
        </p:spPr>
      </p:pic>
      <p:sp>
        <p:nvSpPr>
          <p:cNvPr id="6" name="TextBox 5">
            <a:extLst>
              <a:ext uri="{FF2B5EF4-FFF2-40B4-BE49-F238E27FC236}">
                <a16:creationId xmlns:a16="http://schemas.microsoft.com/office/drawing/2014/main" id="{55B70261-8952-D5CA-8B77-2CCDFBEC1F39}"/>
              </a:ext>
            </a:extLst>
          </p:cNvPr>
          <p:cNvSpPr txBox="1"/>
          <p:nvPr/>
        </p:nvSpPr>
        <p:spPr>
          <a:xfrm>
            <a:off x="7403027" y="2301828"/>
            <a:ext cx="4440105" cy="3983463"/>
          </a:xfrm>
          <a:prstGeom prst="rect">
            <a:avLst/>
          </a:prstGeom>
          <a:noFill/>
        </p:spPr>
        <p:txBody>
          <a:bodyPr wrap="square">
            <a:spAutoFit/>
          </a:bodyPr>
          <a:lstStyle/>
          <a:p>
            <a:pPr marL="514350" marR="0" indent="-28575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It has more museums than any city in the world. More concert halls than most countries. And the world’s largest fleet of taxis, over 100,000.</a:t>
            </a:r>
          </a:p>
          <a:p>
            <a:pPr marL="514350" marR="0" indent="-28575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It’s also home to the world’s largest bullring and Latin America’s busiest airport.</a:t>
            </a:r>
          </a:p>
        </p:txBody>
      </p:sp>
      <p:sp>
        <p:nvSpPr>
          <p:cNvPr id="8" name="TextBox 7">
            <a:extLst>
              <a:ext uri="{FF2B5EF4-FFF2-40B4-BE49-F238E27FC236}">
                <a16:creationId xmlns:a16="http://schemas.microsoft.com/office/drawing/2014/main" id="{278BECCC-9F1C-C897-82D5-D6EBAF605C6A}"/>
              </a:ext>
            </a:extLst>
          </p:cNvPr>
          <p:cNvSpPr txBox="1"/>
          <p:nvPr/>
        </p:nvSpPr>
        <p:spPr>
          <a:xfrm>
            <a:off x="0" y="6488668"/>
            <a:ext cx="6097836"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World’s largest bullring Mexico City</a:t>
            </a:r>
            <a:endParaRPr lang="en-US" dirty="0"/>
          </a:p>
        </p:txBody>
      </p:sp>
    </p:spTree>
    <p:extLst>
      <p:ext uri="{BB962C8B-B14F-4D97-AF65-F5344CB8AC3E}">
        <p14:creationId xmlns:p14="http://schemas.microsoft.com/office/powerpoint/2010/main" val="130168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07016-D66D-6DD8-95BF-BE2912B7FF2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A1E0732-82C9-2610-5F5C-59A0E85D7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99" y="3792854"/>
            <a:ext cx="4599581" cy="3017869"/>
          </a:xfrm>
          <a:prstGeom prst="rect">
            <a:avLst/>
          </a:prstGeom>
        </p:spPr>
      </p:pic>
      <p:sp>
        <p:nvSpPr>
          <p:cNvPr id="2" name="Title 1">
            <a:extLst>
              <a:ext uri="{FF2B5EF4-FFF2-40B4-BE49-F238E27FC236}">
                <a16:creationId xmlns:a16="http://schemas.microsoft.com/office/drawing/2014/main" id="{FD8AC739-8B68-53F2-D497-4852E0696916}"/>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MUSEUMS, MONUMENTS, </a:t>
            </a:r>
            <a:b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AND MEGA-CITIES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FFD46D0-F301-1577-CEFE-48E8BF019EDB}"/>
              </a:ext>
            </a:extLst>
          </p:cNvPr>
          <p:cNvSpPr txBox="1"/>
          <p:nvPr/>
        </p:nvSpPr>
        <p:spPr>
          <a:xfrm>
            <a:off x="615461" y="1944195"/>
            <a:ext cx="5480539" cy="1757212"/>
          </a:xfrm>
          <a:prstGeom prst="rect">
            <a:avLst/>
          </a:prstGeom>
          <a:noFill/>
        </p:spPr>
        <p:txBody>
          <a:bodyPr wrap="square">
            <a:spAutoFit/>
          </a:bodyPr>
          <a:lstStyle/>
          <a:p>
            <a:pPr marL="514350" marR="0" indent="-28575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Then there’s Chichen Itza, a pyramid that draws over two million visitors a year and is considered one of the New Seven Wonders of the World.</a:t>
            </a:r>
          </a:p>
        </p:txBody>
      </p:sp>
      <p:pic>
        <p:nvPicPr>
          <p:cNvPr id="5" name="Picture 4">
            <a:extLst>
              <a:ext uri="{FF2B5EF4-FFF2-40B4-BE49-F238E27FC236}">
                <a16:creationId xmlns:a16="http://schemas.microsoft.com/office/drawing/2014/main" id="{1F962721-8A2C-2C92-0B00-ED23BDDDC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142" y="1997923"/>
            <a:ext cx="6111858" cy="3429861"/>
          </a:xfrm>
          <a:prstGeom prst="rect">
            <a:avLst/>
          </a:prstGeom>
        </p:spPr>
      </p:pic>
      <p:sp>
        <p:nvSpPr>
          <p:cNvPr id="7" name="TextBox 6">
            <a:extLst>
              <a:ext uri="{FF2B5EF4-FFF2-40B4-BE49-F238E27FC236}">
                <a16:creationId xmlns:a16="http://schemas.microsoft.com/office/drawing/2014/main" id="{9ACDB1DC-6271-4F06-4B70-F26E6E686BBE}"/>
              </a:ext>
            </a:extLst>
          </p:cNvPr>
          <p:cNvSpPr txBox="1"/>
          <p:nvPr/>
        </p:nvSpPr>
        <p:spPr>
          <a:xfrm>
            <a:off x="6564923" y="4932457"/>
            <a:ext cx="5011616" cy="369332"/>
          </a:xfrm>
          <a:prstGeom prst="rect">
            <a:avLst/>
          </a:prstGeom>
          <a:noFill/>
        </p:spPr>
        <p:txBody>
          <a:bodyPr wrap="square">
            <a:spAutoFit/>
          </a:bodyPr>
          <a:lstStyle/>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Chichen Itza</a:t>
            </a:r>
            <a:endParaRPr lang="en-US" dirty="0"/>
          </a:p>
        </p:txBody>
      </p:sp>
      <p:sp>
        <p:nvSpPr>
          <p:cNvPr id="11" name="TextBox 10">
            <a:extLst>
              <a:ext uri="{FF2B5EF4-FFF2-40B4-BE49-F238E27FC236}">
                <a16:creationId xmlns:a16="http://schemas.microsoft.com/office/drawing/2014/main" id="{02E7BDE3-45BF-C9B0-238E-0F9CE07AD56C}"/>
              </a:ext>
            </a:extLst>
          </p:cNvPr>
          <p:cNvSpPr txBox="1"/>
          <p:nvPr/>
        </p:nvSpPr>
        <p:spPr>
          <a:xfrm>
            <a:off x="5464679" y="5519231"/>
            <a:ext cx="6633536" cy="1339662"/>
          </a:xfrm>
          <a:prstGeom prst="rect">
            <a:avLst/>
          </a:prstGeom>
          <a:noFill/>
        </p:spPr>
        <p:txBody>
          <a:bodyPr wrap="square">
            <a:spAutoFit/>
          </a:bodyPr>
          <a:lstStyle/>
          <a:p>
            <a:pPr marL="514350" marR="0" indent="-28575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And don’t forget Cholula, the largest pyramid in the world by volume, hidden beneath a grassy hill.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B240953-FF2B-247D-8F3D-E7CE05BA65DB}"/>
              </a:ext>
            </a:extLst>
          </p:cNvPr>
          <p:cNvSpPr txBox="1"/>
          <p:nvPr/>
        </p:nvSpPr>
        <p:spPr>
          <a:xfrm>
            <a:off x="1014047" y="3884603"/>
            <a:ext cx="6107722"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Cholula</a:t>
            </a:r>
            <a:endParaRPr lang="en-US" dirty="0"/>
          </a:p>
        </p:txBody>
      </p:sp>
    </p:spTree>
    <p:extLst>
      <p:ext uri="{BB962C8B-B14F-4D97-AF65-F5344CB8AC3E}">
        <p14:creationId xmlns:p14="http://schemas.microsoft.com/office/powerpoint/2010/main" val="13136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4E25-F1F2-7AB6-E50A-2503B5F2D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960CA-202E-45E6-9769-CE6F48F09E50}"/>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STRANGE SPORTS, RARE RABBITS, AND COLORFUL CHICKENS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17E34A3-899D-CD34-1E9A-3E091631ECAE}"/>
              </a:ext>
            </a:extLst>
          </p:cNvPr>
          <p:cNvSpPr txBox="1"/>
          <p:nvPr/>
        </p:nvSpPr>
        <p:spPr>
          <a:xfrm>
            <a:off x="7394948" y="1759414"/>
            <a:ext cx="4550867" cy="3737049"/>
          </a:xfrm>
          <a:prstGeom prst="rect">
            <a:avLst/>
          </a:prstGeom>
          <a:noFill/>
        </p:spPr>
        <p:txBody>
          <a:bodyPr wrap="square">
            <a:spAutoFit/>
          </a:bodyPr>
          <a:lstStyle/>
          <a:p>
            <a:pPr marL="685800" marR="0" indent="-4572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Mexico’s national sport isn’t soccer, it’s </a:t>
            </a:r>
            <a:r>
              <a:rPr lang="en-US" sz="2400" i="1" dirty="0" err="1">
                <a:effectLst/>
                <a:latin typeface="Times New Roman" panose="02020603050405020304" pitchFamily="18" charset="0"/>
                <a:ea typeface="Calibri" panose="020F0502020204030204" pitchFamily="34" charset="0"/>
              </a:rPr>
              <a:t>charrería</a:t>
            </a:r>
            <a:r>
              <a:rPr lang="en-US" sz="2400" dirty="0">
                <a:effectLst/>
                <a:latin typeface="Times New Roman" panose="02020603050405020304" pitchFamily="18" charset="0"/>
                <a:ea typeface="Calibri" panose="020F0502020204030204" pitchFamily="34" charset="0"/>
              </a:rPr>
              <a:t>, a kind of rodeo. </a:t>
            </a:r>
          </a:p>
          <a:p>
            <a:pPr marL="685800" marR="0" indent="-4572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But </a:t>
            </a:r>
            <a:r>
              <a:rPr lang="en-US" sz="2400" i="1" dirty="0">
                <a:effectLst/>
                <a:latin typeface="Times New Roman" panose="02020603050405020304" pitchFamily="18" charset="0"/>
                <a:ea typeface="Calibri" panose="020F0502020204030204" pitchFamily="34" charset="0"/>
              </a:rPr>
              <a:t>lucha libre</a:t>
            </a:r>
            <a:r>
              <a:rPr lang="en-US" sz="2400" dirty="0">
                <a:effectLst/>
                <a:latin typeface="Times New Roman" panose="02020603050405020304" pitchFamily="18" charset="0"/>
                <a:ea typeface="Calibri" panose="020F0502020204030204" pitchFamily="34" charset="0"/>
              </a:rPr>
              <a:t>, or Mexican wrestling, is a close runner-up with its masks, flips, and high drama.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lnSpc>
                <a:spcPct val="115000"/>
              </a:lnSpc>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1" name="Picture 18" descr="Día Nacional de la Lucha Libre: ¿Quién ha sido el mejor luchador de la historia? - Heraldo Deportes">
            <a:extLst>
              <a:ext uri="{FF2B5EF4-FFF2-40B4-BE49-F238E27FC236}">
                <a16:creationId xmlns:a16="http://schemas.microsoft.com/office/drawing/2014/main" id="{F2CFD904-E2F2-1355-A515-355E27BA59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61" r="6603"/>
          <a:stretch/>
        </p:blipFill>
        <p:spPr bwMode="auto">
          <a:xfrm>
            <a:off x="114300" y="1759414"/>
            <a:ext cx="7280648" cy="47292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8929B9C-28B8-1BFC-F528-7B3E83EBC394}"/>
              </a:ext>
            </a:extLst>
          </p:cNvPr>
          <p:cNvSpPr>
            <a:spLocks noChangeArrowheads="1"/>
          </p:cNvSpPr>
          <p:nvPr/>
        </p:nvSpPr>
        <p:spPr bwMode="auto">
          <a:xfrm>
            <a:off x="114300" y="6488668"/>
            <a:ext cx="3121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Lucha Libre Mexico's Wrestling</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3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E20FB-4B32-1551-FC4B-96C356743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5DA25-F1F6-483B-B9C9-57FB2E9DFE1E}"/>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STRANGE SPORTS, RARE RABBITS, AND COLORFUL CHICKENS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4A59693-2CA7-4E0A-9529-4F38779CCC3D}"/>
              </a:ext>
            </a:extLst>
          </p:cNvPr>
          <p:cNvSpPr>
            <a:spLocks noChangeArrowheads="1"/>
          </p:cNvSpPr>
          <p:nvPr/>
        </p:nvSpPr>
        <p:spPr bwMode="auto">
          <a:xfrm>
            <a:off x="281354" y="1544124"/>
            <a:ext cx="724486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You</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ll also find unique critters here: </a:t>
            </a:r>
            <a:b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like the Volcano Rabbit, tiny, endangered, and found only near Mexico</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volcanic peaks.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5" name="Picture 19" descr="Volcano Rabbit - 1440x900 Wallpaper - teahub.io">
            <a:extLst>
              <a:ext uri="{FF2B5EF4-FFF2-40B4-BE49-F238E27FC236}">
                <a16:creationId xmlns:a16="http://schemas.microsoft.com/office/drawing/2014/main" id="{2A70B0C2-424F-53A3-B6B6-551C215439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19" r="20886"/>
          <a:stretch/>
        </p:blipFill>
        <p:spPr bwMode="auto">
          <a:xfrm>
            <a:off x="7526215" y="1619480"/>
            <a:ext cx="4665785" cy="44288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F67143A-67CB-55CD-C41B-060705480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2" y="3038428"/>
            <a:ext cx="4973517" cy="3009900"/>
          </a:xfrm>
          <a:prstGeom prst="rect">
            <a:avLst/>
          </a:prstGeom>
        </p:spPr>
      </p:pic>
      <p:sp>
        <p:nvSpPr>
          <p:cNvPr id="9" name="TextBox 8">
            <a:extLst>
              <a:ext uri="{FF2B5EF4-FFF2-40B4-BE49-F238E27FC236}">
                <a16:creationId xmlns:a16="http://schemas.microsoft.com/office/drawing/2014/main" id="{054D4EBF-2167-7C3D-8D09-FD911CB44379}"/>
              </a:ext>
            </a:extLst>
          </p:cNvPr>
          <p:cNvSpPr txBox="1"/>
          <p:nvPr/>
        </p:nvSpPr>
        <p:spPr>
          <a:xfrm>
            <a:off x="281354" y="6048328"/>
            <a:ext cx="11617569" cy="523220"/>
          </a:xfrm>
          <a:prstGeom prst="rect">
            <a:avLst/>
          </a:prstGeom>
          <a:noFill/>
        </p:spPr>
        <p:txBody>
          <a:bodyPr wrap="square">
            <a:spAutoFit/>
          </a:bodyPr>
          <a:lstStyle/>
          <a:p>
            <a:pPr marL="457200" indent="-457200" eaLnBrk="0" fontAlgn="base" hangingPunct="0">
              <a:spcBef>
                <a:spcPct val="0"/>
              </a:spcBef>
              <a:spcAft>
                <a:spcPct val="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And yes, you can buy dyed chickens in bright colors in some rural markets.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599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BB0F5-3C04-2933-7A02-805E34DED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2065A2-B488-3A6A-8642-7A2D35461D75}"/>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 LAND THAT SHAPED A CONTINENT</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9BD361B-6108-3EDB-1D4C-D8352470D29F}"/>
              </a:ext>
            </a:extLst>
          </p:cNvPr>
          <p:cNvSpPr txBox="1"/>
          <p:nvPr/>
        </p:nvSpPr>
        <p:spPr>
          <a:xfrm>
            <a:off x="615461" y="1597298"/>
            <a:ext cx="6043247" cy="3990644"/>
          </a:xfrm>
          <a:prstGeom prst="rect">
            <a:avLst/>
          </a:prstGeom>
          <a:noFill/>
        </p:spPr>
        <p:txBody>
          <a:bodyPr wrap="square">
            <a:spAutoFit/>
          </a:bodyPr>
          <a:lstStyle/>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At one point, Mexico stretched from Guatemala all the way up through California, Arizona, New Mexico, Nevada, and Utah. Even Texas was Mexican territory until 1836</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571500" marR="0" indent="-34290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After the Mexican-American War, Mexico lost about half its land. But its influence is still strong across the U.S., especially in language, food, and place names.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Mexíkó kort 1800 - Kort af Mexíkó í 1800 (Mið-Ameríku - Ameríku)">
            <a:extLst>
              <a:ext uri="{FF2B5EF4-FFF2-40B4-BE49-F238E27FC236}">
                <a16:creationId xmlns:a16="http://schemas.microsoft.com/office/drawing/2014/main" id="{402A8087-4360-E86E-624D-BF081F944E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9560" y="1607757"/>
            <a:ext cx="5442440" cy="4053209"/>
          </a:xfrm>
          <a:prstGeom prst="rect">
            <a:avLst/>
          </a:prstGeom>
          <a:noFill/>
          <a:ln>
            <a:noFill/>
          </a:ln>
        </p:spPr>
      </p:pic>
      <p:sp>
        <p:nvSpPr>
          <p:cNvPr id="6" name="TextBox 5">
            <a:extLst>
              <a:ext uri="{FF2B5EF4-FFF2-40B4-BE49-F238E27FC236}">
                <a16:creationId xmlns:a16="http://schemas.microsoft.com/office/drawing/2014/main" id="{B1C1A2CD-D144-9CCB-9CCA-C7BDA2225DC1}"/>
              </a:ext>
            </a:extLst>
          </p:cNvPr>
          <p:cNvSpPr txBox="1"/>
          <p:nvPr/>
        </p:nvSpPr>
        <p:spPr>
          <a:xfrm>
            <a:off x="580292" y="5707876"/>
            <a:ext cx="11306908" cy="907749"/>
          </a:xfrm>
          <a:prstGeom prst="rect">
            <a:avLst/>
          </a:prstGeom>
          <a:noFill/>
        </p:spPr>
        <p:txBody>
          <a:bodyPr wrap="square">
            <a:spAutoFit/>
          </a:bodyPr>
          <a:lstStyle/>
          <a:p>
            <a:pPr marL="571500" marR="0" indent="-34290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today, Mexico is home to the world’s largest population of Spanish speakers, even more than Spain itself.</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582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2931E-84FF-5568-CF7F-793A821FE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49636-1529-E967-F4F9-1BE89A7ECC8D}"/>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 Tiny Volcano</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0A4F6C8-A934-E6F6-0139-6E836A54F85D}"/>
              </a:ext>
            </a:extLst>
          </p:cNvPr>
          <p:cNvSpPr txBox="1"/>
          <p:nvPr/>
        </p:nvSpPr>
        <p:spPr>
          <a:xfrm>
            <a:off x="8004990" y="1619480"/>
            <a:ext cx="3718087" cy="3025700"/>
          </a:xfrm>
          <a:prstGeom prst="rect">
            <a:avLst/>
          </a:prstGeom>
          <a:noFill/>
        </p:spPr>
        <p:txBody>
          <a:bodyPr wrap="square">
            <a:spAutoFit/>
          </a:bodyPr>
          <a:lstStyle/>
          <a:p>
            <a:pPr marL="571500" marR="0" indent="-342900">
              <a:lnSpc>
                <a:spcPct val="115000"/>
              </a:lnSpc>
              <a:spcAft>
                <a:spcPts val="8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dirty="0" err="1">
                <a:latin typeface="Times New Roman" panose="02020603050405020304" pitchFamily="18" charset="0"/>
                <a:cs typeface="Times New Roman" panose="02020603050405020304" pitchFamily="18" charset="0"/>
              </a:rPr>
              <a:t>Cuexcomate</a:t>
            </a:r>
            <a:r>
              <a:rPr lang="en-US" sz="2800" dirty="0">
                <a:latin typeface="Times New Roman" panose="02020603050405020304" pitchFamily="18" charset="0"/>
                <a:cs typeface="Times New Roman" panose="02020603050405020304" pitchFamily="18" charset="0"/>
              </a:rPr>
              <a:t> Volcano, just outside Puebla, is the smallest volcano in the world at just 43 feet tall.</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19A75E2-AA47-EBA0-C7E3-4F8E0B08F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480"/>
            <a:ext cx="8004990" cy="5336660"/>
          </a:xfrm>
          <a:prstGeom prst="rect">
            <a:avLst/>
          </a:prstGeom>
        </p:spPr>
      </p:pic>
    </p:spTree>
    <p:extLst>
      <p:ext uri="{BB962C8B-B14F-4D97-AF65-F5344CB8AC3E}">
        <p14:creationId xmlns:p14="http://schemas.microsoft.com/office/powerpoint/2010/main" val="52429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63D60-2E17-2E74-B6CE-9E65450D6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5BCBB-4A61-532A-3C74-67657A7F7C6D}"/>
              </a:ext>
            </a:extLst>
          </p:cNvPr>
          <p:cNvSpPr>
            <a:spLocks noGrp="1"/>
          </p:cNvSpPr>
          <p:nvPr>
            <p:ph type="ctrTitle"/>
          </p:nvPr>
        </p:nvSpPr>
        <p:spPr>
          <a:xfrm>
            <a:off x="0" y="0"/>
            <a:ext cx="12192000" cy="1594338"/>
          </a:xfrm>
        </p:spPr>
        <p:txBody>
          <a:bodyPr anchor="ctr">
            <a:noAutofit/>
          </a:bodyPr>
          <a:lstStyle/>
          <a:p>
            <a:pPr marL="228600" marR="0" indent="0">
              <a:lnSpc>
                <a:spcPct val="115000"/>
              </a:lnSpc>
              <a:spcAft>
                <a:spcPts val="800"/>
              </a:spcAft>
            </a:pPr>
            <a:r>
              <a:rPr lang="en-US" sz="4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MEXICO IS  FUN, INTERESTING, </a:t>
            </a:r>
            <a:br>
              <a:rPr lang="en-US" sz="4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4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AND FULL OF SURPRISES</a:t>
            </a:r>
            <a:endParaRPr lang="en-US" sz="4400" dirty="0"/>
          </a:p>
        </p:txBody>
      </p:sp>
      <p:sp>
        <p:nvSpPr>
          <p:cNvPr id="4" name="TextBox 3">
            <a:extLst>
              <a:ext uri="{FF2B5EF4-FFF2-40B4-BE49-F238E27FC236}">
                <a16:creationId xmlns:a16="http://schemas.microsoft.com/office/drawing/2014/main" id="{0226E2DF-7663-854D-A8DB-BFA4DAB32671}"/>
              </a:ext>
            </a:extLst>
          </p:cNvPr>
          <p:cNvSpPr txBox="1"/>
          <p:nvPr/>
        </p:nvSpPr>
        <p:spPr>
          <a:xfrm>
            <a:off x="562708" y="1594338"/>
            <a:ext cx="11347937" cy="4828373"/>
          </a:xfrm>
          <a:prstGeom prst="rect">
            <a:avLst/>
          </a:prstGeom>
          <a:noFill/>
        </p:spPr>
        <p:txBody>
          <a:bodyPr wrap="square">
            <a:spAutoFit/>
          </a:bodyPr>
          <a:lstStyle/>
          <a:p>
            <a:pPr marL="571500" marR="0" indent="-3429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Welcome fellow explorers. If you’ve ever thought of Mexico as simply beaches, burritos, and spring break spots, you’re missing out on one of the most complex, surprising, and downright fascinating countries in the Americas.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3429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This seminar isn’t a travel brochure or a history lecture. </a:t>
            </a:r>
          </a:p>
          <a:p>
            <a:pPr marL="571500" marR="0" indent="-3429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It’s an exploration into the strange, the significant, and the smile-inducing facts that make Mexico. One of the most interesting countries on the map.</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3429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Let’s take a stroll through some of the most unexpected, amusing, and intriguing truths about our southern neighbor.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04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BCC27-F7FC-B5A8-D3E5-14D981909E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4DEE2-D471-9F8E-E9E0-33197C1DE287}"/>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Country of Holes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2B2929B-BBC4-C238-623A-DAF5569E445D}"/>
              </a:ext>
            </a:extLst>
          </p:cNvPr>
          <p:cNvSpPr txBox="1"/>
          <p:nvPr/>
        </p:nvSpPr>
        <p:spPr>
          <a:xfrm>
            <a:off x="373267" y="1408465"/>
            <a:ext cx="3718087" cy="3025700"/>
          </a:xfrm>
          <a:prstGeom prst="rect">
            <a:avLst/>
          </a:prstGeom>
          <a:noFill/>
        </p:spPr>
        <p:txBody>
          <a:bodyPr wrap="square">
            <a:spAutoFit/>
          </a:bodyPr>
          <a:lstStyle/>
          <a:p>
            <a:pPr marL="571500" marR="0" indent="-342900">
              <a:lnSpc>
                <a:spcPct val="115000"/>
              </a:lnSpc>
              <a:spcAft>
                <a:spcPts val="8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Mexico is home to the most cenotes on the planet, with more than 6,000 of these magical sinkholes</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FB0D7CA-7DE9-EE8F-9983-D37B7D554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354" y="1526635"/>
            <a:ext cx="8100646" cy="5383341"/>
          </a:xfrm>
          <a:prstGeom prst="rect">
            <a:avLst/>
          </a:prstGeom>
        </p:spPr>
      </p:pic>
    </p:spTree>
    <p:extLst>
      <p:ext uri="{BB962C8B-B14F-4D97-AF65-F5344CB8AC3E}">
        <p14:creationId xmlns:p14="http://schemas.microsoft.com/office/powerpoint/2010/main" val="619458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89AC9-D8DF-0E70-1780-41AB7863C0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AED75-1084-0787-B4D7-29E966ED22AF}"/>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DA26D3C-A11F-5BC4-257A-DE6DCF065C06}"/>
              </a:ext>
            </a:extLst>
          </p:cNvPr>
          <p:cNvSpPr txBox="1"/>
          <p:nvPr/>
        </p:nvSpPr>
        <p:spPr>
          <a:xfrm>
            <a:off x="615461" y="1522164"/>
            <a:ext cx="10961077" cy="5445209"/>
          </a:xfrm>
          <a:prstGeom prst="rect">
            <a:avLst/>
          </a:prstGeom>
          <a:noFill/>
        </p:spPr>
        <p:txBody>
          <a:bodyPr wrap="square">
            <a:spAutoFit/>
          </a:bodyPr>
          <a:lstStyle/>
          <a:p>
            <a:pPr marL="228600" marR="0" indent="0">
              <a:lnSpc>
                <a:spcPct val="115000"/>
              </a:lnSpc>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THE VIBRANT MOSAIC CALLED MEXICO</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Mexico is not one story, it’s thousands. It’s ancient temples and modern megacities. </a:t>
            </a:r>
          </a:p>
          <a:p>
            <a:pPr marL="685800" marR="0" indent="-4572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It’s tacos and tlachtli, pyramids and popcorn, Catholic cathedrals and Aztec sacrifice.</a:t>
            </a:r>
          </a:p>
          <a:p>
            <a:pPr marL="685800" marR="0" indent="-457200">
              <a:spcAft>
                <a:spcPts val="800"/>
              </a:spcAf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It’s the sound of mariachi at a family party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and the smell of grilled corn on a city street. It’s a place where contradictions live comfortably together.</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685800" marR="0" indent="-4572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What makes Mexico so fascinating isn’t just its history or culture, it’s the way it never stops being surprising.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15000"/>
              </a:lnSpc>
              <a:spcAft>
                <a:spcPts val="800"/>
              </a:spcAft>
              <a:buFont typeface="Arial" panose="020B0604020202020204" pitchFamily="34" charset="0"/>
              <a:buChar char="•"/>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27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50731-3C4F-72A0-1675-C1BA536A7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A22F3-2283-740A-6AE5-35F30C02AA91}"/>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buNone/>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Thank You for Coming</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31CA209-10BC-8B03-26AE-16C7FDE5E6EA}"/>
              </a:ext>
            </a:extLst>
          </p:cNvPr>
          <p:cNvSpPr txBox="1"/>
          <p:nvPr/>
        </p:nvSpPr>
        <p:spPr>
          <a:xfrm>
            <a:off x="615461" y="1944195"/>
            <a:ext cx="10961077" cy="4357218"/>
          </a:xfrm>
          <a:prstGeom prst="rect">
            <a:avLst/>
          </a:prstGeom>
          <a:noFill/>
        </p:spPr>
        <p:txBody>
          <a:bodyPr wrap="square">
            <a:spAutoFit/>
          </a:bodyPr>
          <a:lstStyle/>
          <a:p>
            <a:pPr algn="ctr">
              <a:spcBef>
                <a:spcPts val="775"/>
              </a:spcBef>
              <a:spcAft>
                <a:spcPts val="125"/>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2200" dirty="0">
                <a:latin typeface="Times New Roman" panose="02020603050405020304" pitchFamily="18" charset="0"/>
              </a:rPr>
              <a:t>	</a:t>
            </a:r>
            <a:r>
              <a:rPr lang="en-US" altLang="en-US" sz="4000" dirty="0">
                <a:latin typeface="Times New Roman" panose="02020603050405020304" pitchFamily="18" charset="0"/>
              </a:rPr>
              <a:t>I hope I’ve educated </a:t>
            </a:r>
            <a:br>
              <a:rPr lang="en-US" altLang="en-US" sz="4000" dirty="0">
                <a:latin typeface="Times New Roman" panose="02020603050405020304" pitchFamily="18" charset="0"/>
              </a:rPr>
            </a:br>
            <a:r>
              <a:rPr lang="en-US" altLang="en-US" sz="4000" dirty="0">
                <a:latin typeface="Times New Roman" panose="02020603050405020304" pitchFamily="18" charset="0"/>
              </a:rPr>
              <a:t>and entertained you today.</a:t>
            </a:r>
            <a:br>
              <a:rPr lang="en-US" altLang="en-US" sz="4000" dirty="0">
                <a:latin typeface="Times New Roman" panose="02020603050405020304" pitchFamily="18" charset="0"/>
              </a:rPr>
            </a:br>
            <a:br>
              <a:rPr lang="en-US" altLang="en-US" sz="2200" dirty="0">
                <a:latin typeface="Times New Roman" panose="02020603050405020304" pitchFamily="18" charset="0"/>
              </a:rPr>
            </a:br>
            <a:endParaRPr lang="en-US" altLang="en-US" sz="2200" dirty="0">
              <a:latin typeface="Times New Roman" panose="02020603050405020304" pitchFamily="18" charset="0"/>
            </a:endParaRPr>
          </a:p>
          <a:p>
            <a:pPr algn="ctr">
              <a:spcBef>
                <a:spcPts val="1075"/>
              </a:spcBef>
              <a:spcAft>
                <a:spcPts val="125"/>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endParaRPr lang="en-US" altLang="en-US" sz="2200" dirty="0">
              <a:latin typeface="Times New Roman" panose="02020603050405020304" pitchFamily="18" charset="0"/>
            </a:endParaRPr>
          </a:p>
          <a:p>
            <a:pPr algn="ctr">
              <a:spcBef>
                <a:spcPts val="1075"/>
              </a:spcBef>
              <a:spcAft>
                <a:spcPts val="125"/>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latin typeface="Times New Roman" panose="02020603050405020304" pitchFamily="18" charset="0"/>
              </a:rPr>
              <a:t>I can be contacted by e-mail at marc@soundscapeav.com</a:t>
            </a:r>
          </a:p>
          <a:p>
            <a:pPr marL="342900" marR="0" lvl="0" indent="-342900">
              <a:lnSpc>
                <a:spcPct val="115000"/>
              </a:lnSpc>
              <a:spcAft>
                <a:spcPts val="800"/>
              </a:spcAft>
              <a:buSzPts val="1000"/>
              <a:buFont typeface="Symbol" panose="05050102010706020507" pitchFamily="18" charset="2"/>
              <a:buChar char=""/>
              <a:tabLst>
                <a:tab pos="457200" algn="l"/>
              </a:tabLs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482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4F605-CBFA-0BDF-8CCA-682F38A6F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7C55E-147D-C8A9-6D18-F8065660B361}"/>
              </a:ext>
            </a:extLst>
          </p:cNvPr>
          <p:cNvSpPr>
            <a:spLocks noGrp="1"/>
          </p:cNvSpPr>
          <p:nvPr>
            <p:ph type="ctrTitle"/>
          </p:nvPr>
        </p:nvSpPr>
        <p:spPr>
          <a:xfrm>
            <a:off x="0" y="0"/>
            <a:ext cx="12192000" cy="1619480"/>
          </a:xfrm>
        </p:spPr>
        <p:txBody>
          <a:bodyPr anchor="ctr">
            <a:noAutofit/>
          </a:bodyPr>
          <a:lstStyle/>
          <a:p>
            <a:pPr marL="228600" marR="0" indent="0">
              <a:lnSpc>
                <a:spcPct val="115000"/>
              </a:lnSpc>
              <a:spcAft>
                <a:spcPts val="800"/>
              </a:spcAft>
              <a:buNone/>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REFERENCES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BE55019-0A4D-20C1-07F3-A99E344C04B9}"/>
              </a:ext>
            </a:extLst>
          </p:cNvPr>
          <p:cNvSpPr txBox="1"/>
          <p:nvPr/>
        </p:nvSpPr>
        <p:spPr>
          <a:xfrm>
            <a:off x="615461" y="1944195"/>
            <a:ext cx="10961077" cy="4743222"/>
          </a:xfrm>
          <a:prstGeom prst="rect">
            <a:avLst/>
          </a:prstGeom>
          <a:noFill/>
        </p:spPr>
        <p:txBody>
          <a:bodyPr wrap="square">
            <a:spAutoFit/>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UNESCO World Heritage Centre: </a:t>
            </a:r>
            <a:r>
              <a:rPr lang="en-US" sz="2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whc.unesco.org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National Institute of Statistics and Geography (INEGI), Mexico</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OECD Report on Working Hours (2017)</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CIA World Factbook</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World Pursuit: Fun Facts About Mexico (source document)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Mexico’s National Institute of Anthropology and History (INAH)</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Smithsonian National Museum of the American Indian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Mexican Secretariat of Culture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957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CC189-3970-A5AC-56BB-AE611839C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53DA7-0A58-595A-C6C5-00334BEE312D}"/>
              </a:ext>
            </a:extLst>
          </p:cNvPr>
          <p:cNvSpPr>
            <a:spLocks noGrp="1"/>
          </p:cNvSpPr>
          <p:nvPr>
            <p:ph type="ctrTitle"/>
          </p:nvPr>
        </p:nvSpPr>
        <p:spPr>
          <a:xfrm>
            <a:off x="0" y="0"/>
            <a:ext cx="12192000" cy="1617785"/>
          </a:xfrm>
        </p:spPr>
        <p:txBody>
          <a:bodyPr anchor="ctr">
            <a:norm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MEXICO: IT</a:t>
            </a:r>
            <a:r>
              <a:rPr kumimoji="0" lang="en-US" altLang="en-US" sz="4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4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OLDER THAN YOU THINK</a:t>
            </a:r>
            <a:endParaRPr kumimoji="0" lang="en-US" altLang="en-US" sz="4400" b="0" i="0" u="none" strike="noStrike" cap="none" normalizeH="0" baseline="0" dirty="0">
              <a:ln>
                <a:noFill/>
              </a:ln>
              <a:solidFill>
                <a:schemeClr val="tx1"/>
              </a:solidFill>
              <a:effectLst/>
            </a:endParaRPr>
          </a:p>
        </p:txBody>
      </p:sp>
      <p:pic>
        <p:nvPicPr>
          <p:cNvPr id="2049" name="Picture 3" descr="Spanish War of Independence breaking out - YouTube">
            <a:extLst>
              <a:ext uri="{FF2B5EF4-FFF2-40B4-BE49-F238E27FC236}">
                <a16:creationId xmlns:a16="http://schemas.microsoft.com/office/drawing/2014/main" id="{AA3465EE-2052-BE8B-1999-646811D35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22" b="13333"/>
          <a:stretch>
            <a:fillRect/>
          </a:stretch>
        </p:blipFill>
        <p:spPr bwMode="auto">
          <a:xfrm>
            <a:off x="584395" y="2769225"/>
            <a:ext cx="5570220" cy="31099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5B97EE8-3B3A-8A23-71EE-20774DC52F79}"/>
              </a:ext>
            </a:extLst>
          </p:cNvPr>
          <p:cNvSpPr>
            <a:spLocks noChangeArrowheads="1"/>
          </p:cNvSpPr>
          <p:nvPr/>
        </p:nvSpPr>
        <p:spPr bwMode="auto">
          <a:xfrm>
            <a:off x="584395" y="1617104"/>
            <a:ext cx="1104193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Mexico officially became a country in 1821 after a brutal war of independence against Spanish rule.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EBBC1DD4-FDC4-EFF5-3357-B02CD2124B37}"/>
              </a:ext>
            </a:extLst>
          </p:cNvPr>
          <p:cNvSpPr txBox="1"/>
          <p:nvPr/>
        </p:nvSpPr>
        <p:spPr>
          <a:xfrm>
            <a:off x="6154614" y="2417535"/>
            <a:ext cx="5471711" cy="4127668"/>
          </a:xfrm>
          <a:prstGeom prst="rect">
            <a:avLst/>
          </a:prstGeom>
          <a:noFill/>
        </p:spPr>
        <p:txBody>
          <a:bodyPr wrap="square">
            <a:spAutoFit/>
          </a:bodyPr>
          <a:lstStyle/>
          <a:p>
            <a:pPr marL="685800" marR="0" indent="-4572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But long before it was Mexico, it was home to advanced civilizations like the Olmecs, Maya, and Aztecs. </a:t>
            </a:r>
          </a:p>
          <a:p>
            <a:pPr marL="685800" marR="0" indent="-4572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We’re talking pyramids, cities, and writing systems while much of Europe was still fumbling through the Dark Ages.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C2A87FB-CA25-7B4B-1CF0-403BCF808F82}"/>
              </a:ext>
            </a:extLst>
          </p:cNvPr>
          <p:cNvSpPr txBox="1"/>
          <p:nvPr/>
        </p:nvSpPr>
        <p:spPr>
          <a:xfrm>
            <a:off x="492369" y="5955592"/>
            <a:ext cx="5662244"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Mexico’s War of Independence</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51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030A3-E137-031E-129D-BEC29C0E1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C2344-CC4E-B72A-71C6-44410D51B3B4}"/>
              </a:ext>
            </a:extLst>
          </p:cNvPr>
          <p:cNvSpPr>
            <a:spLocks noGrp="1"/>
          </p:cNvSpPr>
          <p:nvPr>
            <p:ph type="ctrTitle"/>
          </p:nvPr>
        </p:nvSpPr>
        <p:spPr>
          <a:xfrm>
            <a:off x="0" y="0"/>
            <a:ext cx="12192000" cy="1184031"/>
          </a:xfrm>
        </p:spPr>
        <p:txBody>
          <a:bodyPr anchor="ctr">
            <a:normAutofit/>
          </a:bodyPr>
          <a:lstStyle/>
          <a:p>
            <a:pPr marL="228600" marR="0" indent="0">
              <a:lnSpc>
                <a:spcPct val="115000"/>
              </a:lnSpc>
              <a:spcAft>
                <a:spcPts val="800"/>
              </a:spcAft>
            </a:pPr>
            <a:r>
              <a:rPr kumimoji="0" lang="en-US" altLang="en-US" sz="4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MEXICO: IT</a:t>
            </a:r>
            <a:r>
              <a:rPr kumimoji="0" lang="en-US" altLang="en-US" sz="4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4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OLDER THAN YOU THINK</a:t>
            </a:r>
            <a:endParaRPr lang="en-US" sz="4400" dirty="0"/>
          </a:p>
        </p:txBody>
      </p:sp>
      <p:sp>
        <p:nvSpPr>
          <p:cNvPr id="4" name="TextBox 3">
            <a:extLst>
              <a:ext uri="{FF2B5EF4-FFF2-40B4-BE49-F238E27FC236}">
                <a16:creationId xmlns:a16="http://schemas.microsoft.com/office/drawing/2014/main" id="{4FA2348A-4AA2-D6B7-20EF-A5144D3B4AD7}"/>
              </a:ext>
            </a:extLst>
          </p:cNvPr>
          <p:cNvSpPr txBox="1"/>
          <p:nvPr/>
        </p:nvSpPr>
        <p:spPr>
          <a:xfrm>
            <a:off x="621324" y="1698495"/>
            <a:ext cx="4397319" cy="4127668"/>
          </a:xfrm>
          <a:prstGeom prst="rect">
            <a:avLst/>
          </a:prstGeom>
          <a:noFill/>
        </p:spPr>
        <p:txBody>
          <a:bodyPr wrap="square">
            <a:spAutoFit/>
          </a:bodyPr>
          <a:lstStyle/>
          <a:p>
            <a:pPr marL="685800" marR="0" indent="-4572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In fact, human civilization here dates back to over 8,000 BC. </a:t>
            </a:r>
          </a:p>
          <a:p>
            <a:pPr marL="685800" marR="0" indent="-4572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That makes Mexico one of the six cradles of civilization, alongside Mesopotamia, Egypt, India, China, and Peru.</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Prehistoric Human Skeleton Found Near Tulum Dates Back 8000 Years - Cancun Sun">
            <a:extLst>
              <a:ext uri="{FF2B5EF4-FFF2-40B4-BE49-F238E27FC236}">
                <a16:creationId xmlns:a16="http://schemas.microsoft.com/office/drawing/2014/main" id="{17383A48-39EF-1607-7791-413730C677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3323" y="1558391"/>
            <a:ext cx="6998677" cy="4407877"/>
          </a:xfrm>
          <a:prstGeom prst="rect">
            <a:avLst/>
          </a:prstGeom>
          <a:noFill/>
          <a:ln>
            <a:noFill/>
          </a:ln>
        </p:spPr>
      </p:pic>
      <p:sp>
        <p:nvSpPr>
          <p:cNvPr id="6" name="TextBox 5">
            <a:extLst>
              <a:ext uri="{FF2B5EF4-FFF2-40B4-BE49-F238E27FC236}">
                <a16:creationId xmlns:a16="http://schemas.microsoft.com/office/drawing/2014/main" id="{88930990-82FE-B4EC-5C59-4FCBFA73E743}"/>
              </a:ext>
            </a:extLst>
          </p:cNvPr>
          <p:cNvSpPr txBox="1"/>
          <p:nvPr/>
        </p:nvSpPr>
        <p:spPr>
          <a:xfrm>
            <a:off x="5018643" y="6060195"/>
            <a:ext cx="7173357" cy="836126"/>
          </a:xfrm>
          <a:prstGeom prst="rect">
            <a:avLst/>
          </a:prstGeom>
          <a:noFill/>
        </p:spPr>
        <p:txBody>
          <a:bodyPr wrap="square">
            <a:spAutoFit/>
          </a:bodyPr>
          <a:lstStyle/>
          <a:p>
            <a:pPr marL="511810" marR="0" indent="-283210">
              <a:spcAft>
                <a:spcPts val="1000"/>
              </a:spcAft>
            </a:pPr>
            <a:r>
              <a:rPr lang="en-US" sz="2000" b="1" i="1"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Prehistoric Human Skeleton Found Near Tulum </a:t>
            </a:r>
          </a:p>
          <a:p>
            <a:pPr marL="511810" marR="0" indent="-283210">
              <a:spcAft>
                <a:spcPts val="1000"/>
              </a:spcAft>
            </a:pPr>
            <a:r>
              <a:rPr lang="en-US" sz="2000" b="1" i="1"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Dating Back over 8000 Years</a:t>
            </a:r>
          </a:p>
        </p:txBody>
      </p:sp>
    </p:spTree>
    <p:extLst>
      <p:ext uri="{BB962C8B-B14F-4D97-AF65-F5344CB8AC3E}">
        <p14:creationId xmlns:p14="http://schemas.microsoft.com/office/powerpoint/2010/main" val="168375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16009-0DB9-CE52-9941-75D19570D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12446-AE94-BAC9-D1B7-F67F9964B3EA}"/>
              </a:ext>
            </a:extLst>
          </p:cNvPr>
          <p:cNvSpPr>
            <a:spLocks noGrp="1"/>
          </p:cNvSpPr>
          <p:nvPr>
            <p:ph type="ctrTitle"/>
          </p:nvPr>
        </p:nvSpPr>
        <p:spPr>
          <a:xfrm>
            <a:off x="0" y="0"/>
            <a:ext cx="12192000" cy="1395045"/>
          </a:xfrm>
        </p:spPr>
        <p:txBody>
          <a:bodyPr anchor="ctr">
            <a:norm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MORE OLD THINGS</a:t>
            </a:r>
            <a:endParaRPr lang="en-US" sz="4400" dirty="0"/>
          </a:p>
        </p:txBody>
      </p:sp>
      <p:pic>
        <p:nvPicPr>
          <p:cNvPr id="3073" name="Picture 5" descr="National Autonomous University of Mexico | Academic Influence">
            <a:extLst>
              <a:ext uri="{FF2B5EF4-FFF2-40B4-BE49-F238E27FC236}">
                <a16:creationId xmlns:a16="http://schemas.microsoft.com/office/drawing/2014/main" id="{9FA87D65-D116-F3DC-B9BD-54F336290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67" r="5269"/>
          <a:stretch/>
        </p:blipFill>
        <p:spPr bwMode="auto">
          <a:xfrm>
            <a:off x="-17027" y="1395045"/>
            <a:ext cx="7238442" cy="46872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541EB66-ED0D-B399-86B5-E0747672C8A3}"/>
              </a:ext>
            </a:extLst>
          </p:cNvPr>
          <p:cNvSpPr>
            <a:spLocks noChangeArrowheads="1"/>
          </p:cNvSpPr>
          <p:nvPr/>
        </p:nvSpPr>
        <p:spPr bwMode="auto">
          <a:xfrm>
            <a:off x="407624" y="7821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9A5DAE32-D2BB-8367-4071-F650C4358915}"/>
              </a:ext>
            </a:extLst>
          </p:cNvPr>
          <p:cNvSpPr>
            <a:spLocks noChangeArrowheads="1"/>
          </p:cNvSpPr>
          <p:nvPr/>
        </p:nvSpPr>
        <p:spPr bwMode="auto">
          <a:xfrm>
            <a:off x="7374109" y="1395045"/>
            <a:ext cx="443371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while we</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 on the topic of old things...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Mexico is also home to the oldest university in North America. The National University of Mexico was founded in </a:t>
            </a:r>
            <a:r>
              <a:rPr lang="en-US" sz="2800" dirty="0">
                <a:effectLst/>
                <a:latin typeface="Times New Roman" panose="02020603050405020304" pitchFamily="18" charset="0"/>
                <a:ea typeface="Calibri" panose="020F0502020204030204" pitchFamily="34" charset="0"/>
              </a:rPr>
              <a:t>1551, more than a century before Harvard or Yale.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800" dirty="0">
                <a:effectLst/>
                <a:latin typeface="Times New Roman" panose="02020603050405020304" pitchFamily="18" charset="0"/>
                <a:ea typeface="Calibri" panose="020F0502020204030204" pitchFamily="34" charset="0"/>
              </a:rPr>
              <a:t>That’s how far back the country’s academic roots stretch.</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9B5A1D0A-187B-0253-0F5E-E53DA75567CC}"/>
              </a:ext>
            </a:extLst>
          </p:cNvPr>
          <p:cNvSpPr txBox="1"/>
          <p:nvPr/>
        </p:nvSpPr>
        <p:spPr>
          <a:xfrm>
            <a:off x="384178" y="6228192"/>
            <a:ext cx="630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a:ln>
                  <a:noFill/>
                </a:ln>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The University of Mexico</a:t>
            </a:r>
            <a:endPar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76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3670F-93B6-F8F1-C789-00EADCBA0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16ED1-4234-6DF6-B523-3C617355018D}"/>
              </a:ext>
            </a:extLst>
          </p:cNvPr>
          <p:cNvSpPr>
            <a:spLocks noGrp="1"/>
          </p:cNvSpPr>
          <p:nvPr>
            <p:ph type="ctrTitle"/>
          </p:nvPr>
        </p:nvSpPr>
        <p:spPr>
          <a:xfrm>
            <a:off x="0" y="0"/>
            <a:ext cx="12192000" cy="1184031"/>
          </a:xfrm>
        </p:spPr>
        <p:txBody>
          <a:bodyPr anchor="ctr">
            <a:norm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AZTECS, GODS, AND A CITY ON A LAKE</a:t>
            </a:r>
            <a:endParaRPr kumimoji="0" lang="en-US" altLang="en-US" sz="4400" b="0" i="0" u="none" strike="noStrike" cap="none" normalizeH="0" baseline="0" dirty="0">
              <a:ln>
                <a:noFill/>
              </a:ln>
              <a:solidFill>
                <a:schemeClr val="tx1"/>
              </a:solidFill>
              <a:effectLst/>
            </a:endParaRPr>
          </a:p>
        </p:txBody>
      </p:sp>
      <p:pic>
        <p:nvPicPr>
          <p:cNvPr id="2049" name="Picture 1" descr="mexico-flag - United States Department of State">
            <a:extLst>
              <a:ext uri="{FF2B5EF4-FFF2-40B4-BE49-F238E27FC236}">
                <a16:creationId xmlns:a16="http://schemas.microsoft.com/office/drawing/2014/main" id="{0F25C788-FF55-63B3-A1F9-289A78082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4177"/>
            <a:ext cx="5144978" cy="2941024"/>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a:extLst>
              <a:ext uri="{FF2B5EF4-FFF2-40B4-BE49-F238E27FC236}">
                <a16:creationId xmlns:a16="http://schemas.microsoft.com/office/drawing/2014/main" id="{3993AF17-A09B-A02D-019F-263E6DE14B7C}"/>
              </a:ext>
            </a:extLst>
          </p:cNvPr>
          <p:cNvSpPr txBox="1">
            <a:spLocks noChangeArrowheads="1"/>
          </p:cNvSpPr>
          <p:nvPr/>
        </p:nvSpPr>
        <p:spPr bwMode="auto">
          <a:xfrm>
            <a:off x="228600" y="7453948"/>
            <a:ext cx="5629275"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4 Flag of Mexico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6ED87ED1-FC39-D0DE-04AA-363E8CF3FFB8}"/>
              </a:ext>
            </a:extLst>
          </p:cNvPr>
          <p:cNvSpPr>
            <a:spLocks noChangeArrowheads="1"/>
          </p:cNvSpPr>
          <p:nvPr/>
        </p:nvSpPr>
        <p:spPr bwMode="auto">
          <a:xfrm>
            <a:off x="659683" y="1127055"/>
            <a:ext cx="1153231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Mexico</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capital, Mexico City, was once Tenochtitlan, an Aztec metropolis floating on a lake. According to legend, the Aztecs were told to settle where they saw an eagle perched on a cactus eating a snake. They found it in the middle of Lake Texcoco, and that</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where they built their city.</a:t>
            </a:r>
          </a:p>
          <a:p>
            <a:pPr marL="457200" indent="-457200">
              <a:buFont typeface="Arial" panose="020B0604020202020204" pitchFamily="34" charset="0"/>
              <a:buChar char="•"/>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That image? It</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now the center of the Mexican flag.</a:t>
            </a:r>
            <a:endParaRPr kumimoji="0" lang="en-US" altLang="en-US" sz="2800" b="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16476F9D-887D-9A4C-D01D-555871BD6568}"/>
              </a:ext>
            </a:extLst>
          </p:cNvPr>
          <p:cNvSpPr txBox="1"/>
          <p:nvPr/>
        </p:nvSpPr>
        <p:spPr>
          <a:xfrm>
            <a:off x="5144978" y="3373824"/>
            <a:ext cx="7047021" cy="3816429"/>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Mexico City still bears the bones of its past. But it</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also sinking, literally. Built on a lakebed, parts of the city have dropped over 30 feet in the past century as groundwater is pumped from beneath.</a:t>
            </a:r>
            <a:endParaRPr kumimoji="0" lang="en-US" altLang="en-US" sz="28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yes, it</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congested. According to GPS data, it has some of the worst traffic in the world.</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788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04D2C-3236-43B3-704F-282D75226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C1028-5901-B72C-83C5-C8B1794D150B}"/>
              </a:ext>
            </a:extLst>
          </p:cNvPr>
          <p:cNvSpPr>
            <a:spLocks noGrp="1"/>
          </p:cNvSpPr>
          <p:nvPr>
            <p:ph type="ctrTitle"/>
          </p:nvPr>
        </p:nvSpPr>
        <p:spPr>
          <a:xfrm>
            <a:off x="0" y="1"/>
            <a:ext cx="12192000" cy="1663994"/>
          </a:xfrm>
        </p:spPr>
        <p:txBody>
          <a:bodyPr anchor="ctr">
            <a:no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CIVILIZATIONS THAT INVENTED GAMES, POPCORN, AND... MASS SACRIFICE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92F497B-700C-8DEE-264B-C8465B1B69D3}"/>
              </a:ext>
            </a:extLst>
          </p:cNvPr>
          <p:cNvSpPr txBox="1"/>
          <p:nvPr/>
        </p:nvSpPr>
        <p:spPr>
          <a:xfrm>
            <a:off x="6850673" y="3212856"/>
            <a:ext cx="10961077" cy="490199"/>
          </a:xfrm>
          <a:prstGeom prst="rect">
            <a:avLst/>
          </a:prstGeom>
          <a:noFill/>
        </p:spPr>
        <p:txBody>
          <a:bodyPr wrap="square">
            <a:spAutoFit/>
          </a:bodyPr>
          <a:lstStyle/>
          <a:p>
            <a:pPr marL="571500" marR="0" indent="-34290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Welcome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3" name="Picture 6" descr="¿Por qué debería existir una liga de tlachtli ? - El Chabacano">
            <a:extLst>
              <a:ext uri="{FF2B5EF4-FFF2-40B4-BE49-F238E27FC236}">
                <a16:creationId xmlns:a16="http://schemas.microsoft.com/office/drawing/2014/main" id="{302591F8-7026-490B-8B2D-31BA810A2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2850855"/>
            <a:ext cx="5734050" cy="3225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25A68B77-5724-1FCC-7D74-F25F1A67C767}"/>
              </a:ext>
            </a:extLst>
          </p:cNvPr>
          <p:cNvSpPr>
            <a:spLocks noChangeArrowheads="1"/>
          </p:cNvSpPr>
          <p:nvPr/>
        </p:nvSpPr>
        <p:spPr bwMode="auto">
          <a:xfrm>
            <a:off x="6229350" y="20288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A01B73AF-DA22-DAA2-2D5E-4667559BA65A}"/>
              </a:ext>
            </a:extLst>
          </p:cNvPr>
          <p:cNvSpPr>
            <a:spLocks noChangeArrowheads="1"/>
          </p:cNvSpPr>
          <p:nvPr/>
        </p:nvSpPr>
        <p:spPr bwMode="auto">
          <a:xfrm>
            <a:off x="594360" y="1663995"/>
            <a:ext cx="113157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Let</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talk human sacrifice. The Aztecs weren</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 shy about it. They believed it pleased the gods. Around 250,000 people per year were sacrificed at their peak, often prisoners or slaves.</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ED432059-F2CD-6BEE-EF4B-CE749A2951EE}"/>
              </a:ext>
            </a:extLst>
          </p:cNvPr>
          <p:cNvSpPr txBox="1"/>
          <p:nvPr/>
        </p:nvSpPr>
        <p:spPr>
          <a:xfrm>
            <a:off x="594359" y="3048990"/>
            <a:ext cx="11315699" cy="3970318"/>
          </a:xfrm>
          <a:prstGeom prst="rect">
            <a:avLst/>
          </a:prstGeom>
          <a:noFill/>
        </p:spPr>
        <p:txBody>
          <a:bodyPr wrap="square">
            <a:spAutoFit/>
          </a:bodyPr>
          <a:lstStyle/>
          <a:p>
            <a:pPr marL="457200" indent="-4572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But they weren’t all blood and </a:t>
            </a:r>
            <a:br>
              <a:rPr lang="en-US" sz="2800" dirty="0">
                <a:effectLst/>
                <a:latin typeface="Times New Roman" panose="02020603050405020304" pitchFamily="18" charset="0"/>
                <a:ea typeface="Calibri" panose="020F0502020204030204" pitchFamily="34" charset="0"/>
              </a:rPr>
            </a:br>
            <a:r>
              <a:rPr lang="en-US" sz="2800" dirty="0">
                <a:effectLst/>
                <a:latin typeface="Times New Roman" panose="02020603050405020304" pitchFamily="18" charset="0"/>
                <a:ea typeface="Calibri" panose="020F0502020204030204" pitchFamily="34" charset="0"/>
              </a:rPr>
              <a:t>brutality. The Aztecs also played one </a:t>
            </a:r>
            <a:br>
              <a:rPr lang="en-US" sz="2800" dirty="0">
                <a:effectLst/>
                <a:latin typeface="Times New Roman" panose="02020603050405020304" pitchFamily="18" charset="0"/>
                <a:ea typeface="Calibri" panose="020F0502020204030204" pitchFamily="34" charset="0"/>
              </a:rPr>
            </a:br>
            <a:r>
              <a:rPr lang="en-US" sz="2800" dirty="0">
                <a:effectLst/>
                <a:latin typeface="Times New Roman" panose="02020603050405020304" pitchFamily="18" charset="0"/>
                <a:ea typeface="Calibri" panose="020F0502020204030204" pitchFamily="34" charset="0"/>
              </a:rPr>
              <a:t>of the world’s oldest sports. Called </a:t>
            </a:r>
            <a:br>
              <a:rPr lang="en-US" sz="2800" dirty="0">
                <a:effectLst/>
                <a:latin typeface="Times New Roman" panose="02020603050405020304" pitchFamily="18" charset="0"/>
                <a:ea typeface="Calibri" panose="020F0502020204030204" pitchFamily="34" charset="0"/>
              </a:rPr>
            </a:br>
            <a:r>
              <a:rPr lang="en-US" sz="2800" i="1" dirty="0">
                <a:effectLst/>
                <a:latin typeface="Times New Roman" panose="02020603050405020304" pitchFamily="18" charset="0"/>
                <a:ea typeface="Calibri" panose="020F0502020204030204" pitchFamily="34" charset="0"/>
              </a:rPr>
              <a:t>tlachtli</a:t>
            </a:r>
            <a:r>
              <a:rPr lang="en-US" sz="2800" dirty="0">
                <a:effectLst/>
                <a:latin typeface="Times New Roman" panose="02020603050405020304" pitchFamily="18" charset="0"/>
                <a:ea typeface="Calibri" panose="020F0502020204030204" pitchFamily="34" charset="0"/>
              </a:rPr>
              <a:t>, it used a solid rubber ball </a:t>
            </a:r>
            <a:br>
              <a:rPr lang="en-US" sz="2800" dirty="0">
                <a:effectLst/>
                <a:latin typeface="Times New Roman" panose="02020603050405020304" pitchFamily="18" charset="0"/>
                <a:ea typeface="Calibri" panose="020F0502020204030204" pitchFamily="34" charset="0"/>
              </a:rPr>
            </a:br>
            <a:r>
              <a:rPr lang="en-US" sz="2800" dirty="0">
                <a:effectLst/>
                <a:latin typeface="Times New Roman" panose="02020603050405020304" pitchFamily="18" charset="0"/>
                <a:ea typeface="Calibri" panose="020F0502020204030204" pitchFamily="34" charset="0"/>
              </a:rPr>
              <a:t>and a stone hoop. </a:t>
            </a:r>
          </a:p>
          <a:p>
            <a:pPr marL="457200" indent="-4572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You could only use your hips, </a:t>
            </a:r>
            <a:br>
              <a:rPr lang="en-US" sz="2800" dirty="0">
                <a:effectLst/>
                <a:latin typeface="Times New Roman" panose="02020603050405020304" pitchFamily="18" charset="0"/>
                <a:ea typeface="Calibri" panose="020F0502020204030204" pitchFamily="34" charset="0"/>
              </a:rPr>
            </a:br>
            <a:r>
              <a:rPr lang="en-US" sz="2800" dirty="0">
                <a:effectLst/>
                <a:latin typeface="Times New Roman" panose="02020603050405020304" pitchFamily="18" charset="0"/>
                <a:ea typeface="Calibri" panose="020F0502020204030204" pitchFamily="34" charset="0"/>
              </a:rPr>
              <a:t>forearms, or a stick to get the ball </a:t>
            </a:r>
            <a:br>
              <a:rPr lang="en-US" sz="2800" dirty="0">
                <a:effectLst/>
                <a:latin typeface="Times New Roman" panose="02020603050405020304" pitchFamily="18" charset="0"/>
                <a:ea typeface="Calibri" panose="020F0502020204030204" pitchFamily="34" charset="0"/>
              </a:rPr>
            </a:br>
            <a:r>
              <a:rPr lang="en-US" sz="2800" dirty="0">
                <a:effectLst/>
                <a:latin typeface="Times New Roman" panose="02020603050405020304" pitchFamily="18" charset="0"/>
                <a:ea typeface="Calibri" panose="020F0502020204030204" pitchFamily="34" charset="0"/>
              </a:rPr>
              <a:t>through the hoop. </a:t>
            </a:r>
          </a:p>
          <a:p>
            <a:pPr marL="457200" indent="-457200">
              <a:buFont typeface="Arial" panose="020B0604020202020204" pitchFamily="34" charset="0"/>
              <a:buChar char="•"/>
            </a:pPr>
            <a:r>
              <a:rPr lang="en-US" sz="2800" b="1" dirty="0">
                <a:solidFill>
                  <a:srgbClr val="FF0000"/>
                </a:solidFill>
                <a:effectLst/>
                <a:latin typeface="Times New Roman" panose="02020603050405020304" pitchFamily="18" charset="0"/>
                <a:ea typeface="Calibri" panose="020F0502020204030204" pitchFamily="34" charset="0"/>
              </a:rPr>
              <a:t>Losers sometimes paid with their lives.</a:t>
            </a:r>
            <a:endParaRPr lang="en-US" sz="2800" b="1" dirty="0">
              <a:solidFill>
                <a:srgbClr val="FF0000"/>
              </a:solidFill>
            </a:endParaRPr>
          </a:p>
        </p:txBody>
      </p:sp>
    </p:spTree>
    <p:extLst>
      <p:ext uri="{BB962C8B-B14F-4D97-AF65-F5344CB8AC3E}">
        <p14:creationId xmlns:p14="http://schemas.microsoft.com/office/powerpoint/2010/main" val="394520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37F2-8EDC-27D4-A9E8-C8300C161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E49BF-C6CD-248F-FFE3-5300FE03B863}"/>
              </a:ext>
            </a:extLst>
          </p:cNvPr>
          <p:cNvSpPr>
            <a:spLocks noGrp="1"/>
          </p:cNvSpPr>
          <p:nvPr>
            <p:ph type="ctrTitle"/>
          </p:nvPr>
        </p:nvSpPr>
        <p:spPr>
          <a:xfrm>
            <a:off x="0" y="0"/>
            <a:ext cx="12192000" cy="1664672"/>
          </a:xfrm>
        </p:spPr>
        <p:txBody>
          <a:bodyPr anchor="ctr">
            <a:norm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FULL OF SURPRISES</a:t>
            </a:r>
            <a:endParaRPr lang="en-US" sz="4400" dirty="0"/>
          </a:p>
        </p:txBody>
      </p:sp>
      <p:sp>
        <p:nvSpPr>
          <p:cNvPr id="4" name="TextBox 3">
            <a:extLst>
              <a:ext uri="{FF2B5EF4-FFF2-40B4-BE49-F238E27FC236}">
                <a16:creationId xmlns:a16="http://schemas.microsoft.com/office/drawing/2014/main" id="{86A532FC-5F5F-71CD-4604-907B217D32D7}"/>
              </a:ext>
            </a:extLst>
          </p:cNvPr>
          <p:cNvSpPr txBox="1"/>
          <p:nvPr/>
        </p:nvSpPr>
        <p:spPr>
          <a:xfrm>
            <a:off x="339970" y="1664674"/>
            <a:ext cx="4713466" cy="2743700"/>
          </a:xfrm>
          <a:prstGeom prst="rect">
            <a:avLst/>
          </a:prstGeom>
          <a:noFill/>
        </p:spPr>
        <p:txBody>
          <a:bodyPr wrap="square">
            <a:spAutoFit/>
          </a:bodyPr>
          <a:lstStyle/>
          <a:p>
            <a:pPr marL="685800" marR="0" indent="-4572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Another Mesoamerican invention? </a:t>
            </a:r>
          </a:p>
          <a:p>
            <a:pPr marL="685800" marR="0" indent="-4572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Popcorn. </a:t>
            </a:r>
          </a:p>
          <a:p>
            <a:pPr marL="685800" marR="0" indent="-4572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Domesticated in Mexico 9,000 years ago.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Popcorn | Homemade, Microwave, Air-popped | Britannica">
            <a:extLst>
              <a:ext uri="{FF2B5EF4-FFF2-40B4-BE49-F238E27FC236}">
                <a16:creationId xmlns:a16="http://schemas.microsoft.com/office/drawing/2014/main" id="{FEB2D67A-BD01-865A-0296-B96739A7DB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3435" y="1664673"/>
            <a:ext cx="7138565" cy="4759569"/>
          </a:xfrm>
          <a:prstGeom prst="rect">
            <a:avLst/>
          </a:prstGeom>
          <a:noFill/>
          <a:ln>
            <a:noFill/>
          </a:ln>
        </p:spPr>
      </p:pic>
    </p:spTree>
    <p:extLst>
      <p:ext uri="{BB962C8B-B14F-4D97-AF65-F5344CB8AC3E}">
        <p14:creationId xmlns:p14="http://schemas.microsoft.com/office/powerpoint/2010/main" val="146143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E9AF0-26E5-5173-70C3-9F83FDDC4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0B0B7-23CD-61DA-08DF-8DD33831EBCE}"/>
              </a:ext>
            </a:extLst>
          </p:cNvPr>
          <p:cNvSpPr>
            <a:spLocks noGrp="1"/>
          </p:cNvSpPr>
          <p:nvPr>
            <p:ph type="ctrTitle"/>
          </p:nvPr>
        </p:nvSpPr>
        <p:spPr>
          <a:xfrm>
            <a:off x="0" y="0"/>
            <a:ext cx="12192000" cy="1586429"/>
          </a:xfrm>
        </p:spPr>
        <p:txBody>
          <a:bodyPr anchor="ctr">
            <a:normAutofit/>
          </a:bodyPr>
          <a:lstStyle/>
          <a:p>
            <a:pPr marL="228600" marR="0" indent="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WORLD’S FIRST GLOBAL CURRENCY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4602F8B-725D-1E37-76B6-C993719AA3AE}"/>
              </a:ext>
            </a:extLst>
          </p:cNvPr>
          <p:cNvSpPr txBox="1"/>
          <p:nvPr/>
        </p:nvSpPr>
        <p:spPr>
          <a:xfrm>
            <a:off x="304801" y="1586429"/>
            <a:ext cx="11233638" cy="3734740"/>
          </a:xfrm>
          <a:prstGeom prst="rect">
            <a:avLst/>
          </a:prstGeom>
          <a:noFill/>
        </p:spPr>
        <p:txBody>
          <a:bodyPr wrap="square">
            <a:spAutoFit/>
          </a:bodyPr>
          <a:lstStyle/>
          <a:p>
            <a:pPr marL="514350" marR="0" indent="-28575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Here’s one for the treasure hunters: Mexico minted the first global currency. The silver peso, or Spanish dollar, was used everywhere from Europe to Asia. </a:t>
            </a:r>
          </a:p>
          <a:p>
            <a:pPr marL="514350" marR="0" indent="-28575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Pirates called them Pieces of Eight.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They were minted using silver from Mexico’s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vast mines. Even today, Mexico is the world’s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top silver producer.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Spain- 3 different silver Cob coins, of 1 and 2 real, different kings. 15th and 16th century ...">
            <a:extLst>
              <a:ext uri="{FF2B5EF4-FFF2-40B4-BE49-F238E27FC236}">
                <a16:creationId xmlns:a16="http://schemas.microsoft.com/office/drawing/2014/main" id="{DA6BE289-4872-E447-1F58-A6BF5506E0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1634" y="2614737"/>
            <a:ext cx="3924864" cy="3919413"/>
          </a:xfrm>
          <a:prstGeom prst="rect">
            <a:avLst/>
          </a:prstGeom>
          <a:noFill/>
          <a:ln>
            <a:noFill/>
          </a:ln>
        </p:spPr>
      </p:pic>
      <p:sp>
        <p:nvSpPr>
          <p:cNvPr id="7" name="TextBox 6">
            <a:extLst>
              <a:ext uri="{FF2B5EF4-FFF2-40B4-BE49-F238E27FC236}">
                <a16:creationId xmlns:a16="http://schemas.microsoft.com/office/drawing/2014/main" id="{47F5FFD5-AF94-B06A-9CD4-76CF0D84AA04}"/>
              </a:ext>
            </a:extLst>
          </p:cNvPr>
          <p:cNvSpPr txBox="1"/>
          <p:nvPr/>
        </p:nvSpPr>
        <p:spPr>
          <a:xfrm>
            <a:off x="8251634" y="6488668"/>
            <a:ext cx="3924864" cy="369332"/>
          </a:xfrm>
          <a:prstGeom prst="rect">
            <a:avLst/>
          </a:prstGeom>
          <a:noFill/>
        </p:spPr>
        <p:txBody>
          <a:bodyPr wrap="square">
            <a:spAutoFit/>
          </a:bodyPr>
          <a:lstStyle/>
          <a:p>
            <a:pPr marL="511810" marR="0" indent="-283210" algn="ctr">
              <a:spcAft>
                <a:spcPts val="1000"/>
              </a:spcAft>
            </a:pPr>
            <a:r>
              <a:rPr lang="en-US" sz="1800" i="1"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Spanish Silver Peso</a:t>
            </a:r>
          </a:p>
        </p:txBody>
      </p:sp>
    </p:spTree>
    <p:extLst>
      <p:ext uri="{BB962C8B-B14F-4D97-AF65-F5344CB8AC3E}">
        <p14:creationId xmlns:p14="http://schemas.microsoft.com/office/powerpoint/2010/main" val="223655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1559</Words>
  <Application>Microsoft Office PowerPoint</Application>
  <PresentationFormat>Widescreen</PresentationFormat>
  <Paragraphs>111</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Symbol</vt:lpstr>
      <vt:lpstr>Times New Roman</vt:lpstr>
      <vt:lpstr>Office Theme</vt:lpstr>
      <vt:lpstr>MEXICO IS  FUN, INTERESTING,  AND FULL OF SURPRISES Presented by:  Marc Silver</vt:lpstr>
      <vt:lpstr>MEXICO IS  FUN, INTERESTING,  AND FULL OF SURPRISES</vt:lpstr>
      <vt:lpstr>MEXICO: IT’S OLDER THAN YOU THINK</vt:lpstr>
      <vt:lpstr>MEXICO: IT’S OLDER THAN YOU THINK</vt:lpstr>
      <vt:lpstr>MORE OLD THINGS</vt:lpstr>
      <vt:lpstr>AZTECS, GODS, AND A CITY ON A LAKE</vt:lpstr>
      <vt:lpstr>CIVILIZATIONS THAT INVENTED GAMES, POPCORN, AND... MASS SACRIFICE</vt:lpstr>
      <vt:lpstr>FULL OF SURPRISES</vt:lpstr>
      <vt:lpstr>THE WORLD’S FIRST GLOBAL CURRENCY</vt:lpstr>
      <vt:lpstr>A LAND OF LAWS, LEGENDS, AND LINGUISTIC CURVEBALLS</vt:lpstr>
      <vt:lpstr>A LAND OF LAWS, LEGENDS, AND LINGUISTIC CURVEBALLS</vt:lpstr>
      <vt:lpstr>FOOD: THE FLAVOR THAT CONQUERED THE PLANET</vt:lpstr>
      <vt:lpstr>FAITH, FAMILY, AND FESTIVITIES</vt:lpstr>
      <vt:lpstr>MUSEUMS, MONUMENTS,  AND MEGA-CITIES</vt:lpstr>
      <vt:lpstr>MUSEUMS, MONUMENTS,  AND MEGA-CITIES</vt:lpstr>
      <vt:lpstr>STRANGE SPORTS, RARE RABBITS, AND COLORFUL CHICKENS</vt:lpstr>
      <vt:lpstr>STRANGE SPORTS, RARE RABBITS, AND COLORFUL CHICKENS</vt:lpstr>
      <vt:lpstr>A LAND THAT SHAPED A CONTINENT</vt:lpstr>
      <vt:lpstr>A Tiny Volcano</vt:lpstr>
      <vt:lpstr>Country of Holes</vt:lpstr>
      <vt:lpstr>FINAL THOUGHTS</vt:lpstr>
      <vt:lpstr>Thank You for Coming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8</cp:revision>
  <dcterms:created xsi:type="dcterms:W3CDTF">2025-04-09T15:17:18Z</dcterms:created>
  <dcterms:modified xsi:type="dcterms:W3CDTF">2025-04-22T15:08:20Z</dcterms:modified>
</cp:coreProperties>
</file>