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6"/>
  </p:notesMasterIdLst>
  <p:handoutMasterIdLst>
    <p:handoutMasterId r:id="rId27"/>
  </p:handoutMasterIdLst>
  <p:sldIdLst>
    <p:sldId id="256" r:id="rId3"/>
    <p:sldId id="273" r:id="rId4"/>
    <p:sldId id="257" r:id="rId5"/>
    <p:sldId id="274" r:id="rId6"/>
    <p:sldId id="258" r:id="rId7"/>
    <p:sldId id="263" r:id="rId8"/>
    <p:sldId id="259" r:id="rId9"/>
    <p:sldId id="261" r:id="rId10"/>
    <p:sldId id="276" r:id="rId11"/>
    <p:sldId id="288" r:id="rId12"/>
    <p:sldId id="290" r:id="rId13"/>
    <p:sldId id="291" r:id="rId14"/>
    <p:sldId id="277" r:id="rId15"/>
    <p:sldId id="282" r:id="rId16"/>
    <p:sldId id="295" r:id="rId17"/>
    <p:sldId id="293" r:id="rId18"/>
    <p:sldId id="294" r:id="rId19"/>
    <p:sldId id="296" r:id="rId20"/>
    <p:sldId id="292" r:id="rId21"/>
    <p:sldId id="297" r:id="rId22"/>
    <p:sldId id="275" r:id="rId23"/>
    <p:sldId id="271" r:id="rId24"/>
    <p:sldId id="272" r:id="rId25"/>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p:cViewPr varScale="1">
        <p:scale>
          <a:sx n="104" d="100"/>
          <a:sy n="104" d="100"/>
        </p:scale>
        <p:origin x="7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8</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9.jp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gomanzanillo.com/city_guide/birds.htm" TargetMode="External"/><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hyperlink" Target="https://gomanzanillo.com/city_guide/butcher.ht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18.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735996"/>
            <a:ext cx="5949244" cy="1643527"/>
          </a:xfrm>
        </p:spPr>
        <p:txBody>
          <a:bodyPr vert="horz" wrap="square">
            <a:spAutoFit/>
          </a:bodyPr>
          <a:lstStyle/>
          <a:p>
            <a:pPr lvl="0" algn="ctr"/>
            <a:r>
              <a:rPr lang="en-US" sz="4400" b="1" dirty="0">
                <a:latin typeface="Times New Roman" panose="02020603050405020304" pitchFamily="18" charset="0"/>
                <a:cs typeface="Times New Roman" panose="02020603050405020304" pitchFamily="18" charset="0"/>
              </a:rPr>
              <a:t>Mazatlán, Mexico</a:t>
            </a:r>
            <a:br>
              <a:rPr lang="en-US" sz="4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Presented by</a:t>
            </a:r>
            <a:br>
              <a:rPr lang="en-US" sz="28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Marc Silver</a:t>
            </a:r>
            <a:endParaRPr lang="en-US" sz="28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flag with a red white and green stripe&#10;&#10;Description automatically generated">
            <a:extLst>
              <a:ext uri="{FF2B5EF4-FFF2-40B4-BE49-F238E27FC236}">
                <a16:creationId xmlns:a16="http://schemas.microsoft.com/office/drawing/2014/main" id="{89967BE8-E33B-66DB-AA43-513C82D20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587" y="1486697"/>
            <a:ext cx="4514850" cy="2533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colorful building with a balcony&#10;&#10;Description automatically generated with medium confidence">
            <a:extLst>
              <a:ext uri="{FF2B5EF4-FFF2-40B4-BE49-F238E27FC236}">
                <a16:creationId xmlns:a16="http://schemas.microsoft.com/office/drawing/2014/main" id="{7C070278-4B48-A1EC-B4E5-DC8AB83A9EFA}"/>
              </a:ext>
            </a:extLst>
          </p:cNvPr>
          <p:cNvPicPr>
            <a:picLocks noChangeAspect="1"/>
          </p:cNvPicPr>
          <p:nvPr/>
        </p:nvPicPr>
        <p:blipFill rotWithShape="1">
          <a:blip r:embed="rId2">
            <a:extLst>
              <a:ext uri="{28A0092B-C50C-407E-A947-70E740481C1C}">
                <a14:useLocalDpi xmlns:a14="http://schemas.microsoft.com/office/drawing/2010/main" val="0"/>
              </a:ext>
            </a:extLst>
          </a:blip>
          <a:srcRect l="35330" r="16944"/>
          <a:stretch/>
        </p:blipFill>
        <p:spPr>
          <a:xfrm>
            <a:off x="20" y="-1"/>
            <a:ext cx="4473254" cy="5670551"/>
          </a:xfrm>
          <a:prstGeom prst="rect">
            <a:avLst/>
          </a:prstGeom>
        </p:spPr>
      </p:pic>
      <p:sp>
        <p:nvSpPr>
          <p:cNvPr id="9" name="TextBox 8">
            <a:extLst>
              <a:ext uri="{FF2B5EF4-FFF2-40B4-BE49-F238E27FC236}">
                <a16:creationId xmlns:a16="http://schemas.microsoft.com/office/drawing/2014/main" id="{DC078CED-76CB-C2A1-766B-C3A3C5C4CE00}"/>
              </a:ext>
            </a:extLst>
          </p:cNvPr>
          <p:cNvSpPr txBox="1"/>
          <p:nvPr/>
        </p:nvSpPr>
        <p:spPr>
          <a:xfrm>
            <a:off x="4473273" y="1"/>
            <a:ext cx="5607351" cy="9898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Old Mazatlán</a:t>
            </a:r>
          </a:p>
        </p:txBody>
      </p:sp>
      <p:sp>
        <p:nvSpPr>
          <p:cNvPr id="3" name="TextBox 2">
            <a:extLst>
              <a:ext uri="{FF2B5EF4-FFF2-40B4-BE49-F238E27FC236}">
                <a16:creationId xmlns:a16="http://schemas.microsoft.com/office/drawing/2014/main" id="{E64DD158-8343-D525-4F40-17B8D6E8F28D}"/>
              </a:ext>
            </a:extLst>
          </p:cNvPr>
          <p:cNvSpPr txBox="1"/>
          <p:nvPr/>
        </p:nvSpPr>
        <p:spPr>
          <a:xfrm>
            <a:off x="4666268" y="989815"/>
            <a:ext cx="5307291" cy="4807670"/>
          </a:xfrm>
          <a:prstGeom prst="rect">
            <a:avLst/>
          </a:prstGeom>
        </p:spPr>
        <p:txBody>
          <a:bodyPr vert="horz" lIns="91440" tIns="45720" rIns="91440" bIns="45720" rtlCol="0" anchor="t">
            <a:normAutofit fontScale="92500" lnSpcReduction="10000"/>
          </a:bodyPr>
          <a:lstStyle/>
          <a:p>
            <a:pPr indent="-228600">
              <a:lnSpc>
                <a:spcPct val="11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Some of Mazatlán's most beloved sights (such as the Basilica of the Immaculate Conception) are centered in Old Mazatlán. You won't need to make a special effort to enjoy this part of town, but you can rest assured that you'll spend plenty of time there. And if you only have one day in the area, this is where travelers suggest you come. </a:t>
            </a:r>
          </a:p>
          <a:p>
            <a:pPr indent="-228600">
              <a:lnSpc>
                <a:spcPct val="11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should come hungry. You'll have plenty of food options from restaurants to a market where you can buy produce and tamales to taco stands. Walk off your meal with a tour of the Teatro Angela Peralta opera house or a stroll along the Malecón.</a:t>
            </a:r>
          </a:p>
          <a:p>
            <a:pPr indent="-228600">
              <a:lnSpc>
                <a:spcPct val="11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Old Mazatlán is free to enjoy at any time of day but know that individual vendors will have their own operating hours and costs.</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 of america&#10;&#10;Description automatically generated">
            <a:extLst>
              <a:ext uri="{FF2B5EF4-FFF2-40B4-BE49-F238E27FC236}">
                <a16:creationId xmlns:a16="http://schemas.microsoft.com/office/drawing/2014/main" id="{3261F6D9-2DFA-7EBE-801D-DAAD615E43AE}"/>
              </a:ext>
            </a:extLst>
          </p:cNvPr>
          <p:cNvPicPr>
            <a:picLocks noChangeAspect="1"/>
          </p:cNvPicPr>
          <p:nvPr/>
        </p:nvPicPr>
        <p:blipFill rotWithShape="1">
          <a:blip r:embed="rId2">
            <a:extLst>
              <a:ext uri="{28A0092B-C50C-407E-A947-70E740481C1C}">
                <a14:useLocalDpi xmlns:a14="http://schemas.microsoft.com/office/drawing/2010/main" val="0"/>
              </a:ext>
            </a:extLst>
          </a:blip>
          <a:srcRect l="1496" t="20211" r="1157" b="15568"/>
          <a:stretch/>
        </p:blipFill>
        <p:spPr>
          <a:xfrm>
            <a:off x="0" y="0"/>
            <a:ext cx="10262388" cy="5816338"/>
          </a:xfrm>
          <a:prstGeom prst="rect">
            <a:avLst/>
          </a:prstGeom>
        </p:spPr>
      </p:pic>
    </p:spTree>
    <p:extLst>
      <p:ext uri="{BB962C8B-B14F-4D97-AF65-F5344CB8AC3E}">
        <p14:creationId xmlns:p14="http://schemas.microsoft.com/office/powerpoint/2010/main" val="132084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6058DFB8-B8B7-CCEB-4D71-78C8CC6D38C5}"/>
              </a:ext>
            </a:extLst>
          </p:cNvPr>
          <p:cNvPicPr>
            <a:picLocks noChangeAspect="1"/>
          </p:cNvPicPr>
          <p:nvPr/>
        </p:nvPicPr>
        <p:blipFill rotWithShape="1">
          <a:blip r:embed="rId2">
            <a:extLst>
              <a:ext uri="{28A0092B-C50C-407E-A947-70E740481C1C}">
                <a14:useLocalDpi xmlns:a14="http://schemas.microsoft.com/office/drawing/2010/main" val="0"/>
              </a:ext>
            </a:extLst>
          </a:blip>
          <a:srcRect l="7221"/>
          <a:stretch/>
        </p:blipFill>
        <p:spPr>
          <a:xfrm>
            <a:off x="11443" y="0"/>
            <a:ext cx="10069182" cy="5670550"/>
          </a:xfrm>
          <a:prstGeom prst="rect">
            <a:avLst/>
          </a:prstGeom>
        </p:spPr>
      </p:pic>
    </p:spTree>
    <p:extLst>
      <p:ext uri="{BB962C8B-B14F-4D97-AF65-F5344CB8AC3E}">
        <p14:creationId xmlns:p14="http://schemas.microsoft.com/office/powerpoint/2010/main" val="170865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00583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i="0" dirty="0">
                <a:solidFill>
                  <a:srgbClr val="000000"/>
                </a:solidFill>
                <a:effectLst/>
                <a:latin typeface="Times New Roman" panose="02020603050405020304" pitchFamily="18" charset="0"/>
                <a:cs typeface="Times New Roman" panose="02020603050405020304" pitchFamily="18" charset="0"/>
              </a:rPr>
              <a:t>The </a:t>
            </a:r>
            <a:r>
              <a:rPr lang="en-US" sz="4400" b="1" dirty="0">
                <a:latin typeface="Times New Roman" panose="02020603050405020304" pitchFamily="18" charset="0"/>
                <a:cs typeface="Times New Roman" panose="02020603050405020304" pitchFamily="18" charset="0"/>
              </a:rPr>
              <a:t>Malecón</a:t>
            </a:r>
          </a:p>
        </p:txBody>
      </p:sp>
      <p:sp>
        <p:nvSpPr>
          <p:cNvPr id="2" name="Rectangle 1">
            <a:extLst>
              <a:ext uri="{FF2B5EF4-FFF2-40B4-BE49-F238E27FC236}">
                <a16:creationId xmlns:a16="http://schemas.microsoft.com/office/drawing/2014/main" id="{0DB55A1A-D5D6-CC90-F37F-845E4299A7CB}"/>
              </a:ext>
            </a:extLst>
          </p:cNvPr>
          <p:cNvSpPr>
            <a:spLocks noChangeArrowheads="1"/>
          </p:cNvSpPr>
          <p:nvPr/>
        </p:nvSpPr>
        <p:spPr bwMode="auto">
          <a:xfrm>
            <a:off x="4947947" y="43934"/>
            <a:ext cx="184731"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onures and budgies for sale">
            <a:hlinkClick r:id="rId2"/>
            <a:extLst>
              <a:ext uri="{FF2B5EF4-FFF2-40B4-BE49-F238E27FC236}">
                <a16:creationId xmlns:a16="http://schemas.microsoft.com/office/drawing/2014/main" id="{464A3259-09BF-54A2-D1B4-3E347A9C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4"/>
            <a:extLst>
              <a:ext uri="{FF2B5EF4-FFF2-40B4-BE49-F238E27FC236}">
                <a16:creationId xmlns:a16="http://schemas.microsoft.com/office/drawing/2014/main" id="{AF2289DA-CAE5-8864-F28C-2CE35634B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73152" y="1005839"/>
            <a:ext cx="10004951" cy="532453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Mazatlán's gorgeous beachfront walkway spans 13 miles. You will see food vendors, bars, shops, and resorts on the Malecón.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Starting in the North around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Zona Dorada (where most of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high-end hotels can be found), it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continues along the Paseo Claussen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through Old Mazatlán before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ending at Playa Olas Altas. Residents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vacationers favor this stretch for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jogging, cycling or just strolling.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What you can't do on the southern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section is sunbath because the beach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is too narrow. Head north to the Playa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las Gaviotas or south to Olas Altas if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you want to lay on the beach.</a:t>
            </a:r>
          </a:p>
          <a:p>
            <a:pPr marR="0" lvl="0"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p:txBody>
      </p:sp>
      <p:pic>
        <p:nvPicPr>
          <p:cNvPr id="4" name="Picture 3" descr="A road with palm trees and a beach at sunset&#10;&#10;Description automatically generated">
            <a:extLst>
              <a:ext uri="{FF2B5EF4-FFF2-40B4-BE49-F238E27FC236}">
                <a16:creationId xmlns:a16="http://schemas.microsoft.com/office/drawing/2014/main" id="{1D434204-11AA-1827-387F-795F725B7BD6}"/>
              </a:ext>
            </a:extLst>
          </p:cNvPr>
          <p:cNvPicPr>
            <a:picLocks noChangeAspect="1"/>
          </p:cNvPicPr>
          <p:nvPr/>
        </p:nvPicPr>
        <p:blipFill rotWithShape="1">
          <a:blip r:embed="rId6">
            <a:extLst>
              <a:ext uri="{28A0092B-C50C-407E-A947-70E740481C1C}">
                <a14:useLocalDpi xmlns:a14="http://schemas.microsoft.com/office/drawing/2010/main" val="0"/>
              </a:ext>
            </a:extLst>
          </a:blip>
          <a:srcRect r="8972"/>
          <a:stretch/>
        </p:blipFill>
        <p:spPr>
          <a:xfrm>
            <a:off x="5024763" y="1965960"/>
            <a:ext cx="5055862" cy="3704590"/>
          </a:xfrm>
          <a:prstGeom prst="rect">
            <a:avLst/>
          </a:prstGeom>
        </p:spPr>
      </p:pic>
    </p:spTree>
    <p:extLst>
      <p:ext uri="{BB962C8B-B14F-4D97-AF65-F5344CB8AC3E}">
        <p14:creationId xmlns:p14="http://schemas.microsoft.com/office/powerpoint/2010/main" val="6187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5A9B73-3F05-1BE3-B674-6EADAC25BA38}"/>
              </a:ext>
            </a:extLst>
          </p:cNvPr>
          <p:cNvSpPr txBox="1"/>
          <p:nvPr/>
        </p:nvSpPr>
        <p:spPr>
          <a:xfrm>
            <a:off x="0" y="15122"/>
            <a:ext cx="4391836" cy="8956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Playa Olas Altas</a:t>
            </a:r>
          </a:p>
        </p:txBody>
      </p:sp>
      <p:sp>
        <p:nvSpPr>
          <p:cNvPr id="4" name="TextBox 3">
            <a:extLst>
              <a:ext uri="{FF2B5EF4-FFF2-40B4-BE49-F238E27FC236}">
                <a16:creationId xmlns:a16="http://schemas.microsoft.com/office/drawing/2014/main" id="{87E2BEC7-1C32-3F29-18FA-64B61EF2C984}"/>
              </a:ext>
            </a:extLst>
          </p:cNvPr>
          <p:cNvSpPr txBox="1"/>
          <p:nvPr/>
        </p:nvSpPr>
        <p:spPr>
          <a:xfrm>
            <a:off x="0" y="997527"/>
            <a:ext cx="4496586" cy="4673023"/>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want to avoid Mazatlán’s tourist gridlock on Playa las Gaviotas visit </a:t>
            </a:r>
            <a:r>
              <a:rPr lang="en-US" sz="2000" b="1" dirty="0">
                <a:latin typeface="Times New Roman" panose="02020603050405020304" pitchFamily="18" charset="0"/>
                <a:ea typeface="+mj-ea"/>
                <a:cs typeface="Times New Roman" panose="02020603050405020304" pitchFamily="18" charset="0"/>
              </a:rPr>
              <a:t>Playa Olas Altas. </a:t>
            </a:r>
            <a:r>
              <a:rPr lang="en-US" sz="2000" dirty="0">
                <a:latin typeface="Times New Roman" panose="02020603050405020304" pitchFamily="18" charset="0"/>
                <a:cs typeface="Times New Roman" panose="02020603050405020304" pitchFamily="18" charset="0"/>
              </a:rPr>
              <a:t>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lovely pocket of golden sand and aquamarine waves is decidedly more tranquil. The cafes in the area are also more reasonably priced.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will see the occasional beach vendor, but if you're not interested, just say a polite but firm, "</a:t>
            </a:r>
            <a:r>
              <a:rPr lang="en-US" sz="2000" i="1" dirty="0">
                <a:latin typeface="Times New Roman" panose="02020603050405020304" pitchFamily="18" charset="0"/>
                <a:cs typeface="Times New Roman" panose="02020603050405020304" pitchFamily="18" charset="0"/>
              </a:rPr>
              <a:t>No gracias</a:t>
            </a:r>
            <a:r>
              <a:rPr lang="en-US" sz="2000" dirty="0">
                <a:latin typeface="Times New Roman" panose="02020603050405020304" pitchFamily="18" charset="0"/>
                <a:cs typeface="Times New Roman" panose="02020603050405020304" pitchFamily="18" charset="0"/>
              </a:rPr>
              <a:t>." And be warned: </a:t>
            </a:r>
            <a:r>
              <a:rPr lang="en-US" sz="2000" i="1" dirty="0">
                <a:latin typeface="Times New Roman" panose="02020603050405020304" pitchFamily="18" charset="0"/>
                <a:cs typeface="Times New Roman" panose="02020603050405020304" pitchFamily="18" charset="0"/>
              </a:rPr>
              <a:t>Playa Olas Altas </a:t>
            </a:r>
            <a:r>
              <a:rPr lang="en-US" sz="2000" dirty="0">
                <a:latin typeface="Times New Roman" panose="02020603050405020304" pitchFamily="18" charset="0"/>
                <a:cs typeface="Times New Roman" panose="02020603050405020304" pitchFamily="18" charset="0"/>
              </a:rPr>
              <a:t>means "High Waves Beach" so not for weak swimmers.</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 prepared for a 20-minute walk from the ship.</a:t>
            </a:r>
          </a:p>
        </p:txBody>
      </p:sp>
      <p:pic>
        <p:nvPicPr>
          <p:cNvPr id="7" name="Picture 6">
            <a:extLst>
              <a:ext uri="{FF2B5EF4-FFF2-40B4-BE49-F238E27FC236}">
                <a16:creationId xmlns:a16="http://schemas.microsoft.com/office/drawing/2014/main" id="{4224A57E-CD12-BA03-D63F-C2F271D908E8}"/>
              </a:ext>
            </a:extLst>
          </p:cNvPr>
          <p:cNvPicPr>
            <a:picLocks noChangeAspect="1"/>
          </p:cNvPicPr>
          <p:nvPr/>
        </p:nvPicPr>
        <p:blipFill rotWithShape="1">
          <a:blip r:embed="rId2">
            <a:extLst>
              <a:ext uri="{28A0092B-C50C-407E-A947-70E740481C1C}">
                <a14:useLocalDpi xmlns:a14="http://schemas.microsoft.com/office/drawing/2010/main" val="0"/>
              </a:ext>
            </a:extLst>
          </a:blip>
          <a:srcRect l="9194" r="26864" b="-2"/>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729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FF3DA9-5968-BE51-5004-62DCD1E49BA4}"/>
              </a:ext>
            </a:extLst>
          </p:cNvPr>
          <p:cNvSpPr txBox="1"/>
          <p:nvPr/>
        </p:nvSpPr>
        <p:spPr>
          <a:xfrm>
            <a:off x="5057319" y="0"/>
            <a:ext cx="5020785" cy="110293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Playa Brujas</a:t>
            </a:r>
          </a:p>
        </p:txBody>
      </p:sp>
      <p:pic>
        <p:nvPicPr>
          <p:cNvPr id="5" name="Picture 4">
            <a:extLst>
              <a:ext uri="{FF2B5EF4-FFF2-40B4-BE49-F238E27FC236}">
                <a16:creationId xmlns:a16="http://schemas.microsoft.com/office/drawing/2014/main" id="{8C5DB45A-9B59-6933-3779-CE9F8CB81577}"/>
              </a:ext>
            </a:extLst>
          </p:cNvPr>
          <p:cNvPicPr>
            <a:picLocks noChangeAspect="1"/>
          </p:cNvPicPr>
          <p:nvPr/>
        </p:nvPicPr>
        <p:blipFill rotWithShape="1">
          <a:blip r:embed="rId2">
            <a:extLst>
              <a:ext uri="{28A0092B-C50C-407E-A947-70E740481C1C}">
                <a14:useLocalDpi xmlns:a14="http://schemas.microsoft.com/office/drawing/2010/main" val="0"/>
              </a:ext>
            </a:extLst>
          </a:blip>
          <a:srcRect l="37252" r="13026" b="-2"/>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6C85F4D0-D248-0579-ACB7-4B601B144F7F}"/>
              </a:ext>
            </a:extLst>
          </p:cNvPr>
          <p:cNvSpPr txBox="1"/>
          <p:nvPr/>
        </p:nvSpPr>
        <p:spPr>
          <a:xfrm>
            <a:off x="4897406" y="1102938"/>
            <a:ext cx="5057299" cy="4430596"/>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beach is said to have been a favorite spot among witches to perform their rituals, hence its current name (</a:t>
            </a:r>
            <a:r>
              <a:rPr lang="en-US" sz="2000" i="1" dirty="0">
                <a:latin typeface="Times New Roman" panose="02020603050405020304" pitchFamily="18" charset="0"/>
                <a:cs typeface="Times New Roman" panose="02020603050405020304" pitchFamily="18" charset="0"/>
              </a:rPr>
              <a:t>brujas </a:t>
            </a:r>
            <a:r>
              <a:rPr lang="en-US" sz="2000" dirty="0">
                <a:latin typeface="Times New Roman" panose="02020603050405020304" pitchFamily="18" charset="0"/>
                <a:cs typeface="Times New Roman" panose="02020603050405020304" pitchFamily="18" charset="0"/>
              </a:rPr>
              <a:t>means "witches" in Spanish).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Today, the beach is popular with water sports fans, especially surfers who love big waves.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is also a less crowded beach, so you’ll have more room to spread out. Swimming can be dangerous because of a sometimes-tricky undertow.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Playa Brujas is located at the northern end of Mazatlán, approximately 10 miles north of Old Mazatlán.</a:t>
            </a:r>
          </a:p>
        </p:txBody>
      </p:sp>
    </p:spTree>
    <p:extLst>
      <p:ext uri="{BB962C8B-B14F-4D97-AF65-F5344CB8AC3E}">
        <p14:creationId xmlns:p14="http://schemas.microsoft.com/office/powerpoint/2010/main" val="144329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9FC3E7-AA51-E505-E2E1-F9D7FE974149}"/>
              </a:ext>
            </a:extLst>
          </p:cNvPr>
          <p:cNvPicPr>
            <a:picLocks noChangeAspect="1"/>
          </p:cNvPicPr>
          <p:nvPr/>
        </p:nvPicPr>
        <p:blipFill rotWithShape="1">
          <a:blip r:embed="rId2">
            <a:extLst>
              <a:ext uri="{28A0092B-C50C-407E-A947-70E740481C1C}">
                <a14:useLocalDpi xmlns:a14="http://schemas.microsoft.com/office/drawing/2010/main" val="0"/>
              </a:ext>
            </a:extLst>
          </a:blip>
          <a:srcRect r="2" b="1151"/>
          <a:stretch/>
        </p:blipFill>
        <p:spPr>
          <a:xfrm>
            <a:off x="20" y="1008666"/>
            <a:ext cx="6227286" cy="4661884"/>
          </a:xfrm>
          <a:prstGeom prst="rect">
            <a:avLst/>
          </a:prstGeom>
        </p:spPr>
      </p:pic>
      <p:sp>
        <p:nvSpPr>
          <p:cNvPr id="3" name="TextBox 2">
            <a:extLst>
              <a:ext uri="{FF2B5EF4-FFF2-40B4-BE49-F238E27FC236}">
                <a16:creationId xmlns:a16="http://schemas.microsoft.com/office/drawing/2014/main" id="{94F631E8-08A4-4076-EFBD-378E636191D4}"/>
              </a:ext>
            </a:extLst>
          </p:cNvPr>
          <p:cNvSpPr txBox="1"/>
          <p:nvPr/>
        </p:nvSpPr>
        <p:spPr>
          <a:xfrm>
            <a:off x="0" y="0"/>
            <a:ext cx="10080625" cy="9049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Plaza Machado</a:t>
            </a:r>
          </a:p>
        </p:txBody>
      </p:sp>
      <p:sp>
        <p:nvSpPr>
          <p:cNvPr id="5" name="TextBox 4">
            <a:extLst>
              <a:ext uri="{FF2B5EF4-FFF2-40B4-BE49-F238E27FC236}">
                <a16:creationId xmlns:a16="http://schemas.microsoft.com/office/drawing/2014/main" id="{64ABBAFD-A2DD-7C8F-76D6-94F530F1ABDE}"/>
              </a:ext>
            </a:extLst>
          </p:cNvPr>
          <p:cNvSpPr txBox="1"/>
          <p:nvPr/>
        </p:nvSpPr>
        <p:spPr>
          <a:xfrm>
            <a:off x="6334811" y="1008666"/>
            <a:ext cx="3743291" cy="4737300"/>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Located in the historic district, Plaza Machado is a central hub for everything from restaurants to galleries and has been since 1837. </a:t>
            </a:r>
          </a:p>
          <a:p>
            <a:pPr marL="342900" indent="-342900">
              <a:lnSpc>
                <a:spcPct val="90000"/>
              </a:lnSpc>
              <a:spcAft>
                <a:spcPts val="600"/>
              </a:spcAf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Check out the French- and Spanish-influenced architecture, listen to local musicians perform, and simply take in this public square, which is popular not only with tourists but also with locals. </a:t>
            </a:r>
          </a:p>
          <a:p>
            <a:pPr marL="342900" indent="-342900">
              <a:lnSpc>
                <a:spcPct val="90000"/>
              </a:lnSpc>
              <a:spcAft>
                <a:spcPts val="600"/>
              </a:spcAf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This lively spot is fun for people-watching and shopping.</a:t>
            </a:r>
          </a:p>
          <a:p>
            <a:pPr marL="342900" indent="-342900">
              <a:lnSpc>
                <a:spcPct val="90000"/>
              </a:lnSpc>
              <a:spcAft>
                <a:spcPts val="600"/>
              </a:spcAf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The plaza is just around the corner from the Teatro Angela Peralta in Old Mazatlán.</a:t>
            </a:r>
          </a:p>
        </p:txBody>
      </p:sp>
    </p:spTree>
    <p:extLst>
      <p:ext uri="{BB962C8B-B14F-4D97-AF65-F5344CB8AC3E}">
        <p14:creationId xmlns:p14="http://schemas.microsoft.com/office/powerpoint/2010/main" val="210719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A8AF10-51B4-9395-D8A4-16B6B35E1D01}"/>
              </a:ext>
            </a:extLst>
          </p:cNvPr>
          <p:cNvSpPr txBox="1"/>
          <p:nvPr/>
        </p:nvSpPr>
        <p:spPr>
          <a:xfrm>
            <a:off x="-2521" y="0"/>
            <a:ext cx="5341139" cy="14328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b="1" dirty="0">
                <a:latin typeface="Times New Roman" panose="02020603050405020304" pitchFamily="18" charset="0"/>
                <a:ea typeface="+mj-ea"/>
                <a:cs typeface="Times New Roman" panose="02020603050405020304" pitchFamily="18" charset="0"/>
              </a:rPr>
              <a:t>Basilica of the Immaculate Conception</a:t>
            </a:r>
          </a:p>
        </p:txBody>
      </p:sp>
      <p:sp>
        <p:nvSpPr>
          <p:cNvPr id="7" name="TextBox 6">
            <a:extLst>
              <a:ext uri="{FF2B5EF4-FFF2-40B4-BE49-F238E27FC236}">
                <a16:creationId xmlns:a16="http://schemas.microsoft.com/office/drawing/2014/main" id="{F4B164E3-6313-A9F8-ABDE-8D4677998D92}"/>
              </a:ext>
            </a:extLst>
          </p:cNvPr>
          <p:cNvSpPr txBox="1"/>
          <p:nvPr/>
        </p:nvSpPr>
        <p:spPr>
          <a:xfrm>
            <a:off x="94268" y="1338606"/>
            <a:ext cx="5053668" cy="4166648"/>
          </a:xfrm>
          <a:prstGeom prst="rect">
            <a:avLst/>
          </a:prstGeom>
        </p:spPr>
        <p:txBody>
          <a:bodyPr vert="horz" lIns="91440" tIns="45720" rIns="91440" bIns="45720" rtlCol="0">
            <a:norm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Offset by canary-colored spires and Italian marble, the Basilica of the Immaculate Conception, built in the 19th century, is quite the sight to behold. This church in Old Mazatlán is a must-see if you have time.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Because this is an active church, be respectful if you do decide to go inside.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basilica holds services several times each day. But since there's no official website for the church I could not find the Mass schedule.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Basilica is less than a 20-minute walk from the port.</a:t>
            </a:r>
          </a:p>
          <a:p>
            <a:pPr>
              <a:lnSpc>
                <a:spcPct val="90000"/>
              </a:lnSpc>
              <a:spcAft>
                <a:spcPts val="600"/>
              </a:spcAft>
            </a:pPr>
            <a:endParaRPr lang="en-US" sz="2000" dirty="0"/>
          </a:p>
        </p:txBody>
      </p:sp>
      <p:pic>
        <p:nvPicPr>
          <p:cNvPr id="9" name="Picture 8">
            <a:extLst>
              <a:ext uri="{FF2B5EF4-FFF2-40B4-BE49-F238E27FC236}">
                <a16:creationId xmlns:a16="http://schemas.microsoft.com/office/drawing/2014/main" id="{F0ECD39C-CB85-681F-C127-3C6A72E07FDF}"/>
              </a:ext>
            </a:extLst>
          </p:cNvPr>
          <p:cNvPicPr>
            <a:picLocks noChangeAspect="1"/>
          </p:cNvPicPr>
          <p:nvPr/>
        </p:nvPicPr>
        <p:blipFill rotWithShape="1">
          <a:blip r:embed="rId2">
            <a:extLst>
              <a:ext uri="{28A0092B-C50C-407E-A947-70E740481C1C}">
                <a14:useLocalDpi xmlns:a14="http://schemas.microsoft.com/office/drawing/2010/main" val="0"/>
              </a:ext>
            </a:extLst>
          </a:blip>
          <a:srcRect t="12782" r="1" b="956"/>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036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05009E-7549-2FD7-4E9D-330EACC24D07}"/>
              </a:ext>
            </a:extLst>
          </p:cNvPr>
          <p:cNvSpPr txBox="1"/>
          <p:nvPr/>
        </p:nvSpPr>
        <p:spPr>
          <a:xfrm>
            <a:off x="1" y="1"/>
            <a:ext cx="5281748" cy="100676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El Faro</a:t>
            </a:r>
          </a:p>
        </p:txBody>
      </p:sp>
      <p:sp>
        <p:nvSpPr>
          <p:cNvPr id="5" name="TextBox 4">
            <a:extLst>
              <a:ext uri="{FF2B5EF4-FFF2-40B4-BE49-F238E27FC236}">
                <a16:creationId xmlns:a16="http://schemas.microsoft.com/office/drawing/2014/main" id="{0F0367EC-72F8-EC38-8E6D-9CC8E86778EC}"/>
              </a:ext>
            </a:extLst>
          </p:cNvPr>
          <p:cNvSpPr txBox="1"/>
          <p:nvPr/>
        </p:nvSpPr>
        <p:spPr>
          <a:xfrm>
            <a:off x="102263" y="1006765"/>
            <a:ext cx="5179485" cy="4663785"/>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El faro </a:t>
            </a:r>
            <a:r>
              <a:rPr lang="en-US" sz="2000" dirty="0">
                <a:latin typeface="Times New Roman" panose="02020603050405020304" pitchFamily="18" charset="0"/>
                <a:cs typeface="Times New Roman" panose="02020603050405020304" pitchFamily="18" charset="0"/>
              </a:rPr>
              <a:t>means "the lighthouse" in Spanish. This is one of the town's best-known attractions. A jaw-dropping view awaits the brave soul who embarks on the strenuous 30- to 45-minute hike up.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You'll need shoes with good treads and long pants (to ward off bug bites). Bringing a bottle of water is also a good idea. If you need a break, there are several spots along the trail to sit and relax.</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El Faro, located along Mazatlán’s southern tip, is free to enjoy at any time of day. On some afternoons you might also catch local divers jumping from one of the high rocks near El Faro to the Pacific Ocean down below.</a:t>
            </a:r>
          </a:p>
        </p:txBody>
      </p:sp>
      <p:pic>
        <p:nvPicPr>
          <p:cNvPr id="7" name="Picture 6">
            <a:extLst>
              <a:ext uri="{FF2B5EF4-FFF2-40B4-BE49-F238E27FC236}">
                <a16:creationId xmlns:a16="http://schemas.microsoft.com/office/drawing/2014/main" id="{29C70B9D-DB56-A92D-9432-9D7009E9CB86}"/>
              </a:ext>
            </a:extLst>
          </p:cNvPr>
          <p:cNvPicPr>
            <a:picLocks noChangeAspect="1"/>
          </p:cNvPicPr>
          <p:nvPr/>
        </p:nvPicPr>
        <p:blipFill rotWithShape="1">
          <a:blip r:embed="rId2">
            <a:extLst>
              <a:ext uri="{28A0092B-C50C-407E-A947-70E740481C1C}">
                <a14:useLocalDpi xmlns:a14="http://schemas.microsoft.com/office/drawing/2010/main" val="0"/>
              </a:ext>
            </a:extLst>
          </a:blip>
          <a:srcRect l="19184" r="22999"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493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8A13B8-B216-C1DF-0DE3-EE1A0364E4D2}"/>
              </a:ext>
            </a:extLst>
          </p:cNvPr>
          <p:cNvSpPr txBox="1"/>
          <p:nvPr/>
        </p:nvSpPr>
        <p:spPr>
          <a:xfrm>
            <a:off x="5128181" y="301904"/>
            <a:ext cx="4864231" cy="7012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err="1">
                <a:latin typeface="Times New Roman" panose="02020603050405020304" pitchFamily="18" charset="0"/>
                <a:ea typeface="+mj-ea"/>
                <a:cs typeface="Times New Roman" panose="02020603050405020304" pitchFamily="18" charset="0"/>
              </a:rPr>
              <a:t>Acuario</a:t>
            </a:r>
            <a:r>
              <a:rPr lang="en-US" sz="4400" b="1" dirty="0">
                <a:latin typeface="Times New Roman" panose="02020603050405020304" pitchFamily="18" charset="0"/>
                <a:ea typeface="+mj-ea"/>
                <a:cs typeface="Times New Roman" panose="02020603050405020304" pitchFamily="18" charset="0"/>
              </a:rPr>
              <a:t> Mazatlán</a:t>
            </a:r>
          </a:p>
        </p:txBody>
      </p:sp>
      <p:pic>
        <p:nvPicPr>
          <p:cNvPr id="7" name="Picture 6">
            <a:extLst>
              <a:ext uri="{FF2B5EF4-FFF2-40B4-BE49-F238E27FC236}">
                <a16:creationId xmlns:a16="http://schemas.microsoft.com/office/drawing/2014/main" id="{EF8AD651-627D-464F-AEFD-58BF2A36102C}"/>
              </a:ext>
            </a:extLst>
          </p:cNvPr>
          <p:cNvPicPr>
            <a:picLocks noChangeAspect="1"/>
          </p:cNvPicPr>
          <p:nvPr/>
        </p:nvPicPr>
        <p:blipFill rotWithShape="1">
          <a:blip r:embed="rId2">
            <a:extLst>
              <a:ext uri="{28A0092B-C50C-407E-A947-70E740481C1C}">
                <a14:useLocalDpi xmlns:a14="http://schemas.microsoft.com/office/drawing/2010/main" val="0"/>
              </a:ext>
            </a:extLst>
          </a:blip>
          <a:srcRect l="23086" r="20950"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4DE6161E-35E7-A6E2-1E3E-B280832A4CF4}"/>
              </a:ext>
            </a:extLst>
          </p:cNvPr>
          <p:cNvSpPr txBox="1"/>
          <p:nvPr/>
        </p:nvSpPr>
        <p:spPr>
          <a:xfrm>
            <a:off x="5057319" y="980662"/>
            <a:ext cx="4935093" cy="4689888"/>
          </a:xfrm>
          <a:prstGeom prst="rect">
            <a:avLst/>
          </a:prstGeom>
        </p:spPr>
        <p:txBody>
          <a:bodyPr vert="horz" lIns="91440" tIns="45720" rIns="91440" bIns="45720" rtlCol="0">
            <a:noAutofit/>
          </a:bodyPr>
          <a:lstStyle/>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Mazatlán Aquarium is one of the best of its kind in Mexico. It boasts a variety of marine life spread across more than 50 tanks. </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aquarium should appeal to several age groups. Exhibits include an interactive stingray pool, a lovebird aviary, a turtle museum, and more. </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Various shows are entertaining, covering everything from how divers interact with marine life to bird demonstrations to sea lion antics. Special packages, such as swimming with sharks or sea lions, are offered seasonally.</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Mazatlán Aquarium is open daily from 9:30 a.m. to 5 p.m. Tickets cost 380 pesos for adults,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270 for Seniors, and 250 pesos for children. </a:t>
            </a:r>
          </a:p>
        </p:txBody>
      </p:sp>
    </p:spTree>
    <p:extLst>
      <p:ext uri="{BB962C8B-B14F-4D97-AF65-F5344CB8AC3E}">
        <p14:creationId xmlns:p14="http://schemas.microsoft.com/office/powerpoint/2010/main" val="41533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nchor="ctr"/>
          <a:lstStyle/>
          <a:p>
            <a:r>
              <a:rPr lang="en-US"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About </a:t>
            </a:r>
            <a:r>
              <a:rPr lang="en-US" sz="2000" b="1" dirty="0">
                <a:latin typeface="Times New Roman" panose="02020603050405020304" pitchFamily="18" charset="0"/>
                <a:cs typeface="Times New Roman" panose="02020603050405020304" pitchFamily="18" charset="0"/>
              </a:rPr>
              <a:t>Mazatlán, Mexico</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History of Mazatlán, Mexico</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Transportation</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Points of Interest</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B3E87C-79CF-B889-6711-2B633B4356A4}"/>
              </a:ext>
            </a:extLst>
          </p:cNvPr>
          <p:cNvSpPr txBox="1"/>
          <p:nvPr/>
        </p:nvSpPr>
        <p:spPr>
          <a:xfrm>
            <a:off x="17643" y="3692911"/>
            <a:ext cx="3596805" cy="923477"/>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3900" b="1" dirty="0">
                <a:latin typeface="Times New Roman" panose="02020603050405020304" pitchFamily="18" charset="0"/>
                <a:ea typeface="+mj-ea"/>
                <a:cs typeface="Times New Roman" panose="02020603050405020304" pitchFamily="18" charset="0"/>
              </a:rPr>
              <a:t>Aquatic Park </a:t>
            </a:r>
            <a:r>
              <a:rPr lang="en-US" sz="3900" b="1" dirty="0" err="1">
                <a:latin typeface="Times New Roman" panose="02020603050405020304" pitchFamily="18" charset="0"/>
                <a:ea typeface="+mj-ea"/>
                <a:cs typeface="Times New Roman" panose="02020603050405020304" pitchFamily="18" charset="0"/>
              </a:rPr>
              <a:t>Mazagua</a:t>
            </a:r>
            <a:endParaRPr lang="en-US" sz="3900" b="1" dirty="0">
              <a:latin typeface="Times New Roman" panose="02020603050405020304" pitchFamily="18" charset="0"/>
              <a:ea typeface="+mj-ea"/>
              <a:cs typeface="Times New Roman" panose="02020603050405020304" pitchFamily="18" charset="0"/>
            </a:endParaRPr>
          </a:p>
        </p:txBody>
      </p:sp>
      <p:pic>
        <p:nvPicPr>
          <p:cNvPr id="8" name="Picture 7">
            <a:extLst>
              <a:ext uri="{FF2B5EF4-FFF2-40B4-BE49-F238E27FC236}">
                <a16:creationId xmlns:a16="http://schemas.microsoft.com/office/drawing/2014/main" id="{74F22A1F-979E-9C43-ED9C-E4EAC65CB1EC}"/>
              </a:ext>
            </a:extLst>
          </p:cNvPr>
          <p:cNvPicPr>
            <a:picLocks noChangeAspect="1"/>
          </p:cNvPicPr>
          <p:nvPr/>
        </p:nvPicPr>
        <p:blipFill rotWithShape="1">
          <a:blip r:embed="rId2">
            <a:extLst>
              <a:ext uri="{28A0092B-C50C-407E-A947-70E740481C1C}">
                <a14:useLocalDpi xmlns:a14="http://schemas.microsoft.com/office/drawing/2010/main" val="0"/>
              </a:ext>
            </a:extLst>
          </a:blip>
          <a:srcRect t="20867" r="2" b="2"/>
          <a:stretch/>
        </p:blipFill>
        <p:spPr>
          <a:xfrm>
            <a:off x="20" y="10"/>
            <a:ext cx="10080605" cy="376913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 name="TextBox 3">
            <a:extLst>
              <a:ext uri="{FF2B5EF4-FFF2-40B4-BE49-F238E27FC236}">
                <a16:creationId xmlns:a16="http://schemas.microsoft.com/office/drawing/2014/main" id="{1109A35E-433A-E1AE-92CF-B91218AA7522}"/>
              </a:ext>
            </a:extLst>
          </p:cNvPr>
          <p:cNvSpPr txBox="1"/>
          <p:nvPr/>
        </p:nvSpPr>
        <p:spPr>
          <a:xfrm>
            <a:off x="3616969" y="3769147"/>
            <a:ext cx="6446013" cy="1632412"/>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water park boasts enough slides, pools, and fun activities to keep the whole family busy for hours at a reasonable price.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slides and pools for tiny tots, as well as more exciting water attractions for those looking for more adventure. </a:t>
            </a:r>
          </a:p>
        </p:txBody>
      </p:sp>
      <p:sp>
        <p:nvSpPr>
          <p:cNvPr id="10" name="TextBox 9">
            <a:extLst>
              <a:ext uri="{FF2B5EF4-FFF2-40B4-BE49-F238E27FC236}">
                <a16:creationId xmlns:a16="http://schemas.microsoft.com/office/drawing/2014/main" id="{05D90CA6-BCDA-0C17-13EC-0AB3C6A60F37}"/>
              </a:ext>
            </a:extLst>
          </p:cNvPr>
          <p:cNvSpPr txBox="1"/>
          <p:nvPr/>
        </p:nvSpPr>
        <p:spPr>
          <a:xfrm>
            <a:off x="0" y="4581011"/>
            <a:ext cx="3596805" cy="1089529"/>
          </a:xfrm>
          <a:prstGeom prst="rect">
            <a:avLst/>
          </a:prstGeom>
          <a:noFill/>
        </p:spPr>
        <p:txBody>
          <a:bodyPr wrap="square">
            <a:spAutoFit/>
          </a:bodyPr>
          <a:lstStyle/>
          <a:p>
            <a:pPr marL="57150" algn="ctr">
              <a:lnSpc>
                <a:spcPct val="90000"/>
              </a:lnSpc>
              <a:spcAft>
                <a:spcPts val="600"/>
              </a:spcAft>
            </a:pPr>
            <a:r>
              <a:rPr lang="en-US" sz="1800" dirty="0">
                <a:latin typeface="Times New Roman" panose="02020603050405020304" pitchFamily="18" charset="0"/>
                <a:cs typeface="Times New Roman" panose="02020603050405020304" pitchFamily="18" charset="0"/>
              </a:rPr>
              <a:t>Admission is 200 pesos (about $8.30).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Hours: 10 a.m. to 5 or 6 p.m.; it is closed in the winter.</a:t>
            </a:r>
          </a:p>
        </p:txBody>
      </p:sp>
    </p:spTree>
    <p:extLst>
      <p:ext uri="{BB962C8B-B14F-4D97-AF65-F5344CB8AC3E}">
        <p14:creationId xmlns:p14="http://schemas.microsoft.com/office/powerpoint/2010/main" val="18901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18532"/>
            <a:ext cx="10080625"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Mazatlán </a:t>
            </a:r>
            <a:r>
              <a:rPr lang="en-US" altLang="en-US" sz="4000" b="1" dirty="0">
                <a:latin typeface="Times New Roman" panose="02020603050405020304" pitchFamily="18" charset="0"/>
                <a:cs typeface="Times New Roman" panose="02020603050405020304" pitchFamily="18" charset="0"/>
              </a:rPr>
              <a:t>Restaurants</a:t>
            </a:r>
            <a:endParaRPr lang="en-US"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9936191" cy="4524315"/>
          </a:xfrm>
          <a:prstGeom prst="rect">
            <a:avLst/>
          </a:prstGeom>
          <a:noFill/>
        </p:spPr>
        <p:txBody>
          <a:bodyPr wrap="square">
            <a:spAutoFit/>
          </a:bodyPr>
          <a:lstStyle/>
          <a:p>
            <a:pPr>
              <a:buClrTx/>
            </a:pPr>
            <a:r>
              <a:rPr lang="en-US" sz="1800" b="1" dirty="0">
                <a:latin typeface="Times New Roman" panose="02020603050405020304" pitchFamily="18" charset="0"/>
                <a:cs typeface="Times New Roman" panose="02020603050405020304" pitchFamily="18" charset="0"/>
              </a:rPr>
              <a:t>Mazatlán </a:t>
            </a:r>
            <a:r>
              <a:rPr lang="en-US" altLang="en-US" dirty="0">
                <a:latin typeface="Times New Roman" panose="02020603050405020304" pitchFamily="18" charset="0"/>
                <a:cs typeface="Times New Roman" panose="02020603050405020304" pitchFamily="18" charset="0"/>
              </a:rPr>
              <a:t>has many excellent restaurants. Many of us on the ship are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foodies, so naturally, we’re always on the hunt to eat at the most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exclusive spots anytime we travel.</a:t>
            </a:r>
          </a:p>
          <a:p>
            <a:pPr marL="285750" indent="-285750">
              <a:buClrTx/>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Here are a few of the best restaurants to consider in Mazatlán. </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Mahi Omakase </a:t>
            </a:r>
            <a:r>
              <a:rPr lang="en-US" dirty="0">
                <a:latin typeface="Times New Roman" panose="02020603050405020304" pitchFamily="18" charset="0"/>
                <a:cs typeface="Times New Roman" panose="02020603050405020304" pitchFamily="18" charset="0"/>
              </a:rPr>
              <a:t>$$$$ Japanese Seafood Sushi</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Calle Belisario Domínguez 1410 Centro, </a:t>
            </a:r>
            <a:r>
              <a:rPr lang="en-US" dirty="0" err="1">
                <a:latin typeface="Times New Roman" panose="02020603050405020304" pitchFamily="18" charset="0"/>
                <a:cs typeface="Times New Roman" panose="02020603050405020304" pitchFamily="18" charset="0"/>
              </a:rPr>
              <a:t>Mazatlan</a:t>
            </a:r>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Los Arcos </a:t>
            </a:r>
            <a:r>
              <a:rPr lang="en-US" dirty="0">
                <a:latin typeface="Times New Roman" panose="02020603050405020304" pitchFamily="18" charset="0"/>
                <a:cs typeface="Times New Roman" panose="02020603050405020304" pitchFamily="18" charset="0"/>
              </a:rPr>
              <a:t>$$ - $$$Mexican Seafood International</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Av. </a:t>
            </a:r>
            <a:r>
              <a:rPr lang="en-US" dirty="0" err="1">
                <a:latin typeface="Times New Roman" panose="02020603050405020304" pitchFamily="18" charset="0"/>
                <a:cs typeface="Times New Roman" panose="02020603050405020304" pitchFamily="18" charset="0"/>
              </a:rPr>
              <a:t>Camaron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Sabalo</a:t>
            </a:r>
            <a:r>
              <a:rPr lang="en-US" dirty="0">
                <a:latin typeface="Times New Roman" panose="02020603050405020304" pitchFamily="18" charset="0"/>
                <a:cs typeface="Times New Roman" panose="02020603050405020304" pitchFamily="18" charset="0"/>
              </a:rPr>
              <a:t> # 1019 Between Hotel El Cid and The Palms Resort</a:t>
            </a: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Mariscos</a:t>
            </a:r>
            <a:r>
              <a:rPr lang="en-US" b="1" dirty="0">
                <a:latin typeface="Times New Roman" panose="02020603050405020304" pitchFamily="18" charset="0"/>
                <a:cs typeface="Times New Roman" panose="02020603050405020304" pitchFamily="18" charset="0"/>
              </a:rPr>
              <a:t> Bahia </a:t>
            </a:r>
            <a:r>
              <a:rPr lang="en-US" dirty="0">
                <a:latin typeface="Times New Roman" panose="02020603050405020304" pitchFamily="18" charset="0"/>
                <a:cs typeface="Times New Roman" panose="02020603050405020304" pitchFamily="18" charset="0"/>
              </a:rPr>
              <a:t>$$ - $$$ Mexican Bar Seafood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Calle Mariano Escobedo 203 </a:t>
            </a:r>
            <a:r>
              <a:rPr lang="en-US" dirty="0" err="1">
                <a:latin typeface="Times New Roman" panose="02020603050405020304" pitchFamily="18" charset="0"/>
                <a:cs typeface="Times New Roman" panose="02020603050405020304" pitchFamily="18" charset="0"/>
              </a:rPr>
              <a:t>Esquina</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calle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venus</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cuadra</a:t>
            </a:r>
            <a:r>
              <a:rPr lang="en-US" dirty="0">
                <a:latin typeface="Times New Roman" panose="02020603050405020304" pitchFamily="18" charset="0"/>
                <a:cs typeface="Times New Roman" panose="02020603050405020304" pitchFamily="18" charset="0"/>
              </a:rPr>
              <a:t> de olas </a:t>
            </a:r>
            <a:r>
              <a:rPr lang="en-US" dirty="0" err="1">
                <a:latin typeface="Times New Roman" panose="02020603050405020304" pitchFamily="18" charset="0"/>
                <a:cs typeface="Times New Roman" panose="02020603050405020304" pitchFamily="18" charset="0"/>
              </a:rPr>
              <a:t>altas</a:t>
            </a:r>
            <a:endParaRPr lang="en-US" alt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Pancho’s </a:t>
            </a:r>
            <a:r>
              <a:rPr lang="en-US" dirty="0">
                <a:latin typeface="Times New Roman" panose="02020603050405020304" pitchFamily="18" charset="0"/>
                <a:cs typeface="Times New Roman" panose="02020603050405020304" pitchFamily="18" charset="0"/>
              </a:rPr>
              <a:t>$$ - $$$ Mexican Seafood Vegetarian Friendly, B, Av </a:t>
            </a:r>
            <a:r>
              <a:rPr lang="en-US" dirty="0" err="1">
                <a:latin typeface="Times New Roman" panose="02020603050405020304" pitchFamily="18" charset="0"/>
                <a:cs typeface="Times New Roman" panose="02020603050405020304" pitchFamily="18" charset="0"/>
              </a:rPr>
              <a:t>Camaron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Sabalo</a:t>
            </a:r>
            <a:r>
              <a:rPr lang="en-US" dirty="0">
                <a:latin typeface="Times New Roman" panose="02020603050405020304" pitchFamily="18" charset="0"/>
                <a:cs typeface="Times New Roman" panose="02020603050405020304" pitchFamily="18" charset="0"/>
              </a:rPr>
              <a:t> 1614, </a:t>
            </a:r>
            <a:r>
              <a:rPr lang="en-US" dirty="0" err="1">
                <a:latin typeface="Times New Roman" panose="02020603050405020304" pitchFamily="18" charset="0"/>
                <a:cs typeface="Times New Roman" panose="02020603050405020304" pitchFamily="18" charset="0"/>
              </a:rPr>
              <a:t>Sabalo</a:t>
            </a:r>
            <a:r>
              <a:rPr lang="en-US" dirty="0">
                <a:latin typeface="Times New Roman" panose="02020603050405020304" pitchFamily="18" charset="0"/>
                <a:cs typeface="Times New Roman" panose="02020603050405020304" pitchFamily="18" charset="0"/>
              </a:rPr>
              <a:t> Country</a:t>
            </a: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Atol</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Mexican Latin Gluten Free, Calle 21 de Marzo 1412, </a:t>
            </a:r>
            <a:r>
              <a:rPr lang="en-US" dirty="0" err="1">
                <a:latin typeface="Times New Roman" panose="02020603050405020304" pitchFamily="18" charset="0"/>
                <a:cs typeface="Times New Roman" panose="02020603050405020304" pitchFamily="18" charset="0"/>
              </a:rPr>
              <a:t>Mazatlan</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Fat Fish </a:t>
            </a:r>
            <a:r>
              <a:rPr lang="en-US" dirty="0">
                <a:latin typeface="Times New Roman" panose="02020603050405020304" pitchFamily="18" charset="0"/>
                <a:cs typeface="Times New Roman" panose="02020603050405020304" pitchFamily="18" charset="0"/>
              </a:rPr>
              <a:t>$ Mexican American Barbecue, </a:t>
            </a:r>
            <a:r>
              <a:rPr lang="en-US" dirty="0" err="1">
                <a:latin typeface="Times New Roman" panose="02020603050405020304" pitchFamily="18" charset="0"/>
                <a:cs typeface="Times New Roman" panose="02020603050405020304" pitchFamily="18" charset="0"/>
              </a:rPr>
              <a:t>Calz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Camaron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Sabalo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Mazatlan</a:t>
            </a:r>
            <a:endParaRPr lang="en-US" altLang="en-US" dirty="0">
              <a:latin typeface="Times New Roman" panose="02020603050405020304" pitchFamily="18" charset="0"/>
              <a:cs typeface="Times New Roman" panose="02020603050405020304" pitchFamily="18" charset="0"/>
            </a:endParaRPr>
          </a:p>
          <a:p>
            <a:pPr marL="285750" indent="-285750">
              <a:buClrTx/>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indent="-285750">
              <a:buClrTx/>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For those of you who just like good food, you can’t go wrong just about anywhere you go in Mazatlán.</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latin typeface="Times New Roman" panose="02020603050405020304" pitchFamily="18" charset="0"/>
                <a:cs typeface="Times New Roman" panose="02020603050405020304" pitchFamily="18" charset="0"/>
              </a:rPr>
              <a:t>GOOD EATING</a:t>
            </a:r>
            <a:endParaRPr lang="en-US" sz="2400" dirty="0">
              <a:latin typeface="Times New Roman" panose="02020603050405020304" pitchFamily="18" charset="0"/>
              <a:cs typeface="Times New Roman" panose="02020603050405020304" pitchFamily="18" charset="0"/>
            </a:endParaRPr>
          </a:p>
        </p:txBody>
      </p:sp>
      <p:pic>
        <p:nvPicPr>
          <p:cNvPr id="4" name="Picture 3" descr="A plate of seafood with sauces&#10;&#10;Description automatically generated">
            <a:extLst>
              <a:ext uri="{FF2B5EF4-FFF2-40B4-BE49-F238E27FC236}">
                <a16:creationId xmlns:a16="http://schemas.microsoft.com/office/drawing/2014/main" id="{6BEE33B0-D39A-6EA9-C434-6B181FE87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335" y="507314"/>
            <a:ext cx="4294328" cy="3031045"/>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4/21/2025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0"/>
            <a:ext cx="10080625" cy="990600"/>
          </a:xfrm>
        </p:spPr>
        <p:txBody>
          <a:bodyPr vert="horz"/>
          <a:lstStyle/>
          <a:p>
            <a:pPr lvl="0" algn="ctr" rtl="0"/>
            <a:r>
              <a:rPr lang="en-US" sz="4000" b="1" dirty="0">
                <a:solidFill>
                  <a:srgbClr val="000000"/>
                </a:solidFill>
                <a:latin typeface="Times New Roman" panose="02020603050405020304" pitchFamily="18" charset="0"/>
                <a:cs typeface="Times New Roman" panose="02020603050405020304" pitchFamily="18" charset="0"/>
              </a:rPr>
              <a:t>Final Thoughts</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0" y="1079500"/>
            <a:ext cx="9359900" cy="3600450"/>
          </a:xfrm>
        </p:spPr>
        <p:txBody>
          <a:bodyPr vert="horz"/>
          <a:lstStyle/>
          <a:p>
            <a:pPr lvl="0" rtl="0"/>
            <a:r>
              <a:rPr lang="en-US" sz="3200" b="1" dirty="0">
                <a:solidFill>
                  <a:schemeClr val="tx1"/>
                </a:solidFill>
                <a:latin typeface="Times New Roman" panose="02020603050405020304" pitchFamily="18" charset="0"/>
                <a:cs typeface="Times New Roman" panose="02020603050405020304" pitchFamily="18" charset="0"/>
              </a:rPr>
              <a:t>Mazatlán </a:t>
            </a:r>
            <a:r>
              <a:rPr lang="en-US" sz="3200" dirty="0">
                <a:solidFill>
                  <a:schemeClr val="tx1"/>
                </a:solidFill>
                <a:latin typeface="Times New Roman" panose="02020603050405020304" pitchFamily="18" charset="0"/>
                <a:cs typeface="Times New Roman" panose="02020603050405020304" pitchFamily="18" charset="0"/>
              </a:rPr>
              <a:t>is a beautiful City with a rich history and numerous attractions. </a:t>
            </a:r>
          </a:p>
          <a:p>
            <a:pPr lvl="0" rtl="0"/>
            <a:r>
              <a:rPr lang="en-US" sz="3200" dirty="0">
                <a:solidFill>
                  <a:schemeClr val="tx1"/>
                </a:solidFill>
                <a:latin typeface="Times New Roman" panose="02020603050405020304" pitchFamily="18" charset="0"/>
                <a:cs typeface="Times New Roman" panose="02020603050405020304" pitchFamily="18" charset="0"/>
              </a:rPr>
              <a:t>Whether you're looking for stunning beaches, historic sites, or unique attractions, Mazatlán has something for everyone.</a:t>
            </a:r>
          </a:p>
          <a:p>
            <a:pPr lvl="0" rtl="0">
              <a:lnSpc>
                <a:spcPct val="115000"/>
              </a:lnSpc>
              <a:spcBef>
                <a:spcPts val="0"/>
              </a:spcBef>
              <a:spcAft>
                <a:spcPts val="1236"/>
              </a:spcAft>
            </a:pPr>
            <a:r>
              <a:rPr lang="en-US" sz="3200" dirty="0">
                <a:solidFill>
                  <a:schemeClr val="tx1"/>
                </a:solidFill>
                <a:latin typeface="Times New Roman" panose="02020603050405020304" pitchFamily="18" charset="0"/>
                <a:cs typeface="Times New Roman" panose="02020603050405020304" pitchFamily="18" charset="0"/>
              </a:rPr>
              <a:t>I hope this presentation will help when we visit Mazatlán!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780367"/>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2022367"/>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3200"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b="1" dirty="0">
                <a:latin typeface="Times New Roman" panose="02020603050405020304" pitchFamily="18" charset="0"/>
                <a:cs typeface="Times New Roman" panose="02020603050405020304" pitchFamily="18" charset="0"/>
              </a:rPr>
              <a:t>Have a great visit in Mazatlán!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277091"/>
            <a:ext cx="10080626" cy="701731"/>
          </a:xfrm>
        </p:spPr>
        <p:txBody>
          <a:bodyPr vert="horz" wrap="square">
            <a:sp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449263" indent="-342900">
              <a:lnSpc>
                <a:spcPct val="113000"/>
              </a:lnSpc>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702954"/>
          </a:xfrm>
          <a:prstGeom prst="rect">
            <a:avLst/>
          </a:prstGeom>
          <a:noFill/>
        </p:spPr>
        <p:txBody>
          <a:bodyPr wrap="square">
            <a:spAutoFit/>
          </a:bodyPr>
          <a:lstStyle/>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a:t>
            </a:r>
          </a:p>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If you are on your own </a:t>
            </a:r>
            <a:r>
              <a:rPr lang="en-US" altLang="en-US" sz="1800" b="1" dirty="0">
                <a:latin typeface="Times New Roman" panose="02020603050405020304" pitchFamily="18" charset="0"/>
                <a:cs typeface="Times New Roman" panose="02020603050405020304" pitchFamily="18" charset="0"/>
              </a:rPr>
              <a:t>Be Prepared</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marL="285750" indent="-285750" algn="ctr"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89709"/>
            <a:ext cx="10080624" cy="841290"/>
          </a:xfrm>
          <a:prstGeom prst="rect">
            <a:avLst/>
          </a:prstGeom>
          <a:noFill/>
        </p:spPr>
        <p:txBody>
          <a:bodyPr wrap="square" anchor="ctr">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1" i="0" u="none" strike="noStrike" baseline="0" dirty="0">
                <a:ln>
                  <a:noFill/>
                </a:ln>
                <a:latin typeface="Times New Roman" panose="02020603050405020304" pitchFamily="18" charset="0"/>
                <a:ea typeface="+mj-ea"/>
                <a:cs typeface="Times New Roman" panose="02020603050405020304" pitchFamily="18" charset="0"/>
              </a:rPr>
              <a:t>Money</a:t>
            </a:r>
          </a:p>
        </p:txBody>
      </p:sp>
      <p:pic>
        <p:nvPicPr>
          <p:cNvPr id="6" name="Picture 5" descr="A close-up of some currency&#10;&#10;Description automatically generated">
            <a:extLst>
              <a:ext uri="{FF2B5EF4-FFF2-40B4-BE49-F238E27FC236}">
                <a16:creationId xmlns:a16="http://schemas.microsoft.com/office/drawing/2014/main" id="{8CB3A04F-395E-9D65-C6B5-F757194EB20C}"/>
              </a:ext>
            </a:extLst>
          </p:cNvPr>
          <p:cNvPicPr>
            <a:picLocks noChangeAspect="1"/>
          </p:cNvPicPr>
          <p:nvPr/>
        </p:nvPicPr>
        <p:blipFill rotWithShape="1">
          <a:blip r:embed="rId3">
            <a:extLst>
              <a:ext uri="{28A0092B-C50C-407E-A947-70E740481C1C}">
                <a14:useLocalDpi xmlns:a14="http://schemas.microsoft.com/office/drawing/2010/main" val="0"/>
              </a:ext>
            </a:extLst>
          </a:blip>
          <a:srcRect t="16226" r="2" b="26473"/>
          <a:stretch/>
        </p:blipFill>
        <p:spPr>
          <a:xfrm>
            <a:off x="20" y="10"/>
            <a:ext cx="10080605" cy="376913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fontScale="92500"/>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Or 17.35 Pesos to the US Dollar</a:t>
            </a:r>
            <a:endParaRPr lang="en-US" b="0" i="0" u="none" strike="noStrike" baseline="0" dirty="0">
              <a:ln>
                <a:noFill/>
              </a:ln>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0" y="65088"/>
            <a:ext cx="5365750" cy="777875"/>
          </a:xfrm>
        </p:spPr>
        <p:txBody>
          <a:bodyPr vert="horz" lIns="91440" tIns="45720" rIns="91440" bIns="45720" rtlCol="0" anchor="ctr">
            <a:normAutofit/>
          </a:bodyPr>
          <a:lstStyle/>
          <a:p>
            <a:pPr rtl="0">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About Mazatlán</a:t>
            </a:r>
          </a:p>
        </p:txBody>
      </p:sp>
      <p:sp>
        <p:nvSpPr>
          <p:cNvPr id="8" name="TextBox 7">
            <a:extLst>
              <a:ext uri="{FF2B5EF4-FFF2-40B4-BE49-F238E27FC236}">
                <a16:creationId xmlns:a16="http://schemas.microsoft.com/office/drawing/2014/main" id="{6314DC44-A20A-9FB0-EB5C-0C19A195DAF2}"/>
              </a:ext>
            </a:extLst>
          </p:cNvPr>
          <p:cNvSpPr txBox="1"/>
          <p:nvPr/>
        </p:nvSpPr>
        <p:spPr>
          <a:xfrm>
            <a:off x="142043" y="710326"/>
            <a:ext cx="5220531" cy="4818177"/>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Mazatlán has a rich culture and art community. In addition to the Angela Peralta Theater, Mazatlán has many galleries and artist's studios, such as the Mazatlán's art museum, and the Museo del Arte, which both have exhibits from Mexican and international artists.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a population of 438,434 as of the 2010 census, Mazatlán is the second-largest city in the state. It is also a tourist destination, with its beaches lined with resort hotels. A car ferry crosses the Gulf of California, from Mazatlán to La Paz, Baja California Sur. The municipality has a land area of 1,184.75 sq mi and includes smaller outlying communities.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Mazatlán is served by General Rafael Buelna International Airport. </a:t>
            </a:r>
          </a:p>
        </p:txBody>
      </p:sp>
      <p:pic>
        <p:nvPicPr>
          <p:cNvPr id="11" name="Picture 10" descr="A city next to a body of water&#10;&#10;Description automatically generated">
            <a:extLst>
              <a:ext uri="{FF2B5EF4-FFF2-40B4-BE49-F238E27FC236}">
                <a16:creationId xmlns:a16="http://schemas.microsoft.com/office/drawing/2014/main" id="{7155AFA9-58CE-9BC6-787D-9691A84FB04F}"/>
              </a:ext>
            </a:extLst>
          </p:cNvPr>
          <p:cNvPicPr>
            <a:picLocks noChangeAspect="1"/>
          </p:cNvPicPr>
          <p:nvPr/>
        </p:nvPicPr>
        <p:blipFill rotWithShape="1">
          <a:blip r:embed="rId3">
            <a:extLst>
              <a:ext uri="{28A0092B-C50C-407E-A947-70E740481C1C}">
                <a14:useLocalDpi xmlns:a14="http://schemas.microsoft.com/office/drawing/2010/main" val="0"/>
              </a:ext>
            </a:extLst>
          </a:blip>
          <a:srcRect l="17091" r="37264"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7</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0"/>
            <a:ext cx="10077450" cy="1012825"/>
          </a:xfrm>
        </p:spPr>
        <p:txBody>
          <a:bodyPr vert="horz" lIns="91440" tIns="45720" rIns="91440" bIns="45720" rtlCol="0" anchor="ctr">
            <a:normAutofit/>
          </a:bodyPr>
          <a:lstStyle/>
          <a:p>
            <a:pPr lvl="0" rtl="0">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Historical Mazatlán</a:t>
            </a:r>
            <a:endParaRPr lang="en-US" sz="4400" dirty="0">
              <a:solidFill>
                <a:schemeClr val="tx1"/>
              </a:solidFill>
              <a:latin typeface="Times New Roman" panose="02020603050405020304" pitchFamily="18" charset="0"/>
              <a:ea typeface="+mj-ea"/>
              <a:cs typeface="Times New Roman" panose="02020603050405020304" pitchFamily="18" charset="0"/>
            </a:endParaRPr>
          </a:p>
        </p:txBody>
      </p:sp>
      <p:pic>
        <p:nvPicPr>
          <p:cNvPr id="18" name="Picture 17" descr="A city with a river and trees&#10;&#10;Description automatically generated with medium confidence">
            <a:extLst>
              <a:ext uri="{FF2B5EF4-FFF2-40B4-BE49-F238E27FC236}">
                <a16:creationId xmlns:a16="http://schemas.microsoft.com/office/drawing/2014/main" id="{2F4215D6-B0C9-48BC-3172-2D37F53DDD29}"/>
              </a:ext>
            </a:extLst>
          </p:cNvPr>
          <p:cNvPicPr>
            <a:picLocks noChangeAspect="1"/>
          </p:cNvPicPr>
          <p:nvPr/>
        </p:nvPicPr>
        <p:blipFill rotWithShape="1">
          <a:blip r:embed="rId3">
            <a:extLst>
              <a:ext uri="{28A0092B-C50C-407E-A947-70E740481C1C}">
                <a14:useLocalDpi xmlns:a14="http://schemas.microsoft.com/office/drawing/2010/main" val="0"/>
              </a:ext>
            </a:extLst>
          </a:blip>
          <a:srcRect l="958" r="18100" b="-2"/>
          <a:stretch/>
        </p:blipFill>
        <p:spPr>
          <a:xfrm>
            <a:off x="6235604" y="911644"/>
            <a:ext cx="3711371" cy="2957504"/>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16" name="TextBox 15">
            <a:extLst>
              <a:ext uri="{FF2B5EF4-FFF2-40B4-BE49-F238E27FC236}">
                <a16:creationId xmlns:a16="http://schemas.microsoft.com/office/drawing/2014/main" id="{385DAFE8-7846-84F9-ABB6-FC0629FE097F}"/>
              </a:ext>
            </a:extLst>
          </p:cNvPr>
          <p:cNvSpPr txBox="1"/>
          <p:nvPr/>
        </p:nvSpPr>
        <p:spPr>
          <a:xfrm>
            <a:off x="133649" y="914019"/>
            <a:ext cx="6355927" cy="2957504"/>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Indigenous groups were in the region of Mazatlán before the arrival of the Spanish. These groups included the Totorames, who lived from the south bank of the River </a:t>
            </a:r>
            <a:r>
              <a:rPr lang="en-US" dirty="0" err="1">
                <a:latin typeface="Times New Roman" panose="02020603050405020304" pitchFamily="18" charset="0"/>
                <a:cs typeface="Times New Roman" panose="02020603050405020304" pitchFamily="18" charset="0"/>
              </a:rPr>
              <a:t>Piaxtla</a:t>
            </a:r>
            <a:r>
              <a:rPr lang="en-US" dirty="0">
                <a:latin typeface="Times New Roman" panose="02020603050405020304" pitchFamily="18" charset="0"/>
                <a:cs typeface="Times New Roman" panose="02020603050405020304" pitchFamily="18" charset="0"/>
              </a:rPr>
              <a:t> to the Río de las Cañas, as well as the Xiximes, who lived in the mountains in the bordering state of Durango. </a:t>
            </a:r>
          </a:p>
          <a:p>
            <a:pPr marL="28575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city was colonized in 1531 by Spain. </a:t>
            </a:r>
            <a:r>
              <a:rPr lang="en-US" i="1" dirty="0">
                <a:latin typeface="Times New Roman" panose="02020603050405020304" pitchFamily="18" charset="0"/>
                <a:cs typeface="Times New Roman" panose="02020603050405020304" pitchFamily="18" charset="0"/>
              </a:rPr>
              <a:t>Mazatlán</a:t>
            </a:r>
            <a:r>
              <a:rPr lang="en-US" dirty="0">
                <a:latin typeface="Times New Roman" panose="02020603050405020304" pitchFamily="18" charset="0"/>
                <a:cs typeface="Times New Roman" panose="02020603050405020304" pitchFamily="18" charset="0"/>
              </a:rPr>
              <a:t> is a Nahuatl word for "place of deer". The Conquistador colonized the city in 1531, where many indigenous people lived. </a:t>
            </a:r>
          </a:p>
          <a:p>
            <a:pPr marL="28575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Until the early 19th century, Mazatlán was a collection of huts inhabited by indigenous people whose major occupation was fishing. </a:t>
            </a:r>
          </a:p>
        </p:txBody>
      </p:sp>
      <p:sp>
        <p:nvSpPr>
          <p:cNvPr id="21" name="TextBox 20">
            <a:extLst>
              <a:ext uri="{FF2B5EF4-FFF2-40B4-BE49-F238E27FC236}">
                <a16:creationId xmlns:a16="http://schemas.microsoft.com/office/drawing/2014/main" id="{59B24E9B-EB51-A102-D579-39934F45E987}"/>
              </a:ext>
            </a:extLst>
          </p:cNvPr>
          <p:cNvSpPr txBox="1"/>
          <p:nvPr/>
        </p:nvSpPr>
        <p:spPr>
          <a:xfrm>
            <a:off x="124771" y="3817070"/>
            <a:ext cx="9813326" cy="1914370"/>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1829, a Filipino banker named Juan Nepomuceno Machado arrived and established commercial relations with vessels coming to Mazatlán from far-off places such as Chile, Peru, the United States, Europe, and Asia Pacific. By 1836, the city had a population of between 4,000 and 5,000. It subsequently became the largest port on the Mexican Pacific coast.</a:t>
            </a:r>
          </a:p>
          <a:p>
            <a:pPr marL="28575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the mid-19th century, a large group of Germans developed the bay into a commercial seaport, importing equipment for the nearby gold and silver mines. It served as the capital of Sinaloa from 1859 to 1873.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 calcmode="lin" valueType="num">
                                      <p:cBhvr additive="base">
                                        <p:cTn id="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 calcmode="lin" valueType="num">
                                      <p:cBhvr additive="base">
                                        <p:cTn id="1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 calcmode="lin" valueType="num">
                                      <p:cBhvr additive="base">
                                        <p:cTn id="25"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3949700"/>
            <a:ext cx="2827338" cy="1168400"/>
          </a:xfrm>
        </p:spPr>
        <p:txBody>
          <a:bodyPr vert="horz" lIns="91440" tIns="45720" rIns="91440" bIns="45720" rtlCol="0" anchor="ctr">
            <a:normAutofit/>
          </a:bodyPr>
          <a:lstStyle/>
          <a:p>
            <a:pPr rtl="0">
              <a:lnSpc>
                <a:spcPct val="90000"/>
              </a:lnSpc>
              <a:spcBef>
                <a:spcPct val="0"/>
              </a:spcBef>
            </a:pPr>
            <a:r>
              <a:rPr lang="en-US" sz="3900" b="1" dirty="0">
                <a:solidFill>
                  <a:schemeClr val="tx1"/>
                </a:solidFill>
                <a:latin typeface="Times New Roman" panose="02020603050405020304" pitchFamily="18" charset="0"/>
                <a:ea typeface="+mj-ea"/>
                <a:cs typeface="Times New Roman" panose="02020603050405020304" pitchFamily="18" charset="0"/>
              </a:rPr>
              <a:t>Mazatlán City Bus </a:t>
            </a:r>
          </a:p>
        </p:txBody>
      </p:sp>
      <p:pic>
        <p:nvPicPr>
          <p:cNvPr id="5" name="Picture 4" descr="A map of a city&#10;&#10;Description automatically generated">
            <a:extLst>
              <a:ext uri="{FF2B5EF4-FFF2-40B4-BE49-F238E27FC236}">
                <a16:creationId xmlns:a16="http://schemas.microsoft.com/office/drawing/2014/main" id="{1ABF3F8B-FC23-A676-C4A2-47E74E5F37BE}"/>
              </a:ext>
            </a:extLst>
          </p:cNvPr>
          <p:cNvPicPr>
            <a:picLocks noChangeAspect="1"/>
          </p:cNvPicPr>
          <p:nvPr/>
        </p:nvPicPr>
        <p:blipFill rotWithShape="1">
          <a:blip r:embed="rId3">
            <a:extLst>
              <a:ext uri="{28A0092B-C50C-407E-A947-70E740481C1C}">
                <a14:useLocalDpi xmlns:a14="http://schemas.microsoft.com/office/drawing/2010/main" val="0"/>
              </a:ext>
            </a:extLst>
          </a:blip>
          <a:srcRect t="1605" r="2" b="2"/>
          <a:stretch/>
        </p:blipFill>
        <p:spPr>
          <a:xfrm>
            <a:off x="20" y="10"/>
            <a:ext cx="10080605" cy="3642034"/>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 name="TextBox 3">
            <a:extLst>
              <a:ext uri="{FF2B5EF4-FFF2-40B4-BE49-F238E27FC236}">
                <a16:creationId xmlns:a16="http://schemas.microsoft.com/office/drawing/2014/main" id="{179BE478-957B-3B55-7745-19C3D4C4CB58}"/>
              </a:ext>
            </a:extLst>
          </p:cNvPr>
          <p:cNvSpPr txBox="1"/>
          <p:nvPr/>
        </p:nvSpPr>
        <p:spPr>
          <a:xfrm>
            <a:off x="3677457" y="3642044"/>
            <a:ext cx="6280159" cy="2028496"/>
          </a:xfrm>
          <a:prstGeom prst="rect">
            <a:avLst/>
          </a:prstGeom>
        </p:spPr>
        <p:txBody>
          <a:bodyPr vert="horz" lIns="91440" tIns="45720" rIns="91440" bIns="45720" rtlCol="0" anchor="ctr">
            <a:noAutofit/>
          </a:bodyPr>
          <a:lstStyle/>
          <a:p>
            <a:pPr marL="285750" marR="0" lvl="0" indent="-28575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rPr>
              <a:t>Mazatlán has a very simple and inexpensive bus system</a:t>
            </a:r>
            <a:r>
              <a:rPr lang="en-US" altLang="en-US" dirty="0">
                <a:latin typeface="Times New Roman" panose="02020603050405020304" pitchFamily="18" charset="0"/>
                <a:cs typeface="Times New Roman" panose="02020603050405020304" pitchFamily="18" charset="0"/>
              </a:rPr>
              <a:t> with many bus routes.  Traveling north and south along the Malecon makes it easy to reach not just the beaches but also the malls and shopping centers.</a:t>
            </a:r>
          </a:p>
          <a:p>
            <a:pPr marL="285750" marR="0" lvl="0" indent="-28575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rPr>
              <a:t>Traveling by bus is safe and is an interesting experience if you like to mingle with the locals. </a:t>
            </a:r>
          </a:p>
          <a:p>
            <a:pPr marL="285750" marR="0" lvl="0" indent="-28575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rPr>
              <a:t>Fares are 12.5 pesos per ride on an Air-conditioned Bus.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Times New Roman" panose="02020603050405020304" pitchFamily="18" charset="0"/>
                <a:ea typeface="+mj-ea"/>
                <a:cs typeface="Times New Roman" panose="02020603050405020304" pitchFamily="18" charset="0"/>
              </a:rPr>
              <a:t>Mazatlán Taxis</a:t>
            </a:r>
            <a:endParaRPr lang="en-US" sz="4400" b="1" dirty="0">
              <a:latin typeface="Times New Roman" panose="02020603050405020304" pitchFamily="18" charset="0"/>
              <a:cs typeface="Times New Roman" panose="02020603050405020304" pitchFamily="18" charset="0"/>
            </a:endParaRPr>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AB4738-1942-659E-C91F-3B347CDE3567}"/>
              </a:ext>
            </a:extLst>
          </p:cNvPr>
          <p:cNvSpPr txBox="1"/>
          <p:nvPr/>
        </p:nvSpPr>
        <p:spPr>
          <a:xfrm>
            <a:off x="118872" y="813375"/>
            <a:ext cx="9838943" cy="1938992"/>
          </a:xfrm>
          <a:prstGeom prst="rect">
            <a:avLst/>
          </a:prstGeom>
          <a:noFill/>
        </p:spPr>
        <p:txBody>
          <a:bodyPr wrap="square">
            <a:spAutoFit/>
          </a:bodyPr>
          <a:lstStyle/>
          <a:p>
            <a:pPr marL="342900" indent="-3429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Taxis in Mazatlán are plentiful. Taxis can be very reasonable, as long as you ask the price BEFORE you get in. </a:t>
            </a:r>
          </a:p>
          <a:p>
            <a:pPr marL="342900" indent="-3429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Fares are fixed by zones; rates for trips in town and to more distant points should be posted at local hotels. </a:t>
            </a:r>
            <a:br>
              <a:rPr lang="en-US" sz="2000" b="0" i="0" dirty="0">
                <a:effectLst/>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Centro </a:t>
            </a:r>
            <a:r>
              <a:rPr lang="en-US" sz="2000" b="1" dirty="0" err="1">
                <a:latin typeface="Times New Roman" panose="02020603050405020304" pitchFamily="18" charset="0"/>
                <a:cs typeface="Times New Roman" panose="02020603050405020304" pitchFamily="18" charset="0"/>
              </a:rPr>
              <a:t>Historico</a:t>
            </a:r>
            <a:r>
              <a:rPr lang="en-US" sz="2000" b="1" dirty="0">
                <a:latin typeface="Times New Roman" panose="02020603050405020304" pitchFamily="18" charset="0"/>
                <a:cs typeface="Times New Roman" panose="02020603050405020304" pitchFamily="18" charset="0"/>
              </a:rPr>
              <a:t> to Golden Zone: </a:t>
            </a:r>
            <a:r>
              <a:rPr lang="en-US" sz="2000" dirty="0">
                <a:latin typeface="Times New Roman" panose="02020603050405020304" pitchFamily="18" charset="0"/>
                <a:cs typeface="Times New Roman" panose="02020603050405020304" pitchFamily="18" charset="0"/>
              </a:rPr>
              <a:t>MXN 200</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Golden Zone/Hotel Area to </a:t>
            </a:r>
            <a:r>
              <a:rPr lang="en-US" sz="2000" b="1" dirty="0" err="1">
                <a:latin typeface="Times New Roman" panose="02020603050405020304" pitchFamily="18" charset="0"/>
                <a:cs typeface="Times New Roman" panose="02020603050405020304" pitchFamily="18" charset="0"/>
              </a:rPr>
              <a:t>Mazatlan</a:t>
            </a:r>
            <a:r>
              <a:rPr lang="en-US" sz="2000" b="1" dirty="0">
                <a:latin typeface="Times New Roman" panose="02020603050405020304" pitchFamily="18" charset="0"/>
                <a:cs typeface="Times New Roman" panose="02020603050405020304" pitchFamily="18" charset="0"/>
              </a:rPr>
              <a:t> Airport:</a:t>
            </a:r>
            <a:r>
              <a:rPr lang="en-US" sz="2000" dirty="0">
                <a:latin typeface="Times New Roman" panose="02020603050405020304" pitchFamily="18" charset="0"/>
                <a:cs typeface="Times New Roman" panose="02020603050405020304" pitchFamily="18" charset="0"/>
              </a:rPr>
              <a:t> MXN 500</a:t>
            </a:r>
          </a:p>
        </p:txBody>
      </p:sp>
      <p:pic>
        <p:nvPicPr>
          <p:cNvPr id="5" name="Picture 4" descr="A pink and white car&#10;&#10;Description automatically generated">
            <a:extLst>
              <a:ext uri="{FF2B5EF4-FFF2-40B4-BE49-F238E27FC236}">
                <a16:creationId xmlns:a16="http://schemas.microsoft.com/office/drawing/2014/main" id="{48639AB4-B3CB-F7A9-EF79-A95B8979C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52367"/>
            <a:ext cx="5035886" cy="2517943"/>
          </a:xfrm>
          <a:prstGeom prst="rect">
            <a:avLst/>
          </a:prstGeom>
        </p:spPr>
      </p:pic>
      <p:sp>
        <p:nvSpPr>
          <p:cNvPr id="7" name="TextBox 6">
            <a:extLst>
              <a:ext uri="{FF2B5EF4-FFF2-40B4-BE49-F238E27FC236}">
                <a16:creationId xmlns:a16="http://schemas.microsoft.com/office/drawing/2014/main" id="{ACC7EF2A-A6CD-E8E0-DC18-A9DEDF2197A7}"/>
              </a:ext>
            </a:extLst>
          </p:cNvPr>
          <p:cNvSpPr txBox="1"/>
          <p:nvPr/>
        </p:nvSpPr>
        <p:spPr>
          <a:xfrm>
            <a:off x="5166360" y="2796300"/>
            <a:ext cx="4769652" cy="1443472"/>
          </a:xfrm>
          <a:prstGeom prst="rect">
            <a:avLst/>
          </a:prstGeom>
          <a:noFill/>
        </p:spPr>
        <p:txBody>
          <a:bodyPr wrap="square">
            <a:spAutoFit/>
          </a:bodyPr>
          <a:lstStyle/>
          <a:p>
            <a:endParaRPr lang="en-US" sz="1800" b="0" i="0" dirty="0">
              <a:effectLst/>
              <a:latin typeface="+mj-lt"/>
            </a:endParaRPr>
          </a:p>
          <a:p>
            <a:pPr marL="285750" indent="-285750">
              <a:lnSpc>
                <a:spcPct val="90000"/>
              </a:lnSpc>
              <a:spcAft>
                <a:spcPts val="600"/>
              </a:spcAft>
              <a:buFont typeface="Arial" panose="020B0604020202020204" pitchFamily="34" charset="0"/>
              <a:buChar char="•"/>
            </a:pPr>
            <a:r>
              <a:rPr lang="en-US" sz="1800" b="0" i="0" dirty="0">
                <a:solidFill>
                  <a:srgbClr val="000000"/>
                </a:solidFill>
                <a:effectLst/>
                <a:latin typeface="Times New Roman" panose="02020603050405020304" pitchFamily="18" charset="0"/>
                <a:cs typeface="Times New Roman" panose="02020603050405020304" pitchFamily="18" charset="0"/>
              </a:rPr>
              <a:t>Make sure you have small change. Taxis will not carry change so they can keep yours.</a:t>
            </a:r>
            <a:endParaRPr lang="en-US" sz="1800" b="0" i="0" dirty="0">
              <a:effectLst/>
              <a:latin typeface="Times New Roman" panose="02020603050405020304" pitchFamily="18" charset="0"/>
              <a:cs typeface="Times New Roman" panose="02020603050405020304" pitchFamily="18" charset="0"/>
            </a:endParaRPr>
          </a:p>
          <a:p>
            <a:pPr marL="285750" indent="-285750">
              <a:lnSpc>
                <a:spcPct val="90000"/>
              </a:lnSpc>
              <a:spcAft>
                <a:spcPts val="600"/>
              </a:spcAft>
              <a:buFont typeface="Arial" panose="020B0604020202020204" pitchFamily="34" charset="0"/>
              <a:buChar char="•"/>
            </a:pPr>
            <a:r>
              <a:rPr lang="en-US" sz="1800" b="0" i="0" dirty="0">
                <a:solidFill>
                  <a:srgbClr val="000000"/>
                </a:solidFill>
                <a:effectLst/>
                <a:latin typeface="Times New Roman" panose="02020603050405020304" pitchFamily="18" charset="0"/>
                <a:cs typeface="Times New Roman" panose="02020603050405020304" pitchFamily="18" charset="0"/>
              </a:rPr>
              <a:t>You do not tip taxi drivers. The tip is included in the price.</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23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565</TotalTime>
  <Words>2134</Words>
  <Application>Microsoft Office PowerPoint</Application>
  <PresentationFormat>Custom</PresentationFormat>
  <Paragraphs>133</Paragraphs>
  <Slides>23</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Liberation Sans</vt:lpstr>
      <vt:lpstr>Times New Roman</vt:lpstr>
      <vt:lpstr>Wingdings</vt:lpstr>
      <vt:lpstr>Default</vt:lpstr>
      <vt:lpstr>Office Theme</vt:lpstr>
      <vt:lpstr>Mazatlán, Mexico Presented by Marc Silver</vt:lpstr>
      <vt:lpstr>What I Will Cover</vt:lpstr>
      <vt:lpstr>My Port Philosophy</vt:lpstr>
      <vt:lpstr>PowerPoint Presentation</vt:lpstr>
      <vt:lpstr>PowerPoint Presentation</vt:lpstr>
      <vt:lpstr>About Mazatlán</vt:lpstr>
      <vt:lpstr>Historical Mazatlán</vt:lpstr>
      <vt:lpstr>Mazatlán City 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Thoughts</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56</cp:revision>
  <dcterms:created xsi:type="dcterms:W3CDTF">2023-09-16T03:30:57Z</dcterms:created>
  <dcterms:modified xsi:type="dcterms:W3CDTF">2025-04-22T02:40:24Z</dcterms:modified>
</cp:coreProperties>
</file>