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5"/>
  </p:notesMasterIdLst>
  <p:handoutMasterIdLst>
    <p:handoutMasterId r:id="rId26"/>
  </p:handoutMasterIdLst>
  <p:sldIdLst>
    <p:sldId id="256" r:id="rId3"/>
    <p:sldId id="273" r:id="rId4"/>
    <p:sldId id="257" r:id="rId5"/>
    <p:sldId id="274" r:id="rId6"/>
    <p:sldId id="258" r:id="rId7"/>
    <p:sldId id="276" r:id="rId8"/>
    <p:sldId id="260" r:id="rId9"/>
    <p:sldId id="277" r:id="rId10"/>
    <p:sldId id="279" r:id="rId11"/>
    <p:sldId id="261" r:id="rId12"/>
    <p:sldId id="280" r:id="rId13"/>
    <p:sldId id="264" r:id="rId14"/>
    <p:sldId id="281" r:id="rId15"/>
    <p:sldId id="284" r:id="rId16"/>
    <p:sldId id="282" r:id="rId17"/>
    <p:sldId id="266" r:id="rId18"/>
    <p:sldId id="267" r:id="rId19"/>
    <p:sldId id="283" r:id="rId20"/>
    <p:sldId id="268" r:id="rId21"/>
    <p:sldId id="275" r:id="rId22"/>
    <p:sldId id="271"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The museum The plenary assembly of the Martinique Regional Council created the Regional Museum of History and Ethnography on June 11, 1985. This first had, from 1986, a prefiguration phase through the Heritage Office which set about building the museum's collections and raising Martinicans' awareness of historical and ethnographic heritage through exhibitions. After major restoration and interior design work on the villa, the history and ethnography museum was inaugurated in June 1999.</a:t>
            </a:r>
          </a:p>
        </p:txBody>
      </p:sp>
      <p:sp>
        <p:nvSpPr>
          <p:cNvPr id="4" name="Slide Number Placeholder 3"/>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26052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16</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17</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53636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630595"/>
            <a:ext cx="5458119" cy="2197525"/>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Martinique</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black bird with a red and green background&#10;&#10;Description automatically generated">
            <a:extLst>
              <a:ext uri="{FF2B5EF4-FFF2-40B4-BE49-F238E27FC236}">
                <a16:creationId xmlns:a16="http://schemas.microsoft.com/office/drawing/2014/main" id="{7AA95240-3436-EC4E-CF3F-AC3A5CCCB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505" y="991448"/>
            <a:ext cx="5458120" cy="36405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10</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625"/>
            <a:ext cx="5137150" cy="725488"/>
          </a:xfr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Martinique Buses</a:t>
            </a:r>
          </a:p>
        </p:txBody>
      </p:sp>
      <p:sp>
        <p:nvSpPr>
          <p:cNvPr id="5" name="TextBox 4">
            <a:extLst>
              <a:ext uri="{FF2B5EF4-FFF2-40B4-BE49-F238E27FC236}">
                <a16:creationId xmlns:a16="http://schemas.microsoft.com/office/drawing/2014/main" id="{3EB7CE1C-62E6-439F-EE05-A7675EB3493B}"/>
              </a:ext>
            </a:extLst>
          </p:cNvPr>
          <p:cNvSpPr txBox="1"/>
          <p:nvPr/>
        </p:nvSpPr>
        <p:spPr>
          <a:xfrm>
            <a:off x="94268" y="1140643"/>
            <a:ext cx="4835900" cy="493021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Walking is only a realistic option if you don't intend to leave </a:t>
            </a:r>
            <a:r>
              <a:rPr lang="en-US" sz="2000" b="1" dirty="0">
                <a:latin typeface="Times New Roman" panose="02020603050405020304" pitchFamily="18" charset="0"/>
                <a:cs typeface="Times New Roman" panose="02020603050405020304" pitchFamily="18" charset="0"/>
              </a:rPr>
              <a:t>Fort-de-France</a:t>
            </a:r>
            <a:r>
              <a:rPr lang="en-US" sz="2000" dirty="0">
                <a:latin typeface="Times New Roman" panose="02020603050405020304" pitchFamily="18" charset="0"/>
                <a:cs typeface="Times New Roman" panose="02020603050405020304" pitchFamily="18" charset="0"/>
              </a:rPr>
              <a:t>. Otherwise, you'll find activities and sites too spread out to reach on your own. </a:t>
            </a:r>
          </a:p>
          <a:p>
            <a:pPr marL="285750" indent="-228600">
              <a:lnSpc>
                <a:spcPct val="90000"/>
              </a:lnSpc>
              <a:spcAft>
                <a:spcPts val="6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Minibusses</a:t>
            </a:r>
            <a:r>
              <a:rPr lang="en-US" sz="2000" dirty="0">
                <a:latin typeface="Times New Roman" panose="02020603050405020304" pitchFamily="18" charset="0"/>
                <a:cs typeface="Times New Roman" panose="02020603050405020304" pitchFamily="18" charset="0"/>
              </a:rPr>
              <a:t> marked with "TC" travel between Fort-de-France and popular tourist spots like St-Pierre, Trois </a:t>
            </a:r>
            <a:r>
              <a:rPr lang="en-US" sz="2000" dirty="0" err="1">
                <a:latin typeface="Times New Roman" panose="02020603050405020304" pitchFamily="18" charset="0"/>
                <a:cs typeface="Times New Roman" panose="02020603050405020304" pitchFamily="18" charset="0"/>
              </a:rPr>
              <a:t>Îlets</a:t>
            </a:r>
            <a:r>
              <a:rPr lang="en-US" sz="2000" dirty="0">
                <a:latin typeface="Times New Roman" panose="02020603050405020304" pitchFamily="18" charset="0"/>
                <a:cs typeface="Times New Roman" panose="02020603050405020304" pitchFamily="18" charset="0"/>
              </a:rPr>
              <a:t>, Le Diamant, and Ste-Anne. However, these vans are generally considered unreliable because the drivers are willing to change the route according to their passengers' needs. As such, the fare is also hard to determine. If you're up for the adventure.</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Fares are 2€ to 2.50€ anywhere within the city limits of Fort-de-France</a:t>
            </a:r>
          </a:p>
          <a:p>
            <a:pPr marL="57150">
              <a:lnSpc>
                <a:spcPct val="90000"/>
              </a:lnSpc>
              <a:spcAft>
                <a:spcPts val="600"/>
              </a:spcAft>
            </a:pPr>
            <a:endParaRPr lang="en-US" sz="2000" dirty="0">
              <a:latin typeface="Times New Roman" panose="02020603050405020304" pitchFamily="18" charset="0"/>
              <a:cs typeface="Times New Roman" panose="02020603050405020304" pitchFamily="18" charset="0"/>
            </a:endParaRPr>
          </a:p>
        </p:txBody>
      </p:sp>
      <p:pic>
        <p:nvPicPr>
          <p:cNvPr id="9" name="Picture 8" descr="A colorful bus on the road&#10;&#10;Description automatically generated">
            <a:extLst>
              <a:ext uri="{FF2B5EF4-FFF2-40B4-BE49-F238E27FC236}">
                <a16:creationId xmlns:a16="http://schemas.microsoft.com/office/drawing/2014/main" id="{7618D922-0A06-8476-3E6B-919D0D9E1D80}"/>
              </a:ext>
            </a:extLst>
          </p:cNvPr>
          <p:cNvPicPr>
            <a:picLocks noChangeAspect="1"/>
          </p:cNvPicPr>
          <p:nvPr/>
        </p:nvPicPr>
        <p:blipFill rotWithShape="1">
          <a:blip r:embed="rId3">
            <a:extLst>
              <a:ext uri="{28A0092B-C50C-407E-A947-70E740481C1C}">
                <a14:useLocalDpi xmlns:a14="http://schemas.microsoft.com/office/drawing/2010/main" val="0"/>
              </a:ext>
            </a:extLst>
          </a:blip>
          <a:srcRect l="26250" r="15715"/>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21905-1BD7-2A39-84CE-33E5351851F5}"/>
              </a:ext>
            </a:extLst>
          </p:cNvPr>
          <p:cNvSpPr txBox="1"/>
          <p:nvPr/>
        </p:nvSpPr>
        <p:spPr>
          <a:xfrm>
            <a:off x="5040311" y="-267773"/>
            <a:ext cx="5040312" cy="947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Martinique Taxis</a:t>
            </a:r>
            <a:endParaRPr lang="en-US" sz="4000" dirty="0">
              <a:latin typeface="Times New Roman" panose="02020603050405020304" pitchFamily="18" charset="0"/>
              <a:ea typeface="+mj-ea"/>
              <a:cs typeface="Times New Roman" panose="02020603050405020304" pitchFamily="18" charset="0"/>
            </a:endParaRPr>
          </a:p>
        </p:txBody>
      </p:sp>
      <p:pic>
        <p:nvPicPr>
          <p:cNvPr id="7" name="Picture 6" descr="A white van parked on a road&#10;&#10;Description automatically generated">
            <a:extLst>
              <a:ext uri="{FF2B5EF4-FFF2-40B4-BE49-F238E27FC236}">
                <a16:creationId xmlns:a16="http://schemas.microsoft.com/office/drawing/2014/main" id="{C269FE71-290C-A201-5A19-B2F1516409E3}"/>
              </a:ext>
            </a:extLst>
          </p:cNvPr>
          <p:cNvPicPr>
            <a:picLocks noChangeAspect="1"/>
          </p:cNvPicPr>
          <p:nvPr/>
        </p:nvPicPr>
        <p:blipFill rotWithShape="1">
          <a:blip r:embed="rId2">
            <a:extLst>
              <a:ext uri="{28A0092B-C50C-407E-A947-70E740481C1C}">
                <a14:useLocalDpi xmlns:a14="http://schemas.microsoft.com/office/drawing/2010/main" val="0"/>
              </a:ext>
            </a:extLst>
          </a:blip>
          <a:srcRect l="26849" r="19808" b="1"/>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C228DA93-901B-CF68-F035-70BD729881B8}"/>
              </a:ext>
            </a:extLst>
          </p:cNvPr>
          <p:cNvSpPr txBox="1"/>
          <p:nvPr/>
        </p:nvSpPr>
        <p:spPr>
          <a:xfrm>
            <a:off x="5170311" y="880532"/>
            <a:ext cx="4752622" cy="429410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Local laws demand that any licensed Martiniquais cab must contain a working meter. For specific itineraries wherein a passenger tells the driver where he or she wants to go the meter must be "on" and functioning.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taxi driver quotes a flat rate to a passenger instead of activating the meter, you're being robbed, and you should immediately get out and find another cab.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a general tour of the island, prices are negotiable with the driver.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that in mind, you may be better off on a tour.</a:t>
            </a:r>
          </a:p>
        </p:txBody>
      </p:sp>
    </p:spTree>
    <p:extLst>
      <p:ext uri="{BB962C8B-B14F-4D97-AF65-F5344CB8AC3E}">
        <p14:creationId xmlns:p14="http://schemas.microsoft.com/office/powerpoint/2010/main" val="175332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74625"/>
            <a:ext cx="9359900" cy="1093788"/>
          </a:xfrm>
        </p:spPr>
        <p:txBody>
          <a:bodyPr vert="horz">
            <a:normAutofit fontScale="90000"/>
          </a:bodyPr>
          <a:lstStyle/>
          <a:p>
            <a:pPr algn="ctr" rtl="0"/>
            <a:r>
              <a:rPr lang="en-US" sz="4800" b="1" dirty="0">
                <a:solidFill>
                  <a:schemeClr val="tx1"/>
                </a:solidFill>
                <a:latin typeface="Times New Roman" panose="02020603050405020304" pitchFamily="18" charset="0"/>
                <a:cs typeface="Times New Roman" panose="02020603050405020304" pitchFamily="18" charset="0"/>
              </a:rPr>
              <a:t>Facts about Martinique</a:t>
            </a:r>
            <a:br>
              <a:rPr lang="en-US" sz="2800" b="1" dirty="0"/>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4" name="TextBox 3">
            <a:extLst>
              <a:ext uri="{FF2B5EF4-FFF2-40B4-BE49-F238E27FC236}">
                <a16:creationId xmlns:a16="http://schemas.microsoft.com/office/drawing/2014/main" id="{4447CBAD-3903-0C9B-772C-5007DE8C2971}"/>
              </a:ext>
            </a:extLst>
          </p:cNvPr>
          <p:cNvSpPr txBox="1"/>
          <p:nvPr/>
        </p:nvSpPr>
        <p:spPr>
          <a:xfrm>
            <a:off x="246782" y="791850"/>
            <a:ext cx="9833843" cy="4801314"/>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Martinique has a small version of the Parisien Sacré-Coeur. It is called the Balata church, and it is located in the Balata district, 7 kilometers away from Fort de France (the capital) on the Morne Savon.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are only two seasons. Two seasons and one agreeable temperature all year long. The Martinican climate is tropical. The seasons are Rainy and Dry.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is only one sugar refinery left. At the end of the 19th century, there was more than 500 sugar refinery. Today, there is only one left: the sugar refinery of Galion in </a:t>
            </a:r>
            <a:r>
              <a:rPr lang="en-US" dirty="0" err="1">
                <a:latin typeface="Times New Roman" panose="02020603050405020304" pitchFamily="18" charset="0"/>
                <a:cs typeface="Times New Roman" panose="02020603050405020304" pitchFamily="18" charset="0"/>
              </a:rPr>
              <a:t>Trinité</a:t>
            </a:r>
            <a:r>
              <a:rPr lang="en-US" dirty="0">
                <a:latin typeface="Times New Roman" panose="02020603050405020304" pitchFamily="18" charset="0"/>
                <a:cs typeface="Times New Roman" panose="02020603050405020304" pitchFamily="18" charset="0"/>
              </a:rPr>
              <a:t>, located in the northeast of the Island.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mangrove of Martinique has a surface area of around 1800 hectares and represents six percent of the island’s forest area.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Most of Martinique is considered as a natural park. 32 of the 34 Martinican towns belong to the regional natural park of the island.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Martinican rum has an AOC label which is rare. Martinican rum is made up of cane juice. Agricultural rum is different from industrial rum which is made up of molasses. There is the infamous “Bush Rhum/Rum”, which is basically Moonshine, which is mostly infused with various harvested growing materials,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Martinique has many black sand beaches. These beaches have volcanic origins.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3C1C5-8855-8772-630C-832C744CF3BB}"/>
              </a:ext>
            </a:extLst>
          </p:cNvPr>
          <p:cNvSpPr txBox="1"/>
          <p:nvPr/>
        </p:nvSpPr>
        <p:spPr>
          <a:xfrm>
            <a:off x="197963" y="301904"/>
            <a:ext cx="4952494" cy="149437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Musée </a:t>
            </a:r>
            <a:r>
              <a:rPr lang="en-US" sz="4000" b="1" dirty="0" err="1">
                <a:latin typeface="Times New Roman" panose="02020603050405020304" pitchFamily="18" charset="0"/>
                <a:ea typeface="+mj-ea"/>
                <a:cs typeface="Times New Roman" panose="02020603050405020304" pitchFamily="18" charset="0"/>
              </a:rPr>
              <a:t>Régional</a:t>
            </a:r>
            <a:r>
              <a:rPr lang="en-US" sz="4000" b="1" dirty="0">
                <a:latin typeface="Times New Roman" panose="02020603050405020304" pitchFamily="18" charset="0"/>
                <a:ea typeface="+mj-ea"/>
                <a:cs typeface="Times New Roman" panose="02020603050405020304" pitchFamily="18" charset="0"/>
              </a:rPr>
              <a:t> </a:t>
            </a:r>
            <a:r>
              <a:rPr lang="en-US" sz="4000" b="1" dirty="0" err="1">
                <a:latin typeface="Times New Roman" panose="02020603050405020304" pitchFamily="18" charset="0"/>
                <a:ea typeface="+mj-ea"/>
                <a:cs typeface="Times New Roman" panose="02020603050405020304" pitchFamily="18" charset="0"/>
              </a:rPr>
              <a:t>d'Histoire</a:t>
            </a:r>
            <a:r>
              <a:rPr lang="en-US" sz="4000" b="1" dirty="0">
                <a:latin typeface="Times New Roman" panose="02020603050405020304" pitchFamily="18" charset="0"/>
                <a:ea typeface="+mj-ea"/>
                <a:cs typeface="Times New Roman" panose="02020603050405020304" pitchFamily="18" charset="0"/>
              </a:rPr>
              <a:t> et </a:t>
            </a:r>
            <a:r>
              <a:rPr lang="en-US" sz="4000" b="1" dirty="0" err="1">
                <a:latin typeface="Times New Roman" panose="02020603050405020304" pitchFamily="18" charset="0"/>
                <a:ea typeface="+mj-ea"/>
                <a:cs typeface="Times New Roman" panose="02020603050405020304" pitchFamily="18" charset="0"/>
              </a:rPr>
              <a:t>d'Ethnographie</a:t>
            </a:r>
            <a:endParaRPr lang="en-US" sz="4000"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B96B53AF-1970-524B-5927-0C2F1E0EFE94}"/>
              </a:ext>
            </a:extLst>
          </p:cNvPr>
          <p:cNvSpPr txBox="1"/>
          <p:nvPr/>
        </p:nvSpPr>
        <p:spPr>
          <a:xfrm>
            <a:off x="197964" y="1929290"/>
            <a:ext cx="4949972" cy="3178143"/>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Martinique Regional Council created the Regional Museum of History and Ethnography on June 11, 1985. The museum's collections raise Martinicans' awareness of historical and ethnographic heritage through exhibitions. After major restoration and interior design work on the villa, the History and Ethnography Museum was inaugurated in June 1999.</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3€ adults – Children 1€</a:t>
            </a:r>
          </a:p>
        </p:txBody>
      </p:sp>
      <p:pic>
        <p:nvPicPr>
          <p:cNvPr id="7" name="Picture 6" descr="A building with signs on the front&#10;&#10;Description automatically generated">
            <a:extLst>
              <a:ext uri="{FF2B5EF4-FFF2-40B4-BE49-F238E27FC236}">
                <a16:creationId xmlns:a16="http://schemas.microsoft.com/office/drawing/2014/main" id="{EBD67E71-17BC-661D-3B64-AC9951B66168}"/>
              </a:ext>
            </a:extLst>
          </p:cNvPr>
          <p:cNvPicPr>
            <a:picLocks noChangeAspect="1"/>
          </p:cNvPicPr>
          <p:nvPr/>
        </p:nvPicPr>
        <p:blipFill rotWithShape="1">
          <a:blip r:embed="rId3">
            <a:extLst>
              <a:ext uri="{28A0092B-C50C-407E-A947-70E740481C1C}">
                <a14:useLocalDpi xmlns:a14="http://schemas.microsoft.com/office/drawing/2010/main" val="0"/>
              </a:ext>
            </a:extLst>
          </a:blip>
          <a:srcRect l="29326" r="5467"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9762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descr="A view of a bay with boats in it&#10;&#10;Description automatically generated">
            <a:extLst>
              <a:ext uri="{FF2B5EF4-FFF2-40B4-BE49-F238E27FC236}">
                <a16:creationId xmlns:a16="http://schemas.microsoft.com/office/drawing/2014/main" id="{1274B553-753E-DBC2-FC78-CA3B8FF99137}"/>
              </a:ext>
            </a:extLst>
          </p:cNvPr>
          <p:cNvPicPr>
            <a:picLocks noChangeAspect="1"/>
          </p:cNvPicPr>
          <p:nvPr/>
        </p:nvPicPr>
        <p:blipFill rotWithShape="1">
          <a:blip r:embed="rId2">
            <a:extLst>
              <a:ext uri="{28A0092B-C50C-407E-A947-70E740481C1C}">
                <a14:useLocalDpi xmlns:a14="http://schemas.microsoft.com/office/drawing/2010/main" val="0"/>
              </a:ext>
            </a:extLst>
          </a:blip>
          <a:srcRect l="15024" r="13866" b="-3"/>
          <a:stretch/>
        </p:blipFill>
        <p:spPr>
          <a:xfrm>
            <a:off x="20" y="0"/>
            <a:ext cx="5040292" cy="5670551"/>
          </a:xfrm>
          <a:prstGeom prst="rect">
            <a:avLst/>
          </a:prstGeom>
        </p:spPr>
      </p:pic>
      <p:sp>
        <p:nvSpPr>
          <p:cNvPr id="3" name="Title 1">
            <a:extLst>
              <a:ext uri="{FF2B5EF4-FFF2-40B4-BE49-F238E27FC236}">
                <a16:creationId xmlns:a16="http://schemas.microsoft.com/office/drawing/2014/main" id="{125753D8-C92B-4B71-7066-2FBCB5FB7B05}"/>
              </a:ext>
            </a:extLst>
          </p:cNvPr>
          <p:cNvSpPr txBox="1">
            <a:spLocks/>
          </p:cNvSpPr>
          <p:nvPr/>
        </p:nvSpPr>
        <p:spPr>
          <a:xfrm>
            <a:off x="5040312" y="88195"/>
            <a:ext cx="5040292" cy="651984"/>
          </a:xfrm>
          <a:prstGeom prst="rect">
            <a:avLst/>
          </a:prstGeom>
          <a:noFill/>
          <a:ln>
            <a:noFill/>
          </a:ln>
        </p:spPr>
        <p:txBody>
          <a:bodyPr vert="horz" lIns="91440" tIns="45720" rIns="91440" bIns="45720" rtlCol="0" anchor="ctr">
            <a:normAutofit/>
          </a:bodyPr>
          <a:lstStyle>
            <a:lvl1pPr algn="ctr" hangingPunct="0">
              <a:tabLst/>
              <a:defRPr lang="en-US" sz="3300" b="0" i="0" u="none" strike="noStrike" kern="1200">
                <a:ln>
                  <a:noFill/>
                </a:ln>
                <a:solidFill>
                  <a:srgbClr val="FFFFFF"/>
                </a:solidFill>
                <a:latin typeface="Liberation Sans" pitchFamily="18"/>
              </a:defRPr>
            </a:lvl1pPr>
          </a:lstStyle>
          <a:p>
            <a:pPr rtl="0" hangingPunct="1">
              <a:lnSpc>
                <a:spcPct val="90000"/>
              </a:lnSpc>
              <a:spcBef>
                <a:spcPct val="0"/>
              </a:spcBef>
            </a:pPr>
            <a:r>
              <a:rPr lang="en-US" sz="4000" b="1">
                <a:solidFill>
                  <a:schemeClr val="tx1"/>
                </a:solidFill>
                <a:latin typeface="Times New Roman" panose="02020603050405020304" pitchFamily="18" charset="0"/>
                <a:ea typeface="+mj-ea"/>
                <a:cs typeface="Times New Roman" panose="02020603050405020304" pitchFamily="18" charset="0"/>
              </a:rPr>
              <a:t>Les Trois-Ilets</a:t>
            </a:r>
            <a:endParaRPr lang="en-US" sz="31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178C684C-D37F-6051-EDDB-DD4F57ADDE27}"/>
              </a:ext>
            </a:extLst>
          </p:cNvPr>
          <p:cNvSpPr txBox="1"/>
          <p:nvPr/>
        </p:nvSpPr>
        <p:spPr>
          <a:xfrm>
            <a:off x="5040312" y="896487"/>
            <a:ext cx="4950355" cy="387757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the opposite side of the bay, South of Fort-de-France, Les Trois-</a:t>
            </a:r>
            <a:r>
              <a:rPr lang="en-US" sz="2000" dirty="0" err="1">
                <a:latin typeface="Times New Roman" panose="02020603050405020304" pitchFamily="18" charset="0"/>
                <a:cs typeface="Times New Roman" panose="02020603050405020304" pitchFamily="18" charset="0"/>
              </a:rPr>
              <a:t>Ilets</a:t>
            </a:r>
            <a:r>
              <a:rPr lang="en-US" sz="2000" dirty="0">
                <a:latin typeface="Times New Roman" panose="02020603050405020304" pitchFamily="18" charset="0"/>
                <a:cs typeface="Times New Roman" panose="02020603050405020304" pitchFamily="18" charset="0"/>
              </a:rPr>
              <a:t> is a popular tourist area, with hotels, restaurants, and several attractions that illustrate the island's history and culture.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of these center around former industries: sugarcane and pottery. </a:t>
            </a:r>
            <a:r>
              <a:rPr lang="en-US" sz="2000" b="1" dirty="0">
                <a:latin typeface="Times New Roman" panose="02020603050405020304" pitchFamily="18" charset="0"/>
                <a:cs typeface="Times New Roman" panose="02020603050405020304" pitchFamily="18" charset="0"/>
              </a:rPr>
              <a:t>Village de la Poterie des Trois-</a:t>
            </a:r>
            <a:r>
              <a:rPr lang="en-US" sz="2000" b="1" dirty="0" err="1">
                <a:latin typeface="Times New Roman" panose="02020603050405020304" pitchFamily="18" charset="0"/>
                <a:cs typeface="Times New Roman" panose="02020603050405020304" pitchFamily="18" charset="0"/>
              </a:rPr>
              <a:t>Ilets</a:t>
            </a:r>
            <a:r>
              <a:rPr lang="en-US" sz="2000" dirty="0">
                <a:latin typeface="Times New Roman" panose="02020603050405020304" pitchFamily="18" charset="0"/>
                <a:cs typeface="Times New Roman" panose="02020603050405020304" pitchFamily="18" charset="0"/>
              </a:rPr>
              <a:t> is a large complex housed in a former pottery yard where roof tiles were made.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the buildings house craft studios and shops, along with restaurants and a sports center where you can take kayak tours. </a:t>
            </a:r>
          </a:p>
        </p:txBody>
      </p:sp>
    </p:spTree>
    <p:extLst>
      <p:ext uri="{BB962C8B-B14F-4D97-AF65-F5344CB8AC3E}">
        <p14:creationId xmlns:p14="http://schemas.microsoft.com/office/powerpoint/2010/main" val="121350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41661E-7539-18C2-4EBE-C7F3D022139C}"/>
              </a:ext>
            </a:extLst>
          </p:cNvPr>
          <p:cNvSpPr txBox="1"/>
          <p:nvPr/>
        </p:nvSpPr>
        <p:spPr>
          <a:xfrm>
            <a:off x="-2521" y="301904"/>
            <a:ext cx="5037473"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Balata Botanical Garden</a:t>
            </a:r>
          </a:p>
        </p:txBody>
      </p:sp>
      <p:sp>
        <p:nvSpPr>
          <p:cNvPr id="5" name="TextBox 4">
            <a:extLst>
              <a:ext uri="{FF2B5EF4-FFF2-40B4-BE49-F238E27FC236}">
                <a16:creationId xmlns:a16="http://schemas.microsoft.com/office/drawing/2014/main" id="{873FC83D-B71C-CB3D-4B9A-621A3CF46B18}"/>
              </a:ext>
            </a:extLst>
          </p:cNvPr>
          <p:cNvSpPr txBox="1"/>
          <p:nvPr/>
        </p:nvSpPr>
        <p:spPr>
          <a:xfrm>
            <a:off x="170744" y="1682043"/>
            <a:ext cx="4930168" cy="406830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Created by a passionate horticulturalist, the garden features more than 3,000 species of tropical plants and flowers that cascade down a hillside, past ponds punctuated with water lilies and lotus blossoms.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Raised wooden rope bridges suspended amid the treetops give an aerial view over the lush gardens while hummingbirds buzz in the fragrant air.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Plenty of benches are tucked amid the foliage to relax and admire the beautiful mountain views framed by the gardens.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Adult ticket : 16€ Kids ticket : 11€ </a:t>
            </a:r>
          </a:p>
        </p:txBody>
      </p:sp>
      <p:pic>
        <p:nvPicPr>
          <p:cNvPr id="7" name="Picture 6" descr="A garden with many trees&#10;&#10;Description automatically generated with medium confidence">
            <a:extLst>
              <a:ext uri="{FF2B5EF4-FFF2-40B4-BE49-F238E27FC236}">
                <a16:creationId xmlns:a16="http://schemas.microsoft.com/office/drawing/2014/main" id="{733AE5B1-02E7-8C1B-5615-E7D5CC45949E}"/>
              </a:ext>
            </a:extLst>
          </p:cNvPr>
          <p:cNvPicPr>
            <a:picLocks noChangeAspect="1"/>
          </p:cNvPicPr>
          <p:nvPr/>
        </p:nvPicPr>
        <p:blipFill rotWithShape="1">
          <a:blip r:embed="rId2">
            <a:extLst>
              <a:ext uri="{28A0092B-C50C-407E-A947-70E740481C1C}">
                <a14:useLocalDpi xmlns:a14="http://schemas.microsoft.com/office/drawing/2010/main" val="0"/>
              </a:ext>
            </a:extLst>
          </a:blip>
          <a:srcRect l="16997" r="24968"/>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3264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590781" y="5093374"/>
            <a:ext cx="2268141" cy="301905"/>
          </a:xfrm>
        </p:spPr>
        <p:txBody>
          <a:bodyPr vert="horz" lIns="91440" tIns="45720" rIns="91440" bIns="45720" rtlCol="0" anchor="ctr">
            <a:normAutofit/>
          </a:bodyPr>
          <a:lstStyle/>
          <a:p>
            <a:pPr hangingPunct="1">
              <a:spcAft>
                <a:spcPts val="600"/>
              </a:spcAft>
              <a:defRPr/>
            </a:pPr>
            <a:fld id="{F1745E88-DE43-40A4-ABF6-C2CAAE0C8E93}" type="slidenum">
              <a:rPr lang="en-US" sz="1200">
                <a:solidFill>
                  <a:prstClr val="black">
                    <a:tint val="75000"/>
                  </a:prstClr>
                </a:solidFill>
                <a:latin typeface="Calibri" panose="020F0502020204030204"/>
                <a:ea typeface="+mn-ea"/>
                <a:cs typeface="+mn-cs"/>
              </a:rPr>
              <a:pPr hangingPunct="1">
                <a:spcAft>
                  <a:spcPts val="600"/>
                </a:spcAft>
                <a:defRPr/>
              </a:pPr>
              <a:t>16</a:t>
            </a:fld>
            <a:endParaRPr lang="en-US" sz="1200" dirty="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6080125" y="301625"/>
            <a:ext cx="4000500" cy="1495425"/>
          </a:xfr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Sainte-Anne</a:t>
            </a:r>
          </a:p>
        </p:txBody>
      </p:sp>
      <p:pic>
        <p:nvPicPr>
          <p:cNvPr id="12" name="Picture 11" descr="Palm trees on a beach&#10;&#10;Description automatically generated">
            <a:extLst>
              <a:ext uri="{FF2B5EF4-FFF2-40B4-BE49-F238E27FC236}">
                <a16:creationId xmlns:a16="http://schemas.microsoft.com/office/drawing/2014/main" id="{9845549B-606C-48E1-EAA5-DD3BB516FDCB}"/>
              </a:ext>
            </a:extLst>
          </p:cNvPr>
          <p:cNvPicPr>
            <a:picLocks noChangeAspect="1"/>
          </p:cNvPicPr>
          <p:nvPr/>
        </p:nvPicPr>
        <p:blipFill rotWithShape="1">
          <a:blip r:embed="rId3">
            <a:extLst>
              <a:ext uri="{28A0092B-C50C-407E-A947-70E740481C1C}">
                <a14:useLocalDpi xmlns:a14="http://schemas.microsoft.com/office/drawing/2010/main" val="0"/>
              </a:ext>
            </a:extLst>
          </a:blip>
          <a:srcRect l="26905" r="13564"/>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E29B253F-8DE7-02E7-EE31-A8D7E79439A2}"/>
              </a:ext>
            </a:extLst>
          </p:cNvPr>
          <p:cNvSpPr txBox="1"/>
          <p:nvPr/>
        </p:nvSpPr>
        <p:spPr>
          <a:xfrm>
            <a:off x="5385748" y="1610353"/>
            <a:ext cx="4001831" cy="366865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Sprinkled with palm-fringed coves, Sainte-Anne has the distinction of being the island's southernmost village and one of its prettiest. Shops, restaurants, and a craft market are here, but the main attractions are the beaches.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South of Sainte-Anne, at the very tip of the peninsula, are the dramatic red-earth landscapes of </a:t>
            </a:r>
            <a:r>
              <a:rPr lang="en-US" sz="2000" b="1" dirty="0">
                <a:latin typeface="Times New Roman" panose="02020603050405020304" pitchFamily="18" charset="0"/>
                <a:cs typeface="Times New Roman" panose="02020603050405020304" pitchFamily="18" charset="0"/>
              </a:rPr>
              <a:t>Savane Des Petrifications</a:t>
            </a:r>
            <a:r>
              <a:rPr lang="en-US" sz="2000" dirty="0">
                <a:latin typeface="Times New Roman" panose="02020603050405020304" pitchFamily="18" charset="0"/>
                <a:cs typeface="Times New Roman" panose="02020603050405020304" pitchFamily="18" charset="0"/>
              </a:rPr>
              <a:t>, which you can explore on trails from </a:t>
            </a:r>
            <a:r>
              <a:rPr lang="en-US" sz="2000" dirty="0" err="1">
                <a:latin typeface="Times New Roman" panose="02020603050405020304" pitchFamily="18" charset="0"/>
                <a:cs typeface="Times New Roman" panose="02020603050405020304" pitchFamily="18" charset="0"/>
              </a:rPr>
              <a:t>Anse</a:t>
            </a:r>
            <a:r>
              <a:rPr lang="en-US" sz="2000" dirty="0">
                <a:latin typeface="Times New Roman" panose="02020603050405020304" pitchFamily="18" charset="0"/>
                <a:cs typeface="Times New Roman" panose="02020603050405020304" pitchFamily="18" charset="0"/>
              </a:rPr>
              <a:t> a Prunes.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329454" y="5255759"/>
            <a:ext cx="2268141" cy="301905"/>
          </a:xfrm>
        </p:spPr>
        <p:txBody>
          <a:bodyPr vert="horz" lIns="91440" tIns="45720" rIns="91440" bIns="45720" rtlCol="0" anchor="ctr">
            <a:normAutofit/>
          </a:bodyPr>
          <a:lstStyle/>
          <a:p>
            <a:pPr hangingPunct="1">
              <a:spcAft>
                <a:spcPts val="600"/>
              </a:spcAft>
              <a:defRPr/>
            </a:pPr>
            <a:fld id="{668CC87C-C6DF-43F2-841E-AFCE33E4256F}" type="slidenum">
              <a:rPr lang="en-US" sz="1000">
                <a:solidFill>
                  <a:schemeClr val="tx1">
                    <a:lumMod val="75000"/>
                    <a:lumOff val="25000"/>
                  </a:schemeClr>
                </a:solidFill>
                <a:latin typeface="Calibri" panose="020F0502020204030204"/>
                <a:ea typeface="+mn-ea"/>
                <a:cs typeface="+mn-cs"/>
              </a:rPr>
              <a:pPr hangingPunct="1">
                <a:spcAft>
                  <a:spcPts val="600"/>
                </a:spcAft>
                <a:defRPr/>
              </a:pPr>
              <a:t>17</a:t>
            </a:fld>
            <a:endParaRPr lang="en-US" sz="1000">
              <a:solidFill>
                <a:schemeClr val="tx1">
                  <a:lumMod val="75000"/>
                  <a:lumOff val="25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3103563"/>
            <a:ext cx="3028950" cy="2027237"/>
          </a:xfrm>
        </p:spPr>
        <p:txBody>
          <a:bodyPr vert="horz" lIns="91440" tIns="45720" rIns="91440" bIns="45720" rtlCol="0" anchor="ctr">
            <a:noAutofit/>
          </a:bodyPr>
          <a:lstStyle/>
          <a:p>
            <a:pPr algn="ctr" rtl="0" hangingPunct="1">
              <a:lnSpc>
                <a:spcPct val="90000"/>
              </a:lnSpc>
              <a:spcBef>
                <a:spcPct val="0"/>
              </a:spcBef>
            </a:pPr>
            <a:r>
              <a:rPr lang="en-US" sz="3600" b="1" dirty="0">
                <a:solidFill>
                  <a:schemeClr val="tx1"/>
                </a:solidFill>
                <a:latin typeface="Times New Roman" panose="02020603050405020304" pitchFamily="18" charset="0"/>
                <a:ea typeface="+mj-ea"/>
                <a:cs typeface="Times New Roman" panose="02020603050405020304" pitchFamily="18" charset="0"/>
              </a:rPr>
              <a:t>Zoo de Martinique and Le Carbet</a:t>
            </a:r>
          </a:p>
        </p:txBody>
      </p:sp>
      <p:pic>
        <p:nvPicPr>
          <p:cNvPr id="10" name="Picture 9" descr="A cheetah with a bird in the background&#10;&#10;Description automatically generated">
            <a:extLst>
              <a:ext uri="{FF2B5EF4-FFF2-40B4-BE49-F238E27FC236}">
                <a16:creationId xmlns:a16="http://schemas.microsoft.com/office/drawing/2014/main" id="{3F351474-D647-5AA4-352B-763B6DA566BB}"/>
              </a:ext>
            </a:extLst>
          </p:cNvPr>
          <p:cNvPicPr>
            <a:picLocks noChangeAspect="1"/>
          </p:cNvPicPr>
          <p:nvPr/>
        </p:nvPicPr>
        <p:blipFill rotWithShape="1">
          <a:blip r:embed="rId3">
            <a:extLst>
              <a:ext uri="{28A0092B-C50C-407E-A947-70E740481C1C}">
                <a14:useLocalDpi xmlns:a14="http://schemas.microsoft.com/office/drawing/2010/main" val="0"/>
              </a:ext>
            </a:extLst>
          </a:blip>
          <a:srcRect t="11847" r="2" b="2270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7C9B1B27-D515-C367-5826-A8E9ED8AC348}"/>
              </a:ext>
            </a:extLst>
          </p:cNvPr>
          <p:cNvSpPr txBox="1"/>
          <p:nvPr/>
        </p:nvSpPr>
        <p:spPr>
          <a:xfrm>
            <a:off x="3118693" y="2946400"/>
            <a:ext cx="6871974" cy="272414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About 10 10-minute drive north of Le Carbet, Zoo de Martinique — Habitation Latouche is a family-friendly attraction nestled among botanical gardens and the ruins of an old sugar plantation. If you're visiting on a couple's holiday, don't worry — this fun attraction isn't just for children. </a:t>
            </a:r>
          </a:p>
          <a:p>
            <a:pPr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There are plenty of entertaining things to do for adults as well. In fact, a visit to this charming zoo may be just the thing to make you feel like a kid again.</a:t>
            </a:r>
          </a:p>
          <a:p>
            <a:pPr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beautiful setting is as delightful as the small zoo. Paths and rope bridges meander through the lush tropical plants, and the large, well-designed animal enclosures are often built around the atmospheric ruins.</a:t>
            </a:r>
          </a:p>
          <a:p>
            <a:pPr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Adults €17.50 / Child entry from 3 to 12 years old. €12.00 - + Nature Pass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308F7-E4C2-4729-5723-6798B6AA227C}"/>
              </a:ext>
            </a:extLst>
          </p:cNvPr>
          <p:cNvSpPr txBox="1"/>
          <p:nvPr/>
        </p:nvSpPr>
        <p:spPr>
          <a:xfrm>
            <a:off x="1" y="0"/>
            <a:ext cx="10078103" cy="109502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La Savane des Esclaves</a:t>
            </a:r>
          </a:p>
        </p:txBody>
      </p:sp>
      <p:pic>
        <p:nvPicPr>
          <p:cNvPr id="7" name="Picture 6" descr="A house with a fence and palm trees&#10;&#10;Description automatically generated">
            <a:extLst>
              <a:ext uri="{FF2B5EF4-FFF2-40B4-BE49-F238E27FC236}">
                <a16:creationId xmlns:a16="http://schemas.microsoft.com/office/drawing/2014/main" id="{33185A39-E204-17CF-30A8-FEB5481CCB0A}"/>
              </a:ext>
            </a:extLst>
          </p:cNvPr>
          <p:cNvPicPr>
            <a:picLocks noChangeAspect="1"/>
          </p:cNvPicPr>
          <p:nvPr/>
        </p:nvPicPr>
        <p:blipFill rotWithShape="1">
          <a:blip r:embed="rId2">
            <a:extLst>
              <a:ext uri="{28A0092B-C50C-407E-A947-70E740481C1C}">
                <a14:useLocalDpi xmlns:a14="http://schemas.microsoft.com/office/drawing/2010/main" val="0"/>
              </a:ext>
            </a:extLst>
          </a:blip>
          <a:srcRect l="7726" r="16246" b="-2"/>
          <a:stretch/>
        </p:blipFill>
        <p:spPr>
          <a:xfrm>
            <a:off x="5302331" y="1207109"/>
            <a:ext cx="4775773" cy="4193057"/>
          </a:xfrm>
          <a:prstGeom prst="rect">
            <a:avLst/>
          </a:prstGeom>
          <a:effectLst>
            <a:outerShdw blurRad="406400" dist="317500" dir="5400000" sx="89000" sy="89000" rotWithShape="0">
              <a:prstClr val="black">
                <a:alpha val="15000"/>
              </a:prstClr>
            </a:outerShdw>
          </a:effectLst>
        </p:spPr>
      </p:pic>
      <p:sp>
        <p:nvSpPr>
          <p:cNvPr id="5" name="TextBox 4">
            <a:extLst>
              <a:ext uri="{FF2B5EF4-FFF2-40B4-BE49-F238E27FC236}">
                <a16:creationId xmlns:a16="http://schemas.microsoft.com/office/drawing/2014/main" id="{D1F89397-EE81-8AE6-7F1E-DB2700D36939}"/>
              </a:ext>
            </a:extLst>
          </p:cNvPr>
          <p:cNvSpPr txBox="1"/>
          <p:nvPr/>
        </p:nvSpPr>
        <p:spPr>
          <a:xfrm>
            <a:off x="90311" y="1117600"/>
            <a:ext cx="5212020" cy="345225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Right near Musée de la Pagerie, La Savane des Esclaves complements the museum by providing a glimpse into the lives of slaves in Martinique.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Here, a reconstructed slave village of traditional huts with earth floors and sugarcane-leaf roofs tells about the history of slavery on the island.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Carved mahogany sculptures illustrate the life of slaves, escape attempts, and final liberation.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even see exhibits on traditional skills and foods, such as cacao, cassava, and sugarcane juice, as well as a garden of fruits, vegetables, and medicinal plants on which their lives depended.</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Free Admission</a:t>
            </a:r>
          </a:p>
        </p:txBody>
      </p:sp>
    </p:spTree>
    <p:extLst>
      <p:ext uri="{BB962C8B-B14F-4D97-AF65-F5344CB8AC3E}">
        <p14:creationId xmlns:p14="http://schemas.microsoft.com/office/powerpoint/2010/main" val="373931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8312032" y="5255759"/>
            <a:ext cx="1075549" cy="301905"/>
          </a:xfr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19</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4149969" y="271463"/>
            <a:ext cx="5930656" cy="1474787"/>
          </a:xfrm>
        </p:spPr>
        <p:txBody>
          <a:bodyPr vert="horz" lIns="91440" tIns="45720" rIns="91440" bIns="45720" rtlCol="0" anchor="b">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Musée </a:t>
            </a:r>
            <a:r>
              <a:rPr lang="en-US" sz="4400" b="1" dirty="0" err="1">
                <a:solidFill>
                  <a:schemeClr val="tx1"/>
                </a:solidFill>
                <a:latin typeface="Times New Roman" panose="02020603050405020304" pitchFamily="18" charset="0"/>
                <a:ea typeface="+mj-ea"/>
                <a:cs typeface="Times New Roman" panose="02020603050405020304" pitchFamily="18" charset="0"/>
              </a:rPr>
              <a:t>Départemental</a:t>
            </a:r>
            <a:r>
              <a:rPr lang="en-US" sz="4400" b="1" dirty="0">
                <a:solidFill>
                  <a:schemeClr val="tx1"/>
                </a:solidFill>
                <a:latin typeface="Times New Roman" panose="02020603050405020304" pitchFamily="18" charset="0"/>
                <a:ea typeface="+mj-ea"/>
                <a:cs typeface="Times New Roman" panose="02020603050405020304" pitchFamily="18" charset="0"/>
              </a:rPr>
              <a:t> </a:t>
            </a:r>
            <a:r>
              <a:rPr lang="en-US" sz="4400" b="1" dirty="0" err="1">
                <a:solidFill>
                  <a:schemeClr val="tx1"/>
                </a:solidFill>
                <a:latin typeface="Times New Roman" panose="02020603050405020304" pitchFamily="18" charset="0"/>
                <a:ea typeface="+mj-ea"/>
                <a:cs typeface="Times New Roman" panose="02020603050405020304" pitchFamily="18" charset="0"/>
              </a:rPr>
              <a:t>d'Archéologie</a:t>
            </a:r>
            <a:endParaRPr lang="en-US" sz="4400" b="1" dirty="0">
              <a:solidFill>
                <a:schemeClr val="tx1"/>
              </a:solidFill>
              <a:latin typeface="Times New Roman" panose="02020603050405020304" pitchFamily="18" charset="0"/>
              <a:ea typeface="+mj-ea"/>
              <a:cs typeface="Times New Roman" panose="02020603050405020304" pitchFamily="18" charset="0"/>
            </a:endParaRPr>
          </a:p>
        </p:txBody>
      </p:sp>
      <p:pic>
        <p:nvPicPr>
          <p:cNvPr id="8" name="Picture 7" descr="A building with a sign on the side&#10;&#10;Description automatically generated">
            <a:extLst>
              <a:ext uri="{FF2B5EF4-FFF2-40B4-BE49-F238E27FC236}">
                <a16:creationId xmlns:a16="http://schemas.microsoft.com/office/drawing/2014/main" id="{8C9C6A4F-CF62-1ED2-91B9-196232531E18}"/>
              </a:ext>
            </a:extLst>
          </p:cNvPr>
          <p:cNvPicPr>
            <a:picLocks noChangeAspect="1"/>
          </p:cNvPicPr>
          <p:nvPr/>
        </p:nvPicPr>
        <p:blipFill rotWithShape="1">
          <a:blip r:embed="rId3">
            <a:extLst>
              <a:ext uri="{28A0092B-C50C-407E-A947-70E740481C1C}">
                <a14:useLocalDpi xmlns:a14="http://schemas.microsoft.com/office/drawing/2010/main" val="0"/>
              </a:ext>
            </a:extLst>
          </a:blip>
          <a:srcRect l="46814" r="7857"/>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TextBox 4">
            <a:extLst>
              <a:ext uri="{FF2B5EF4-FFF2-40B4-BE49-F238E27FC236}">
                <a16:creationId xmlns:a16="http://schemas.microsoft.com/office/drawing/2014/main" id="{89F05D31-6CB1-E760-4583-07997A8D7B2A}"/>
              </a:ext>
            </a:extLst>
          </p:cNvPr>
          <p:cNvSpPr txBox="1"/>
          <p:nvPr/>
        </p:nvSpPr>
        <p:spPr>
          <a:xfrm>
            <a:off x="4380311" y="2237977"/>
            <a:ext cx="5168561" cy="331968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of Archaeology and Prehistory of Martinique is dedicated to West Indian prehistory and the Amerindian civilizations that populated Martinique more than 4,000 years ago.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building, which was then a military administration building, was acquired by the General Council of Martinique in 1968, which wanted to turn it into a museum to promote the heritage of Martinique.</a:t>
            </a:r>
          </a:p>
          <a:p>
            <a:pPr indent="-228600">
              <a:lnSpc>
                <a:spcPct val="90000"/>
              </a:lnSpc>
              <a:spcAft>
                <a:spcPts val="600"/>
              </a:spcAft>
              <a:buFont typeface="Arial" panose="020B0604020202020204" pitchFamily="34" charset="0"/>
              <a:buChar char="•"/>
            </a:pPr>
            <a:r>
              <a:rPr lang="en-US" sz="2000" b="1" i="1" dirty="0">
                <a:latin typeface="Times New Roman" panose="02020603050405020304" pitchFamily="18" charset="0"/>
                <a:cs typeface="Times New Roman" panose="02020603050405020304" pitchFamily="18" charset="0"/>
              </a:rPr>
              <a:t>Admission </a:t>
            </a:r>
            <a:r>
              <a:rPr lang="en-US" sz="2000" b="1" dirty="0">
                <a:latin typeface="Times New Roman" panose="02020603050405020304" pitchFamily="18" charset="0"/>
                <a:cs typeface="Times New Roman" panose="02020603050405020304" pitchFamily="18" charset="0"/>
              </a:rPr>
              <a:t>€3.50 per person</a:t>
            </a:r>
            <a:endParaRPr lang="en-US" sz="2000" b="1" i="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97205" y="1410787"/>
            <a:ext cx="6571622" cy="3854550"/>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Martinique</a:t>
            </a:r>
          </a:p>
          <a:p>
            <a:pPr algn="l">
              <a:buFont typeface="Wingdings" panose="05000000000000000000" pitchFamily="2" charset="2"/>
              <a:buChar char=""/>
            </a:pPr>
            <a:r>
              <a:rPr lang="en-US" altLang="en-US" b="1" dirty="0">
                <a:solidFill>
                  <a:schemeClr val="tx1"/>
                </a:solidFill>
              </a:rPr>
              <a:t>Area Map of Martinique</a:t>
            </a:r>
          </a:p>
          <a:p>
            <a:pPr algn="l">
              <a:buFont typeface="Wingdings" panose="05000000000000000000" pitchFamily="2" charset="2"/>
              <a:buChar char=""/>
            </a:pPr>
            <a:r>
              <a:rPr lang="en-US" altLang="en-US" b="1" dirty="0">
                <a:solidFill>
                  <a:schemeClr val="tx1"/>
                </a:solidFill>
              </a:rPr>
              <a:t>Map of Martinique</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Martinique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 in Forte de France</a:t>
            </a:r>
            <a:endParaRPr lang="en-US" sz="4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91910" y="813554"/>
            <a:ext cx="9899199" cy="529375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Forte de France. Especially for seafood. </a:t>
            </a:r>
          </a:p>
          <a:p>
            <a:pPr marL="342900" indent="-3429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Kay Ali $$$$</a:t>
            </a:r>
            <a:r>
              <a:rPr lang="en-US" sz="2000" dirty="0">
                <a:latin typeface="Times New Roman" panose="02020603050405020304" pitchFamily="18" charset="0"/>
                <a:cs typeface="Times New Roman" panose="02020603050405020304" pitchFamily="18" charset="0"/>
              </a:rPr>
              <a:t> French</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145 Avenue Condorcet, Fort-de-France </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Yellow $$$$ </a:t>
            </a:r>
            <a:r>
              <a:rPr lang="en-US" sz="2000" dirty="0">
                <a:latin typeface="Times New Roman" panose="02020603050405020304" pitchFamily="18" charset="0"/>
                <a:cs typeface="Times New Roman" panose="02020603050405020304" pitchFamily="18" charset="0"/>
              </a:rPr>
              <a:t>French Caribbean European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51 Rue Victor Hugo 1er </a:t>
            </a:r>
            <a:r>
              <a:rPr lang="en-US" sz="2000" dirty="0" err="1">
                <a:latin typeface="Times New Roman" panose="02020603050405020304" pitchFamily="18" charset="0"/>
                <a:cs typeface="Times New Roman" panose="02020603050405020304" pitchFamily="18" charset="0"/>
              </a:rPr>
              <a:t>Etage</a:t>
            </a:r>
            <a:r>
              <a:rPr lang="en-US" sz="2000" dirty="0">
                <a:latin typeface="Times New Roman" panose="02020603050405020304" pitchFamily="18" charset="0"/>
                <a:cs typeface="Times New Roman" panose="02020603050405020304" pitchFamily="18" charset="0"/>
              </a:rPr>
              <a:t>, Fort-de-France</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Galanga fish bar $$</a:t>
            </a:r>
            <a:r>
              <a:rPr lang="en-US" sz="2000" dirty="0">
                <a:latin typeface="Times New Roman" panose="02020603050405020304" pitchFamily="18" charset="0"/>
                <a:cs typeface="Times New Roman" panose="02020603050405020304" pitchFamily="18" charset="0"/>
              </a:rPr>
              <a:t>-$$$ Caribbean Peruvian Diner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31 Route de L Union </a:t>
            </a:r>
            <a:r>
              <a:rPr lang="en-US" sz="2000" dirty="0" err="1">
                <a:latin typeface="Times New Roman" panose="02020603050405020304" pitchFamily="18" charset="0"/>
                <a:cs typeface="Times New Roman" panose="02020603050405020304" pitchFamily="18" charset="0"/>
              </a:rPr>
              <a:t>Espace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Wopso</a:t>
            </a:r>
            <a:r>
              <a:rPr lang="en-US" sz="2000" dirty="0">
                <a:latin typeface="Times New Roman" panose="02020603050405020304" pitchFamily="18" charset="0"/>
                <a:cs typeface="Times New Roman" panose="02020603050405020304" pitchFamily="18" charset="0"/>
              </a:rPr>
              <a:t>, Fort-de-France</a:t>
            </a:r>
            <a:endParaRPr lang="en-US" alt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Chez Carole $ </a:t>
            </a:r>
            <a:r>
              <a:rPr lang="en-US" sz="2000" dirty="0">
                <a:latin typeface="Times New Roman" panose="02020603050405020304" pitchFamily="18" charset="0"/>
                <a:cs typeface="Times New Roman" panose="02020603050405020304" pitchFamily="18" charset="0"/>
              </a:rPr>
              <a:t>Caribbean Healthy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Marche Aux Epices, Fort-de-France</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Garage Popular $ </a:t>
            </a:r>
            <a:r>
              <a:rPr lang="en-US" sz="2000" dirty="0">
                <a:latin typeface="Times New Roman" panose="02020603050405020304" pitchFamily="18" charset="0"/>
                <a:cs typeface="Times New Roman" panose="02020603050405020304" pitchFamily="18" charset="0"/>
              </a:rPr>
              <a:t>Italian Pizza Pub</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121 Rue Lamartine, Fort-de-France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I wish you all Good Eating!</a:t>
            </a:r>
          </a:p>
          <a:p>
            <a:endParaRPr lang="en-US" sz="2000" dirty="0">
              <a:latin typeface="Times New Roman" panose="02020603050405020304" pitchFamily="18" charset="0"/>
              <a:cs typeface="Times New Roman" panose="02020603050405020304" pitchFamily="18" charset="0"/>
            </a:endParaRPr>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iece of fish with vegetables on top&#10;&#10;Description automatically generated">
            <a:extLst>
              <a:ext uri="{FF2B5EF4-FFF2-40B4-BE49-F238E27FC236}">
                <a16:creationId xmlns:a16="http://schemas.microsoft.com/office/drawing/2014/main" id="{B61A9573-E9E7-9F15-75A2-C38653EC7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01" y="1279329"/>
            <a:ext cx="4066324" cy="374755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10/5/2024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165609"/>
          </a:xfrm>
        </p:spPr>
        <p:txBody>
          <a:bodyPr vert="horz">
            <a:norm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36432" y="1357313"/>
            <a:ext cx="7496069" cy="2390775"/>
          </a:xfrm>
        </p:spPr>
        <p:txBody>
          <a:bodyPr vert="horz">
            <a:normAutofit fontScale="92500" lnSpcReduction="20000"/>
          </a:bodyPr>
          <a:lstStyle/>
          <a:p>
            <a:pPr marL="457200" lvl="0" indent="-457200" rtl="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Martinique is a beautiful City with a rich history and numerous attractions. Regardless of what you're looking for, Martinique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marL="457200" lvl="0" indent="-457200" rtl="0">
              <a:lnSpc>
                <a:spcPct val="115000"/>
              </a:lnSpc>
              <a:spcBef>
                <a:spcPts val="0"/>
              </a:spcBef>
              <a:spcAft>
                <a:spcPts val="1236"/>
              </a:spcAf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Martinique!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Martinique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 of </a:t>
            </a:r>
            <a:r>
              <a:rPr lang="en-US" sz="4000" b="1" dirty="0">
                <a:solidFill>
                  <a:srgbClr val="000000"/>
                </a:solidFill>
                <a:latin typeface="Times New Roman" panose="02020603050405020304" pitchFamily="18" charset="0"/>
                <a:cs typeface="Times New Roman" panose="02020603050405020304" pitchFamily="18" charset="0"/>
              </a:rPr>
              <a:t>Martinique</a:t>
            </a:r>
            <a:r>
              <a:rPr lang="en-US" sz="4000" b="0" i="0" u="none" strike="noStrike" kern="1200" baseline="0" dirty="0">
                <a:ln>
                  <a:noFill/>
                </a:ln>
                <a:solidFill>
                  <a:srgbClr val="000000"/>
                </a:solidFill>
                <a:latin typeface="Times New Roman" pitchFamily="18"/>
                <a:ea typeface="Times New Roman" pitchFamily="18"/>
                <a:cs typeface="Times New Roman" pitchFamily="18"/>
              </a:rPr>
              <a:t> </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948268" y="830295"/>
            <a:ext cx="8161866" cy="1740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hangingPunct="0">
              <a:lnSpc>
                <a:spcPct val="93000"/>
              </a:lnSpc>
              <a:spcBef>
                <a:spcPts val="25"/>
              </a:spcBef>
              <a:spcAft>
                <a:spcPts val="25"/>
              </a:spcAft>
              <a:buClrTx/>
              <a:buFontTx/>
              <a:buNone/>
            </a:pPr>
            <a:r>
              <a:rPr lang="en-US" altLang="en-US" sz="2400" b="1" dirty="0">
                <a:latin typeface="Times New Roman" panose="02020603050405020304" pitchFamily="18" charset="0"/>
                <a:cs typeface="Times New Roman" panose="02020603050405020304" pitchFamily="18" charset="0"/>
              </a:rPr>
              <a:t>The euro is the official currency of 20 European Union countries which collectively make up the euro area, also known as the eurozone. Martinique is part of that union.</a:t>
            </a:r>
          </a:p>
          <a:p>
            <a:pPr hangingPunct="0">
              <a:lnSpc>
                <a:spcPct val="93000"/>
              </a:lnSpc>
              <a:spcBef>
                <a:spcPts val="25"/>
              </a:spcBef>
              <a:spcAft>
                <a:spcPts val="25"/>
              </a:spcAft>
              <a:buClrTx/>
              <a:buFontTx/>
              <a:buNone/>
            </a:pPr>
            <a:endParaRPr lang="en-US" altLang="en-US" sz="2400" b="1" dirty="0">
              <a:latin typeface="Times New Roman" panose="02020603050405020304" pitchFamily="18" charset="0"/>
              <a:cs typeface="Times New Roman" panose="02020603050405020304" pitchFamily="18" charset="0"/>
            </a:endParaRPr>
          </a:p>
          <a:p>
            <a:pPr algn="ctr" hangingPunct="0">
              <a:lnSpc>
                <a:spcPct val="93000"/>
              </a:lnSpc>
              <a:spcBef>
                <a:spcPts val="25"/>
              </a:spcBef>
              <a:spcAft>
                <a:spcPts val="25"/>
              </a:spcAft>
              <a:buClrTx/>
              <a:buFontTx/>
              <a:buNone/>
            </a:pPr>
            <a:r>
              <a:rPr lang="en-US" altLang="en-US" sz="2400" dirty="0">
                <a:latin typeface="Times New Roman" panose="02020603050405020304" pitchFamily="18" charset="0"/>
                <a:cs typeface="Times New Roman" panose="02020603050405020304" pitchFamily="18" charset="0"/>
              </a:rPr>
              <a:t>Official Exchange is $1.079 US to €1</a:t>
            </a: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p:txBody>
      </p:sp>
      <p:pic>
        <p:nvPicPr>
          <p:cNvPr id="5" name="Picture 3">
            <a:extLst>
              <a:ext uri="{FF2B5EF4-FFF2-40B4-BE49-F238E27FC236}">
                <a16:creationId xmlns:a16="http://schemas.microsoft.com/office/drawing/2014/main" id="{60F883BA-F270-668C-15AF-37356998F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5"/>
          <a:stretch/>
        </p:blipFill>
        <p:spPr bwMode="auto">
          <a:xfrm>
            <a:off x="2950440" y="2598211"/>
            <a:ext cx="3962400" cy="26285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6</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
            <a:ext cx="5147936" cy="1083735"/>
          </a:xfrm>
        </p:spPr>
        <p:txBody>
          <a:bodyPr vert="horz" lIns="91440" tIns="45720" rIns="91440" bIns="45720" rtlCol="0" anchor="ctr">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Martinique</a:t>
            </a:r>
          </a:p>
        </p:txBody>
      </p:sp>
      <p:sp>
        <p:nvSpPr>
          <p:cNvPr id="5" name="TextBox 4">
            <a:extLst>
              <a:ext uri="{FF2B5EF4-FFF2-40B4-BE49-F238E27FC236}">
                <a16:creationId xmlns:a16="http://schemas.microsoft.com/office/drawing/2014/main" id="{C3920E8B-2AB9-3861-E7DE-322CF0DB21E1}"/>
              </a:ext>
            </a:extLst>
          </p:cNvPr>
          <p:cNvSpPr txBox="1"/>
          <p:nvPr/>
        </p:nvSpPr>
        <p:spPr>
          <a:xfrm>
            <a:off x="169334" y="994787"/>
            <a:ext cx="5075906" cy="456287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Martinique</a:t>
            </a:r>
            <a:r>
              <a:rPr lang="en-US" sz="2000" dirty="0">
                <a:latin typeface="Times New Roman" panose="02020603050405020304" pitchFamily="18" charset="0"/>
                <a:cs typeface="Times New Roman" panose="02020603050405020304" pitchFamily="18" charset="0"/>
              </a:rPr>
              <a:t>, is an island and overseas territorial of France, in the eastern Caribbean Sea. It is included in the Lesser Antilles island chain. Its nearest neighbors are the island republics of Dominica, 22 miles to the northwest, and Saint Lucia, 16 miles to the south. Guadeloupe, another part of overseas France, lies about 75 miles to the north.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original Carib Indian population disappeared after Europeans arrived, partly as a result of disease, conflicts with the Europeans, and assimilation.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1658 French settlers on the island numbered about 5,000. Slaves brought from Africa added a further ethnic component. </a:t>
            </a:r>
          </a:p>
        </p:txBody>
      </p:sp>
      <p:pic>
        <p:nvPicPr>
          <p:cNvPr id="8" name="Picture 7" descr="A rowboat on a beach&#10;&#10;Description automatically generated">
            <a:extLst>
              <a:ext uri="{FF2B5EF4-FFF2-40B4-BE49-F238E27FC236}">
                <a16:creationId xmlns:a16="http://schemas.microsoft.com/office/drawing/2014/main" id="{9AB99B76-4A61-1460-DDC6-BA6D27F9BF79}"/>
              </a:ext>
            </a:extLst>
          </p:cNvPr>
          <p:cNvPicPr>
            <a:picLocks noChangeAspect="1"/>
          </p:cNvPicPr>
          <p:nvPr/>
        </p:nvPicPr>
        <p:blipFill rotWithShape="1">
          <a:blip r:embed="rId3">
            <a:extLst>
              <a:ext uri="{28A0092B-C50C-407E-A947-70E740481C1C}">
                <a14:useLocalDpi xmlns:a14="http://schemas.microsoft.com/office/drawing/2010/main" val="0"/>
              </a:ext>
            </a:extLst>
          </a:blip>
          <a:srcRect l="683" r="4128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763"/>
            <a:ext cx="10086975" cy="690563"/>
          </a:xfrm>
        </p:spPr>
        <p:txBody>
          <a:bodyPr vert="horz">
            <a:normAutofit fontScale="90000"/>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Area Map of Caribbean</a:t>
            </a:r>
          </a:p>
        </p:txBody>
      </p:sp>
      <p:pic>
        <p:nvPicPr>
          <p:cNvPr id="4" name="Picture 3" descr="A map of the caribbean&#10;&#10;Description automatically generated">
            <a:extLst>
              <a:ext uri="{FF2B5EF4-FFF2-40B4-BE49-F238E27FC236}">
                <a16:creationId xmlns:a16="http://schemas.microsoft.com/office/drawing/2014/main" id="{F95EC33B-6CAF-D784-B1B5-E71D3695530E}"/>
              </a:ext>
            </a:extLst>
          </p:cNvPr>
          <p:cNvPicPr>
            <a:picLocks noChangeAspect="1"/>
          </p:cNvPicPr>
          <p:nvPr/>
        </p:nvPicPr>
        <p:blipFill rotWithShape="1">
          <a:blip r:embed="rId3">
            <a:extLst>
              <a:ext uri="{28A0092B-C50C-407E-A947-70E740481C1C}">
                <a14:useLocalDpi xmlns:a14="http://schemas.microsoft.com/office/drawing/2010/main" val="0"/>
              </a:ext>
            </a:extLst>
          </a:blip>
          <a:srcRect l="2570" t="439" r="1010" b="19876"/>
          <a:stretch/>
        </p:blipFill>
        <p:spPr>
          <a:xfrm>
            <a:off x="0" y="742061"/>
            <a:ext cx="10086376" cy="49059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8757542" y="5255759"/>
            <a:ext cx="630040" cy="301905"/>
          </a:xfr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8</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2039938"/>
            <a:ext cx="4391025" cy="143827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Martinique</a:t>
            </a:r>
          </a:p>
        </p:txBody>
      </p:sp>
      <p:pic>
        <p:nvPicPr>
          <p:cNvPr id="8" name="Picture 7" descr="A map of the island&#10;&#10;Description automatically generated">
            <a:extLst>
              <a:ext uri="{FF2B5EF4-FFF2-40B4-BE49-F238E27FC236}">
                <a16:creationId xmlns:a16="http://schemas.microsoft.com/office/drawing/2014/main" id="{D420FC11-1659-C2B2-C7AE-0BBBC19891A8}"/>
              </a:ext>
            </a:extLst>
          </p:cNvPr>
          <p:cNvPicPr>
            <a:picLocks noChangeAspect="1"/>
          </p:cNvPicPr>
          <p:nvPr/>
        </p:nvPicPr>
        <p:blipFill rotWithShape="1">
          <a:blip r:embed="rId3">
            <a:extLst>
              <a:ext uri="{28A0092B-C50C-407E-A947-70E740481C1C}">
                <a14:useLocalDpi xmlns:a14="http://schemas.microsoft.com/office/drawing/2010/main" val="0"/>
              </a:ext>
            </a:extLst>
          </a:blip>
          <a:srcRect t="1371" r="1" b="2334"/>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465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8757542" y="5255759"/>
            <a:ext cx="630040"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175" y="98425"/>
            <a:ext cx="10077450" cy="1438275"/>
          </a:xfrm>
        </p:spPr>
        <p:txBody>
          <a:bodyPr vert="horz" lIns="91440" tIns="45720" rIns="91440" bIns="45720" rtlCol="0" anchor="t">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Fort-de-France</a:t>
            </a:r>
          </a:p>
        </p:txBody>
      </p:sp>
      <p:pic>
        <p:nvPicPr>
          <p:cNvPr id="4" name="Picture 3" descr="A map of a city&#10;&#10;Description automatically generated">
            <a:extLst>
              <a:ext uri="{FF2B5EF4-FFF2-40B4-BE49-F238E27FC236}">
                <a16:creationId xmlns:a16="http://schemas.microsoft.com/office/drawing/2014/main" id="{7414D59C-F036-110D-72E9-F2149D2CC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51" y="890029"/>
            <a:ext cx="8419572" cy="4780521"/>
          </a:xfrm>
          <a:prstGeom prst="rect">
            <a:avLst/>
          </a:prstGeom>
        </p:spPr>
      </p:pic>
    </p:spTree>
    <p:extLst>
      <p:ext uri="{BB962C8B-B14F-4D97-AF65-F5344CB8AC3E}">
        <p14:creationId xmlns:p14="http://schemas.microsoft.com/office/powerpoint/2010/main" val="378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1897</Words>
  <Application>Microsoft Office PowerPoint</Application>
  <PresentationFormat>Custom</PresentationFormat>
  <Paragraphs>135</Paragraphs>
  <Slides>22</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Liberation Sans</vt:lpstr>
      <vt:lpstr>Times New Roman</vt:lpstr>
      <vt:lpstr>Wingdings</vt:lpstr>
      <vt:lpstr>Default</vt:lpstr>
      <vt:lpstr>Office Theme</vt:lpstr>
      <vt:lpstr>Martinique Presented by Fellow Cruiser Marc Silver</vt:lpstr>
      <vt:lpstr>What I Will Cover</vt:lpstr>
      <vt:lpstr>My Port Philosophy</vt:lpstr>
      <vt:lpstr>PowerPoint Presentation</vt:lpstr>
      <vt:lpstr>PowerPoint Presentation</vt:lpstr>
      <vt:lpstr>About Martinique</vt:lpstr>
      <vt:lpstr>Area Map of Caribbean</vt:lpstr>
      <vt:lpstr>Map of Martinique</vt:lpstr>
      <vt:lpstr>Map of Fort-de-France</vt:lpstr>
      <vt:lpstr>Martinique Buses</vt:lpstr>
      <vt:lpstr>PowerPoint Presentation</vt:lpstr>
      <vt:lpstr>Facts about Martinique </vt:lpstr>
      <vt:lpstr>PowerPoint Presentation</vt:lpstr>
      <vt:lpstr>PowerPoint Presentation</vt:lpstr>
      <vt:lpstr>PowerPoint Presentation</vt:lpstr>
      <vt:lpstr>Sainte-Anne</vt:lpstr>
      <vt:lpstr>Zoo de Martinique and Le Carbet</vt:lpstr>
      <vt:lpstr>PowerPoint Presentation</vt:lpstr>
      <vt:lpstr>Musée Départemental d'Archéologie</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125</cp:revision>
  <dcterms:created xsi:type="dcterms:W3CDTF">2023-03-25T21:24:27Z</dcterms:created>
  <dcterms:modified xsi:type="dcterms:W3CDTF">2024-10-05T20:04:58Z</dcterms:modified>
</cp:coreProperties>
</file>