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7"/>
  </p:notesMasterIdLst>
  <p:handoutMasterIdLst>
    <p:handoutMasterId r:id="rId28"/>
  </p:handoutMasterIdLst>
  <p:sldIdLst>
    <p:sldId id="256" r:id="rId4"/>
    <p:sldId id="273" r:id="rId5"/>
    <p:sldId id="257" r:id="rId6"/>
    <p:sldId id="274" r:id="rId7"/>
    <p:sldId id="258" r:id="rId8"/>
    <p:sldId id="263" r:id="rId9"/>
    <p:sldId id="259" r:id="rId10"/>
    <p:sldId id="260" r:id="rId11"/>
    <p:sldId id="285" r:id="rId12"/>
    <p:sldId id="283" r:id="rId13"/>
    <p:sldId id="287" r:id="rId14"/>
    <p:sldId id="261" r:id="rId15"/>
    <p:sldId id="276" r:id="rId16"/>
    <p:sldId id="288" r:id="rId17"/>
    <p:sldId id="277" r:id="rId18"/>
    <p:sldId id="282" r:id="rId19"/>
    <p:sldId id="279" r:id="rId20"/>
    <p:sldId id="281" r:id="rId21"/>
    <p:sldId id="289" r:id="rId22"/>
    <p:sldId id="278" r:id="rId23"/>
    <p:sldId id="275" r:id="rId24"/>
    <p:sldId id="271" r:id="rId25"/>
    <p:sldId id="272" r:id="rId26"/>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4" d="100"/>
          <a:sy n="104" d="100"/>
        </p:scale>
        <p:origin x="66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17</a:t>
            </a:fld>
            <a:endParaRPr lang="en-US"/>
          </a:p>
        </p:txBody>
      </p:sp>
    </p:spTree>
    <p:extLst>
      <p:ext uri="{BB962C8B-B14F-4D97-AF65-F5344CB8AC3E}">
        <p14:creationId xmlns:p14="http://schemas.microsoft.com/office/powerpoint/2010/main" val="2748000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21</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22</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23</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28473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10</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eaLnBrk="1" hangingPunct="1">
        <a:tabLst/>
        <a:defRPr lang="en-US" sz="3300" b="0" i="0" u="none" strike="noStrike" kern="1200">
          <a:ln>
            <a:noFill/>
          </a:ln>
          <a:solidFill>
            <a:srgbClr val="FFFFFF"/>
          </a:solidFill>
          <a:latin typeface="Liberation Sans" pitchFamily="18"/>
        </a:defRPr>
      </a:lvl1pPr>
    </p:titleStyle>
    <p:bodyStyle>
      <a:lvl1pPr marL="0" marR="0" indent="0" eaLnBrk="1" hangingPunct="1">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omanzanillo.com/city_guide/pigeons.htm" TargetMode="Externa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gomanzanillo.com/city_guide/birds.htm" TargetMode="Externa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hyperlink" Target="https://gomanzanillo.com/city_guide/butcher.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486697"/>
            <a:ext cx="5949244" cy="2142125"/>
          </a:xfrm>
        </p:spPr>
        <p:txBody>
          <a:bodyPr vert="horz" wrap="square">
            <a:spAutoFit/>
          </a:bodyPr>
          <a:lstStyle/>
          <a:p>
            <a:pPr lvl="0" algn="ctr"/>
            <a:r>
              <a:rPr lang="en-US" sz="4400" b="1" dirty="0"/>
              <a:t>Manzanillo, Mexico</a:t>
            </a:r>
            <a:br>
              <a:rPr lang="en-US" sz="4800" b="1" dirty="0"/>
            </a:br>
            <a:r>
              <a:rPr lang="en-US" sz="2800" b="1" dirty="0"/>
              <a:t>Presented by</a:t>
            </a:r>
            <a:br>
              <a:rPr lang="en-US" sz="2800" b="1" dirty="0"/>
            </a:br>
            <a:r>
              <a:rPr lang="en-US" sz="2800" b="1" dirty="0"/>
              <a:t>Fellow Cruiser</a:t>
            </a:r>
            <a:br>
              <a:rPr lang="en-US" sz="4800" b="1" dirty="0"/>
            </a:br>
            <a:r>
              <a:rPr lang="en-US" sz="4800" b="1" dirty="0"/>
              <a:t>Marc Silver</a:t>
            </a:r>
            <a:endParaRPr lang="en-US" sz="2800" b="1" dirty="0">
              <a:solidFill>
                <a:srgbClr val="000000"/>
              </a:solidFill>
              <a:cs typeface="Tahoma" pitchFamily="2"/>
            </a:endParaRPr>
          </a:p>
        </p:txBody>
      </p:sp>
      <p:pic>
        <p:nvPicPr>
          <p:cNvPr id="1026" name="Picture 2" descr="Waving flag of mexico Royalty Free Vector Image">
            <a:extLst>
              <a:ext uri="{FF2B5EF4-FFF2-40B4-BE49-F238E27FC236}">
                <a16:creationId xmlns:a16="http://schemas.microsoft.com/office/drawing/2014/main" id="{7FB13F27-CD3E-A21A-7429-10484658FF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010"/>
          <a:stretch/>
        </p:blipFill>
        <p:spPr bwMode="auto">
          <a:xfrm>
            <a:off x="5428547" y="999346"/>
            <a:ext cx="4088926" cy="3116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84799A-7328-0DED-E911-3B72A3C8C7D4}"/>
              </a:ext>
            </a:extLst>
          </p:cNvPr>
          <p:cNvSpPr txBox="1"/>
          <p:nvPr/>
        </p:nvSpPr>
        <p:spPr>
          <a:xfrm>
            <a:off x="3664" y="528517"/>
            <a:ext cx="3477832" cy="296397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kern="1200" dirty="0">
                <a:solidFill>
                  <a:schemeClr val="tx1"/>
                </a:solidFill>
                <a:latin typeface="+mj-lt"/>
                <a:ea typeface="+mj-ea"/>
                <a:cs typeface="+mj-cs"/>
              </a:rPr>
              <a:t>Map of Mexico</a:t>
            </a:r>
            <a:endParaRPr lang="en-US" sz="5400" kern="1200" dirty="0">
              <a:solidFill>
                <a:schemeClr val="tx1"/>
              </a:solidFill>
              <a:latin typeface="+mj-lt"/>
              <a:ea typeface="+mj-ea"/>
              <a:cs typeface="+mj-cs"/>
            </a:endParaRPr>
          </a:p>
        </p:txBody>
      </p:sp>
      <p:sp>
        <p:nvSpPr>
          <p:cNvPr id="308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76" y="3645810"/>
            <a:ext cx="2691388" cy="15122"/>
          </a:xfrm>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 name="connsiteX0" fmla="*/ 0 w 2691388"/>
              <a:gd name="connsiteY0" fmla="*/ 0 h 15122"/>
              <a:gd name="connsiteX1" fmla="*/ 645933 w 2691388"/>
              <a:gd name="connsiteY1" fmla="*/ 0 h 15122"/>
              <a:gd name="connsiteX2" fmla="*/ 1238038 w 2691388"/>
              <a:gd name="connsiteY2" fmla="*/ 0 h 15122"/>
              <a:gd name="connsiteX3" fmla="*/ 1964713 w 2691388"/>
              <a:gd name="connsiteY3" fmla="*/ 0 h 15122"/>
              <a:gd name="connsiteX4" fmla="*/ 2691388 w 2691388"/>
              <a:gd name="connsiteY4" fmla="*/ 0 h 15122"/>
              <a:gd name="connsiteX5" fmla="*/ 2691388 w 2691388"/>
              <a:gd name="connsiteY5" fmla="*/ 15122 h 15122"/>
              <a:gd name="connsiteX6" fmla="*/ 2072369 w 2691388"/>
              <a:gd name="connsiteY6" fmla="*/ 15122 h 15122"/>
              <a:gd name="connsiteX7" fmla="*/ 1453350 w 2691388"/>
              <a:gd name="connsiteY7" fmla="*/ 15122 h 15122"/>
              <a:gd name="connsiteX8" fmla="*/ 726675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9939" y="-5183"/>
                  <a:pt x="485612" y="5782"/>
                  <a:pt x="645933" y="0"/>
                </a:cubicBezTo>
                <a:cubicBezTo>
                  <a:pt x="827972" y="898"/>
                  <a:pt x="1043114" y="-25589"/>
                  <a:pt x="1318780" y="0"/>
                </a:cubicBezTo>
                <a:cubicBezTo>
                  <a:pt x="1583861" y="-19779"/>
                  <a:pt x="1702548" y="11161"/>
                  <a:pt x="1991627" y="0"/>
                </a:cubicBezTo>
                <a:cubicBezTo>
                  <a:pt x="2237895" y="-19727"/>
                  <a:pt x="2440952" y="-51359"/>
                  <a:pt x="2691388" y="0"/>
                </a:cubicBezTo>
                <a:cubicBezTo>
                  <a:pt x="2691035" y="4316"/>
                  <a:pt x="2690372" y="8874"/>
                  <a:pt x="2691388" y="15122"/>
                </a:cubicBezTo>
                <a:cubicBezTo>
                  <a:pt x="2365735" y="36770"/>
                  <a:pt x="2281504" y="40853"/>
                  <a:pt x="2018541" y="15122"/>
                </a:cubicBezTo>
                <a:cubicBezTo>
                  <a:pt x="1757315" y="-880"/>
                  <a:pt x="1567461" y="4960"/>
                  <a:pt x="1399522" y="15122"/>
                </a:cubicBezTo>
                <a:cubicBezTo>
                  <a:pt x="1238077" y="29896"/>
                  <a:pt x="968803" y="23776"/>
                  <a:pt x="780503" y="15122"/>
                </a:cubicBezTo>
                <a:cubicBezTo>
                  <a:pt x="606384" y="58741"/>
                  <a:pt x="236906" y="62469"/>
                  <a:pt x="0" y="15122"/>
                </a:cubicBezTo>
                <a:cubicBezTo>
                  <a:pt x="184" y="8945"/>
                  <a:pt x="-906" y="3547"/>
                  <a:pt x="0" y="0"/>
                </a:cubicBezTo>
                <a:close/>
              </a:path>
              <a:path w="2691388" h="15122" stroke="0" extrusionOk="0">
                <a:moveTo>
                  <a:pt x="0" y="0"/>
                </a:moveTo>
                <a:cubicBezTo>
                  <a:pt x="324546" y="-19697"/>
                  <a:pt x="397834" y="-1686"/>
                  <a:pt x="645933" y="0"/>
                </a:cubicBezTo>
                <a:cubicBezTo>
                  <a:pt x="882832" y="31101"/>
                  <a:pt x="1031103" y="-35014"/>
                  <a:pt x="1238038" y="0"/>
                </a:cubicBezTo>
                <a:cubicBezTo>
                  <a:pt x="1449120" y="21710"/>
                  <a:pt x="1712555" y="-63026"/>
                  <a:pt x="1964713" y="0"/>
                </a:cubicBezTo>
                <a:cubicBezTo>
                  <a:pt x="2263975" y="59558"/>
                  <a:pt x="2417338" y="-19719"/>
                  <a:pt x="2691388" y="0"/>
                </a:cubicBezTo>
                <a:cubicBezTo>
                  <a:pt x="2691672" y="3630"/>
                  <a:pt x="2691216" y="7292"/>
                  <a:pt x="2691388" y="15122"/>
                </a:cubicBezTo>
                <a:cubicBezTo>
                  <a:pt x="2553182" y="6378"/>
                  <a:pt x="2336315" y="-48524"/>
                  <a:pt x="2072369" y="15122"/>
                </a:cubicBezTo>
                <a:cubicBezTo>
                  <a:pt x="1822067" y="29209"/>
                  <a:pt x="1644290" y="11706"/>
                  <a:pt x="1453350" y="15122"/>
                </a:cubicBezTo>
                <a:cubicBezTo>
                  <a:pt x="1232102" y="27790"/>
                  <a:pt x="955739" y="-4214"/>
                  <a:pt x="726675" y="15122"/>
                </a:cubicBezTo>
                <a:cubicBezTo>
                  <a:pt x="531915" y="35568"/>
                  <a:pt x="167811" y="41268"/>
                  <a:pt x="0" y="15122"/>
                </a:cubicBezTo>
                <a:cubicBezTo>
                  <a:pt x="331" y="8543"/>
                  <a:pt x="43" y="7220"/>
                  <a:pt x="0" y="0"/>
                </a:cubicBezTo>
                <a:close/>
              </a:path>
              <a:path w="2691388" h="15122" fill="none" stroke="0" extrusionOk="0">
                <a:moveTo>
                  <a:pt x="0" y="0"/>
                </a:moveTo>
                <a:cubicBezTo>
                  <a:pt x="252483" y="-20335"/>
                  <a:pt x="466856" y="-6754"/>
                  <a:pt x="645933" y="0"/>
                </a:cubicBezTo>
                <a:cubicBezTo>
                  <a:pt x="844521" y="14683"/>
                  <a:pt x="1011695" y="23890"/>
                  <a:pt x="1318780" y="0"/>
                </a:cubicBezTo>
                <a:cubicBezTo>
                  <a:pt x="1591908" y="-10609"/>
                  <a:pt x="1709433" y="28622"/>
                  <a:pt x="1991627" y="0"/>
                </a:cubicBezTo>
                <a:cubicBezTo>
                  <a:pt x="2232885" y="-38601"/>
                  <a:pt x="2464556" y="-10835"/>
                  <a:pt x="2691388" y="0"/>
                </a:cubicBezTo>
                <a:cubicBezTo>
                  <a:pt x="2691311" y="4711"/>
                  <a:pt x="2690968" y="8090"/>
                  <a:pt x="2691388" y="15122"/>
                </a:cubicBezTo>
                <a:cubicBezTo>
                  <a:pt x="2350990" y="24396"/>
                  <a:pt x="2265335" y="52571"/>
                  <a:pt x="2018541" y="15122"/>
                </a:cubicBezTo>
                <a:cubicBezTo>
                  <a:pt x="1756349" y="-21553"/>
                  <a:pt x="1537213" y="35043"/>
                  <a:pt x="1399522" y="15122"/>
                </a:cubicBezTo>
                <a:cubicBezTo>
                  <a:pt x="1253347" y="20168"/>
                  <a:pt x="1013564" y="31043"/>
                  <a:pt x="780503" y="15122"/>
                </a:cubicBezTo>
                <a:cubicBezTo>
                  <a:pt x="530115" y="-1016"/>
                  <a:pt x="317926" y="48663"/>
                  <a:pt x="0" y="15122"/>
                </a:cubicBezTo>
                <a:cubicBezTo>
                  <a:pt x="457" y="10389"/>
                  <a:pt x="-463" y="382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5191" y="-12497"/>
                          <a:pt x="473379" y="-9202"/>
                          <a:pt x="645933" y="0"/>
                        </a:cubicBezTo>
                        <a:cubicBezTo>
                          <a:pt x="818487" y="9202"/>
                          <a:pt x="1032737" y="23221"/>
                          <a:pt x="1318780" y="0"/>
                        </a:cubicBezTo>
                        <a:cubicBezTo>
                          <a:pt x="1604823" y="-23221"/>
                          <a:pt x="1711477" y="17322"/>
                          <a:pt x="1991627" y="0"/>
                        </a:cubicBezTo>
                        <a:cubicBezTo>
                          <a:pt x="2271777" y="-17322"/>
                          <a:pt x="2459691" y="-13160"/>
                          <a:pt x="2691388" y="0"/>
                        </a:cubicBezTo>
                        <a:cubicBezTo>
                          <a:pt x="2691008" y="4675"/>
                          <a:pt x="2690673" y="8698"/>
                          <a:pt x="2691388" y="15122"/>
                        </a:cubicBezTo>
                        <a:cubicBezTo>
                          <a:pt x="2370946" y="27452"/>
                          <a:pt x="2279423" y="39307"/>
                          <a:pt x="2018541" y="15122"/>
                        </a:cubicBezTo>
                        <a:cubicBezTo>
                          <a:pt x="1757659" y="-9063"/>
                          <a:pt x="1552456" y="13860"/>
                          <a:pt x="1399522" y="15122"/>
                        </a:cubicBezTo>
                        <a:cubicBezTo>
                          <a:pt x="1246588" y="16384"/>
                          <a:pt x="980702" y="23142"/>
                          <a:pt x="780503" y="15122"/>
                        </a:cubicBezTo>
                        <a:cubicBezTo>
                          <a:pt x="580304" y="7102"/>
                          <a:pt x="296427" y="31081"/>
                          <a:pt x="0" y="15122"/>
                        </a:cubicBezTo>
                        <a:cubicBezTo>
                          <a:pt x="40" y="9769"/>
                          <a:pt x="-488" y="3571"/>
                          <a:pt x="0" y="0"/>
                        </a:cubicBezTo>
                        <a:close/>
                      </a:path>
                      <a:path w="2691388" h="15122" stroke="0" extrusionOk="0">
                        <a:moveTo>
                          <a:pt x="0" y="0"/>
                        </a:moveTo>
                        <a:cubicBezTo>
                          <a:pt x="316397" y="-26713"/>
                          <a:pt x="404683" y="-22367"/>
                          <a:pt x="645933" y="0"/>
                        </a:cubicBezTo>
                        <a:cubicBezTo>
                          <a:pt x="887183" y="22367"/>
                          <a:pt x="1045511" y="-15896"/>
                          <a:pt x="1238038" y="0"/>
                        </a:cubicBezTo>
                        <a:cubicBezTo>
                          <a:pt x="1430565" y="15896"/>
                          <a:pt x="1714202" y="-28845"/>
                          <a:pt x="1964713" y="0"/>
                        </a:cubicBezTo>
                        <a:cubicBezTo>
                          <a:pt x="2215224" y="28845"/>
                          <a:pt x="2458004" y="-28643"/>
                          <a:pt x="2691388" y="0"/>
                        </a:cubicBezTo>
                        <a:cubicBezTo>
                          <a:pt x="2691847" y="3085"/>
                          <a:pt x="2691468" y="8086"/>
                          <a:pt x="2691388" y="15122"/>
                        </a:cubicBezTo>
                        <a:cubicBezTo>
                          <a:pt x="2546774" y="11191"/>
                          <a:pt x="2310465" y="-3644"/>
                          <a:pt x="2072369" y="15122"/>
                        </a:cubicBezTo>
                        <a:cubicBezTo>
                          <a:pt x="1834273" y="33888"/>
                          <a:pt x="1625969" y="29722"/>
                          <a:pt x="1453350" y="15122"/>
                        </a:cubicBezTo>
                        <a:cubicBezTo>
                          <a:pt x="1280731" y="522"/>
                          <a:pt x="953016" y="-11591"/>
                          <a:pt x="726675" y="15122"/>
                        </a:cubicBezTo>
                        <a:cubicBezTo>
                          <a:pt x="500335" y="41835"/>
                          <a:pt x="172513" y="23674"/>
                          <a:pt x="0" y="15122"/>
                        </a:cubicBezTo>
                        <a:cubicBezTo>
                          <a:pt x="268" y="8525"/>
                          <a:pt x="87" y="7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5B003D49-7267-3550-2BEA-BEDC1D465C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23539" y="373145"/>
            <a:ext cx="6853422" cy="517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59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CFE0D8E-04C1-F5B0-F4EC-301EA5F300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85"/>
          <a:stretch/>
        </p:blipFill>
        <p:spPr bwMode="auto">
          <a:xfrm>
            <a:off x="-1" y="0"/>
            <a:ext cx="10080625" cy="574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5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5040312" y="112886"/>
            <a:ext cx="5040292" cy="996823"/>
          </a:xfrm>
        </p:spPr>
        <p:txBody>
          <a:bodyPr vert="horz" lIns="91440" tIns="45720" rIns="91440" bIns="45720" rtlCol="0" anchor="t">
            <a:normAutofit/>
          </a:bodyPr>
          <a:lstStyle/>
          <a:p>
            <a:pPr rtl="0">
              <a:lnSpc>
                <a:spcPct val="90000"/>
              </a:lnSpc>
              <a:spcBef>
                <a:spcPct val="0"/>
              </a:spcBef>
            </a:pPr>
            <a:r>
              <a:rPr lang="en-US" sz="4000" b="1" dirty="0">
                <a:solidFill>
                  <a:schemeClr val="tx1"/>
                </a:solidFill>
                <a:latin typeface="+mj-lt"/>
                <a:ea typeface="+mj-ea"/>
                <a:cs typeface="+mj-cs"/>
              </a:rPr>
              <a:t>Manzanillo City Bus </a:t>
            </a:r>
          </a:p>
        </p:txBody>
      </p:sp>
      <p:pic>
        <p:nvPicPr>
          <p:cNvPr id="4098" name="Picture 2" descr="bus destinations are on the windshield">
            <a:extLst>
              <a:ext uri="{FF2B5EF4-FFF2-40B4-BE49-F238E27FC236}">
                <a16:creationId xmlns:a16="http://schemas.microsoft.com/office/drawing/2014/main" id="{E579B859-66E7-2F55-CB93-B8F0CCE74A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69" r="23910" b="-1"/>
          <a:stretch/>
        </p:blipFill>
        <p:spPr bwMode="auto">
          <a:xfrm>
            <a:off x="20" y="10"/>
            <a:ext cx="5040292" cy="5670540"/>
          </a:xfrm>
          <a:prstGeom prst="rect">
            <a:avLst/>
          </a:prstGeom>
          <a:noFill/>
          <a:extLst>
            <a:ext uri="{909E8E84-426E-40DD-AFC4-6F175D3DCCD1}">
              <a14:hiddenFill xmlns:a14="http://schemas.microsoft.com/office/drawing/2010/main">
                <a:solidFill>
                  <a:srgbClr val="FFFFFF"/>
                </a:solidFill>
              </a14:hiddenFill>
            </a:ext>
          </a:extLst>
        </p:spPr>
      </p:pic>
      <p:grpSp>
        <p:nvGrpSpPr>
          <p:cNvPr id="4103" name="Group 4102">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998" cy="5670550"/>
            <a:chOff x="12068638" y="0"/>
            <a:chExt cx="123362" cy="6858000"/>
          </a:xfrm>
        </p:grpSpPr>
        <p:sp>
          <p:nvSpPr>
            <p:cNvPr id="4104" name="Rectangle 4103">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4">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179BE478-957B-3B55-7745-19C3D4C4CB58}"/>
              </a:ext>
            </a:extLst>
          </p:cNvPr>
          <p:cNvSpPr txBox="1"/>
          <p:nvPr/>
        </p:nvSpPr>
        <p:spPr>
          <a:xfrm>
            <a:off x="5122416" y="701331"/>
            <a:ext cx="4856210" cy="4500986"/>
          </a:xfrm>
          <a:prstGeom prst="rect">
            <a:avLst/>
          </a:prstGeom>
        </p:spPr>
        <p:txBody>
          <a:bodyPr vert="horz" lIns="91440" tIns="45720" rIns="91440" bIns="45720" rtlCol="0" anchor="t">
            <a:noAutofit/>
          </a:body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mj-lt"/>
                <a:cs typeface="Arial" panose="020B0604020202020204" pitchFamily="34" charset="0"/>
              </a:rPr>
              <a:t>Manzanillo has a very simple bus system. </a:t>
            </a:r>
            <a:r>
              <a:rPr lang="en-US" b="0" i="0" dirty="0">
                <a:solidFill>
                  <a:srgbClr val="222222"/>
                </a:solidFill>
                <a:effectLst/>
                <a:latin typeface="+mj-lt"/>
              </a:rPr>
              <a:t>The </a:t>
            </a:r>
            <a:r>
              <a:rPr lang="en-US" b="0" i="1" dirty="0">
                <a:solidFill>
                  <a:srgbClr val="222222"/>
                </a:solidFill>
                <a:effectLst/>
                <a:latin typeface="+mj-lt"/>
              </a:rPr>
              <a:t>camionetas</a:t>
            </a:r>
            <a:r>
              <a:rPr lang="en-US" b="0" i="0" dirty="0">
                <a:solidFill>
                  <a:srgbClr val="222222"/>
                </a:solidFill>
                <a:effectLst/>
                <a:latin typeface="+mj-lt"/>
              </a:rPr>
              <a:t> (local buses) make a circuit from downtown in front of the train station, along the Bay of Manzanillo, to the Santiago Peninsula and the Bay of Santiago to the north; the fare is 4-6 pesos (About 23-35 cents) </a:t>
            </a:r>
            <a:r>
              <a:rPr kumimoji="0" lang="en-US" altLang="en-US" b="0" i="0" u="none" strike="noStrike" cap="none" normalizeH="0" baseline="0" dirty="0">
                <a:ln>
                  <a:noFill/>
                </a:ln>
                <a:solidFill>
                  <a:srgbClr val="000000"/>
                </a:solidFill>
                <a:effectLst/>
                <a:latin typeface="+mj-lt"/>
                <a:cs typeface="Arial" panose="020B0604020202020204" pitchFamily="34" charset="0"/>
              </a:rPr>
              <a:t>depending on the quality of the bus.</a:t>
            </a:r>
            <a:r>
              <a:rPr lang="en-US" b="0" i="0" dirty="0">
                <a:solidFill>
                  <a:srgbClr val="222222"/>
                </a:solidFill>
                <a:effectLst/>
                <a:latin typeface="+mj-lt"/>
              </a:rPr>
              <a:t> </a:t>
            </a:r>
            <a:r>
              <a:rPr kumimoji="0" lang="en-US" altLang="en-US" b="0" i="0" u="none" strike="noStrike" cap="none" normalizeH="0" baseline="0" dirty="0">
                <a:ln>
                  <a:noFill/>
                </a:ln>
                <a:solidFill>
                  <a:srgbClr val="000000"/>
                </a:solidFill>
                <a:effectLst/>
                <a:latin typeface="+mj-lt"/>
                <a:cs typeface="Arial" panose="020B0604020202020204" pitchFamily="34" charset="0"/>
              </a:rPr>
              <a:t>Have the exact change for the trip. You won’t get change.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mj-lt"/>
                <a:cs typeface="Arial" panose="020B0604020202020204" pitchFamily="34" charset="0"/>
              </a:rPr>
              <a:t>If you change buses, you pay again. It's best if you offer 4 pesos to the driver as you board, and act like you know what you're doing. If you ask a question in English, the driver won't understand you. </a:t>
            </a:r>
            <a:endParaRPr lang="en-US" altLang="en-US" dirty="0">
              <a:latin typeface="+mj-lt"/>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mj-lt"/>
                <a:cs typeface="Arial" panose="020B0604020202020204" pitchFamily="34" charset="0"/>
              </a:rPr>
              <a:t>Traveling by bus is totally safe and is an interesting experience if you like to mingle with the locals. </a:t>
            </a:r>
            <a:endParaRPr kumimoji="0" lang="en-US" altLang="en-US" b="0" i="0" u="none" strike="noStrike" cap="none" normalizeH="0" baseline="0" dirty="0">
              <a:ln>
                <a:noFill/>
              </a:ln>
              <a:solidFill>
                <a:schemeClr val="tx1"/>
              </a:solidFill>
              <a:effectLst/>
              <a:latin typeface="+mj-lt"/>
            </a:endParaRP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66E7A9FB-6E43-417A-BC0C-ECC01730E3CF}" type="slidenum">
              <a:rPr lang="en-US" sz="1200">
                <a:solidFill>
                  <a:schemeClr val="tx1">
                    <a:lumMod val="50000"/>
                    <a:lumOff val="50000"/>
                  </a:schemeClr>
                </a:solidFill>
                <a:latin typeface="Calibri" panose="020F0502020204030204"/>
                <a:ea typeface="+mn-ea"/>
                <a:cs typeface="+mn-cs"/>
              </a:rPr>
              <a:pPr hangingPunct="1">
                <a:spcAft>
                  <a:spcPts val="600"/>
                </a:spcAft>
                <a:defRPr/>
              </a:pPr>
              <a:t>12</a:t>
            </a:fld>
            <a:endParaRPr lang="en-US" sz="1200">
              <a:solidFill>
                <a:schemeClr val="tx1">
                  <a:lumMod val="50000"/>
                  <a:lumOff val="50000"/>
                </a:schemeClr>
              </a:solidFill>
              <a:latin typeface="Calibri" panose="020F050202020403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tx1"/>
                </a:solidFill>
                <a:latin typeface="+mj-lt"/>
                <a:ea typeface="+mj-ea"/>
                <a:cs typeface="+mj-cs"/>
              </a:rPr>
              <a:t>Manzanillo Taxis</a:t>
            </a:r>
            <a:endParaRPr lang="en-US" sz="4400" b="1" dirty="0"/>
          </a:p>
        </p:txBody>
      </p:sp>
      <p:pic>
        <p:nvPicPr>
          <p:cNvPr id="5124" name="Picture 4" descr="feeding pigeons at the Jardin">
            <a:hlinkClick r:id="rId2"/>
            <a:extLst>
              <a:ext uri="{FF2B5EF4-FFF2-40B4-BE49-F238E27FC236}">
                <a16:creationId xmlns:a16="http://schemas.microsoft.com/office/drawing/2014/main" id="{E247514D-DD38-0E35-9E5E-16AF5F9AD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taxi cabs parked in front of a building&#10;&#10;Description automatically generated">
            <a:extLst>
              <a:ext uri="{FF2B5EF4-FFF2-40B4-BE49-F238E27FC236}">
                <a16:creationId xmlns:a16="http://schemas.microsoft.com/office/drawing/2014/main" id="{9C67C647-420E-7854-F0A3-3BE9070A2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6050" y="742010"/>
            <a:ext cx="4254574" cy="2835275"/>
          </a:xfrm>
          <a:prstGeom prst="rect">
            <a:avLst/>
          </a:prstGeom>
        </p:spPr>
      </p:pic>
      <p:sp>
        <p:nvSpPr>
          <p:cNvPr id="11" name="TextBox 10">
            <a:extLst>
              <a:ext uri="{FF2B5EF4-FFF2-40B4-BE49-F238E27FC236}">
                <a16:creationId xmlns:a16="http://schemas.microsoft.com/office/drawing/2014/main" id="{B0AB4738-1942-659E-C91F-3B347CDE3567}"/>
              </a:ext>
            </a:extLst>
          </p:cNvPr>
          <p:cNvSpPr txBox="1"/>
          <p:nvPr/>
        </p:nvSpPr>
        <p:spPr>
          <a:xfrm>
            <a:off x="109728" y="813375"/>
            <a:ext cx="9848088" cy="4278094"/>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2000" b="0" i="0" dirty="0">
                <a:effectLst/>
                <a:latin typeface="+mj-lt"/>
              </a:rPr>
              <a:t>Taxis in Manzanillo are plentiful. Taxis can be very </a:t>
            </a:r>
            <a:br>
              <a:rPr lang="en-US" sz="2000" b="0" i="0" dirty="0">
                <a:effectLst/>
                <a:latin typeface="+mj-lt"/>
              </a:rPr>
            </a:br>
            <a:r>
              <a:rPr lang="en-US" sz="2000" b="0" i="0" dirty="0">
                <a:effectLst/>
                <a:latin typeface="+mj-lt"/>
              </a:rPr>
              <a:t>reasonable, as long as you ask the price BEFORE you </a:t>
            </a:r>
            <a:br>
              <a:rPr lang="en-US" sz="2000" b="0" i="0" dirty="0">
                <a:effectLst/>
                <a:latin typeface="+mj-lt"/>
              </a:rPr>
            </a:br>
            <a:r>
              <a:rPr lang="en-US" sz="2000" b="0" i="0" dirty="0">
                <a:effectLst/>
                <a:latin typeface="+mj-lt"/>
              </a:rPr>
              <a:t>get in. </a:t>
            </a:r>
          </a:p>
          <a:p>
            <a:pPr indent="-228600">
              <a:lnSpc>
                <a:spcPct val="90000"/>
              </a:lnSpc>
              <a:spcAft>
                <a:spcPts val="600"/>
              </a:spcAft>
              <a:buFont typeface="Arial" panose="020B0604020202020204" pitchFamily="34" charset="0"/>
              <a:buChar char="•"/>
            </a:pPr>
            <a:r>
              <a:rPr lang="en-US" sz="2000" b="0" i="0" dirty="0">
                <a:effectLst/>
                <a:latin typeface="+mj-lt"/>
              </a:rPr>
              <a:t>Fares are fixed by zones; rates for trips in town and </a:t>
            </a:r>
            <a:br>
              <a:rPr lang="en-US" sz="2000" b="0" i="0" dirty="0">
                <a:effectLst/>
                <a:latin typeface="+mj-lt"/>
              </a:rPr>
            </a:br>
            <a:r>
              <a:rPr lang="en-US" sz="2000" b="0" i="0" dirty="0">
                <a:effectLst/>
                <a:latin typeface="+mj-lt"/>
              </a:rPr>
              <a:t>to more distant points should be posted at local hotels. </a:t>
            </a:r>
            <a:br>
              <a:rPr lang="en-US" sz="2000" b="0" i="0" dirty="0">
                <a:effectLst/>
                <a:latin typeface="+mj-lt"/>
              </a:rPr>
            </a:br>
            <a:r>
              <a:rPr lang="en-US" sz="2000" b="0" i="0" dirty="0">
                <a:effectLst/>
                <a:latin typeface="+mj-lt"/>
              </a:rPr>
              <a:t>For example, a taxi ride from the port to Downtown </a:t>
            </a:r>
            <a:br>
              <a:rPr lang="en-US" sz="2000" b="0" i="0" dirty="0">
                <a:effectLst/>
                <a:latin typeface="+mj-lt"/>
              </a:rPr>
            </a:br>
            <a:r>
              <a:rPr lang="en-US" sz="2000" b="0" i="0" dirty="0">
                <a:effectLst/>
                <a:latin typeface="+mj-lt"/>
              </a:rPr>
              <a:t>will cost $3.00. Daily rates can be negotiated for longer </a:t>
            </a:r>
            <a:br>
              <a:rPr lang="en-US" sz="2000" b="0" i="0" dirty="0">
                <a:effectLst/>
                <a:latin typeface="+mj-lt"/>
              </a:rPr>
            </a:br>
            <a:r>
              <a:rPr lang="en-US" sz="2000" b="0" i="0" dirty="0">
                <a:effectLst/>
                <a:latin typeface="+mj-lt"/>
              </a:rPr>
              <a:t>drives outside the Manzanillo area. </a:t>
            </a:r>
            <a:r>
              <a:rPr lang="en-US" sz="2000" b="0" i="0" dirty="0">
                <a:solidFill>
                  <a:srgbClr val="000000"/>
                </a:solidFill>
                <a:effectLst/>
                <a:latin typeface="+mj-lt"/>
              </a:rPr>
              <a:t>The going rate is </a:t>
            </a:r>
            <a:br>
              <a:rPr lang="en-US" sz="2000" b="0" i="0" dirty="0">
                <a:solidFill>
                  <a:srgbClr val="000000"/>
                </a:solidFill>
                <a:effectLst/>
                <a:latin typeface="+mj-lt"/>
              </a:rPr>
            </a:br>
            <a:r>
              <a:rPr lang="en-US" sz="2000" b="0" i="0" dirty="0">
                <a:solidFill>
                  <a:srgbClr val="000000"/>
                </a:solidFill>
                <a:effectLst/>
                <a:latin typeface="+mj-lt"/>
              </a:rPr>
              <a:t>$50-80 U.S. dollars per day, depending on where you </a:t>
            </a:r>
            <a:br>
              <a:rPr lang="en-US" sz="2000" b="0" i="0" dirty="0">
                <a:solidFill>
                  <a:srgbClr val="000000"/>
                </a:solidFill>
                <a:effectLst/>
                <a:latin typeface="+mj-lt"/>
              </a:rPr>
            </a:br>
            <a:r>
              <a:rPr lang="en-US" sz="2000" b="0" i="0" dirty="0">
                <a:solidFill>
                  <a:srgbClr val="000000"/>
                </a:solidFill>
                <a:effectLst/>
                <a:latin typeface="+mj-lt"/>
              </a:rPr>
              <a:t>want to go.</a:t>
            </a:r>
            <a:endParaRPr lang="en-US" sz="2000" b="0" i="0" dirty="0">
              <a:effectLst/>
              <a:latin typeface="+mj-lt"/>
            </a:endParaRPr>
          </a:p>
          <a:p>
            <a:pPr indent="-228600">
              <a:lnSpc>
                <a:spcPct val="90000"/>
              </a:lnSpc>
              <a:spcAft>
                <a:spcPts val="600"/>
              </a:spcAft>
              <a:buFont typeface="Arial" panose="020B0604020202020204" pitchFamily="34" charset="0"/>
              <a:buChar char="•"/>
            </a:pPr>
            <a:r>
              <a:rPr lang="en-US" sz="2000" dirty="0">
                <a:latin typeface="+mj-lt"/>
              </a:rPr>
              <a:t>Be aware that H</a:t>
            </a:r>
            <a:r>
              <a:rPr lang="en-US" sz="2000" b="0" i="0" dirty="0">
                <a:effectLst/>
                <a:latin typeface="+mj-lt"/>
              </a:rPr>
              <a:t>otel taxis charge a premium rate because they've paid a higher union fee to sit in front of the hotel. </a:t>
            </a:r>
          </a:p>
          <a:p>
            <a:pPr indent="-228600">
              <a:lnSpc>
                <a:spcPct val="90000"/>
              </a:lnSpc>
              <a:spcAft>
                <a:spcPts val="600"/>
              </a:spcAft>
              <a:buFont typeface="Arial" panose="020B0604020202020204" pitchFamily="34" charset="0"/>
              <a:buChar char="•"/>
            </a:pPr>
            <a:r>
              <a:rPr lang="en-US" sz="2000" b="0" i="0" dirty="0">
                <a:solidFill>
                  <a:srgbClr val="000000"/>
                </a:solidFill>
                <a:effectLst/>
                <a:latin typeface="+mj-lt"/>
              </a:rPr>
              <a:t>Make sure you have small change. Taxis will not carry change so they can keep yours.</a:t>
            </a:r>
            <a:endParaRPr lang="en-US" sz="2000" b="0" i="0" dirty="0">
              <a:effectLst/>
              <a:latin typeface="+mj-lt"/>
            </a:endParaRPr>
          </a:p>
          <a:p>
            <a:pPr indent="-228600">
              <a:lnSpc>
                <a:spcPct val="90000"/>
              </a:lnSpc>
              <a:spcAft>
                <a:spcPts val="600"/>
              </a:spcAft>
              <a:buFont typeface="Arial" panose="020B0604020202020204" pitchFamily="34" charset="0"/>
              <a:buChar char="•"/>
            </a:pPr>
            <a:r>
              <a:rPr lang="en-US" sz="2000" b="0" i="0" dirty="0">
                <a:solidFill>
                  <a:srgbClr val="000000"/>
                </a:solidFill>
                <a:effectLst/>
                <a:latin typeface="+mj-lt"/>
              </a:rPr>
              <a:t>You do not tip taxi drivers. The tip is included in the price.</a:t>
            </a:r>
            <a:endParaRPr lang="en-US" sz="2000" dirty="0">
              <a:latin typeface="+mj-lt"/>
            </a:endParaRPr>
          </a:p>
        </p:txBody>
      </p:sp>
    </p:spTree>
    <p:extLst>
      <p:ext uri="{BB962C8B-B14F-4D97-AF65-F5344CB8AC3E}">
        <p14:creationId xmlns:p14="http://schemas.microsoft.com/office/powerpoint/2010/main" val="395923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4486275" y="301904"/>
            <a:ext cx="5591829" cy="583921"/>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400" b="1" dirty="0">
                <a:effectLst/>
                <a:latin typeface="+mj-lt"/>
                <a:ea typeface="+mj-ea"/>
                <a:cs typeface="+mj-cs"/>
              </a:rPr>
              <a:t>El Centro</a:t>
            </a:r>
            <a:endParaRPr lang="en-US" sz="4400" b="1" dirty="0">
              <a:latin typeface="+mj-lt"/>
              <a:ea typeface="+mj-ea"/>
              <a:cs typeface="+mj-cs"/>
            </a:endParaRPr>
          </a:p>
        </p:txBody>
      </p:sp>
      <p:pic>
        <p:nvPicPr>
          <p:cNvPr id="3" name="Picture 2" descr="A blue sculpture in the middle of a street&#10;&#10;Description automatically generated">
            <a:extLst>
              <a:ext uri="{FF2B5EF4-FFF2-40B4-BE49-F238E27FC236}">
                <a16:creationId xmlns:a16="http://schemas.microsoft.com/office/drawing/2014/main" id="{9C4BCE27-93BE-1580-FA36-F0C62548B47B}"/>
              </a:ext>
            </a:extLst>
          </p:cNvPr>
          <p:cNvPicPr>
            <a:picLocks noChangeAspect="1"/>
          </p:cNvPicPr>
          <p:nvPr/>
        </p:nvPicPr>
        <p:blipFill rotWithShape="1">
          <a:blip r:embed="rId2">
            <a:extLst>
              <a:ext uri="{28A0092B-C50C-407E-A947-70E740481C1C}">
                <a14:useLocalDpi xmlns:a14="http://schemas.microsoft.com/office/drawing/2010/main" val="0"/>
              </a:ext>
            </a:extLst>
          </a:blip>
          <a:srcRect l="17542" r="22926"/>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TextBox 3">
            <a:extLst>
              <a:ext uri="{FF2B5EF4-FFF2-40B4-BE49-F238E27FC236}">
                <a16:creationId xmlns:a16="http://schemas.microsoft.com/office/drawing/2014/main" id="{EA5A1FC5-9AE7-87D3-99E9-98EF4E91F95C}"/>
              </a:ext>
            </a:extLst>
          </p:cNvPr>
          <p:cNvSpPr txBox="1"/>
          <p:nvPr/>
        </p:nvSpPr>
        <p:spPr>
          <a:xfrm>
            <a:off x="4352925" y="885826"/>
            <a:ext cx="5725179" cy="4784714"/>
          </a:xfrm>
          <a:prstGeom prst="rect">
            <a:avLst/>
          </a:prstGeom>
        </p:spPr>
        <p:txBody>
          <a:bodyPr vert="horz" lIns="91440" tIns="45720" rIns="91440" bIns="45720" rtlCol="0">
            <a:normAutofit fontScale="25000" lnSpcReduction="20000"/>
          </a:bodyPr>
          <a:lstStyle/>
          <a:p>
            <a:pPr marL="342900" marR="0" lvl="0" indent="-228600" fontAlgn="base">
              <a:lnSpc>
                <a:spcPct val="120000"/>
              </a:lnSpc>
              <a:spcBef>
                <a:spcPct val="0"/>
              </a:spcBef>
              <a:spcAft>
                <a:spcPts val="600"/>
              </a:spcAft>
              <a:buClrTx/>
              <a:buSzTx/>
              <a:buFont typeface="Arial" panose="020B0604020202020204" pitchFamily="34" charset="0"/>
              <a:buChar char="•"/>
              <a:tabLst/>
            </a:pPr>
            <a:r>
              <a:rPr kumimoji="0" lang="en-US" altLang="en-US" sz="8000" b="0" i="0" u="none" strike="noStrike" cap="none" normalizeH="0" baseline="0" dirty="0">
                <a:ln>
                  <a:noFill/>
                </a:ln>
                <a:effectLst/>
              </a:rPr>
              <a:t>The downtown area of Manzanillo consists of a </a:t>
            </a:r>
            <a:r>
              <a:rPr kumimoji="0" lang="en-US" altLang="en-US" sz="8000" b="0" i="1" u="none" strike="noStrike" cap="none" normalizeH="0" baseline="0" dirty="0">
                <a:ln>
                  <a:noFill/>
                </a:ln>
                <a:effectLst/>
              </a:rPr>
              <a:t>Malecon,</a:t>
            </a:r>
            <a:r>
              <a:rPr kumimoji="0" lang="en-US" altLang="en-US" sz="8000" b="0" i="0" u="none" strike="noStrike" cap="none" normalizeH="0" baseline="0" dirty="0">
                <a:ln>
                  <a:noFill/>
                </a:ln>
                <a:effectLst/>
              </a:rPr>
              <a:t> about a mile long. You can walk along the harbor, enjoying the view of anchored fishing boats, motor cruisers chartered for tourists, to small </a:t>
            </a:r>
            <a:r>
              <a:rPr kumimoji="0" lang="en-US" altLang="en-US" sz="8000" b="0" i="1" u="none" strike="noStrike" cap="none" normalizeH="0" baseline="0" dirty="0">
                <a:ln>
                  <a:noFill/>
                </a:ln>
                <a:effectLst/>
              </a:rPr>
              <a:t>pangas</a:t>
            </a:r>
            <a:r>
              <a:rPr kumimoji="0" lang="en-US" altLang="en-US" sz="8000" b="0" i="0" u="none" strike="noStrike" cap="none" normalizeH="0" baseline="0" dirty="0">
                <a:ln>
                  <a:noFill/>
                </a:ln>
                <a:effectLst/>
              </a:rPr>
              <a:t>, used by local fishermen. Along the way, there are numerous benches, shaded by palm trees, and sculptures done by local artists. An old ship's anchor (from a cargo ship sunk in the hurricane of 1959) is an interesting conversation piece and a good background for a photo.</a:t>
            </a:r>
          </a:p>
          <a:p>
            <a:pPr marL="342900" indent="-228600" fontAlgn="base">
              <a:lnSpc>
                <a:spcPct val="120000"/>
              </a:lnSpc>
              <a:spcBef>
                <a:spcPct val="0"/>
              </a:spcBef>
              <a:spcAft>
                <a:spcPts val="600"/>
              </a:spcAft>
              <a:buFont typeface="Arial" panose="020B0604020202020204" pitchFamily="34" charset="0"/>
              <a:buChar char="•"/>
            </a:pPr>
            <a:r>
              <a:rPr kumimoji="0" lang="en-US" altLang="en-US" sz="8000" b="0" i="0" u="none" strike="noStrike" cap="none" normalizeH="0" baseline="0" dirty="0">
                <a:ln>
                  <a:noFill/>
                </a:ln>
                <a:effectLst/>
              </a:rPr>
              <a:t>As you get to the downtown area, you'll see the "</a:t>
            </a:r>
            <a:r>
              <a:rPr kumimoji="0" lang="en-US" altLang="en-US" sz="8000" b="0" i="1" u="none" strike="noStrike" cap="none" normalizeH="0" baseline="0" dirty="0">
                <a:ln>
                  <a:noFill/>
                </a:ln>
                <a:effectLst/>
              </a:rPr>
              <a:t>Jardin,</a:t>
            </a:r>
            <a:r>
              <a:rPr kumimoji="0" lang="en-US" altLang="en-US" sz="8000" b="0" i="0" u="none" strike="noStrike" cap="none" normalizeH="0" baseline="0" dirty="0">
                <a:ln>
                  <a:noFill/>
                </a:ln>
                <a:effectLst/>
              </a:rPr>
              <a:t>" or garden, which is the town square. The </a:t>
            </a:r>
            <a:r>
              <a:rPr kumimoji="0" lang="en-US" altLang="en-US" sz="8000" b="0" i="1" u="none" strike="noStrike" cap="none" normalizeH="0" baseline="0" dirty="0">
                <a:ln>
                  <a:noFill/>
                </a:ln>
                <a:effectLst/>
              </a:rPr>
              <a:t>Jardin </a:t>
            </a:r>
            <a:r>
              <a:rPr kumimoji="0" lang="en-US" altLang="en-US" sz="8000" b="0" i="0" u="none" strike="noStrike" cap="none" normalizeH="0" baseline="0" dirty="0">
                <a:ln>
                  <a:noFill/>
                </a:ln>
                <a:effectLst/>
              </a:rPr>
              <a:t>is where everyone congregates to have lunch, or "people watch." Feeding pigeons is a favorite pastime, too. </a:t>
            </a: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200" b="0" i="0" u="none" strike="noStrike" cap="none" normalizeH="0" baseline="0" dirty="0">
              <a:ln>
                <a:noFill/>
              </a:ln>
              <a:effectLst/>
            </a:endParaRP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44960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dirty="0">
                <a:solidFill>
                  <a:srgbClr val="000000"/>
                </a:solidFill>
                <a:effectLst/>
                <a:latin typeface="Times New Roman" panose="02020603050405020304" pitchFamily="18" charset="0"/>
              </a:rPr>
              <a:t>The "</a:t>
            </a:r>
            <a:r>
              <a:rPr lang="en-US" sz="3600" b="1" i="1" dirty="0">
                <a:solidFill>
                  <a:srgbClr val="000000"/>
                </a:solidFill>
                <a:effectLst/>
                <a:latin typeface="Times New Roman" panose="02020603050405020304" pitchFamily="18" charset="0"/>
              </a:rPr>
              <a:t>Mercado</a:t>
            </a:r>
            <a:r>
              <a:rPr lang="en-US" sz="3600" b="1" i="0" dirty="0">
                <a:solidFill>
                  <a:srgbClr val="000000"/>
                </a:solidFill>
                <a:effectLst/>
                <a:latin typeface="Times New Roman" panose="02020603050405020304" pitchFamily="18" charset="0"/>
              </a:rPr>
              <a:t>"</a:t>
            </a:r>
            <a:endParaRPr lang="en-US" sz="3300" b="1" dirty="0">
              <a:latin typeface="+mj-lt"/>
              <a:ea typeface="+mj-ea"/>
              <a:cs typeface="+mj-cs"/>
            </a:endParaRPr>
          </a:p>
        </p:txBody>
      </p:sp>
      <p:sp>
        <p:nvSpPr>
          <p:cNvPr id="2" name="Rectangle 1">
            <a:extLst>
              <a:ext uri="{FF2B5EF4-FFF2-40B4-BE49-F238E27FC236}">
                <a16:creationId xmlns:a16="http://schemas.microsoft.com/office/drawing/2014/main" id="{0DB55A1A-D5D6-CC90-F37F-845E4299A7CB}"/>
              </a:ext>
            </a:extLst>
          </p:cNvPr>
          <p:cNvSpPr>
            <a:spLocks noChangeArrowheads="1"/>
          </p:cNvSpPr>
          <p:nvPr/>
        </p:nvSpPr>
        <p:spPr bwMode="auto">
          <a:xfrm>
            <a:off x="4947947" y="43934"/>
            <a:ext cx="184731" cy="36933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Conures and budgies for sale">
            <a:hlinkClick r:id="rId2"/>
            <a:extLst>
              <a:ext uri="{FF2B5EF4-FFF2-40B4-BE49-F238E27FC236}">
                <a16:creationId xmlns:a16="http://schemas.microsoft.com/office/drawing/2014/main" id="{464A3259-09BF-54A2-D1B4-3E347A9CD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4"/>
            <a:extLst>
              <a:ext uri="{FF2B5EF4-FFF2-40B4-BE49-F238E27FC236}">
                <a16:creationId xmlns:a16="http://schemas.microsoft.com/office/drawing/2014/main" id="{AF2289DA-CAE5-8864-F28C-2CE35634B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81CF0-5AB3-B55C-53A7-9A6C67F2B34B}"/>
              </a:ext>
            </a:extLst>
          </p:cNvPr>
          <p:cNvSpPr txBox="1"/>
          <p:nvPr/>
        </p:nvSpPr>
        <p:spPr>
          <a:xfrm>
            <a:off x="73152" y="1005839"/>
            <a:ext cx="10004951" cy="4708981"/>
          </a:xfrm>
          <a:prstGeom prst="rect">
            <a:avLst/>
          </a:prstGeom>
          <a:noFill/>
        </p:spPr>
        <p:txBody>
          <a:bodyPr wrap="square">
            <a:spAutoFit/>
          </a:bodyPr>
          <a:lstStyle/>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mj-lt"/>
                <a:cs typeface="Arial" panose="020B0604020202020204" pitchFamily="34" charset="0"/>
              </a:rPr>
              <a:t>Manzanillo’s </a:t>
            </a:r>
            <a:r>
              <a:rPr kumimoji="0" lang="en-US" altLang="en-US" sz="2000" b="0" i="1" u="none" strike="noStrike" cap="none" normalizeH="0" baseline="0" dirty="0">
                <a:ln>
                  <a:noFill/>
                </a:ln>
                <a:solidFill>
                  <a:srgbClr val="000000"/>
                </a:solidFill>
                <a:effectLst/>
                <a:latin typeface="+mj-lt"/>
                <a:cs typeface="Arial" panose="020B0604020202020204" pitchFamily="34" charset="0"/>
              </a:rPr>
              <a:t>Mercado, </a:t>
            </a:r>
            <a:r>
              <a:rPr kumimoji="0" lang="en-US" altLang="en-US" sz="2000" b="0" i="0" u="none" strike="noStrike" cap="none" normalizeH="0" baseline="0" dirty="0">
                <a:ln>
                  <a:noFill/>
                </a:ln>
                <a:solidFill>
                  <a:srgbClr val="000000"/>
                </a:solidFill>
                <a:effectLst/>
                <a:latin typeface="+mj-lt"/>
                <a:cs typeface="Arial" panose="020B0604020202020204" pitchFamily="34" charset="0"/>
              </a:rPr>
              <a:t>or market, offers a variety of items for consumption. If you want the freshest seafood, fruits, or vegetables, go from 8-10 in the morning. This is mainly a “locals” market, but tourists love it for its authentic Mexican flavor. Of course, other items, such as piñatas, pottery, and leather goods are </a:t>
            </a:r>
          </a:p>
          <a:p>
            <a:pPr marR="0" lvl="0"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rgbClr val="000000"/>
                </a:solidFill>
                <a:effectLst/>
                <a:latin typeface="+mj-lt"/>
                <a:cs typeface="Arial" panose="020B0604020202020204" pitchFamily="34" charset="0"/>
              </a:rPr>
              <a:t>      available. </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mj-lt"/>
                <a:cs typeface="Arial" panose="020B0604020202020204" pitchFamily="34" charset="0"/>
              </a:rPr>
              <a:t>The </a:t>
            </a:r>
            <a:r>
              <a:rPr kumimoji="0" lang="en-US" altLang="en-US" sz="2000" b="0" i="1" u="none" strike="noStrike" cap="none" normalizeH="0" baseline="0" dirty="0">
                <a:ln>
                  <a:noFill/>
                </a:ln>
                <a:solidFill>
                  <a:srgbClr val="000000"/>
                </a:solidFill>
                <a:effectLst/>
                <a:latin typeface="+mj-lt"/>
                <a:cs typeface="Arial" panose="020B0604020202020204" pitchFamily="34" charset="0"/>
              </a:rPr>
              <a:t>Mercado</a:t>
            </a:r>
            <a:r>
              <a:rPr kumimoji="0" lang="en-US" altLang="en-US" sz="2000" b="0" i="0" u="none" strike="noStrike" cap="none" normalizeH="0" baseline="0" dirty="0">
                <a:ln>
                  <a:noFill/>
                </a:ln>
                <a:solidFill>
                  <a:srgbClr val="000000"/>
                </a:solidFill>
                <a:effectLst/>
                <a:latin typeface="+mj-lt"/>
                <a:cs typeface="Arial" panose="020B0604020202020204" pitchFamily="34" charset="0"/>
              </a:rPr>
              <a:t> area is located on Av. Francisco I. </a:t>
            </a:r>
            <a:br>
              <a:rPr kumimoji="0" lang="en-US" altLang="en-US" sz="2000" b="0" i="0" u="none" strike="noStrike" cap="none" normalizeH="0" baseline="0" dirty="0">
                <a:ln>
                  <a:noFill/>
                </a:ln>
                <a:solidFill>
                  <a:srgbClr val="000000"/>
                </a:solidFill>
                <a:effectLst/>
                <a:latin typeface="+mj-lt"/>
                <a:cs typeface="Arial" panose="020B0604020202020204" pitchFamily="34" charset="0"/>
              </a:rPr>
            </a:br>
            <a:r>
              <a:rPr kumimoji="0" lang="en-US" altLang="en-US" sz="2000" b="0" i="0" u="none" strike="noStrike" cap="none" normalizeH="0" baseline="0" dirty="0">
                <a:ln>
                  <a:noFill/>
                </a:ln>
                <a:solidFill>
                  <a:srgbClr val="000000"/>
                </a:solidFill>
                <a:effectLst/>
                <a:latin typeface="+mj-lt"/>
                <a:cs typeface="Arial" panose="020B0604020202020204" pitchFamily="34" charset="0"/>
              </a:rPr>
              <a:t>Madero, behind the Club de Leones (Lions Club), </a:t>
            </a:r>
          </a:p>
          <a:p>
            <a:pPr marR="0" lvl="0"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rgbClr val="000000"/>
                </a:solidFill>
                <a:effectLst/>
                <a:latin typeface="+mj-lt"/>
                <a:cs typeface="Arial" panose="020B0604020202020204" pitchFamily="34" charset="0"/>
              </a:rPr>
              <a:t>      one block south of Av. Mexico.</a:t>
            </a:r>
            <a:r>
              <a:rPr kumimoji="0" lang="en-US" altLang="en-US" sz="2000" b="0" i="0" u="none" strike="noStrike" cap="none" normalizeH="0" baseline="0" dirty="0">
                <a:ln>
                  <a:noFill/>
                </a:ln>
                <a:solidFill>
                  <a:schemeClr val="tx1"/>
                </a:solidFill>
                <a:effectLst/>
                <a:latin typeface="+mj-lt"/>
              </a:rPr>
              <a:t> About a 1.5km </a:t>
            </a:r>
            <a:br>
              <a:rPr kumimoji="0" lang="en-US" altLang="en-US" sz="2000" b="0" i="0" u="none" strike="noStrike" cap="none" normalizeH="0" baseline="0" dirty="0">
                <a:ln>
                  <a:noFill/>
                </a:ln>
                <a:solidFill>
                  <a:schemeClr val="tx1"/>
                </a:solidFill>
                <a:effectLst/>
                <a:latin typeface="+mj-lt"/>
              </a:rPr>
            </a:br>
            <a:r>
              <a:rPr kumimoji="0" lang="en-US" altLang="en-US" sz="2000" b="0" i="0" u="none" strike="noStrike" cap="none" normalizeH="0" baseline="0" dirty="0">
                <a:ln>
                  <a:noFill/>
                </a:ln>
                <a:solidFill>
                  <a:schemeClr val="tx1"/>
                </a:solidFill>
                <a:effectLst/>
                <a:latin typeface="+mj-lt"/>
              </a:rPr>
              <a:t>      walk from the cruise port.</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latin typeface="+mj-lt"/>
              </a:rPr>
              <a:t>Although the emphasis is on food other types of </a:t>
            </a:r>
          </a:p>
          <a:p>
            <a:pPr marR="0" lvl="0" defTabSz="914400" rtl="0" eaLnBrk="0" fontAlgn="base" latinLnBrk="0" hangingPunct="0">
              <a:lnSpc>
                <a:spcPct val="100000"/>
              </a:lnSpc>
              <a:spcBef>
                <a:spcPct val="0"/>
              </a:spcBef>
              <a:spcAft>
                <a:spcPct val="0"/>
              </a:spcAft>
              <a:buClrTx/>
              <a:buSzTx/>
              <a:tabLst/>
            </a:pPr>
            <a:r>
              <a:rPr lang="en-US" altLang="en-US" sz="2000" dirty="0">
                <a:latin typeface="+mj-lt"/>
              </a:rPr>
              <a:t>      merchandise is available.</a:t>
            </a:r>
          </a:p>
          <a:p>
            <a:pPr marL="342900" marR="0" lvl="0" indent="-34290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a:latin typeface="+mj-lt"/>
              </a:rPr>
              <a:t>Visiting the Mercado offers a glimpse into life in </a:t>
            </a:r>
            <a:br>
              <a:rPr lang="en-US" altLang="en-US" sz="2000" dirty="0">
                <a:latin typeface="+mj-lt"/>
              </a:rPr>
            </a:br>
            <a:r>
              <a:rPr lang="en-US" altLang="en-US" sz="2000" dirty="0">
                <a:latin typeface="+mj-lt"/>
              </a:rPr>
              <a:t>Mexico.</a:t>
            </a:r>
          </a:p>
          <a:p>
            <a:pPr marR="0" lvl="0"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mj-lt"/>
            </a:endParaRPr>
          </a:p>
        </p:txBody>
      </p:sp>
      <p:pic>
        <p:nvPicPr>
          <p:cNvPr id="13" name="Picture 12" descr="A market with many fruits and vegetables&#10;&#10;Description automatically generated with medium confidence">
            <a:extLst>
              <a:ext uri="{FF2B5EF4-FFF2-40B4-BE49-F238E27FC236}">
                <a16:creationId xmlns:a16="http://schemas.microsoft.com/office/drawing/2014/main" id="{54E71DE9-3B89-B261-E872-C8A3F70C26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7256" y="2212848"/>
            <a:ext cx="4600847" cy="3457701"/>
          </a:xfrm>
          <a:prstGeom prst="rect">
            <a:avLst/>
          </a:prstGeom>
        </p:spPr>
      </p:pic>
    </p:spTree>
    <p:extLst>
      <p:ext uri="{BB962C8B-B14F-4D97-AF65-F5344CB8AC3E}">
        <p14:creationId xmlns:p14="http://schemas.microsoft.com/office/powerpoint/2010/main" val="61877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DA0FFC-E8ED-8A97-05EA-22FC119C96C9}"/>
              </a:ext>
            </a:extLst>
          </p:cNvPr>
          <p:cNvSpPr txBox="1"/>
          <p:nvPr/>
        </p:nvSpPr>
        <p:spPr>
          <a:xfrm>
            <a:off x="473350" y="197236"/>
            <a:ext cx="9110365" cy="93325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latin typeface="+mj-lt"/>
                <a:ea typeface="+mj-ea"/>
                <a:cs typeface="+mj-cs"/>
              </a:rPr>
              <a:t>Sport Fishing</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390387"/>
            <a:ext cx="9072562" cy="15122"/>
          </a:xfrm>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 name="connsiteX0" fmla="*/ 0 w 9072562"/>
              <a:gd name="connsiteY0" fmla="*/ 0 h 15122"/>
              <a:gd name="connsiteX1" fmla="*/ 516438 w 9072562"/>
              <a:gd name="connsiteY1" fmla="*/ 0 h 15122"/>
              <a:gd name="connsiteX2" fmla="*/ 942151 w 9072562"/>
              <a:gd name="connsiteY2" fmla="*/ 0 h 15122"/>
              <a:gd name="connsiteX3" fmla="*/ 1458589 w 9072562"/>
              <a:gd name="connsiteY3" fmla="*/ 0 h 15122"/>
              <a:gd name="connsiteX4" fmla="*/ 2156478 w 9072562"/>
              <a:gd name="connsiteY4" fmla="*/ 0 h 15122"/>
              <a:gd name="connsiteX5" fmla="*/ 2945093 w 9072562"/>
              <a:gd name="connsiteY5" fmla="*/ 0 h 15122"/>
              <a:gd name="connsiteX6" fmla="*/ 3824434 w 9072562"/>
              <a:gd name="connsiteY6" fmla="*/ 0 h 15122"/>
              <a:gd name="connsiteX7" fmla="*/ 4703774 w 9072562"/>
              <a:gd name="connsiteY7" fmla="*/ 0 h 15122"/>
              <a:gd name="connsiteX8" fmla="*/ 5310938 w 9072562"/>
              <a:gd name="connsiteY8" fmla="*/ 0 h 15122"/>
              <a:gd name="connsiteX9" fmla="*/ 6099553 w 9072562"/>
              <a:gd name="connsiteY9" fmla="*/ 0 h 15122"/>
              <a:gd name="connsiteX10" fmla="*/ 6797443 w 9072562"/>
              <a:gd name="connsiteY10" fmla="*/ 0 h 15122"/>
              <a:gd name="connsiteX11" fmla="*/ 7404606 w 9072562"/>
              <a:gd name="connsiteY11" fmla="*/ 0 h 15122"/>
              <a:gd name="connsiteX12" fmla="*/ 8193221 w 9072562"/>
              <a:gd name="connsiteY12" fmla="*/ 0 h 15122"/>
              <a:gd name="connsiteX13" fmla="*/ 9072562 w 9072562"/>
              <a:gd name="connsiteY13" fmla="*/ 0 h 15122"/>
              <a:gd name="connsiteX14" fmla="*/ 9072562 w 9072562"/>
              <a:gd name="connsiteY14" fmla="*/ 15122 h 15122"/>
              <a:gd name="connsiteX15" fmla="*/ 8556124 w 9072562"/>
              <a:gd name="connsiteY15" fmla="*/ 15122 h 15122"/>
              <a:gd name="connsiteX16" fmla="*/ 7676783 w 9072562"/>
              <a:gd name="connsiteY16" fmla="*/ 15122 h 15122"/>
              <a:gd name="connsiteX17" fmla="*/ 7160345 w 9072562"/>
              <a:gd name="connsiteY17" fmla="*/ 15122 h 15122"/>
              <a:gd name="connsiteX18" fmla="*/ 6371730 w 9072562"/>
              <a:gd name="connsiteY18" fmla="*/ 15122 h 15122"/>
              <a:gd name="connsiteX19" fmla="*/ 5946018 w 9072562"/>
              <a:gd name="connsiteY19" fmla="*/ 15122 h 15122"/>
              <a:gd name="connsiteX20" fmla="*/ 5248128 w 9072562"/>
              <a:gd name="connsiteY20" fmla="*/ 15122 h 15122"/>
              <a:gd name="connsiteX21" fmla="*/ 4731690 w 9072562"/>
              <a:gd name="connsiteY21" fmla="*/ 15122 h 15122"/>
              <a:gd name="connsiteX22" fmla="*/ 3852349 w 9072562"/>
              <a:gd name="connsiteY22" fmla="*/ 15122 h 15122"/>
              <a:gd name="connsiteX23" fmla="*/ 3426637 w 9072562"/>
              <a:gd name="connsiteY23" fmla="*/ 15122 h 15122"/>
              <a:gd name="connsiteX24" fmla="*/ 2728747 w 9072562"/>
              <a:gd name="connsiteY24" fmla="*/ 15122 h 15122"/>
              <a:gd name="connsiteX25" fmla="*/ 2303035 w 9072562"/>
              <a:gd name="connsiteY25" fmla="*/ 15122 h 15122"/>
              <a:gd name="connsiteX26" fmla="*/ 1786597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613" y="3544"/>
                  <a:pt x="9073568" y="11627"/>
                  <a:pt x="9072562" y="15122"/>
                </a:cubicBezTo>
                <a:cubicBezTo>
                  <a:pt x="8901366" y="7320"/>
                  <a:pt x="8631376" y="57479"/>
                  <a:pt x="8374673" y="15122"/>
                </a:cubicBezTo>
                <a:cubicBezTo>
                  <a:pt x="8126564" y="8257"/>
                  <a:pt x="7986523" y="-3231"/>
                  <a:pt x="7858234" y="15122"/>
                </a:cubicBezTo>
                <a:cubicBezTo>
                  <a:pt x="7746906" y="53834"/>
                  <a:pt x="7625550" y="3840"/>
                  <a:pt x="7432522" y="15122"/>
                </a:cubicBezTo>
                <a:cubicBezTo>
                  <a:pt x="7214934" y="39774"/>
                  <a:pt x="7006324" y="59536"/>
                  <a:pt x="6825358" y="15122"/>
                </a:cubicBezTo>
                <a:cubicBezTo>
                  <a:pt x="6646482" y="-17662"/>
                  <a:pt x="6312771" y="42037"/>
                  <a:pt x="6127469" y="15122"/>
                </a:cubicBezTo>
                <a:cubicBezTo>
                  <a:pt x="5946099" y="-5382"/>
                  <a:pt x="5649747" y="11844"/>
                  <a:pt x="5520305" y="15122"/>
                </a:cubicBezTo>
                <a:cubicBezTo>
                  <a:pt x="5359961" y="35259"/>
                  <a:pt x="5144426" y="-7856"/>
                  <a:pt x="5003867" y="15122"/>
                </a:cubicBezTo>
                <a:cubicBezTo>
                  <a:pt x="4848224" y="11743"/>
                  <a:pt x="4264575" y="52147"/>
                  <a:pt x="4124526" y="15122"/>
                </a:cubicBezTo>
                <a:cubicBezTo>
                  <a:pt x="3921405" y="5522"/>
                  <a:pt x="3654032" y="9809"/>
                  <a:pt x="3426637" y="15122"/>
                </a:cubicBezTo>
                <a:cubicBezTo>
                  <a:pt x="3203435" y="1691"/>
                  <a:pt x="2911042" y="17790"/>
                  <a:pt x="2638022" y="15122"/>
                </a:cubicBezTo>
                <a:cubicBezTo>
                  <a:pt x="2359144" y="31072"/>
                  <a:pt x="2421978" y="-10323"/>
                  <a:pt x="2212309" y="15122"/>
                </a:cubicBezTo>
                <a:cubicBezTo>
                  <a:pt x="2009097" y="27725"/>
                  <a:pt x="1817105" y="34078"/>
                  <a:pt x="1695871" y="15122"/>
                </a:cubicBezTo>
                <a:cubicBezTo>
                  <a:pt x="1537670" y="20798"/>
                  <a:pt x="1147961" y="12798"/>
                  <a:pt x="997982" y="15122"/>
                </a:cubicBezTo>
                <a:cubicBezTo>
                  <a:pt x="824838" y="83755"/>
                  <a:pt x="361767" y="28017"/>
                  <a:pt x="0" y="15122"/>
                </a:cubicBezTo>
                <a:cubicBezTo>
                  <a:pt x="-135" y="8385"/>
                  <a:pt x="-197" y="3912"/>
                  <a:pt x="0" y="0"/>
                </a:cubicBezTo>
                <a:close/>
              </a:path>
              <a:path w="9072562" h="15122"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53" y="7256"/>
                  <a:pt x="9072044" y="11878"/>
                  <a:pt x="9072562" y="15122"/>
                </a:cubicBezTo>
                <a:cubicBezTo>
                  <a:pt x="8934120" y="37946"/>
                  <a:pt x="8796607" y="4781"/>
                  <a:pt x="8556124" y="15122"/>
                </a:cubicBezTo>
                <a:cubicBezTo>
                  <a:pt x="8230089" y="46297"/>
                  <a:pt x="7986011" y="-15412"/>
                  <a:pt x="7676783" y="15122"/>
                </a:cubicBezTo>
                <a:cubicBezTo>
                  <a:pt x="7550497" y="-894"/>
                  <a:pt x="7396329" y="11476"/>
                  <a:pt x="7160345" y="15122"/>
                </a:cubicBezTo>
                <a:cubicBezTo>
                  <a:pt x="6968755" y="44922"/>
                  <a:pt x="6700857" y="-77505"/>
                  <a:pt x="6371730" y="15122"/>
                </a:cubicBezTo>
                <a:cubicBezTo>
                  <a:pt x="6057224" y="40768"/>
                  <a:pt x="6033402" y="7400"/>
                  <a:pt x="5946018" y="15122"/>
                </a:cubicBezTo>
                <a:cubicBezTo>
                  <a:pt x="5861277" y="53564"/>
                  <a:pt x="5580091" y="67373"/>
                  <a:pt x="5248128" y="15122"/>
                </a:cubicBezTo>
                <a:cubicBezTo>
                  <a:pt x="5074729" y="39796"/>
                  <a:pt x="4855366" y="-4717"/>
                  <a:pt x="4731690" y="15122"/>
                </a:cubicBezTo>
                <a:cubicBezTo>
                  <a:pt x="4625356" y="24683"/>
                  <a:pt x="4242583" y="26923"/>
                  <a:pt x="3852349" y="15122"/>
                </a:cubicBezTo>
                <a:cubicBezTo>
                  <a:pt x="3457151" y="-11117"/>
                  <a:pt x="3644356" y="52029"/>
                  <a:pt x="3426637" y="15122"/>
                </a:cubicBezTo>
                <a:cubicBezTo>
                  <a:pt x="3207921" y="2553"/>
                  <a:pt x="2950194" y="-3161"/>
                  <a:pt x="2728747" y="15122"/>
                </a:cubicBezTo>
                <a:cubicBezTo>
                  <a:pt x="2536017" y="32103"/>
                  <a:pt x="2511378" y="21910"/>
                  <a:pt x="2303035" y="15122"/>
                </a:cubicBezTo>
                <a:cubicBezTo>
                  <a:pt x="2100332" y="9538"/>
                  <a:pt x="1936922" y="1211"/>
                  <a:pt x="1786597" y="15122"/>
                </a:cubicBezTo>
                <a:cubicBezTo>
                  <a:pt x="1629839" y="-10178"/>
                  <a:pt x="1215525" y="-954"/>
                  <a:pt x="997982" y="15122"/>
                </a:cubicBezTo>
                <a:cubicBezTo>
                  <a:pt x="803813" y="24148"/>
                  <a:pt x="478347" y="50194"/>
                  <a:pt x="0" y="15122"/>
                </a:cubicBezTo>
                <a:cubicBezTo>
                  <a:pt x="-149" y="9173"/>
                  <a:pt x="-635" y="4047"/>
                  <a:pt x="0" y="0"/>
                </a:cubicBezTo>
                <a:close/>
              </a:path>
              <a:path w="9072562" h="15122"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307" y="3724"/>
                  <a:pt x="9073390" y="11102"/>
                  <a:pt x="9072562" y="15122"/>
                </a:cubicBezTo>
                <a:cubicBezTo>
                  <a:pt x="8896035" y="-20904"/>
                  <a:pt x="8637251" y="-20271"/>
                  <a:pt x="8374673" y="15122"/>
                </a:cubicBezTo>
                <a:cubicBezTo>
                  <a:pt x="8114311" y="8014"/>
                  <a:pt x="7965767" y="1749"/>
                  <a:pt x="7858234" y="15122"/>
                </a:cubicBezTo>
                <a:cubicBezTo>
                  <a:pt x="7725040" y="48629"/>
                  <a:pt x="7622343" y="-19333"/>
                  <a:pt x="7432522" y="15122"/>
                </a:cubicBezTo>
                <a:cubicBezTo>
                  <a:pt x="7225171" y="40740"/>
                  <a:pt x="7006211" y="12644"/>
                  <a:pt x="6825358" y="15122"/>
                </a:cubicBezTo>
                <a:cubicBezTo>
                  <a:pt x="6647037" y="-27318"/>
                  <a:pt x="6286670" y="15943"/>
                  <a:pt x="6127469" y="15122"/>
                </a:cubicBezTo>
                <a:cubicBezTo>
                  <a:pt x="5957447" y="-5938"/>
                  <a:pt x="5643247" y="-214"/>
                  <a:pt x="5520305" y="15122"/>
                </a:cubicBezTo>
                <a:cubicBezTo>
                  <a:pt x="5390721" y="5838"/>
                  <a:pt x="5157059" y="-5759"/>
                  <a:pt x="5003867" y="15122"/>
                </a:cubicBezTo>
                <a:cubicBezTo>
                  <a:pt x="4878054" y="-10345"/>
                  <a:pt x="4319875" y="86086"/>
                  <a:pt x="4124526" y="15122"/>
                </a:cubicBezTo>
                <a:cubicBezTo>
                  <a:pt x="3948300" y="-32840"/>
                  <a:pt x="3611251" y="59681"/>
                  <a:pt x="3426637" y="15122"/>
                </a:cubicBezTo>
                <a:cubicBezTo>
                  <a:pt x="3143165" y="10067"/>
                  <a:pt x="2932319" y="56015"/>
                  <a:pt x="2638022" y="15122"/>
                </a:cubicBezTo>
                <a:cubicBezTo>
                  <a:pt x="2341399" y="16447"/>
                  <a:pt x="2434426" y="-7854"/>
                  <a:pt x="2212309" y="15122"/>
                </a:cubicBezTo>
                <a:cubicBezTo>
                  <a:pt x="1992902" y="61306"/>
                  <a:pt x="1847836" y="13451"/>
                  <a:pt x="1695871" y="15122"/>
                </a:cubicBezTo>
                <a:cubicBezTo>
                  <a:pt x="1586592" y="33225"/>
                  <a:pt x="1156417" y="9719"/>
                  <a:pt x="997982" y="15122"/>
                </a:cubicBezTo>
                <a:cubicBezTo>
                  <a:pt x="834043" y="42132"/>
                  <a:pt x="309027" y="34869"/>
                  <a:pt x="0" y="15122"/>
                </a:cubicBezTo>
                <a:cubicBezTo>
                  <a:pt x="229" y="9450"/>
                  <a:pt x="-194" y="275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2238" y="4115"/>
                          <a:pt x="9073291" y="11698"/>
                          <a:pt x="9072562" y="15122"/>
                        </a:cubicBezTo>
                        <a:cubicBezTo>
                          <a:pt x="8906628" y="3560"/>
                          <a:pt x="8632831" y="47"/>
                          <a:pt x="8374673" y="15122"/>
                        </a:cubicBezTo>
                        <a:cubicBezTo>
                          <a:pt x="8116515" y="30197"/>
                          <a:pt x="7983570" y="-2779"/>
                          <a:pt x="7858234" y="15122"/>
                        </a:cubicBezTo>
                        <a:cubicBezTo>
                          <a:pt x="7732898" y="33023"/>
                          <a:pt x="7627609" y="-2048"/>
                          <a:pt x="7432522" y="15122"/>
                        </a:cubicBezTo>
                        <a:cubicBezTo>
                          <a:pt x="7237435" y="32292"/>
                          <a:pt x="6996608" y="41573"/>
                          <a:pt x="6825358" y="15122"/>
                        </a:cubicBezTo>
                        <a:cubicBezTo>
                          <a:pt x="6654108" y="-11329"/>
                          <a:pt x="6291485" y="25725"/>
                          <a:pt x="6127469" y="15122"/>
                        </a:cubicBezTo>
                        <a:cubicBezTo>
                          <a:pt x="5963453" y="4519"/>
                          <a:pt x="5660576" y="19115"/>
                          <a:pt x="5520305" y="15122"/>
                        </a:cubicBezTo>
                        <a:cubicBezTo>
                          <a:pt x="5380034" y="11129"/>
                          <a:pt x="5155259" y="10796"/>
                          <a:pt x="5003867" y="15122"/>
                        </a:cubicBezTo>
                        <a:cubicBezTo>
                          <a:pt x="4852475" y="19448"/>
                          <a:pt x="4304127" y="49916"/>
                          <a:pt x="4124526" y="15122"/>
                        </a:cubicBezTo>
                        <a:cubicBezTo>
                          <a:pt x="3944925" y="-19672"/>
                          <a:pt x="3664900" y="49242"/>
                          <a:pt x="3426637" y="15122"/>
                        </a:cubicBezTo>
                        <a:cubicBezTo>
                          <a:pt x="3188374" y="-18998"/>
                          <a:pt x="2923518" y="3730"/>
                          <a:pt x="2638022" y="15122"/>
                        </a:cubicBezTo>
                        <a:cubicBezTo>
                          <a:pt x="2352527" y="26514"/>
                          <a:pt x="2418348" y="-1869"/>
                          <a:pt x="2212309" y="15122"/>
                        </a:cubicBezTo>
                        <a:cubicBezTo>
                          <a:pt x="2006270" y="32113"/>
                          <a:pt x="1829193" y="3504"/>
                          <a:pt x="1695871" y="15122"/>
                        </a:cubicBezTo>
                        <a:cubicBezTo>
                          <a:pt x="1562549" y="26740"/>
                          <a:pt x="1146794" y="1912"/>
                          <a:pt x="997982" y="15122"/>
                        </a:cubicBezTo>
                        <a:cubicBezTo>
                          <a:pt x="849170" y="28332"/>
                          <a:pt x="290218" y="19926"/>
                          <a:pt x="0" y="15122"/>
                        </a:cubicBezTo>
                        <a:cubicBezTo>
                          <a:pt x="-252" y="8829"/>
                          <a:pt x="10" y="3307"/>
                          <a:pt x="0" y="0"/>
                        </a:cubicBezTo>
                        <a:close/>
                      </a:path>
                      <a:path w="9072562" h="15122"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1997" y="7301"/>
                          <a:pt x="9072152" y="11748"/>
                          <a:pt x="9072562" y="15122"/>
                        </a:cubicBezTo>
                        <a:cubicBezTo>
                          <a:pt x="8924393" y="40482"/>
                          <a:pt x="8809853" y="-9205"/>
                          <a:pt x="8556124" y="15122"/>
                        </a:cubicBezTo>
                        <a:cubicBezTo>
                          <a:pt x="8302395" y="39449"/>
                          <a:pt x="8010112" y="13833"/>
                          <a:pt x="7676783" y="15122"/>
                        </a:cubicBezTo>
                        <a:cubicBezTo>
                          <a:pt x="7343454" y="16411"/>
                          <a:pt x="7345830" y="14752"/>
                          <a:pt x="7160345" y="15122"/>
                        </a:cubicBezTo>
                        <a:cubicBezTo>
                          <a:pt x="6974860" y="15492"/>
                          <a:pt x="6678294" y="-18650"/>
                          <a:pt x="6371730" y="15122"/>
                        </a:cubicBezTo>
                        <a:cubicBezTo>
                          <a:pt x="6065166" y="48894"/>
                          <a:pt x="6037836" y="7165"/>
                          <a:pt x="5946018" y="15122"/>
                        </a:cubicBezTo>
                        <a:cubicBezTo>
                          <a:pt x="5854200" y="23079"/>
                          <a:pt x="5590883" y="15479"/>
                          <a:pt x="5248128" y="15122"/>
                        </a:cubicBezTo>
                        <a:cubicBezTo>
                          <a:pt x="4905373" y="14766"/>
                          <a:pt x="4844420" y="13075"/>
                          <a:pt x="4731690" y="15122"/>
                        </a:cubicBezTo>
                        <a:cubicBezTo>
                          <a:pt x="4618960" y="17169"/>
                          <a:pt x="4234374" y="35964"/>
                          <a:pt x="3852349" y="15122"/>
                        </a:cubicBezTo>
                        <a:cubicBezTo>
                          <a:pt x="3470324" y="-5720"/>
                          <a:pt x="3634376" y="22003"/>
                          <a:pt x="3426637" y="15122"/>
                        </a:cubicBezTo>
                        <a:cubicBezTo>
                          <a:pt x="3218898" y="8241"/>
                          <a:pt x="2920558" y="-6355"/>
                          <a:pt x="2728747" y="15122"/>
                        </a:cubicBezTo>
                        <a:cubicBezTo>
                          <a:pt x="2536936" y="36599"/>
                          <a:pt x="2513466" y="24102"/>
                          <a:pt x="2303035" y="15122"/>
                        </a:cubicBezTo>
                        <a:cubicBezTo>
                          <a:pt x="2092604" y="6142"/>
                          <a:pt x="1962710" y="9357"/>
                          <a:pt x="1786597" y="15122"/>
                        </a:cubicBezTo>
                        <a:cubicBezTo>
                          <a:pt x="1610484" y="20887"/>
                          <a:pt x="1193979" y="-7803"/>
                          <a:pt x="997982" y="15122"/>
                        </a:cubicBezTo>
                        <a:cubicBezTo>
                          <a:pt x="801985" y="38047"/>
                          <a:pt x="399706" y="43803"/>
                          <a:pt x="0" y="15122"/>
                        </a:cubicBezTo>
                        <a:cubicBezTo>
                          <a:pt x="215" y="8548"/>
                          <a:pt x="-421" y="475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712671"/>
            <a:ext cx="5550918" cy="3405945"/>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dirty="0"/>
              <a:t>Dubbed the sailfish capital of the world, there’s no doubt Manzanillo has some great sport fishing. Whether you’re after sailfish, marlin, or swordfish, there are dozens (if not hundreds) of boats ready to take you out for the day.</a:t>
            </a:r>
          </a:p>
          <a:p>
            <a:pPr indent="-228600">
              <a:lnSpc>
                <a:spcPct val="90000"/>
              </a:lnSpc>
              <a:spcAft>
                <a:spcPts val="600"/>
              </a:spcAft>
              <a:buFont typeface="Arial" panose="020B0604020202020204" pitchFamily="34" charset="0"/>
              <a:buChar char="•"/>
            </a:pPr>
            <a:r>
              <a:rPr lang="en-US" sz="1700" dirty="0"/>
              <a:t>Manzanillo is also home to some of the largest fishing tournaments in the world with prizes routinely in the millions. Sometimes the prizes even include houses and boats. The international tournaments draw people in from around the world and the town itself proudly boasts the largest Sailfish statue you’re ever going to see.</a:t>
            </a:r>
          </a:p>
          <a:p>
            <a:pPr indent="-228600">
              <a:lnSpc>
                <a:spcPct val="90000"/>
              </a:lnSpc>
              <a:spcAft>
                <a:spcPts val="600"/>
              </a:spcAft>
              <a:buFont typeface="Arial" panose="020B0604020202020204" pitchFamily="34" charset="0"/>
              <a:buChar char="•"/>
            </a:pPr>
            <a:r>
              <a:rPr lang="en-US" sz="1700" dirty="0"/>
              <a:t>Fishing charters on a well-equipped 30’-40’ cabin cruiser run about $50/hour with a 6-hour minimum. Larger vessels can run significantly more. </a:t>
            </a:r>
          </a:p>
        </p:txBody>
      </p:sp>
      <p:pic>
        <p:nvPicPr>
          <p:cNvPr id="8" name="Picture 7" descr="A boat on the water&#10;&#10;Description automatically generated">
            <a:extLst>
              <a:ext uri="{FF2B5EF4-FFF2-40B4-BE49-F238E27FC236}">
                <a16:creationId xmlns:a16="http://schemas.microsoft.com/office/drawing/2014/main" id="{7E15FD7E-F511-E984-B90A-B26ED1196F85}"/>
              </a:ext>
            </a:extLst>
          </p:cNvPr>
          <p:cNvPicPr>
            <a:picLocks noChangeAspect="1"/>
          </p:cNvPicPr>
          <p:nvPr/>
        </p:nvPicPr>
        <p:blipFill rotWithShape="1">
          <a:blip r:embed="rId2">
            <a:extLst>
              <a:ext uri="{28A0092B-C50C-407E-A947-70E740481C1C}">
                <a14:useLocalDpi xmlns:a14="http://schemas.microsoft.com/office/drawing/2010/main" val="0"/>
              </a:ext>
            </a:extLst>
          </a:blip>
          <a:srcRect l="21930" r="5921" b="3"/>
          <a:stretch/>
        </p:blipFill>
        <p:spPr>
          <a:xfrm>
            <a:off x="6346409" y="1731407"/>
            <a:ext cx="3258562" cy="3387209"/>
          </a:xfrm>
          <a:prstGeom prst="rect">
            <a:avLst/>
          </a:prstGeom>
        </p:spPr>
      </p:pic>
    </p:spTree>
    <p:extLst>
      <p:ext uri="{BB962C8B-B14F-4D97-AF65-F5344CB8AC3E}">
        <p14:creationId xmlns:p14="http://schemas.microsoft.com/office/powerpoint/2010/main" val="347297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2914835"/>
            <a:ext cx="10080625" cy="632688"/>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en-US" sz="4000" b="1" dirty="0">
                <a:latin typeface="+mj-lt"/>
                <a:ea typeface="+mj-ea"/>
                <a:cs typeface="+mj-cs"/>
              </a:rPr>
              <a:t>Snorkeling</a:t>
            </a:r>
          </a:p>
        </p:txBody>
      </p:sp>
      <p:pic>
        <p:nvPicPr>
          <p:cNvPr id="16" name="Picture 15" descr="A person swimming with fish&#10;&#10;Description automatically generated">
            <a:extLst>
              <a:ext uri="{FF2B5EF4-FFF2-40B4-BE49-F238E27FC236}">
                <a16:creationId xmlns:a16="http://schemas.microsoft.com/office/drawing/2014/main" id="{4FF7A242-E48E-D6DF-3522-F8A0FD76CDB0}"/>
              </a:ext>
            </a:extLst>
          </p:cNvPr>
          <p:cNvPicPr>
            <a:picLocks noChangeAspect="1"/>
          </p:cNvPicPr>
          <p:nvPr/>
        </p:nvPicPr>
        <p:blipFill rotWithShape="1">
          <a:blip r:embed="rId3">
            <a:extLst>
              <a:ext uri="{28A0092B-C50C-407E-A947-70E740481C1C}">
                <a14:useLocalDpi xmlns:a14="http://schemas.microsoft.com/office/drawing/2010/main" val="0"/>
              </a:ext>
            </a:extLst>
          </a:blip>
          <a:srcRect t="43514" r="2" b="14351"/>
          <a:stretch/>
        </p:blipFill>
        <p:spPr>
          <a:xfrm>
            <a:off x="0" y="-116732"/>
            <a:ext cx="10080626" cy="3031567"/>
          </a:xfrm>
          <a:prstGeom prst="rect">
            <a:avLst/>
          </a:prstGeom>
        </p:spPr>
      </p:pic>
      <p:grpSp>
        <p:nvGrpSpPr>
          <p:cNvPr id="21" name="Group 20">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83" y="2812832"/>
            <a:ext cx="10093191" cy="102003"/>
            <a:chOff x="-5025" y="6737718"/>
            <a:chExt cx="12207200" cy="123363"/>
          </a:xfrm>
        </p:grpSpPr>
        <p:sp>
          <p:nvSpPr>
            <p:cNvPr id="22" name="Rectangle 21">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68A3385-D6D1-C141-EEE2-9A97D5BB7D25}"/>
              </a:ext>
            </a:extLst>
          </p:cNvPr>
          <p:cNvSpPr txBox="1"/>
          <p:nvPr/>
        </p:nvSpPr>
        <p:spPr>
          <a:xfrm>
            <a:off x="-12565" y="3409025"/>
            <a:ext cx="10093190" cy="161064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dirty="0"/>
              <a:t>The town’s beaches are renowned for their sparkling water and soft sand. Visitors can enjoy snorkeling in Manzanillo’s waters, where they will be able to see a variety of colorful fish and other marine life. There are tons of places to snorkel around Manzanillo. </a:t>
            </a:r>
          </a:p>
          <a:p>
            <a:pPr indent="-228600">
              <a:lnSpc>
                <a:spcPct val="90000"/>
              </a:lnSpc>
              <a:spcAft>
                <a:spcPts val="600"/>
              </a:spcAft>
              <a:buFont typeface="Arial" panose="020B0604020202020204" pitchFamily="34" charset="0"/>
              <a:buChar char="•"/>
            </a:pPr>
            <a:r>
              <a:rPr lang="en-US" dirty="0"/>
              <a:t>The warm, calm waters make snorkeling a joy and most of the reefs can be reached directly from the shore. If you’re going it alone, </a:t>
            </a:r>
            <a:r>
              <a:rPr lang="en-US" b="1" dirty="0"/>
              <a:t>Playa Audencia</a:t>
            </a:r>
            <a:r>
              <a:rPr lang="en-US" dirty="0"/>
              <a:t> next to the Tesoro Hotel is a very popular snorkel site with decent visibility. </a:t>
            </a:r>
            <a:r>
              <a:rPr lang="en-US" b="1" dirty="0"/>
              <a:t>Playa La Perla</a:t>
            </a:r>
            <a:r>
              <a:rPr lang="en-US" dirty="0"/>
              <a:t> is another great place to snorkel and is actually part of Playa </a:t>
            </a:r>
            <a:r>
              <a:rPr lang="en-US" dirty="0" err="1"/>
              <a:t>Audencia</a:t>
            </a:r>
            <a:r>
              <a:rPr lang="en-US" dirty="0"/>
              <a:t>.</a:t>
            </a:r>
          </a:p>
        </p:txBody>
      </p:sp>
    </p:spTree>
    <p:extLst>
      <p:ext uri="{BB962C8B-B14F-4D97-AF65-F5344CB8AC3E}">
        <p14:creationId xmlns:p14="http://schemas.microsoft.com/office/powerpoint/2010/main" val="2423687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0" y="0"/>
            <a:ext cx="1007810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10437"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E9EC63D-7869-4A53-CA84-6314437857E8}"/>
              </a:ext>
            </a:extLst>
          </p:cNvPr>
          <p:cNvSpPr txBox="1"/>
          <p:nvPr/>
        </p:nvSpPr>
        <p:spPr>
          <a:xfrm>
            <a:off x="1" y="188780"/>
            <a:ext cx="10080624" cy="81569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t>Manzanillo Beaches</a:t>
            </a:r>
            <a:endParaRPr lang="en-US" sz="4000" b="1" dirty="0">
              <a:latin typeface="+mj-lt"/>
              <a:ea typeface="+mj-ea"/>
              <a:cs typeface="+mj-cs"/>
            </a:endParaRPr>
          </a:p>
        </p:txBody>
      </p:sp>
      <p:sp>
        <p:nvSpPr>
          <p:cNvPr id="4" name="TextBox 3">
            <a:extLst>
              <a:ext uri="{FF2B5EF4-FFF2-40B4-BE49-F238E27FC236}">
                <a16:creationId xmlns:a16="http://schemas.microsoft.com/office/drawing/2014/main" id="{B219C6BB-37E4-6ADE-47C6-4E3D4D3CAFAB}"/>
              </a:ext>
            </a:extLst>
          </p:cNvPr>
          <p:cNvSpPr txBox="1"/>
          <p:nvPr/>
        </p:nvSpPr>
        <p:spPr>
          <a:xfrm>
            <a:off x="230819" y="861134"/>
            <a:ext cx="9751381" cy="48013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b="1" dirty="0"/>
              <a:t>Playa La Audiencia</a:t>
            </a:r>
            <a:r>
              <a:rPr lang="en-US" dirty="0"/>
              <a:t> is popular for families and people </a:t>
            </a:r>
            <a:br>
              <a:rPr lang="en-US" dirty="0"/>
            </a:br>
            <a:r>
              <a:rPr lang="en-US" dirty="0"/>
              <a:t>who prefer very calm waters for swimming. This is </a:t>
            </a:r>
            <a:br>
              <a:rPr lang="en-US" dirty="0"/>
            </a:br>
            <a:r>
              <a:rPr lang="en-US" dirty="0"/>
              <a:t>also, a great place to go snorkeling. There are a few </a:t>
            </a:r>
            <a:br>
              <a:rPr lang="en-US" dirty="0"/>
            </a:br>
            <a:r>
              <a:rPr lang="en-US" dirty="0"/>
              <a:t>places to grab food as well as plenty of vendors </a:t>
            </a:r>
            <a:br>
              <a:rPr lang="en-US" dirty="0"/>
            </a:br>
            <a:r>
              <a:rPr lang="en-US" dirty="0"/>
              <a:t>offering water sports activities.</a:t>
            </a:r>
          </a:p>
          <a:p>
            <a:r>
              <a:rPr lang="en-US" b="1" dirty="0"/>
              <a:t>La </a:t>
            </a:r>
            <a:r>
              <a:rPr lang="en-US" b="1" dirty="0" err="1"/>
              <a:t>Boquita</a:t>
            </a:r>
            <a:r>
              <a:rPr lang="en-US" dirty="0"/>
              <a:t> is a favorite beach for tourists. Bring a </a:t>
            </a:r>
            <a:br>
              <a:rPr lang="en-US" dirty="0"/>
            </a:br>
            <a:r>
              <a:rPr lang="en-US" dirty="0"/>
              <a:t>towel, snacks, and drinks, and spend the day </a:t>
            </a:r>
            <a:br>
              <a:rPr lang="en-US" dirty="0"/>
            </a:br>
            <a:r>
              <a:rPr lang="en-US" dirty="0"/>
              <a:t>lounging. The waves are, for the most part, pretty </a:t>
            </a:r>
            <a:br>
              <a:rPr lang="en-US" dirty="0"/>
            </a:br>
            <a:r>
              <a:rPr lang="en-US" dirty="0"/>
              <a:t>mellow. There is so much beach to lay on here and </a:t>
            </a:r>
            <a:br>
              <a:rPr lang="en-US" dirty="0"/>
            </a:br>
            <a:r>
              <a:rPr lang="en-US" dirty="0"/>
              <a:t>only a few vendors come past throughout the day </a:t>
            </a:r>
            <a:br>
              <a:rPr lang="en-US" dirty="0"/>
            </a:br>
            <a:r>
              <a:rPr lang="en-US" dirty="0"/>
              <a:t>selling food, coconuts, or souvenirs. During busier seasons like November-February, there are many people offering boat trips or parasailing rides.</a:t>
            </a:r>
          </a:p>
          <a:p>
            <a:r>
              <a:rPr lang="en-US" b="1" dirty="0"/>
              <a:t>Playa Las Brisas</a:t>
            </a:r>
            <a:r>
              <a:rPr lang="en-US" dirty="0"/>
              <a:t> is the beach you find in the next bay over from La </a:t>
            </a:r>
            <a:r>
              <a:rPr lang="en-US" dirty="0" err="1"/>
              <a:t>Boquita</a:t>
            </a:r>
            <a:r>
              <a:rPr lang="en-US" dirty="0"/>
              <a:t>. This a good beach for surfing, skimboarding, and bodyboarding for those who want the bigger waves (but still not really enormous). This is also where lots of beachfront restaurants can be found. </a:t>
            </a:r>
          </a:p>
          <a:p>
            <a:endParaRPr lang="en-US" dirty="0"/>
          </a:p>
          <a:p>
            <a:endParaRPr lang="en-US" dirty="0"/>
          </a:p>
        </p:txBody>
      </p:sp>
      <p:pic>
        <p:nvPicPr>
          <p:cNvPr id="6" name="Picture 5" descr="A beach with trees and buildings&#10;&#10;Description automatically generated">
            <a:extLst>
              <a:ext uri="{FF2B5EF4-FFF2-40B4-BE49-F238E27FC236}">
                <a16:creationId xmlns:a16="http://schemas.microsoft.com/office/drawing/2014/main" id="{A02269A5-E834-6397-507D-D90AE9D73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00" y="984888"/>
            <a:ext cx="4706005" cy="2647128"/>
          </a:xfrm>
          <a:prstGeom prst="rect">
            <a:avLst/>
          </a:prstGeom>
        </p:spPr>
      </p:pic>
    </p:spTree>
    <p:extLst>
      <p:ext uri="{BB962C8B-B14F-4D97-AF65-F5344CB8AC3E}">
        <p14:creationId xmlns:p14="http://schemas.microsoft.com/office/powerpoint/2010/main" val="3571171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080623"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46554" cy="1890182"/>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B4B5399-37CF-D56E-F032-8417F3AE9328}"/>
              </a:ext>
            </a:extLst>
          </p:cNvPr>
          <p:cNvSpPr txBox="1"/>
          <p:nvPr/>
        </p:nvSpPr>
        <p:spPr>
          <a:xfrm>
            <a:off x="-5645" y="289560"/>
            <a:ext cx="5040312" cy="6514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300" b="1" dirty="0">
                <a:latin typeface="+mj-lt"/>
                <a:ea typeface="+mj-ea"/>
                <a:cs typeface="+mj-cs"/>
              </a:rPr>
              <a:t>Visit the Iguana Sanctuary</a:t>
            </a:r>
          </a:p>
        </p:txBody>
      </p:sp>
      <p:sp>
        <p:nvSpPr>
          <p:cNvPr id="5" name="TextBox 4">
            <a:extLst>
              <a:ext uri="{FF2B5EF4-FFF2-40B4-BE49-F238E27FC236}">
                <a16:creationId xmlns:a16="http://schemas.microsoft.com/office/drawing/2014/main" id="{ECE57028-9625-E02D-35E2-71A9BAD4C6D9}"/>
              </a:ext>
            </a:extLst>
          </p:cNvPr>
          <p:cNvSpPr txBox="1"/>
          <p:nvPr/>
        </p:nvSpPr>
        <p:spPr>
          <a:xfrm>
            <a:off x="150920" y="941033"/>
            <a:ext cx="4820575" cy="4729517"/>
          </a:xfrm>
          <a:prstGeom prst="rect">
            <a:avLst/>
          </a:prstGeom>
        </p:spPr>
        <p:txBody>
          <a:bodyPr vert="horz" lIns="91440" tIns="45720" rIns="91440" bIns="45720" rtlCol="0" anchor="t">
            <a:normAutofit fontScale="92500" lnSpcReduction="10000"/>
          </a:bodyPr>
          <a:lstStyle/>
          <a:p>
            <a:pPr indent="-228600">
              <a:lnSpc>
                <a:spcPct val="90000"/>
              </a:lnSpc>
              <a:spcAft>
                <a:spcPts val="600"/>
              </a:spcAft>
              <a:buFont typeface="Arial" panose="020B0604020202020204" pitchFamily="34" charset="0"/>
              <a:buChar char="•"/>
            </a:pPr>
            <a:r>
              <a:rPr lang="en-US" dirty="0"/>
              <a:t>The Iguana Sanctuary is one of the best things to do in Manzanillo if you want to see some beautiful, endangered iguanas as well as a few other animals that have been rescued over the years. </a:t>
            </a:r>
          </a:p>
          <a:p>
            <a:pPr indent="-228600">
              <a:lnSpc>
                <a:spcPct val="90000"/>
              </a:lnSpc>
              <a:spcAft>
                <a:spcPts val="600"/>
              </a:spcAft>
              <a:buFont typeface="Arial" panose="020B0604020202020204" pitchFamily="34" charset="0"/>
              <a:buChar char="•"/>
            </a:pPr>
            <a:r>
              <a:rPr lang="en-US" dirty="0"/>
              <a:t>It’s called </a:t>
            </a:r>
            <a:r>
              <a:rPr lang="en-US" dirty="0" err="1"/>
              <a:t>Iguanario</a:t>
            </a:r>
            <a:r>
              <a:rPr lang="en-US" dirty="0"/>
              <a:t> </a:t>
            </a:r>
            <a:r>
              <a:rPr lang="en-US" dirty="0" err="1"/>
              <a:t>Archundia</a:t>
            </a:r>
            <a:r>
              <a:rPr lang="en-US" dirty="0"/>
              <a:t>. It’s easy to get to by taxi or by taking the bus, get off at the Malecon and it’s about a 15-minute flat walk to the sanctuary.</a:t>
            </a:r>
          </a:p>
          <a:p>
            <a:pPr indent="-228600">
              <a:lnSpc>
                <a:spcPct val="90000"/>
              </a:lnSpc>
              <a:spcAft>
                <a:spcPts val="600"/>
              </a:spcAft>
              <a:buFont typeface="Arial" panose="020B0604020202020204" pitchFamily="34" charset="0"/>
              <a:buChar char="•"/>
            </a:pPr>
            <a:r>
              <a:rPr lang="en-US" dirty="0"/>
              <a:t>With some of the larger reptiles reaching lengths of more than 6 feet and 70 lbs., Juan Garcia (the caretaker) has the responsibility of securing almost 200 lbs. Of fruits and vegetables, a day. </a:t>
            </a:r>
          </a:p>
          <a:p>
            <a:pPr indent="-228600">
              <a:lnSpc>
                <a:spcPct val="90000"/>
              </a:lnSpc>
              <a:spcAft>
                <a:spcPts val="600"/>
              </a:spcAft>
              <a:buFont typeface="Arial" panose="020B0604020202020204" pitchFamily="34" charset="0"/>
              <a:buChar char="•"/>
            </a:pPr>
            <a:r>
              <a:rPr lang="en-US" dirty="0"/>
              <a:t>Juan Garcia tries to get the vendors to donate the old fruits and vegetables, and he is somewhat successful, and sometimes they'll even donate fresh produce. Many times, however, he has to pay out of his own pocket. As his brood grows, the search for food is constant, and he receives no support from any group or organization, or even the government, even though both black and green iguanas are protected by the state of Colima.</a:t>
            </a:r>
          </a:p>
          <a:p>
            <a:pPr indent="-228600">
              <a:lnSpc>
                <a:spcPct val="90000"/>
              </a:lnSpc>
              <a:spcAft>
                <a:spcPts val="600"/>
              </a:spcAft>
              <a:buFont typeface="Arial" panose="020B0604020202020204" pitchFamily="34" charset="0"/>
              <a:buChar char="•"/>
            </a:pPr>
            <a:endParaRPr lang="en-US" sz="900" dirty="0"/>
          </a:p>
        </p:txBody>
      </p:sp>
      <p:pic>
        <p:nvPicPr>
          <p:cNvPr id="7" name="Picture 6" descr="A group of iguanas eating fruit&#10;&#10;Description automatically generated">
            <a:extLst>
              <a:ext uri="{FF2B5EF4-FFF2-40B4-BE49-F238E27FC236}">
                <a16:creationId xmlns:a16="http://schemas.microsoft.com/office/drawing/2014/main" id="{F404F04B-24C6-0746-25C1-18B34FE27772}"/>
              </a:ext>
            </a:extLst>
          </p:cNvPr>
          <p:cNvPicPr>
            <a:picLocks noChangeAspect="1"/>
          </p:cNvPicPr>
          <p:nvPr/>
        </p:nvPicPr>
        <p:blipFill rotWithShape="1">
          <a:blip r:embed="rId2">
            <a:extLst>
              <a:ext uri="{28A0092B-C50C-407E-A947-70E740481C1C}">
                <a14:useLocalDpi xmlns:a14="http://schemas.microsoft.com/office/drawing/2010/main" val="0"/>
              </a:ext>
            </a:extLst>
          </a:blip>
          <a:srcRect l="20152" r="13555" b="2"/>
          <a:stretch/>
        </p:blipFill>
        <p:spPr>
          <a:xfrm>
            <a:off x="5040312" y="10"/>
            <a:ext cx="5045956" cy="5670540"/>
          </a:xfrm>
          <a:prstGeom prst="rect">
            <a:avLst/>
          </a:prstGeom>
        </p:spPr>
      </p:pic>
    </p:spTree>
    <p:extLst>
      <p:ext uri="{BB962C8B-B14F-4D97-AF65-F5344CB8AC3E}">
        <p14:creationId xmlns:p14="http://schemas.microsoft.com/office/powerpoint/2010/main" val="93533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496291" y="1410786"/>
            <a:ext cx="8379228" cy="5670949"/>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solidFill>
                  <a:schemeClr val="tx1"/>
                </a:solidFill>
              </a:rPr>
              <a:t>About </a:t>
            </a:r>
            <a:r>
              <a:rPr lang="en-US" sz="2000" b="1" dirty="0"/>
              <a:t>Manzanillo, Mexico</a:t>
            </a:r>
          </a:p>
          <a:p>
            <a:pPr algn="l">
              <a:buFont typeface="Wingdings" panose="05000000000000000000" pitchFamily="2" charset="2"/>
              <a:buChar char=""/>
            </a:pPr>
            <a:r>
              <a:rPr lang="en-US" sz="2000" b="1" dirty="0"/>
              <a:t>History of Manzanillo, Mexico</a:t>
            </a:r>
          </a:p>
          <a:p>
            <a:pPr algn="l">
              <a:buFont typeface="Wingdings" panose="05000000000000000000" pitchFamily="2" charset="2"/>
              <a:buChar char=""/>
            </a:pPr>
            <a:r>
              <a:rPr lang="en-US" sz="2000" b="1" dirty="0"/>
              <a:t>Transportation</a:t>
            </a:r>
          </a:p>
          <a:p>
            <a:pPr algn="l">
              <a:buFont typeface="Wingdings" panose="05000000000000000000" pitchFamily="2" charset="2"/>
              <a:buChar char=""/>
            </a:pPr>
            <a:r>
              <a:rPr lang="en-US" altLang="en-US" sz="2000" b="1" dirty="0">
                <a:solidFill>
                  <a:schemeClr val="tx1"/>
                </a:solidFill>
              </a:rPr>
              <a:t>Points of Interest</a:t>
            </a:r>
          </a:p>
          <a:p>
            <a:pPr algn="l">
              <a:buFont typeface="Wingdings" panose="05000000000000000000" pitchFamily="2" charset="2"/>
              <a:buChar char=""/>
            </a:pPr>
            <a:r>
              <a:rPr lang="en-US" altLang="en-US" sz="2000" b="1" dirty="0">
                <a:solidFill>
                  <a:schemeClr val="tx1"/>
                </a:solidFill>
              </a:rPr>
              <a:t>Places to see or at least consider</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78CED-76CB-C2A1-766B-C3A3C5C4CE00}"/>
              </a:ext>
            </a:extLst>
          </p:cNvPr>
          <p:cNvSpPr txBox="1"/>
          <p:nvPr/>
        </p:nvSpPr>
        <p:spPr>
          <a:xfrm>
            <a:off x="521672" y="528788"/>
            <a:ext cx="3186612" cy="876478"/>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3100" b="1" kern="1200" dirty="0">
                <a:solidFill>
                  <a:schemeClr val="tx1"/>
                </a:solidFill>
                <a:latin typeface="+mj-lt"/>
                <a:ea typeface="+mj-ea"/>
                <a:cs typeface="+mj-cs"/>
              </a:rPr>
              <a:t>Mirador del Cerro de La Cruz</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76" y="2128114"/>
            <a:ext cx="2691388" cy="15122"/>
          </a:xfrm>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 name="connsiteX0" fmla="*/ 0 w 2691388"/>
              <a:gd name="connsiteY0" fmla="*/ 0 h 15122"/>
              <a:gd name="connsiteX1" fmla="*/ 645933 w 2691388"/>
              <a:gd name="connsiteY1" fmla="*/ 0 h 15122"/>
              <a:gd name="connsiteX2" fmla="*/ 1238038 w 2691388"/>
              <a:gd name="connsiteY2" fmla="*/ 0 h 15122"/>
              <a:gd name="connsiteX3" fmla="*/ 1964713 w 2691388"/>
              <a:gd name="connsiteY3" fmla="*/ 0 h 15122"/>
              <a:gd name="connsiteX4" fmla="*/ 2691388 w 2691388"/>
              <a:gd name="connsiteY4" fmla="*/ 0 h 15122"/>
              <a:gd name="connsiteX5" fmla="*/ 2691388 w 2691388"/>
              <a:gd name="connsiteY5" fmla="*/ 15122 h 15122"/>
              <a:gd name="connsiteX6" fmla="*/ 2072369 w 2691388"/>
              <a:gd name="connsiteY6" fmla="*/ 15122 h 15122"/>
              <a:gd name="connsiteX7" fmla="*/ 1453350 w 2691388"/>
              <a:gd name="connsiteY7" fmla="*/ 15122 h 15122"/>
              <a:gd name="connsiteX8" fmla="*/ 726675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9939" y="-5183"/>
                  <a:pt x="485612" y="5782"/>
                  <a:pt x="645933" y="0"/>
                </a:cubicBezTo>
                <a:cubicBezTo>
                  <a:pt x="827972" y="898"/>
                  <a:pt x="1043114" y="-25589"/>
                  <a:pt x="1318780" y="0"/>
                </a:cubicBezTo>
                <a:cubicBezTo>
                  <a:pt x="1583861" y="-19779"/>
                  <a:pt x="1702548" y="11161"/>
                  <a:pt x="1991627" y="0"/>
                </a:cubicBezTo>
                <a:cubicBezTo>
                  <a:pt x="2237895" y="-19727"/>
                  <a:pt x="2440952" y="-51359"/>
                  <a:pt x="2691388" y="0"/>
                </a:cubicBezTo>
                <a:cubicBezTo>
                  <a:pt x="2691035" y="4316"/>
                  <a:pt x="2690372" y="8874"/>
                  <a:pt x="2691388" y="15122"/>
                </a:cubicBezTo>
                <a:cubicBezTo>
                  <a:pt x="2365735" y="36770"/>
                  <a:pt x="2281504" y="40853"/>
                  <a:pt x="2018541" y="15122"/>
                </a:cubicBezTo>
                <a:cubicBezTo>
                  <a:pt x="1757315" y="-880"/>
                  <a:pt x="1567461" y="4960"/>
                  <a:pt x="1399522" y="15122"/>
                </a:cubicBezTo>
                <a:cubicBezTo>
                  <a:pt x="1238077" y="29896"/>
                  <a:pt x="968803" y="23776"/>
                  <a:pt x="780503" y="15122"/>
                </a:cubicBezTo>
                <a:cubicBezTo>
                  <a:pt x="606384" y="58741"/>
                  <a:pt x="236906" y="62469"/>
                  <a:pt x="0" y="15122"/>
                </a:cubicBezTo>
                <a:cubicBezTo>
                  <a:pt x="184" y="8945"/>
                  <a:pt x="-906" y="3547"/>
                  <a:pt x="0" y="0"/>
                </a:cubicBezTo>
                <a:close/>
              </a:path>
              <a:path w="2691388" h="15122" stroke="0" extrusionOk="0">
                <a:moveTo>
                  <a:pt x="0" y="0"/>
                </a:moveTo>
                <a:cubicBezTo>
                  <a:pt x="324546" y="-19697"/>
                  <a:pt x="397834" y="-1686"/>
                  <a:pt x="645933" y="0"/>
                </a:cubicBezTo>
                <a:cubicBezTo>
                  <a:pt x="882832" y="31101"/>
                  <a:pt x="1031103" y="-35014"/>
                  <a:pt x="1238038" y="0"/>
                </a:cubicBezTo>
                <a:cubicBezTo>
                  <a:pt x="1449120" y="21710"/>
                  <a:pt x="1712555" y="-63026"/>
                  <a:pt x="1964713" y="0"/>
                </a:cubicBezTo>
                <a:cubicBezTo>
                  <a:pt x="2263975" y="59558"/>
                  <a:pt x="2417338" y="-19719"/>
                  <a:pt x="2691388" y="0"/>
                </a:cubicBezTo>
                <a:cubicBezTo>
                  <a:pt x="2691672" y="3630"/>
                  <a:pt x="2691216" y="7292"/>
                  <a:pt x="2691388" y="15122"/>
                </a:cubicBezTo>
                <a:cubicBezTo>
                  <a:pt x="2553182" y="6378"/>
                  <a:pt x="2336315" y="-48524"/>
                  <a:pt x="2072369" y="15122"/>
                </a:cubicBezTo>
                <a:cubicBezTo>
                  <a:pt x="1822067" y="29209"/>
                  <a:pt x="1644290" y="11706"/>
                  <a:pt x="1453350" y="15122"/>
                </a:cubicBezTo>
                <a:cubicBezTo>
                  <a:pt x="1232102" y="27790"/>
                  <a:pt x="955739" y="-4214"/>
                  <a:pt x="726675" y="15122"/>
                </a:cubicBezTo>
                <a:cubicBezTo>
                  <a:pt x="531915" y="35568"/>
                  <a:pt x="167811" y="41268"/>
                  <a:pt x="0" y="15122"/>
                </a:cubicBezTo>
                <a:cubicBezTo>
                  <a:pt x="331" y="8543"/>
                  <a:pt x="43" y="7220"/>
                  <a:pt x="0" y="0"/>
                </a:cubicBezTo>
                <a:close/>
              </a:path>
              <a:path w="2691388" h="15122" fill="none" stroke="0" extrusionOk="0">
                <a:moveTo>
                  <a:pt x="0" y="0"/>
                </a:moveTo>
                <a:cubicBezTo>
                  <a:pt x="252483" y="-20335"/>
                  <a:pt x="466856" y="-6754"/>
                  <a:pt x="645933" y="0"/>
                </a:cubicBezTo>
                <a:cubicBezTo>
                  <a:pt x="844521" y="14683"/>
                  <a:pt x="1011695" y="23890"/>
                  <a:pt x="1318780" y="0"/>
                </a:cubicBezTo>
                <a:cubicBezTo>
                  <a:pt x="1591908" y="-10609"/>
                  <a:pt x="1709433" y="28622"/>
                  <a:pt x="1991627" y="0"/>
                </a:cubicBezTo>
                <a:cubicBezTo>
                  <a:pt x="2232885" y="-38601"/>
                  <a:pt x="2464556" y="-10835"/>
                  <a:pt x="2691388" y="0"/>
                </a:cubicBezTo>
                <a:cubicBezTo>
                  <a:pt x="2691311" y="4711"/>
                  <a:pt x="2690968" y="8090"/>
                  <a:pt x="2691388" y="15122"/>
                </a:cubicBezTo>
                <a:cubicBezTo>
                  <a:pt x="2350990" y="24396"/>
                  <a:pt x="2265335" y="52571"/>
                  <a:pt x="2018541" y="15122"/>
                </a:cubicBezTo>
                <a:cubicBezTo>
                  <a:pt x="1756349" y="-21553"/>
                  <a:pt x="1537213" y="35043"/>
                  <a:pt x="1399522" y="15122"/>
                </a:cubicBezTo>
                <a:cubicBezTo>
                  <a:pt x="1253347" y="20168"/>
                  <a:pt x="1013564" y="31043"/>
                  <a:pt x="780503" y="15122"/>
                </a:cubicBezTo>
                <a:cubicBezTo>
                  <a:pt x="530115" y="-1016"/>
                  <a:pt x="317926" y="48663"/>
                  <a:pt x="0" y="15122"/>
                </a:cubicBezTo>
                <a:cubicBezTo>
                  <a:pt x="457" y="10389"/>
                  <a:pt x="-463" y="382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5191" y="-12497"/>
                          <a:pt x="473379" y="-9202"/>
                          <a:pt x="645933" y="0"/>
                        </a:cubicBezTo>
                        <a:cubicBezTo>
                          <a:pt x="818487" y="9202"/>
                          <a:pt x="1032737" y="23221"/>
                          <a:pt x="1318780" y="0"/>
                        </a:cubicBezTo>
                        <a:cubicBezTo>
                          <a:pt x="1604823" y="-23221"/>
                          <a:pt x="1711477" y="17322"/>
                          <a:pt x="1991627" y="0"/>
                        </a:cubicBezTo>
                        <a:cubicBezTo>
                          <a:pt x="2271777" y="-17322"/>
                          <a:pt x="2459691" y="-13160"/>
                          <a:pt x="2691388" y="0"/>
                        </a:cubicBezTo>
                        <a:cubicBezTo>
                          <a:pt x="2691008" y="4675"/>
                          <a:pt x="2690673" y="8698"/>
                          <a:pt x="2691388" y="15122"/>
                        </a:cubicBezTo>
                        <a:cubicBezTo>
                          <a:pt x="2370946" y="27452"/>
                          <a:pt x="2279423" y="39307"/>
                          <a:pt x="2018541" y="15122"/>
                        </a:cubicBezTo>
                        <a:cubicBezTo>
                          <a:pt x="1757659" y="-9063"/>
                          <a:pt x="1552456" y="13860"/>
                          <a:pt x="1399522" y="15122"/>
                        </a:cubicBezTo>
                        <a:cubicBezTo>
                          <a:pt x="1246588" y="16384"/>
                          <a:pt x="980702" y="23142"/>
                          <a:pt x="780503" y="15122"/>
                        </a:cubicBezTo>
                        <a:cubicBezTo>
                          <a:pt x="580304" y="7102"/>
                          <a:pt x="296427" y="31081"/>
                          <a:pt x="0" y="15122"/>
                        </a:cubicBezTo>
                        <a:cubicBezTo>
                          <a:pt x="40" y="9769"/>
                          <a:pt x="-488" y="3571"/>
                          <a:pt x="0" y="0"/>
                        </a:cubicBezTo>
                        <a:close/>
                      </a:path>
                      <a:path w="2691388" h="15122" stroke="0" extrusionOk="0">
                        <a:moveTo>
                          <a:pt x="0" y="0"/>
                        </a:moveTo>
                        <a:cubicBezTo>
                          <a:pt x="316397" y="-26713"/>
                          <a:pt x="404683" y="-22367"/>
                          <a:pt x="645933" y="0"/>
                        </a:cubicBezTo>
                        <a:cubicBezTo>
                          <a:pt x="887183" y="22367"/>
                          <a:pt x="1045511" y="-15896"/>
                          <a:pt x="1238038" y="0"/>
                        </a:cubicBezTo>
                        <a:cubicBezTo>
                          <a:pt x="1430565" y="15896"/>
                          <a:pt x="1714202" y="-28845"/>
                          <a:pt x="1964713" y="0"/>
                        </a:cubicBezTo>
                        <a:cubicBezTo>
                          <a:pt x="2215224" y="28845"/>
                          <a:pt x="2458004" y="-28643"/>
                          <a:pt x="2691388" y="0"/>
                        </a:cubicBezTo>
                        <a:cubicBezTo>
                          <a:pt x="2691847" y="3085"/>
                          <a:pt x="2691468" y="8086"/>
                          <a:pt x="2691388" y="15122"/>
                        </a:cubicBezTo>
                        <a:cubicBezTo>
                          <a:pt x="2546774" y="11191"/>
                          <a:pt x="2310465" y="-3644"/>
                          <a:pt x="2072369" y="15122"/>
                        </a:cubicBezTo>
                        <a:cubicBezTo>
                          <a:pt x="1834273" y="33888"/>
                          <a:pt x="1625969" y="29722"/>
                          <a:pt x="1453350" y="15122"/>
                        </a:cubicBezTo>
                        <a:cubicBezTo>
                          <a:pt x="1280731" y="522"/>
                          <a:pt x="953016" y="-11591"/>
                          <a:pt x="726675" y="15122"/>
                        </a:cubicBezTo>
                        <a:cubicBezTo>
                          <a:pt x="500335" y="41835"/>
                          <a:pt x="172513" y="23674"/>
                          <a:pt x="0" y="15122"/>
                        </a:cubicBezTo>
                        <a:cubicBezTo>
                          <a:pt x="268" y="8525"/>
                          <a:pt x="87" y="7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CCD4C73-AFBB-01DF-F3B4-36CCFDB95CFE}"/>
              </a:ext>
            </a:extLst>
          </p:cNvPr>
          <p:cNvSpPr txBox="1"/>
          <p:nvPr/>
        </p:nvSpPr>
        <p:spPr>
          <a:xfrm>
            <a:off x="3708284" y="226874"/>
            <a:ext cx="6241961" cy="2820154"/>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b="0" i="0" dirty="0">
                <a:solidFill>
                  <a:srgbClr val="142800"/>
                </a:solidFill>
                <a:effectLst/>
                <a:latin typeface="Manrope"/>
              </a:rPr>
              <a:t>Explore this 1.0-mile loop trail near Manzanillo, Colima. Generally considered a moderately challenging route, it takes an average of 46 min to complete. </a:t>
            </a:r>
          </a:p>
          <a:p>
            <a:pPr marL="285750" indent="-228600">
              <a:lnSpc>
                <a:spcPct val="90000"/>
              </a:lnSpc>
              <a:spcAft>
                <a:spcPts val="600"/>
              </a:spcAft>
              <a:buFont typeface="Arial" panose="020B0604020202020204" pitchFamily="34" charset="0"/>
              <a:buChar char="•"/>
            </a:pPr>
            <a:r>
              <a:rPr lang="en-US" b="0" i="0" dirty="0">
                <a:solidFill>
                  <a:srgbClr val="142800"/>
                </a:solidFill>
                <a:effectLst/>
                <a:latin typeface="Manrope"/>
              </a:rPr>
              <a:t>This is a popular trail for walking, but you can still enjoy some solitude during quieter times of the day.</a:t>
            </a:r>
            <a:endParaRPr lang="en-US" dirty="0"/>
          </a:p>
        </p:txBody>
      </p:sp>
      <p:pic>
        <p:nvPicPr>
          <p:cNvPr id="4" name="Picture 3" descr="A map with green lines&#10;&#10;Description automatically generated">
            <a:extLst>
              <a:ext uri="{FF2B5EF4-FFF2-40B4-BE49-F238E27FC236}">
                <a16:creationId xmlns:a16="http://schemas.microsoft.com/office/drawing/2014/main" id="{42B98121-0FAC-B5EF-A01F-6445F3E16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941" y="1929808"/>
            <a:ext cx="9028012" cy="3740742"/>
          </a:xfrm>
          <a:prstGeom prst="rect">
            <a:avLst/>
          </a:prstGeom>
        </p:spPr>
      </p:pic>
    </p:spTree>
    <p:extLst>
      <p:ext uri="{BB962C8B-B14F-4D97-AF65-F5344CB8AC3E}">
        <p14:creationId xmlns:p14="http://schemas.microsoft.com/office/powerpoint/2010/main" val="1137786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t>Manzanillo </a:t>
            </a:r>
            <a:r>
              <a:rPr lang="en-US" altLang="en-US" sz="4000" b="1" dirty="0"/>
              <a:t>Restaurants</a:t>
            </a:r>
            <a:endParaRPr lang="en-US" sz="4000" dirty="0"/>
          </a:p>
        </p:txBody>
      </p:sp>
      <p:sp>
        <p:nvSpPr>
          <p:cNvPr id="5" name="TextBox 4">
            <a:extLst>
              <a:ext uri="{FF2B5EF4-FFF2-40B4-BE49-F238E27FC236}">
                <a16:creationId xmlns:a16="http://schemas.microsoft.com/office/drawing/2014/main" id="{A1623D5B-EABF-0232-D585-C0172154D290}"/>
              </a:ext>
            </a:extLst>
          </p:cNvPr>
          <p:cNvSpPr txBox="1"/>
          <p:nvPr/>
        </p:nvSpPr>
        <p:spPr>
          <a:xfrm>
            <a:off x="0" y="742950"/>
            <a:ext cx="9936191" cy="4247317"/>
          </a:xfrm>
          <a:prstGeom prst="rect">
            <a:avLst/>
          </a:prstGeom>
          <a:noFill/>
        </p:spPr>
        <p:txBody>
          <a:bodyPr wrap="square">
            <a:spAutoFit/>
          </a:bodyPr>
          <a:lstStyle/>
          <a:p>
            <a:pPr>
              <a:buClrTx/>
              <a:buFontTx/>
              <a:buNone/>
            </a:pPr>
            <a:r>
              <a:rPr lang="en-US" sz="1800" b="1" dirty="0"/>
              <a:t>Manzanillo </a:t>
            </a:r>
            <a:r>
              <a:rPr lang="en-US" altLang="en-US" dirty="0"/>
              <a:t>has many excellent restaurants. Many of us on the ship are </a:t>
            </a:r>
            <a:br>
              <a:rPr lang="en-US" altLang="en-US" dirty="0"/>
            </a:br>
            <a:r>
              <a:rPr lang="en-US" altLang="en-US" dirty="0"/>
              <a:t>foodies, so naturally, we’re always on the hunt to eat at the most exclusive </a:t>
            </a:r>
            <a:br>
              <a:rPr lang="en-US" altLang="en-US" dirty="0"/>
            </a:br>
            <a:r>
              <a:rPr lang="en-US" altLang="en-US" dirty="0"/>
              <a:t>spots anytime we travel.</a:t>
            </a:r>
          </a:p>
          <a:p>
            <a:pPr>
              <a:buClrTx/>
              <a:buFontTx/>
              <a:buNone/>
            </a:pPr>
            <a:r>
              <a:rPr lang="en-US" altLang="en-US" dirty="0"/>
              <a:t>Here are a few of the best restaurants to consider in Manzanillo. </a:t>
            </a:r>
          </a:p>
          <a:p>
            <a:pPr algn="l"/>
            <a:r>
              <a:rPr lang="en-US" b="1" i="0" dirty="0">
                <a:solidFill>
                  <a:srgbClr val="000000"/>
                </a:solidFill>
                <a:effectLst/>
                <a:latin typeface="Trip Sans VF"/>
              </a:rPr>
              <a:t>El Terral by </a:t>
            </a:r>
            <a:r>
              <a:rPr lang="en-US" b="1" i="0" dirty="0" err="1">
                <a:solidFill>
                  <a:srgbClr val="000000"/>
                </a:solidFill>
                <a:effectLst/>
                <a:latin typeface="Trip Sans VF"/>
              </a:rPr>
              <a:t>Brisas</a:t>
            </a:r>
            <a:r>
              <a:rPr lang="en-US" b="1" i="0" dirty="0">
                <a:solidFill>
                  <a:srgbClr val="000000"/>
                </a:solidFill>
                <a:effectLst/>
                <a:latin typeface="Trip Sans VF"/>
              </a:rPr>
              <a:t> </a:t>
            </a:r>
            <a:r>
              <a:rPr lang="en-US" b="0" i="0" u="none" strike="noStrike" dirty="0">
                <a:effectLst/>
                <a:latin typeface="Trip Sans VF"/>
              </a:rPr>
              <a:t>$$$$ Mexican Seafood International, </a:t>
            </a:r>
            <a:endParaRPr lang="en-US" b="0" i="0" dirty="0">
              <a:effectLst/>
              <a:latin typeface="Trip Sans VF"/>
            </a:endParaRPr>
          </a:p>
          <a:p>
            <a:pPr algn="l"/>
            <a:r>
              <a:rPr lang="en-US" b="0" i="0" u="none" strike="noStrike" dirty="0">
                <a:effectLst/>
                <a:latin typeface="Trip Sans VF"/>
              </a:rPr>
              <a:t>Av. Vista Hermosa S/N, </a:t>
            </a:r>
            <a:r>
              <a:rPr lang="en-US" b="0" i="0" u="none" strike="noStrike" dirty="0" err="1">
                <a:effectLst/>
                <a:latin typeface="Trip Sans VF"/>
              </a:rPr>
              <a:t>Península</a:t>
            </a:r>
            <a:r>
              <a:rPr lang="en-US" b="0" i="0" u="none" strike="noStrike" dirty="0">
                <a:effectLst/>
                <a:latin typeface="Trip Sans VF"/>
              </a:rPr>
              <a:t> de Santiago Hotel Las </a:t>
            </a:r>
            <a:r>
              <a:rPr lang="en-US" b="0" i="0" u="none" strike="noStrike" dirty="0" err="1">
                <a:effectLst/>
                <a:latin typeface="Trip Sans VF"/>
              </a:rPr>
              <a:t>Hadas</a:t>
            </a:r>
            <a:r>
              <a:rPr lang="en-US" b="0" i="0" u="none" strike="noStrike" dirty="0">
                <a:effectLst/>
                <a:latin typeface="Trip Sans VF"/>
              </a:rPr>
              <a:t>, Manzanillo</a:t>
            </a:r>
          </a:p>
          <a:p>
            <a:pPr algn="l"/>
            <a:r>
              <a:rPr lang="en-US" b="1" i="0" dirty="0">
                <a:solidFill>
                  <a:srgbClr val="000000"/>
                </a:solidFill>
                <a:effectLst/>
                <a:latin typeface="Trip Sans VF"/>
              </a:rPr>
              <a:t>Oasis Ocean Club </a:t>
            </a:r>
            <a:r>
              <a:rPr lang="en-US" b="0" i="0" u="none" strike="noStrike" dirty="0">
                <a:effectLst/>
                <a:latin typeface="Trip Sans VF"/>
              </a:rPr>
              <a:t>$$ - $$$ Mexican Bar Seafood, Delfin 15, Manzanillo </a:t>
            </a:r>
            <a:endParaRPr lang="en-US" b="0" i="0" dirty="0">
              <a:effectLst/>
              <a:latin typeface="Trip Sans VF"/>
            </a:endParaRPr>
          </a:p>
          <a:p>
            <a:r>
              <a:rPr lang="en-US" b="1" i="0" dirty="0">
                <a:solidFill>
                  <a:srgbClr val="000000"/>
                </a:solidFill>
                <a:effectLst/>
                <a:latin typeface="Trip Sans VF"/>
              </a:rPr>
              <a:t>Punta </a:t>
            </a:r>
            <a:r>
              <a:rPr lang="en-US" b="1" i="0" dirty="0" err="1">
                <a:solidFill>
                  <a:srgbClr val="000000"/>
                </a:solidFill>
                <a:effectLst/>
                <a:latin typeface="Trip Sans VF"/>
              </a:rPr>
              <a:t>Zuk</a:t>
            </a:r>
            <a:r>
              <a:rPr lang="en-US" b="0" i="0" dirty="0">
                <a:solidFill>
                  <a:srgbClr val="000000"/>
                </a:solidFill>
                <a:effectLst/>
                <a:latin typeface="Trip Sans VF"/>
              </a:rPr>
              <a:t> </a:t>
            </a:r>
            <a:r>
              <a:rPr lang="en-US" b="0" i="0" u="none" strike="noStrike" dirty="0">
                <a:effectLst/>
                <a:latin typeface="Trip Sans VF"/>
              </a:rPr>
              <a:t>$$ - $$$ Italian Seafood, Olas </a:t>
            </a:r>
            <a:r>
              <a:rPr lang="en-US" b="0" i="0" u="none" strike="noStrike" dirty="0" err="1">
                <a:effectLst/>
                <a:latin typeface="Trip Sans VF"/>
              </a:rPr>
              <a:t>Altas</a:t>
            </a:r>
            <a:r>
              <a:rPr lang="en-US" b="0" i="0" u="none" strike="noStrike" dirty="0">
                <a:effectLst/>
                <a:latin typeface="Trip Sans VF"/>
              </a:rPr>
              <a:t>, 28860 Manzanillo, Manzanillo </a:t>
            </a:r>
          </a:p>
          <a:p>
            <a:pPr algn="l"/>
            <a:r>
              <a:rPr lang="en-US" b="1" i="0" dirty="0" err="1">
                <a:solidFill>
                  <a:srgbClr val="000000"/>
                </a:solidFill>
                <a:effectLst/>
                <a:latin typeface="Trip Sans VF"/>
              </a:rPr>
              <a:t>Mariscos</a:t>
            </a:r>
            <a:r>
              <a:rPr lang="en-US" b="1" i="0" dirty="0">
                <a:solidFill>
                  <a:srgbClr val="000000"/>
                </a:solidFill>
                <a:effectLst/>
                <a:latin typeface="Trip Sans VF"/>
              </a:rPr>
              <a:t> El Toro Mambo </a:t>
            </a:r>
            <a:r>
              <a:rPr lang="en-US" b="0" i="0" u="none" strike="noStrike" dirty="0">
                <a:effectLst/>
                <a:latin typeface="Trip Sans VF"/>
              </a:rPr>
              <a:t>$ Mexican Seafood, Calle </a:t>
            </a:r>
            <a:r>
              <a:rPr lang="en-US" b="0" i="0" u="none" strike="noStrike" dirty="0" err="1">
                <a:effectLst/>
                <a:latin typeface="Trip Sans VF"/>
              </a:rPr>
              <a:t>Tabachin</a:t>
            </a:r>
            <a:r>
              <a:rPr lang="en-US" b="0" i="0" u="none" strike="noStrike" dirty="0">
                <a:effectLst/>
                <a:latin typeface="Trip Sans VF"/>
              </a:rPr>
              <a:t> #21 Colonia </a:t>
            </a:r>
            <a:r>
              <a:rPr lang="en-US" b="0" i="0" u="none" strike="noStrike" dirty="0" err="1">
                <a:effectLst/>
                <a:latin typeface="Trip Sans VF"/>
              </a:rPr>
              <a:t>Arboledas</a:t>
            </a:r>
            <a:r>
              <a:rPr lang="en-US" b="0" i="0" u="none" strike="noStrike" dirty="0">
                <a:effectLst/>
                <a:latin typeface="Trip Sans VF"/>
              </a:rPr>
              <a:t>, Manzanillo</a:t>
            </a:r>
            <a:endParaRPr lang="en-US" b="0" i="0" dirty="0">
              <a:effectLst/>
              <a:latin typeface="Trip Sans VF"/>
            </a:endParaRPr>
          </a:p>
          <a:p>
            <a:pPr algn="l"/>
            <a:r>
              <a:rPr lang="en-US" b="1" i="0" dirty="0">
                <a:solidFill>
                  <a:srgbClr val="000000"/>
                </a:solidFill>
                <a:effectLst/>
                <a:latin typeface="Trip Sans VF"/>
              </a:rPr>
              <a:t>Legazpi Restaurant by </a:t>
            </a:r>
            <a:r>
              <a:rPr lang="en-US" b="1" i="0" dirty="0" err="1">
                <a:solidFill>
                  <a:srgbClr val="000000"/>
                </a:solidFill>
                <a:effectLst/>
                <a:latin typeface="Trip Sans VF"/>
              </a:rPr>
              <a:t>Brisas</a:t>
            </a:r>
            <a:r>
              <a:rPr lang="en-US" b="1" i="0" dirty="0">
                <a:solidFill>
                  <a:srgbClr val="000000"/>
                </a:solidFill>
                <a:effectLst/>
                <a:latin typeface="Trip Sans VF"/>
              </a:rPr>
              <a:t> </a:t>
            </a:r>
            <a:r>
              <a:rPr lang="en-US" b="0" i="0" u="none" strike="noStrike" dirty="0">
                <a:effectLst/>
                <a:latin typeface="Trip Sans VF"/>
              </a:rPr>
              <a:t>$$$$ Seafood International Mediterranean, Av. Vista Hermosa, Manzanillo</a:t>
            </a:r>
            <a:endParaRPr lang="en-US" b="0" i="0" dirty="0">
              <a:effectLst/>
              <a:latin typeface="Trip Sans VF"/>
            </a:endParaRPr>
          </a:p>
          <a:p>
            <a:pPr algn="l"/>
            <a:r>
              <a:rPr lang="en-US" b="1" i="0" dirty="0" err="1">
                <a:solidFill>
                  <a:srgbClr val="000000"/>
                </a:solidFill>
                <a:effectLst/>
                <a:latin typeface="Trip Sans VF"/>
              </a:rPr>
              <a:t>Pata</a:t>
            </a:r>
            <a:r>
              <a:rPr lang="en-US" b="1" i="0" dirty="0">
                <a:solidFill>
                  <a:srgbClr val="000000"/>
                </a:solidFill>
                <a:effectLst/>
                <a:latin typeface="Trip Sans VF"/>
              </a:rPr>
              <a:t> </a:t>
            </a:r>
            <a:r>
              <a:rPr lang="en-US" b="1" i="0" dirty="0" err="1">
                <a:solidFill>
                  <a:srgbClr val="000000"/>
                </a:solidFill>
                <a:effectLst/>
                <a:latin typeface="Trip Sans VF"/>
              </a:rPr>
              <a:t>Salada</a:t>
            </a:r>
            <a:r>
              <a:rPr lang="en-US" b="1" i="0" dirty="0">
                <a:solidFill>
                  <a:srgbClr val="000000"/>
                </a:solidFill>
                <a:effectLst/>
                <a:latin typeface="Trip Sans VF"/>
              </a:rPr>
              <a:t> Beach Bar </a:t>
            </a:r>
            <a:r>
              <a:rPr lang="en-US" b="0" i="0" u="none" strike="noStrike" dirty="0">
                <a:effectLst/>
                <a:latin typeface="Trip Sans VF"/>
              </a:rPr>
              <a:t>$$ - $$$ Seafood, Avenida Playa de Oro 1509, Manzanillo </a:t>
            </a:r>
            <a:endParaRPr lang="en-US" b="0" i="0" dirty="0">
              <a:effectLst/>
              <a:latin typeface="Trip Sans VF"/>
            </a:endParaRPr>
          </a:p>
          <a:p>
            <a:pPr algn="l"/>
            <a:r>
              <a:rPr lang="en-US" b="1" i="0" dirty="0">
                <a:solidFill>
                  <a:srgbClr val="000000"/>
                </a:solidFill>
                <a:effectLst/>
                <a:latin typeface="Trip Sans VF"/>
              </a:rPr>
              <a:t>La Sal </a:t>
            </a:r>
            <a:r>
              <a:rPr lang="en-US" b="0" i="0" u="none" strike="noStrike" dirty="0">
                <a:effectLst/>
                <a:latin typeface="Trip Sans VF"/>
              </a:rPr>
              <a:t>$$ - $$$ Mexican Seafood Grill, Calle </a:t>
            </a:r>
            <a:r>
              <a:rPr lang="en-US" b="0" i="0" u="none" strike="noStrike" dirty="0" err="1">
                <a:effectLst/>
                <a:latin typeface="Trip Sans VF"/>
              </a:rPr>
              <a:t>Articulo</a:t>
            </a:r>
            <a:r>
              <a:rPr lang="en-US" b="0" i="0" u="none" strike="noStrike" dirty="0">
                <a:effectLst/>
                <a:latin typeface="Trip Sans VF"/>
              </a:rPr>
              <a:t> 123 # 20 Puerto de Manzanillo, Manzanillo</a:t>
            </a:r>
            <a:endParaRPr lang="en-US" b="0" i="0" dirty="0">
              <a:effectLst/>
              <a:latin typeface="Trip Sans VF"/>
            </a:endParaRPr>
          </a:p>
          <a:p>
            <a:pPr algn="l"/>
            <a:r>
              <a:rPr lang="en-US" b="1" i="0" dirty="0">
                <a:solidFill>
                  <a:srgbClr val="000000"/>
                </a:solidFill>
                <a:effectLst/>
                <a:latin typeface="Trip Sans VF"/>
              </a:rPr>
              <a:t>Pacifica Del Mar</a:t>
            </a:r>
            <a:r>
              <a:rPr lang="en-US" b="0" i="0" u="none" strike="noStrike" dirty="0">
                <a:effectLst/>
                <a:latin typeface="Trip Sans VF"/>
              </a:rPr>
              <a:t> $$ - $$$ Seafood International Vegetarian Friendly </a:t>
            </a:r>
            <a:r>
              <a:rPr lang="en-US" dirty="0">
                <a:latin typeface="Trip Sans VF"/>
              </a:rPr>
              <a:t>Vegan</a:t>
            </a:r>
            <a:r>
              <a:rPr lang="en-US" b="0" i="0" u="none" strike="noStrike" dirty="0">
                <a:effectLst/>
                <a:latin typeface="Trip Sans VF"/>
              </a:rPr>
              <a:t>, Avenida Del Mar No. 1506 Col. Las </a:t>
            </a:r>
            <a:r>
              <a:rPr lang="en-US" b="0" i="0" u="none" strike="noStrike" dirty="0" err="1">
                <a:effectLst/>
                <a:latin typeface="Trip Sans VF"/>
              </a:rPr>
              <a:t>Brisas</a:t>
            </a:r>
            <a:r>
              <a:rPr lang="en-US" b="0" i="0" u="none" strike="noStrike" dirty="0">
                <a:effectLst/>
                <a:latin typeface="Trip Sans VF"/>
              </a:rPr>
              <a:t>, Manzanillo </a:t>
            </a:r>
            <a:endParaRPr lang="en-US" b="0" i="0" dirty="0">
              <a:effectLst/>
              <a:latin typeface="Trip Sans VF"/>
            </a:endParaRPr>
          </a:p>
          <a:p>
            <a:pPr>
              <a:buClrTx/>
              <a:buFontTx/>
              <a:buNone/>
            </a:pPr>
            <a:r>
              <a:rPr lang="en-US" altLang="en-US" dirty="0"/>
              <a:t>For those of you who just like good food, you can’t go wrong just about anywhere you go in Manzanillo.</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t>GOOD EATING</a:t>
            </a:r>
            <a:endParaRPr lang="en-US" sz="2400" dirty="0"/>
          </a:p>
        </p:txBody>
      </p:sp>
      <p:pic>
        <p:nvPicPr>
          <p:cNvPr id="1026" name="Picture 2" descr="MAXI'S RESTAURANT, Manzanillo - Fotos y Restaurante Opiniones - Tripadvisor">
            <a:extLst>
              <a:ext uri="{FF2B5EF4-FFF2-40B4-BE49-F238E27FC236}">
                <a16:creationId xmlns:a16="http://schemas.microsoft.com/office/drawing/2014/main" id="{E06E34FF-67B9-A62A-A1CB-763DD4DFF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717" y="742950"/>
            <a:ext cx="2294908" cy="229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1/3/2026</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22</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360000" y="90550"/>
            <a:ext cx="9360000" cy="567530"/>
          </a:xfrm>
        </p:spPr>
        <p:txBody>
          <a:bodyPr vert="horz"/>
          <a:lstStyle/>
          <a:p>
            <a:pPr lvl="0" rtl="0"/>
            <a:r>
              <a:rPr lang="en-US" b="1" dirty="0">
                <a:solidFill>
                  <a:srgbClr val="000000"/>
                </a:solidFill>
                <a:cs typeface="Tahoma" pitchFamily="2"/>
              </a:rPr>
              <a:t>Final Thoughts</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p:txBody>
          <a:bodyPr vert="horz"/>
          <a:lstStyle/>
          <a:p>
            <a:pPr lvl="0" rtl="0"/>
            <a:r>
              <a:rPr lang="en-US" sz="2800" b="1" dirty="0">
                <a:solidFill>
                  <a:schemeClr val="tx1"/>
                </a:solidFill>
              </a:rPr>
              <a:t>Manzanillo </a:t>
            </a:r>
            <a:r>
              <a:rPr lang="en-US" sz="2800" dirty="0">
                <a:solidFill>
                  <a:schemeClr val="tx1"/>
                </a:solidFill>
                <a:latin typeface="Alef" pitchFamily="18"/>
                <a:cs typeface="Alef" pitchFamily="2"/>
              </a:rPr>
              <a:t>is a beautiful City with a rich history and numerous attractions. Whether you're looking for stunning beaches, historic sites, or unique attractions, </a:t>
            </a:r>
            <a:r>
              <a:rPr lang="en-US" sz="2800" dirty="0">
                <a:solidFill>
                  <a:schemeClr val="tx1"/>
                </a:solidFill>
              </a:rPr>
              <a:t>Manzanillo</a:t>
            </a:r>
            <a:r>
              <a:rPr lang="en-US" sz="2800" dirty="0">
                <a:solidFill>
                  <a:schemeClr val="tx1"/>
                </a:solidFill>
                <a:latin typeface="Alef" pitchFamily="18"/>
                <a:cs typeface="Alef" pitchFamily="2"/>
              </a:rPr>
              <a:t> has something for everyone.</a:t>
            </a:r>
          </a:p>
          <a:p>
            <a:pPr lvl="0" rtl="0">
              <a:lnSpc>
                <a:spcPct val="115000"/>
              </a:lnSpc>
              <a:spcBef>
                <a:spcPts val="0"/>
              </a:spcBef>
              <a:spcAft>
                <a:spcPts val="1236"/>
              </a:spcAft>
            </a:pPr>
            <a:r>
              <a:rPr lang="en-US" sz="2800" dirty="0">
                <a:solidFill>
                  <a:schemeClr val="tx1"/>
                </a:solidFill>
                <a:latin typeface="Alef" pitchFamily="18"/>
                <a:cs typeface="Alef" pitchFamily="2"/>
              </a:rPr>
              <a:t>I hope this presentation will help when we visit </a:t>
            </a:r>
            <a:r>
              <a:rPr lang="en-US" sz="2800" dirty="0">
                <a:solidFill>
                  <a:schemeClr val="tx1"/>
                </a:solidFill>
              </a:rPr>
              <a:t>Manzanillo</a:t>
            </a:r>
            <a:r>
              <a:rPr lang="en-US" sz="2800" dirty="0">
                <a:solidFill>
                  <a:schemeClr val="tx1"/>
                </a:solidFill>
                <a:latin typeface="Alef" pitchFamily="18"/>
                <a:cs typeface="Alef" pitchFamily="2"/>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Manzanillo</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411427"/>
            <a:ext cx="10080625" cy="646331"/>
          </a:xfrm>
        </p:spPr>
        <p:txBody>
          <a:bodyPr vert="horz" wrap="square">
            <a:spAutoFit/>
          </a:bodyPr>
          <a:lstStyle/>
          <a:p>
            <a:pPr lvl="0" algn="ctr" rtl="0"/>
            <a:r>
              <a:rPr lang="en-US" sz="4000" b="1" dirty="0">
                <a:solidFill>
                  <a:srgbClr val="000000"/>
                </a:solidFill>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186836"/>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I have been cruising for over 45 years and have taken </a:t>
            </a:r>
            <a:r>
              <a:rPr lang="en-US" altLang="en-US" sz="2200">
                <a:solidFill>
                  <a:srgbClr val="000000"/>
                </a:solidFill>
                <a:latin typeface="Alef" panose="00000500000000000000" pitchFamily="2" charset="-79"/>
                <a:cs typeface="Alef" panose="00000500000000000000" pitchFamily="2" charset="-79"/>
              </a:rPr>
              <a:t>over 100 </a:t>
            </a:r>
            <a:r>
              <a:rPr lang="en-US" altLang="en-US" sz="2200" dirty="0">
                <a:solidFill>
                  <a:srgbClr val="000000"/>
                </a:solidFill>
                <a:latin typeface="Alef" panose="00000500000000000000" pitchFamily="2" charset="-79"/>
                <a:cs typeface="Alef" panose="00000500000000000000" pitchFamily="2" charset="-79"/>
              </a:rPr>
              <a:t>cruises. </a:t>
            </a:r>
            <a:br>
              <a:rPr lang="en-US" altLang="en-US" sz="2200" dirty="0">
                <a:solidFill>
                  <a:srgbClr val="000000"/>
                </a:solidFill>
                <a:latin typeface="Alef" panose="00000500000000000000" pitchFamily="2" charset="-79"/>
                <a:cs typeface="Alef" panose="00000500000000000000" pitchFamily="2" charset="-79"/>
              </a:rPr>
            </a:br>
            <a:r>
              <a:rPr lang="en-US" altLang="en-US" sz="2200" dirty="0">
                <a:solidFill>
                  <a:srgbClr val="000000"/>
                </a:solidFill>
                <a:latin typeface="Alef" panose="00000500000000000000" pitchFamily="2" charset="-79"/>
                <a:cs typeface="Alef" panose="00000500000000000000" pitchFamily="2" charset="-79"/>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on my own - </a:t>
            </a:r>
            <a:br>
              <a:rPr lang="en-US" altLang="en-US" sz="2200" dirty="0">
                <a:solidFill>
                  <a:srgbClr val="000000"/>
                </a:solidFill>
                <a:latin typeface="Alef" panose="00000500000000000000" pitchFamily="2" charset="-79"/>
                <a:cs typeface="Alef" panose="00000500000000000000" pitchFamily="2" charset="-79"/>
              </a:rPr>
            </a:br>
            <a:r>
              <a:rPr lang="en-US" altLang="en-US" sz="2200" dirty="0">
                <a:solidFill>
                  <a:srgbClr val="000000"/>
                </a:solidFill>
                <a:latin typeface="Alef" panose="00000500000000000000" pitchFamily="2" charset="-79"/>
                <a:cs typeface="Alef" panose="00000500000000000000" pitchFamily="2" charset="-79"/>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200" dirty="0">
                <a:solidFill>
                  <a:srgbClr val="000000"/>
                </a:solidFill>
                <a:latin typeface="Alef" panose="00000500000000000000" pitchFamily="2" charset="-79"/>
                <a:cs typeface="Alef" panose="00000500000000000000" pitchFamily="2" charset="-79"/>
              </a:rPr>
              <a:t>This presentation is for that type of port.</a:t>
            </a:r>
            <a:endParaRPr lang="en-US" sz="2200" b="0" i="0" u="none" strike="noStrike" kern="1200" dirty="0">
              <a:ln>
                <a:noFill/>
              </a:ln>
              <a:solidFill>
                <a:srgbClr val="000000"/>
              </a:solidFill>
              <a:latin typeface="Alef" panose="00000500000000000000" pitchFamily="2" charset="-79"/>
              <a:ea typeface="Lucida Sans Unicode" pitchFamily="2"/>
              <a:cs typeface="Alef" panose="00000500000000000000"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1402CF89-707C-5B65-7191-A745F17A2199}"/>
              </a:ext>
            </a:extLst>
          </p:cNvPr>
          <p:cNvSpPr/>
          <p:nvPr/>
        </p:nvSpPr>
        <p:spPr>
          <a:xfrm>
            <a:off x="529232" y="3950482"/>
            <a:ext cx="2826900"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baseline="0" dirty="0">
                <a:ln>
                  <a:noFill/>
                </a:ln>
                <a:latin typeface="+mj-lt"/>
                <a:ea typeface="+mj-ea"/>
                <a:cs typeface="+mj-cs"/>
              </a:rPr>
              <a:t>Money</a:t>
            </a:r>
          </a:p>
        </p:txBody>
      </p:sp>
      <p:pic>
        <p:nvPicPr>
          <p:cNvPr id="6" name="Picture 5" descr="A close-up of some currency&#10;&#10;Description automatically generated">
            <a:extLst>
              <a:ext uri="{FF2B5EF4-FFF2-40B4-BE49-F238E27FC236}">
                <a16:creationId xmlns:a16="http://schemas.microsoft.com/office/drawing/2014/main" id="{8CB3A04F-395E-9D65-C6B5-F757194EB20C}"/>
              </a:ext>
            </a:extLst>
          </p:cNvPr>
          <p:cNvPicPr>
            <a:picLocks noChangeAspect="1"/>
          </p:cNvPicPr>
          <p:nvPr/>
        </p:nvPicPr>
        <p:blipFill rotWithShape="1">
          <a:blip r:embed="rId3">
            <a:extLst>
              <a:ext uri="{28A0092B-C50C-407E-A947-70E740481C1C}">
                <a14:useLocalDpi xmlns:a14="http://schemas.microsoft.com/office/drawing/2010/main" val="0"/>
              </a:ext>
            </a:extLst>
          </a:blip>
          <a:srcRect t="16226" r="2" b="26473"/>
          <a:stretch/>
        </p:blipFill>
        <p:spPr>
          <a:xfrm>
            <a:off x="20" y="10"/>
            <a:ext cx="10080605" cy="376913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6F695F52-8F13-4ECA-3B5C-89238C75F401}"/>
              </a:ext>
            </a:extLst>
          </p:cNvPr>
          <p:cNvSpPr/>
          <p:nvPr/>
        </p:nvSpPr>
        <p:spPr>
          <a:xfrm>
            <a:off x="3848276" y="4073033"/>
            <a:ext cx="5703116" cy="11569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Peso is the official currency of Mexico</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is 100 Pesos is $5.80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Or 17.35 Pesos to the US Dollar</a:t>
            </a:r>
            <a:endParaRPr lang="en-US" sz="2400" b="0" i="0" u="none" strike="noStrike" baseline="0" dirty="0">
              <a:ln>
                <a:noFill/>
              </a:l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5040312" y="136156"/>
            <a:ext cx="5040291" cy="513834"/>
          </a:xfrm>
        </p:spPr>
        <p:txBody>
          <a:bodyPr vert="horz" lIns="91440" tIns="45720" rIns="91440" bIns="45720" rtlCol="0" anchor="t">
            <a:noAutofit/>
          </a:bodyPr>
          <a:lstStyle/>
          <a:p>
            <a:pPr rtl="0">
              <a:lnSpc>
                <a:spcPct val="90000"/>
              </a:lnSpc>
              <a:spcBef>
                <a:spcPct val="0"/>
              </a:spcBef>
            </a:pPr>
            <a:r>
              <a:rPr lang="en-US" sz="4000" b="1" dirty="0">
                <a:solidFill>
                  <a:schemeClr val="tx1"/>
                </a:solidFill>
                <a:latin typeface="Arial" panose="020B0604020202020204" pitchFamily="34" charset="0"/>
                <a:ea typeface="+mj-ea"/>
                <a:cs typeface="Arial" panose="020B0604020202020204" pitchFamily="34" charset="0"/>
              </a:rPr>
              <a:t>About Manzanillo</a:t>
            </a:r>
          </a:p>
        </p:txBody>
      </p:sp>
      <p:pic>
        <p:nvPicPr>
          <p:cNvPr id="9" name="Picture 8" descr="Several cruise ships docked in a harbor&#10;&#10;Description automatically generated">
            <a:extLst>
              <a:ext uri="{FF2B5EF4-FFF2-40B4-BE49-F238E27FC236}">
                <a16:creationId xmlns:a16="http://schemas.microsoft.com/office/drawing/2014/main" id="{A31E7097-5FBA-C96E-B5FB-9FE71F960F3A}"/>
              </a:ext>
            </a:extLst>
          </p:cNvPr>
          <p:cNvPicPr>
            <a:picLocks noChangeAspect="1"/>
          </p:cNvPicPr>
          <p:nvPr/>
        </p:nvPicPr>
        <p:blipFill rotWithShape="1">
          <a:blip r:embed="rId3">
            <a:extLst>
              <a:ext uri="{28A0092B-C50C-407E-A947-70E740481C1C}">
                <a14:useLocalDpi xmlns:a14="http://schemas.microsoft.com/office/drawing/2010/main" val="0"/>
              </a:ext>
            </a:extLst>
          </a:blip>
          <a:srcRect l="23393" r="25942" b="1"/>
          <a:stretch/>
        </p:blipFill>
        <p:spPr>
          <a:xfrm>
            <a:off x="0" y="0"/>
            <a:ext cx="5040292" cy="5670540"/>
          </a:xfrm>
          <a:prstGeom prst="rect">
            <a:avLst/>
          </a:prstGeom>
        </p:spPr>
      </p:pic>
      <p:grpSp>
        <p:nvGrpSpPr>
          <p:cNvPr id="27" name="Group 26">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1998" cy="5670550"/>
            <a:chOff x="12068638" y="0"/>
            <a:chExt cx="123362" cy="6858000"/>
          </a:xfrm>
        </p:grpSpPr>
        <p:sp>
          <p:nvSpPr>
            <p:cNvPr id="28" name="Rectangle 2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78B2921-3FC8-5727-49DC-3C815DF466E5}"/>
              </a:ext>
            </a:extLst>
          </p:cNvPr>
          <p:cNvSpPr txBox="1"/>
          <p:nvPr/>
        </p:nvSpPr>
        <p:spPr>
          <a:xfrm>
            <a:off x="5197957" y="900436"/>
            <a:ext cx="4709523" cy="404521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400" b="1" dirty="0"/>
              <a:t>Manzanillo is one of the three most important ports in Mexico as international ships arrive here bringing products from different countries. Because of its important port and the growth in tourism, Manzanillo is one of the best destinations in the Costa Alegre which is comprised of the beaches in the states of Jalisco and Colima.</a:t>
            </a:r>
          </a:p>
        </p:txBody>
      </p:sp>
      <p:sp>
        <p:nvSpPr>
          <p:cNvPr id="5" name="Date Placeholder 1">
            <a:extLst>
              <a:ext uri="{FF2B5EF4-FFF2-40B4-BE49-F238E27FC236}">
                <a16:creationId xmlns:a16="http://schemas.microsoft.com/office/drawing/2014/main" id="{156F9505-B568-54E7-BD3E-794EC55D4E92}"/>
              </a:ext>
            </a:extLst>
          </p:cNvPr>
          <p:cNvSpPr>
            <a:spLocks noGrp="1"/>
          </p:cNvSpPr>
          <p:nvPr>
            <p:ph type="dt" sz="half" idx="10"/>
          </p:nvPr>
        </p:nvSpPr>
        <p:spPr>
          <a:xfrm>
            <a:off x="693042" y="5255759"/>
            <a:ext cx="2268141" cy="301905"/>
          </a:xfrm>
        </p:spPr>
        <p:txBody>
          <a:bodyPr vert="horz" lIns="91440" tIns="45720" rIns="91440" bIns="45720" rtlCol="0" anchor="ctr">
            <a:normAutofit/>
          </a:bodyPr>
          <a:lstStyle/>
          <a:p>
            <a:pPr hangingPunct="1">
              <a:spcAft>
                <a:spcPts val="600"/>
              </a:spcAft>
              <a:defRPr/>
            </a:pPr>
            <a:fld id="{FA341C3D-B162-43A1-975F-433821701681}" type="datetimeFigureOut">
              <a:rPr lang="en-US" sz="1200">
                <a:latin typeface="Calibri" panose="020F0502020204030204"/>
                <a:ea typeface="+mn-ea"/>
                <a:cs typeface="+mn-cs"/>
              </a:rPr>
              <a:pPr hangingPunct="1">
                <a:spcAft>
                  <a:spcPts val="600"/>
                </a:spcAft>
                <a:defRPr/>
              </a:pPr>
              <a:t>1/3/2026</a:t>
            </a:fld>
            <a:endParaRPr lang="en-US" sz="1200">
              <a:latin typeface="Calibri" panose="020F0502020204030204"/>
              <a:ea typeface="+mn-ea"/>
              <a:cs typeface="+mn-cs"/>
            </a:endParaRPr>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473350" y="197237"/>
            <a:ext cx="9133923" cy="974224"/>
          </a:xfrm>
        </p:spPr>
        <p:txBody>
          <a:bodyPr vert="horz" lIns="91440" tIns="45720" rIns="91440" bIns="45720" rtlCol="0" anchor="b">
            <a:normAutofit/>
          </a:bodyPr>
          <a:lstStyle/>
          <a:p>
            <a:pPr lvl="0" rtl="0" hangingPunct="1">
              <a:lnSpc>
                <a:spcPct val="90000"/>
              </a:lnSpc>
              <a:spcBef>
                <a:spcPct val="0"/>
              </a:spcBef>
            </a:pPr>
            <a:r>
              <a:rPr lang="en-US" sz="4400" b="1" dirty="0">
                <a:solidFill>
                  <a:schemeClr val="tx1"/>
                </a:solidFill>
                <a:latin typeface="+mj-lt"/>
                <a:ea typeface="+mj-ea"/>
                <a:cs typeface="+mj-cs"/>
              </a:rPr>
              <a:t>Historical Manzanillo, Mexico</a:t>
            </a:r>
            <a:endParaRPr lang="en-US" sz="44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461633"/>
            <a:ext cx="9072562" cy="15121"/>
          </a:xfrm>
          <a:custGeom>
            <a:avLst/>
            <a:gdLst>
              <a:gd name="connsiteX0" fmla="*/ 0 w 9072562"/>
              <a:gd name="connsiteY0" fmla="*/ 0 h 15121"/>
              <a:gd name="connsiteX1" fmla="*/ 788615 w 9072562"/>
              <a:gd name="connsiteY1" fmla="*/ 0 h 15121"/>
              <a:gd name="connsiteX2" fmla="*/ 1667956 w 9072562"/>
              <a:gd name="connsiteY2" fmla="*/ 0 h 15121"/>
              <a:gd name="connsiteX3" fmla="*/ 2093668 w 9072562"/>
              <a:gd name="connsiteY3" fmla="*/ 0 h 15121"/>
              <a:gd name="connsiteX4" fmla="*/ 2700832 w 9072562"/>
              <a:gd name="connsiteY4" fmla="*/ 0 h 15121"/>
              <a:gd name="connsiteX5" fmla="*/ 3126544 w 9072562"/>
              <a:gd name="connsiteY5" fmla="*/ 0 h 15121"/>
              <a:gd name="connsiteX6" fmla="*/ 3824434 w 9072562"/>
              <a:gd name="connsiteY6" fmla="*/ 0 h 15121"/>
              <a:gd name="connsiteX7" fmla="*/ 4431598 w 9072562"/>
              <a:gd name="connsiteY7" fmla="*/ 0 h 15121"/>
              <a:gd name="connsiteX8" fmla="*/ 5220213 w 9072562"/>
              <a:gd name="connsiteY8" fmla="*/ 0 h 15121"/>
              <a:gd name="connsiteX9" fmla="*/ 6099553 w 9072562"/>
              <a:gd name="connsiteY9" fmla="*/ 0 h 15121"/>
              <a:gd name="connsiteX10" fmla="*/ 6797443 w 9072562"/>
              <a:gd name="connsiteY10" fmla="*/ 0 h 15121"/>
              <a:gd name="connsiteX11" fmla="*/ 7676783 w 9072562"/>
              <a:gd name="connsiteY11" fmla="*/ 0 h 15121"/>
              <a:gd name="connsiteX12" fmla="*/ 8374673 w 9072562"/>
              <a:gd name="connsiteY12" fmla="*/ 0 h 15121"/>
              <a:gd name="connsiteX13" fmla="*/ 9072562 w 9072562"/>
              <a:gd name="connsiteY13" fmla="*/ 0 h 15121"/>
              <a:gd name="connsiteX14" fmla="*/ 9072562 w 9072562"/>
              <a:gd name="connsiteY14" fmla="*/ 15121 h 15121"/>
              <a:gd name="connsiteX15" fmla="*/ 8374673 w 9072562"/>
              <a:gd name="connsiteY15" fmla="*/ 15121 h 15121"/>
              <a:gd name="connsiteX16" fmla="*/ 7858234 w 9072562"/>
              <a:gd name="connsiteY16" fmla="*/ 15121 h 15121"/>
              <a:gd name="connsiteX17" fmla="*/ 7432522 w 9072562"/>
              <a:gd name="connsiteY17" fmla="*/ 15121 h 15121"/>
              <a:gd name="connsiteX18" fmla="*/ 6825358 w 9072562"/>
              <a:gd name="connsiteY18" fmla="*/ 15121 h 15121"/>
              <a:gd name="connsiteX19" fmla="*/ 6127469 w 9072562"/>
              <a:gd name="connsiteY19" fmla="*/ 15121 h 15121"/>
              <a:gd name="connsiteX20" fmla="*/ 5520305 w 9072562"/>
              <a:gd name="connsiteY20" fmla="*/ 15121 h 15121"/>
              <a:gd name="connsiteX21" fmla="*/ 5003867 w 9072562"/>
              <a:gd name="connsiteY21" fmla="*/ 15121 h 15121"/>
              <a:gd name="connsiteX22" fmla="*/ 4124526 w 9072562"/>
              <a:gd name="connsiteY22" fmla="*/ 15121 h 15121"/>
              <a:gd name="connsiteX23" fmla="*/ 3426637 w 9072562"/>
              <a:gd name="connsiteY23" fmla="*/ 15121 h 15121"/>
              <a:gd name="connsiteX24" fmla="*/ 2638022 w 9072562"/>
              <a:gd name="connsiteY24" fmla="*/ 15121 h 15121"/>
              <a:gd name="connsiteX25" fmla="*/ 2212309 w 9072562"/>
              <a:gd name="connsiteY25" fmla="*/ 15121 h 15121"/>
              <a:gd name="connsiteX26" fmla="*/ 1695871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 name="connsiteX0" fmla="*/ 0 w 9072562"/>
              <a:gd name="connsiteY0" fmla="*/ 0 h 15121"/>
              <a:gd name="connsiteX1" fmla="*/ 516438 w 9072562"/>
              <a:gd name="connsiteY1" fmla="*/ 0 h 15121"/>
              <a:gd name="connsiteX2" fmla="*/ 942151 w 9072562"/>
              <a:gd name="connsiteY2" fmla="*/ 0 h 15121"/>
              <a:gd name="connsiteX3" fmla="*/ 1458589 w 9072562"/>
              <a:gd name="connsiteY3" fmla="*/ 0 h 15121"/>
              <a:gd name="connsiteX4" fmla="*/ 2156478 w 9072562"/>
              <a:gd name="connsiteY4" fmla="*/ 0 h 15121"/>
              <a:gd name="connsiteX5" fmla="*/ 2945093 w 9072562"/>
              <a:gd name="connsiteY5" fmla="*/ 0 h 15121"/>
              <a:gd name="connsiteX6" fmla="*/ 3824434 w 9072562"/>
              <a:gd name="connsiteY6" fmla="*/ 0 h 15121"/>
              <a:gd name="connsiteX7" fmla="*/ 4703774 w 9072562"/>
              <a:gd name="connsiteY7" fmla="*/ 0 h 15121"/>
              <a:gd name="connsiteX8" fmla="*/ 5310938 w 9072562"/>
              <a:gd name="connsiteY8" fmla="*/ 0 h 15121"/>
              <a:gd name="connsiteX9" fmla="*/ 6099553 w 9072562"/>
              <a:gd name="connsiteY9" fmla="*/ 0 h 15121"/>
              <a:gd name="connsiteX10" fmla="*/ 6797443 w 9072562"/>
              <a:gd name="connsiteY10" fmla="*/ 0 h 15121"/>
              <a:gd name="connsiteX11" fmla="*/ 7404606 w 9072562"/>
              <a:gd name="connsiteY11" fmla="*/ 0 h 15121"/>
              <a:gd name="connsiteX12" fmla="*/ 8193221 w 9072562"/>
              <a:gd name="connsiteY12" fmla="*/ 0 h 15121"/>
              <a:gd name="connsiteX13" fmla="*/ 9072562 w 9072562"/>
              <a:gd name="connsiteY13" fmla="*/ 0 h 15121"/>
              <a:gd name="connsiteX14" fmla="*/ 9072562 w 9072562"/>
              <a:gd name="connsiteY14" fmla="*/ 15121 h 15121"/>
              <a:gd name="connsiteX15" fmla="*/ 8556124 w 9072562"/>
              <a:gd name="connsiteY15" fmla="*/ 15121 h 15121"/>
              <a:gd name="connsiteX16" fmla="*/ 7676783 w 9072562"/>
              <a:gd name="connsiteY16" fmla="*/ 15121 h 15121"/>
              <a:gd name="connsiteX17" fmla="*/ 7160345 w 9072562"/>
              <a:gd name="connsiteY17" fmla="*/ 15121 h 15121"/>
              <a:gd name="connsiteX18" fmla="*/ 6371730 w 9072562"/>
              <a:gd name="connsiteY18" fmla="*/ 15121 h 15121"/>
              <a:gd name="connsiteX19" fmla="*/ 5946018 w 9072562"/>
              <a:gd name="connsiteY19" fmla="*/ 15121 h 15121"/>
              <a:gd name="connsiteX20" fmla="*/ 5248128 w 9072562"/>
              <a:gd name="connsiteY20" fmla="*/ 15121 h 15121"/>
              <a:gd name="connsiteX21" fmla="*/ 4731690 w 9072562"/>
              <a:gd name="connsiteY21" fmla="*/ 15121 h 15121"/>
              <a:gd name="connsiteX22" fmla="*/ 3852349 w 9072562"/>
              <a:gd name="connsiteY22" fmla="*/ 15121 h 15121"/>
              <a:gd name="connsiteX23" fmla="*/ 3426637 w 9072562"/>
              <a:gd name="connsiteY23" fmla="*/ 15121 h 15121"/>
              <a:gd name="connsiteX24" fmla="*/ 2728747 w 9072562"/>
              <a:gd name="connsiteY24" fmla="*/ 15121 h 15121"/>
              <a:gd name="connsiteX25" fmla="*/ 2303035 w 9072562"/>
              <a:gd name="connsiteY25" fmla="*/ 15121 h 15121"/>
              <a:gd name="connsiteX26" fmla="*/ 1786597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1"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146" y="3274"/>
                  <a:pt x="9073995" y="8477"/>
                  <a:pt x="9072562" y="15121"/>
                </a:cubicBezTo>
                <a:cubicBezTo>
                  <a:pt x="8901366" y="7319"/>
                  <a:pt x="8631376" y="57478"/>
                  <a:pt x="8374673" y="15121"/>
                </a:cubicBezTo>
                <a:cubicBezTo>
                  <a:pt x="8126564" y="8256"/>
                  <a:pt x="7986523" y="-3232"/>
                  <a:pt x="7858234" y="15121"/>
                </a:cubicBezTo>
                <a:cubicBezTo>
                  <a:pt x="7746906" y="53833"/>
                  <a:pt x="7625550" y="3839"/>
                  <a:pt x="7432522" y="15121"/>
                </a:cubicBezTo>
                <a:cubicBezTo>
                  <a:pt x="7214934" y="39773"/>
                  <a:pt x="7006324" y="59535"/>
                  <a:pt x="6825358" y="15121"/>
                </a:cubicBezTo>
                <a:cubicBezTo>
                  <a:pt x="6646482" y="-17663"/>
                  <a:pt x="6312771" y="42036"/>
                  <a:pt x="6127469" y="15121"/>
                </a:cubicBezTo>
                <a:cubicBezTo>
                  <a:pt x="5946099" y="-5383"/>
                  <a:pt x="5649747" y="11843"/>
                  <a:pt x="5520305" y="15121"/>
                </a:cubicBezTo>
                <a:cubicBezTo>
                  <a:pt x="5359961" y="35258"/>
                  <a:pt x="5144426" y="-7857"/>
                  <a:pt x="5003867" y="15121"/>
                </a:cubicBezTo>
                <a:cubicBezTo>
                  <a:pt x="4848224" y="11742"/>
                  <a:pt x="4264575" y="52146"/>
                  <a:pt x="4124526" y="15121"/>
                </a:cubicBezTo>
                <a:cubicBezTo>
                  <a:pt x="3921405" y="5521"/>
                  <a:pt x="3654032" y="9808"/>
                  <a:pt x="3426637" y="15121"/>
                </a:cubicBezTo>
                <a:cubicBezTo>
                  <a:pt x="3203435" y="1690"/>
                  <a:pt x="2911042" y="17789"/>
                  <a:pt x="2638022" y="15121"/>
                </a:cubicBezTo>
                <a:cubicBezTo>
                  <a:pt x="2359144" y="31071"/>
                  <a:pt x="2421978" y="-10324"/>
                  <a:pt x="2212309" y="15121"/>
                </a:cubicBezTo>
                <a:cubicBezTo>
                  <a:pt x="2009097" y="27724"/>
                  <a:pt x="1817105" y="34077"/>
                  <a:pt x="1695871" y="15121"/>
                </a:cubicBezTo>
                <a:cubicBezTo>
                  <a:pt x="1537670" y="20797"/>
                  <a:pt x="1147961" y="12797"/>
                  <a:pt x="997982" y="15121"/>
                </a:cubicBezTo>
                <a:cubicBezTo>
                  <a:pt x="824838" y="83754"/>
                  <a:pt x="361767" y="28016"/>
                  <a:pt x="0" y="15121"/>
                </a:cubicBezTo>
                <a:cubicBezTo>
                  <a:pt x="285" y="7251"/>
                  <a:pt x="474" y="3631"/>
                  <a:pt x="0" y="0"/>
                </a:cubicBezTo>
                <a:close/>
              </a:path>
              <a:path w="9072562" h="15121"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91" y="7227"/>
                  <a:pt x="9071835" y="11857"/>
                  <a:pt x="9072562" y="15121"/>
                </a:cubicBezTo>
                <a:cubicBezTo>
                  <a:pt x="8934120" y="37945"/>
                  <a:pt x="8796607" y="4780"/>
                  <a:pt x="8556124" y="15121"/>
                </a:cubicBezTo>
                <a:cubicBezTo>
                  <a:pt x="8230089" y="46296"/>
                  <a:pt x="7986011" y="-15413"/>
                  <a:pt x="7676783" y="15121"/>
                </a:cubicBezTo>
                <a:cubicBezTo>
                  <a:pt x="7550497" y="-895"/>
                  <a:pt x="7396329" y="11475"/>
                  <a:pt x="7160345" y="15121"/>
                </a:cubicBezTo>
                <a:cubicBezTo>
                  <a:pt x="6968755" y="44921"/>
                  <a:pt x="6700857" y="-77506"/>
                  <a:pt x="6371730" y="15121"/>
                </a:cubicBezTo>
                <a:cubicBezTo>
                  <a:pt x="6057224" y="40767"/>
                  <a:pt x="6033402" y="7399"/>
                  <a:pt x="5946018" y="15121"/>
                </a:cubicBezTo>
                <a:cubicBezTo>
                  <a:pt x="5861277" y="53563"/>
                  <a:pt x="5580091" y="67372"/>
                  <a:pt x="5248128" y="15121"/>
                </a:cubicBezTo>
                <a:cubicBezTo>
                  <a:pt x="5074729" y="39795"/>
                  <a:pt x="4855366" y="-4718"/>
                  <a:pt x="4731690" y="15121"/>
                </a:cubicBezTo>
                <a:cubicBezTo>
                  <a:pt x="4625356" y="24682"/>
                  <a:pt x="4242583" y="26922"/>
                  <a:pt x="3852349" y="15121"/>
                </a:cubicBezTo>
                <a:cubicBezTo>
                  <a:pt x="3457151" y="-11118"/>
                  <a:pt x="3644356" y="52028"/>
                  <a:pt x="3426637" y="15121"/>
                </a:cubicBezTo>
                <a:cubicBezTo>
                  <a:pt x="3207921" y="2552"/>
                  <a:pt x="2950194" y="-3162"/>
                  <a:pt x="2728747" y="15121"/>
                </a:cubicBezTo>
                <a:cubicBezTo>
                  <a:pt x="2536017" y="32102"/>
                  <a:pt x="2511378" y="21909"/>
                  <a:pt x="2303035" y="15121"/>
                </a:cubicBezTo>
                <a:cubicBezTo>
                  <a:pt x="2100332" y="9537"/>
                  <a:pt x="1936922" y="1210"/>
                  <a:pt x="1786597" y="15121"/>
                </a:cubicBezTo>
                <a:cubicBezTo>
                  <a:pt x="1629839" y="-10179"/>
                  <a:pt x="1215525" y="-955"/>
                  <a:pt x="997982" y="15121"/>
                </a:cubicBezTo>
                <a:cubicBezTo>
                  <a:pt x="803813" y="24147"/>
                  <a:pt x="478347" y="50193"/>
                  <a:pt x="0" y="15121"/>
                </a:cubicBezTo>
                <a:cubicBezTo>
                  <a:pt x="-454" y="11483"/>
                  <a:pt x="-491" y="5703"/>
                  <a:pt x="0" y="0"/>
                </a:cubicBezTo>
                <a:close/>
              </a:path>
              <a:path w="9072562" h="15121"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005" y="2788"/>
                  <a:pt x="9073209" y="8163"/>
                  <a:pt x="9072562" y="15121"/>
                </a:cubicBezTo>
                <a:cubicBezTo>
                  <a:pt x="8896035" y="-20905"/>
                  <a:pt x="8637251" y="-20272"/>
                  <a:pt x="8374673" y="15121"/>
                </a:cubicBezTo>
                <a:cubicBezTo>
                  <a:pt x="8114311" y="8013"/>
                  <a:pt x="7965767" y="1748"/>
                  <a:pt x="7858234" y="15121"/>
                </a:cubicBezTo>
                <a:cubicBezTo>
                  <a:pt x="7725040" y="48628"/>
                  <a:pt x="7622343" y="-19334"/>
                  <a:pt x="7432522" y="15121"/>
                </a:cubicBezTo>
                <a:cubicBezTo>
                  <a:pt x="7225171" y="40739"/>
                  <a:pt x="7006211" y="12643"/>
                  <a:pt x="6825358" y="15121"/>
                </a:cubicBezTo>
                <a:cubicBezTo>
                  <a:pt x="6647037" y="-27319"/>
                  <a:pt x="6286670" y="15942"/>
                  <a:pt x="6127469" y="15121"/>
                </a:cubicBezTo>
                <a:cubicBezTo>
                  <a:pt x="5957447" y="-5939"/>
                  <a:pt x="5643247" y="-215"/>
                  <a:pt x="5520305" y="15121"/>
                </a:cubicBezTo>
                <a:cubicBezTo>
                  <a:pt x="5390721" y="5837"/>
                  <a:pt x="5157059" y="-5760"/>
                  <a:pt x="5003867" y="15121"/>
                </a:cubicBezTo>
                <a:cubicBezTo>
                  <a:pt x="4878054" y="-10346"/>
                  <a:pt x="4319875" y="86085"/>
                  <a:pt x="4124526" y="15121"/>
                </a:cubicBezTo>
                <a:cubicBezTo>
                  <a:pt x="3948300" y="-32841"/>
                  <a:pt x="3611251" y="59680"/>
                  <a:pt x="3426637" y="15121"/>
                </a:cubicBezTo>
                <a:cubicBezTo>
                  <a:pt x="3143165" y="10066"/>
                  <a:pt x="2932319" y="56014"/>
                  <a:pt x="2638022" y="15121"/>
                </a:cubicBezTo>
                <a:cubicBezTo>
                  <a:pt x="2341399" y="16446"/>
                  <a:pt x="2434426" y="-7855"/>
                  <a:pt x="2212309" y="15121"/>
                </a:cubicBezTo>
                <a:cubicBezTo>
                  <a:pt x="1992902" y="61305"/>
                  <a:pt x="1847836" y="13450"/>
                  <a:pt x="1695871" y="15121"/>
                </a:cubicBezTo>
                <a:cubicBezTo>
                  <a:pt x="1586592" y="33224"/>
                  <a:pt x="1156417" y="9718"/>
                  <a:pt x="997982" y="15121"/>
                </a:cubicBezTo>
                <a:cubicBezTo>
                  <a:pt x="834043" y="42131"/>
                  <a:pt x="309027" y="34868"/>
                  <a:pt x="0" y="15121"/>
                </a:cubicBezTo>
                <a:cubicBezTo>
                  <a:pt x="378" y="8096"/>
                  <a:pt x="502" y="292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1"/>
                      <a:gd name="connsiteX1" fmla="*/ 788615 w 9072562"/>
                      <a:gd name="connsiteY1" fmla="*/ 0 h 15121"/>
                      <a:gd name="connsiteX2" fmla="*/ 1667956 w 9072562"/>
                      <a:gd name="connsiteY2" fmla="*/ 0 h 15121"/>
                      <a:gd name="connsiteX3" fmla="*/ 2093668 w 9072562"/>
                      <a:gd name="connsiteY3" fmla="*/ 0 h 15121"/>
                      <a:gd name="connsiteX4" fmla="*/ 2700832 w 9072562"/>
                      <a:gd name="connsiteY4" fmla="*/ 0 h 15121"/>
                      <a:gd name="connsiteX5" fmla="*/ 3126544 w 9072562"/>
                      <a:gd name="connsiteY5" fmla="*/ 0 h 15121"/>
                      <a:gd name="connsiteX6" fmla="*/ 3824434 w 9072562"/>
                      <a:gd name="connsiteY6" fmla="*/ 0 h 15121"/>
                      <a:gd name="connsiteX7" fmla="*/ 4431598 w 9072562"/>
                      <a:gd name="connsiteY7" fmla="*/ 0 h 15121"/>
                      <a:gd name="connsiteX8" fmla="*/ 5220213 w 9072562"/>
                      <a:gd name="connsiteY8" fmla="*/ 0 h 15121"/>
                      <a:gd name="connsiteX9" fmla="*/ 6099553 w 9072562"/>
                      <a:gd name="connsiteY9" fmla="*/ 0 h 15121"/>
                      <a:gd name="connsiteX10" fmla="*/ 6797443 w 9072562"/>
                      <a:gd name="connsiteY10" fmla="*/ 0 h 15121"/>
                      <a:gd name="connsiteX11" fmla="*/ 7676783 w 9072562"/>
                      <a:gd name="connsiteY11" fmla="*/ 0 h 15121"/>
                      <a:gd name="connsiteX12" fmla="*/ 8374673 w 9072562"/>
                      <a:gd name="connsiteY12" fmla="*/ 0 h 15121"/>
                      <a:gd name="connsiteX13" fmla="*/ 9072562 w 9072562"/>
                      <a:gd name="connsiteY13" fmla="*/ 0 h 15121"/>
                      <a:gd name="connsiteX14" fmla="*/ 9072562 w 9072562"/>
                      <a:gd name="connsiteY14" fmla="*/ 15121 h 15121"/>
                      <a:gd name="connsiteX15" fmla="*/ 8374673 w 9072562"/>
                      <a:gd name="connsiteY15" fmla="*/ 15121 h 15121"/>
                      <a:gd name="connsiteX16" fmla="*/ 7858234 w 9072562"/>
                      <a:gd name="connsiteY16" fmla="*/ 15121 h 15121"/>
                      <a:gd name="connsiteX17" fmla="*/ 7432522 w 9072562"/>
                      <a:gd name="connsiteY17" fmla="*/ 15121 h 15121"/>
                      <a:gd name="connsiteX18" fmla="*/ 6825358 w 9072562"/>
                      <a:gd name="connsiteY18" fmla="*/ 15121 h 15121"/>
                      <a:gd name="connsiteX19" fmla="*/ 6127469 w 9072562"/>
                      <a:gd name="connsiteY19" fmla="*/ 15121 h 15121"/>
                      <a:gd name="connsiteX20" fmla="*/ 5520305 w 9072562"/>
                      <a:gd name="connsiteY20" fmla="*/ 15121 h 15121"/>
                      <a:gd name="connsiteX21" fmla="*/ 5003867 w 9072562"/>
                      <a:gd name="connsiteY21" fmla="*/ 15121 h 15121"/>
                      <a:gd name="connsiteX22" fmla="*/ 4124526 w 9072562"/>
                      <a:gd name="connsiteY22" fmla="*/ 15121 h 15121"/>
                      <a:gd name="connsiteX23" fmla="*/ 3426637 w 9072562"/>
                      <a:gd name="connsiteY23" fmla="*/ 15121 h 15121"/>
                      <a:gd name="connsiteX24" fmla="*/ 2638022 w 9072562"/>
                      <a:gd name="connsiteY24" fmla="*/ 15121 h 15121"/>
                      <a:gd name="connsiteX25" fmla="*/ 2212309 w 9072562"/>
                      <a:gd name="connsiteY25" fmla="*/ 15121 h 15121"/>
                      <a:gd name="connsiteX26" fmla="*/ 1695871 w 9072562"/>
                      <a:gd name="connsiteY26" fmla="*/ 15121 h 15121"/>
                      <a:gd name="connsiteX27" fmla="*/ 997982 w 9072562"/>
                      <a:gd name="connsiteY27" fmla="*/ 15121 h 15121"/>
                      <a:gd name="connsiteX28" fmla="*/ 0 w 9072562"/>
                      <a:gd name="connsiteY28" fmla="*/ 15121 h 15121"/>
                      <a:gd name="connsiteX29" fmla="*/ 0 w 9072562"/>
                      <a:gd name="connsiteY29"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1"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1838" y="3743"/>
                          <a:pt x="9073119" y="8702"/>
                          <a:pt x="9072562" y="15121"/>
                        </a:cubicBezTo>
                        <a:cubicBezTo>
                          <a:pt x="8906628" y="3559"/>
                          <a:pt x="8632831" y="46"/>
                          <a:pt x="8374673" y="15121"/>
                        </a:cubicBezTo>
                        <a:cubicBezTo>
                          <a:pt x="8116515" y="30196"/>
                          <a:pt x="7983570" y="-2780"/>
                          <a:pt x="7858234" y="15121"/>
                        </a:cubicBezTo>
                        <a:cubicBezTo>
                          <a:pt x="7732898" y="33022"/>
                          <a:pt x="7627609" y="-2049"/>
                          <a:pt x="7432522" y="15121"/>
                        </a:cubicBezTo>
                        <a:cubicBezTo>
                          <a:pt x="7237435" y="32291"/>
                          <a:pt x="6996608" y="41572"/>
                          <a:pt x="6825358" y="15121"/>
                        </a:cubicBezTo>
                        <a:cubicBezTo>
                          <a:pt x="6654108" y="-11330"/>
                          <a:pt x="6291485" y="25724"/>
                          <a:pt x="6127469" y="15121"/>
                        </a:cubicBezTo>
                        <a:cubicBezTo>
                          <a:pt x="5963453" y="4518"/>
                          <a:pt x="5660576" y="19114"/>
                          <a:pt x="5520305" y="15121"/>
                        </a:cubicBezTo>
                        <a:cubicBezTo>
                          <a:pt x="5380034" y="11128"/>
                          <a:pt x="5155259" y="10795"/>
                          <a:pt x="5003867" y="15121"/>
                        </a:cubicBezTo>
                        <a:cubicBezTo>
                          <a:pt x="4852475" y="19447"/>
                          <a:pt x="4304127" y="49915"/>
                          <a:pt x="4124526" y="15121"/>
                        </a:cubicBezTo>
                        <a:cubicBezTo>
                          <a:pt x="3944925" y="-19673"/>
                          <a:pt x="3664900" y="49241"/>
                          <a:pt x="3426637" y="15121"/>
                        </a:cubicBezTo>
                        <a:cubicBezTo>
                          <a:pt x="3188374" y="-18999"/>
                          <a:pt x="2923518" y="3729"/>
                          <a:pt x="2638022" y="15121"/>
                        </a:cubicBezTo>
                        <a:cubicBezTo>
                          <a:pt x="2352527" y="26513"/>
                          <a:pt x="2418348" y="-1870"/>
                          <a:pt x="2212309" y="15121"/>
                        </a:cubicBezTo>
                        <a:cubicBezTo>
                          <a:pt x="2006270" y="32112"/>
                          <a:pt x="1829193" y="3503"/>
                          <a:pt x="1695871" y="15121"/>
                        </a:cubicBezTo>
                        <a:cubicBezTo>
                          <a:pt x="1562549" y="26739"/>
                          <a:pt x="1146794" y="1911"/>
                          <a:pt x="997982" y="15121"/>
                        </a:cubicBezTo>
                        <a:cubicBezTo>
                          <a:pt x="849170" y="28331"/>
                          <a:pt x="290218" y="19925"/>
                          <a:pt x="0" y="15121"/>
                        </a:cubicBezTo>
                        <a:cubicBezTo>
                          <a:pt x="142" y="7791"/>
                          <a:pt x="613" y="3224"/>
                          <a:pt x="0" y="0"/>
                        </a:cubicBezTo>
                        <a:close/>
                      </a:path>
                      <a:path w="9072562" h="15121"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2094" y="7275"/>
                          <a:pt x="9072255" y="11351"/>
                          <a:pt x="9072562" y="15121"/>
                        </a:cubicBezTo>
                        <a:cubicBezTo>
                          <a:pt x="8924393" y="40481"/>
                          <a:pt x="8809853" y="-9206"/>
                          <a:pt x="8556124" y="15121"/>
                        </a:cubicBezTo>
                        <a:cubicBezTo>
                          <a:pt x="8302395" y="39448"/>
                          <a:pt x="8010112" y="13832"/>
                          <a:pt x="7676783" y="15121"/>
                        </a:cubicBezTo>
                        <a:cubicBezTo>
                          <a:pt x="7343454" y="16410"/>
                          <a:pt x="7345830" y="14751"/>
                          <a:pt x="7160345" y="15121"/>
                        </a:cubicBezTo>
                        <a:cubicBezTo>
                          <a:pt x="6974860" y="15491"/>
                          <a:pt x="6678294" y="-18651"/>
                          <a:pt x="6371730" y="15121"/>
                        </a:cubicBezTo>
                        <a:cubicBezTo>
                          <a:pt x="6065166" y="48893"/>
                          <a:pt x="6037836" y="7164"/>
                          <a:pt x="5946018" y="15121"/>
                        </a:cubicBezTo>
                        <a:cubicBezTo>
                          <a:pt x="5854200" y="23078"/>
                          <a:pt x="5590883" y="15478"/>
                          <a:pt x="5248128" y="15121"/>
                        </a:cubicBezTo>
                        <a:cubicBezTo>
                          <a:pt x="4905373" y="14765"/>
                          <a:pt x="4844420" y="13074"/>
                          <a:pt x="4731690" y="15121"/>
                        </a:cubicBezTo>
                        <a:cubicBezTo>
                          <a:pt x="4618960" y="17168"/>
                          <a:pt x="4234374" y="35963"/>
                          <a:pt x="3852349" y="15121"/>
                        </a:cubicBezTo>
                        <a:cubicBezTo>
                          <a:pt x="3470324" y="-5721"/>
                          <a:pt x="3634376" y="22002"/>
                          <a:pt x="3426637" y="15121"/>
                        </a:cubicBezTo>
                        <a:cubicBezTo>
                          <a:pt x="3218898" y="8240"/>
                          <a:pt x="2920558" y="-6356"/>
                          <a:pt x="2728747" y="15121"/>
                        </a:cubicBezTo>
                        <a:cubicBezTo>
                          <a:pt x="2536936" y="36598"/>
                          <a:pt x="2513466" y="24101"/>
                          <a:pt x="2303035" y="15121"/>
                        </a:cubicBezTo>
                        <a:cubicBezTo>
                          <a:pt x="2092604" y="6141"/>
                          <a:pt x="1962710" y="9356"/>
                          <a:pt x="1786597" y="15121"/>
                        </a:cubicBezTo>
                        <a:cubicBezTo>
                          <a:pt x="1610484" y="20886"/>
                          <a:pt x="1193979" y="-7804"/>
                          <a:pt x="997982" y="15121"/>
                        </a:cubicBezTo>
                        <a:cubicBezTo>
                          <a:pt x="801985" y="38046"/>
                          <a:pt x="399706" y="43802"/>
                          <a:pt x="0" y="15121"/>
                        </a:cubicBezTo>
                        <a:cubicBezTo>
                          <a:pt x="-108" y="10889"/>
                          <a:pt x="-447" y="584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a:xfrm>
            <a:off x="693042" y="5255759"/>
            <a:ext cx="2268141" cy="301905"/>
          </a:xfrm>
        </p:spPr>
        <p:txBody>
          <a:bodyPr vert="horz" lIns="91440" tIns="45720" rIns="91440" bIns="45720" rtlCol="0" anchor="ctr">
            <a:normAutofit/>
          </a:bodyPr>
          <a:lstStyle/>
          <a:p>
            <a:pPr hangingPunct="1">
              <a:spcAft>
                <a:spcPts val="600"/>
              </a:spcAft>
              <a:defRPr/>
            </a:pPr>
            <a:fld id="{725BFCD4-FF11-47AA-9F14-ECCCD51CFFA2}" type="datetimeFigureOut">
              <a:rPr lang="en-US" sz="1200">
                <a:solidFill>
                  <a:prstClr val="black">
                    <a:tint val="75000"/>
                  </a:prstClr>
                </a:solidFill>
                <a:latin typeface="Calibri" panose="020F0502020204030204"/>
                <a:ea typeface="+mn-ea"/>
                <a:cs typeface="+mn-cs"/>
              </a:rPr>
              <a:pPr hangingPunct="1">
                <a:spcAft>
                  <a:spcPts val="600"/>
                </a:spcAft>
                <a:defRPr/>
              </a:pPr>
              <a:t>1/3/2026</a:t>
            </a:fld>
            <a:endParaRPr lang="en-US" sz="1200">
              <a:solidFill>
                <a:prstClr val="black">
                  <a:tint val="75000"/>
                </a:prstClr>
              </a:solidFill>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7</a:t>
            </a:fld>
            <a:endParaRPr lang="en-US" sz="1200">
              <a:solidFill>
                <a:prstClr val="black">
                  <a:tint val="75000"/>
                </a:prstClr>
              </a:solidFill>
              <a:latin typeface="Calibri" panose="020F0502020204030204"/>
              <a:ea typeface="+mn-ea"/>
              <a:cs typeface="+mn-cs"/>
            </a:endParaRPr>
          </a:p>
        </p:txBody>
      </p:sp>
      <p:sp>
        <p:nvSpPr>
          <p:cNvPr id="10" name="TextBox 9">
            <a:extLst>
              <a:ext uri="{FF2B5EF4-FFF2-40B4-BE49-F238E27FC236}">
                <a16:creationId xmlns:a16="http://schemas.microsoft.com/office/drawing/2014/main" id="{BA8FAD20-82C8-CEE1-0428-2B5990E27E61}"/>
              </a:ext>
            </a:extLst>
          </p:cNvPr>
          <p:cNvSpPr txBox="1"/>
          <p:nvPr/>
        </p:nvSpPr>
        <p:spPr>
          <a:xfrm>
            <a:off x="195309" y="1610760"/>
            <a:ext cx="9691641" cy="378565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HERNAN CORTES in search of Chinese treasure in the </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Pacific, were among the first to visit the area now known</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as Manzanillo. In 1522, Gonzalo de Sandoval, under </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orders from Cortes, dropped anchor in the Bay of </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Salagua (north of Manzanillo Bay).</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MANZANILLO BAY was discovered in 1527 by navigator </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Alvaro de Saavedra, naming it Santiago de la Buena </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Esperanza, or Santiago's Bay of Good Hope. It became a </a:t>
            </a:r>
            <a:b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2000" b="0" i="1" u="none" strike="noStrike" cap="none" normalizeH="0" baseline="0" dirty="0">
                <a:ln>
                  <a:noFill/>
                </a:ln>
                <a:solidFill>
                  <a:schemeClr val="tx1"/>
                </a:solidFill>
                <a:effectLst/>
                <a:latin typeface="Tahoma" panose="020B0604030504040204" pitchFamily="34" charset="0"/>
                <a:cs typeface="Tahoma" panose="020B0604030504040204" pitchFamily="34" charset="0"/>
              </a:rPr>
              <a:t>departure point for important expeditions. Cortes visited the bay twice to protect his galleons from Portuguese pirates. Over the next 300 years, the Pacific Coast’s history is filled with accounts of pirates from Portugal, England, France, and even Spain assaulting, looting, and burning ships for their rich cargo.</a:t>
            </a:r>
            <a:r>
              <a:rPr kumimoji="0" lang="en-US" altLang="en-US" sz="20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13" name="Picture 12" descr="A sailboat in the water&#10;&#10;Description automatically generated">
            <a:extLst>
              <a:ext uri="{FF2B5EF4-FFF2-40B4-BE49-F238E27FC236}">
                <a16:creationId xmlns:a16="http://schemas.microsoft.com/office/drawing/2014/main" id="{917D3EF5-1FB9-2FDB-DF0D-21BD6F6BD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700" y="1610760"/>
            <a:ext cx="3334404" cy="23231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62144"/>
            <a:ext cx="6011671" cy="941033"/>
          </a:xfrm>
        </p:spPr>
        <p:txBody>
          <a:bodyPr vert="horz" lIns="91440" tIns="45720" rIns="91440" bIns="45720" rtlCol="0" anchor="t">
            <a:normAutofit/>
          </a:bodyPr>
          <a:lstStyle/>
          <a:p>
            <a:pPr lvl="0" rtl="0">
              <a:lnSpc>
                <a:spcPct val="90000"/>
              </a:lnSpc>
              <a:spcBef>
                <a:spcPct val="0"/>
              </a:spcBef>
            </a:pPr>
            <a:r>
              <a:rPr lang="en-US" sz="4000" b="1" dirty="0">
                <a:solidFill>
                  <a:schemeClr val="tx1"/>
                </a:solidFill>
                <a:latin typeface="+mj-lt"/>
                <a:ea typeface="+mj-ea"/>
                <a:cs typeface="+mj-cs"/>
              </a:rPr>
              <a:t>History of Manzanillo </a:t>
            </a:r>
            <a:r>
              <a:rPr lang="en-US" sz="2800" b="1" dirty="0">
                <a:solidFill>
                  <a:schemeClr val="tx1"/>
                </a:solidFill>
                <a:latin typeface="+mj-lt"/>
                <a:ea typeface="+mj-ea"/>
                <a:cs typeface="+mj-cs"/>
              </a:rPr>
              <a:t>Cont.</a:t>
            </a:r>
          </a:p>
        </p:txBody>
      </p:sp>
      <p:sp>
        <p:nvSpPr>
          <p:cNvPr id="7" name="TextBox 6">
            <a:extLst>
              <a:ext uri="{FF2B5EF4-FFF2-40B4-BE49-F238E27FC236}">
                <a16:creationId xmlns:a16="http://schemas.microsoft.com/office/drawing/2014/main" id="{520433DA-E145-1C1D-3C5C-856282F86A1E}"/>
              </a:ext>
            </a:extLst>
          </p:cNvPr>
          <p:cNvSpPr txBox="1"/>
          <p:nvPr/>
        </p:nvSpPr>
        <p:spPr>
          <a:xfrm>
            <a:off x="71021" y="790112"/>
            <a:ext cx="5823752" cy="4767551"/>
          </a:xfrm>
          <a:prstGeom prst="rect">
            <a:avLst/>
          </a:prstGeom>
        </p:spPr>
        <p:txBody>
          <a:bodyPr vert="horz" lIns="91440" tIns="45720" rIns="91440" bIns="45720" rtlCol="0" anchor="t">
            <a:normAutofit fontScale="77500" lnSpcReduction="20000"/>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3100" b="0" i="1" u="none" strike="noStrike" cap="none" normalizeH="0" baseline="0" dirty="0">
                <a:ln>
                  <a:noFill/>
                </a:ln>
                <a:effectLst/>
              </a:rPr>
              <a:t>In 1825 the port of Manzanillo opened, so named because of the abundant groves of manzanillo trees that were used extensively in the early days of shipbuilding. It was raised to the status of a city on June 15, 1873.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3100" b="0" i="1" u="none" strike="noStrike" cap="none" normalizeH="0" baseline="0" dirty="0">
                <a:ln>
                  <a:noFill/>
                </a:ln>
                <a:effectLst/>
              </a:rPr>
              <a:t>The railroad to</a:t>
            </a:r>
            <a:r>
              <a:rPr kumimoji="0" lang="en-US" altLang="en-US" sz="3100" b="1" i="1" u="none" strike="noStrike" cap="none" normalizeH="0" baseline="0" dirty="0">
                <a:ln>
                  <a:noFill/>
                </a:ln>
                <a:effectLst/>
              </a:rPr>
              <a:t> </a:t>
            </a:r>
            <a:r>
              <a:rPr kumimoji="0" lang="en-US" altLang="en-US" sz="3100" b="0" i="1" u="none" strike="noStrike" cap="none" normalizeH="0" baseline="0" dirty="0">
                <a:ln>
                  <a:noFill/>
                </a:ln>
                <a:effectLst/>
              </a:rPr>
              <a:t>Colima was completed in 1889 after budgeting for this necessity to expand the country, and other amenities, such as electricity and potable water soon followed. In 1908, President Porfirio Dias inaugurated the railway linkage with Guadalajara and designated Manzanillo as an official port of entry. It was the state capital from February 20 to March 1, 1915, while Pancho Villa’s troops were threatening to capture the city of Colima.</a:t>
            </a:r>
            <a:br>
              <a:rPr kumimoji="0" lang="en-US" altLang="en-US" sz="1400" b="0" i="1" u="none" strike="noStrike" cap="none" normalizeH="0" baseline="0" dirty="0">
                <a:ln>
                  <a:noFill/>
                </a:ln>
                <a:effectLst/>
              </a:rPr>
            </a:br>
            <a:endParaRPr kumimoji="0" lang="en-US" altLang="en-US" sz="1400" b="0" i="0" u="none" strike="noStrike" cap="none" normalizeH="0" baseline="0" dirty="0">
              <a:ln>
                <a:noFill/>
              </a:ln>
              <a:effectLst/>
            </a:endParaRPr>
          </a:p>
        </p:txBody>
      </p:sp>
      <p:pic>
        <p:nvPicPr>
          <p:cNvPr id="9" name="Picture 8" descr="Close-up of a train engine&#10;&#10;Description automatically generated">
            <a:extLst>
              <a:ext uri="{FF2B5EF4-FFF2-40B4-BE49-F238E27FC236}">
                <a16:creationId xmlns:a16="http://schemas.microsoft.com/office/drawing/2014/main" id="{BB284026-45D1-718C-1B85-5522BF8A928D}"/>
              </a:ext>
            </a:extLst>
          </p:cNvPr>
          <p:cNvPicPr>
            <a:picLocks noChangeAspect="1"/>
          </p:cNvPicPr>
          <p:nvPr/>
        </p:nvPicPr>
        <p:blipFill rotWithShape="1">
          <a:blip r:embed="rId3">
            <a:extLst>
              <a:ext uri="{28A0092B-C50C-407E-A947-70E740481C1C}">
                <a14:useLocalDpi xmlns:a14="http://schemas.microsoft.com/office/drawing/2010/main" val="0"/>
              </a:ext>
            </a:extLst>
          </a:blip>
          <a:srcRect l="11537" r="34646" b="1"/>
          <a:stretch/>
        </p:blipFill>
        <p:spPr>
          <a:xfrm>
            <a:off x="6011673" y="10"/>
            <a:ext cx="4068951" cy="5670540"/>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smtClean="0">
                <a:latin typeface="Calibri" panose="020F0502020204030204"/>
                <a:ea typeface="+mn-ea"/>
                <a:cs typeface="+mn-cs"/>
              </a:rPr>
              <a:pPr hangingPunct="1">
                <a:spcAft>
                  <a:spcPts val="600"/>
                </a:spcAft>
                <a:defRPr/>
              </a:pPr>
              <a:t>8</a:t>
            </a:fld>
            <a:endParaRPr lang="en-US" sz="1200">
              <a:latin typeface="Calibri" panose="020F0502020204030204"/>
              <a:ea typeface="+mn-ea"/>
              <a:cs typeface="+mn-cs"/>
            </a:endParaRPr>
          </a:p>
        </p:txBody>
      </p:sp>
      <p:grpSp>
        <p:nvGrpSpPr>
          <p:cNvPr id="29" name="Group 21">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78626" y="0"/>
            <a:ext cx="101999" cy="5670550"/>
            <a:chOff x="12068638" y="0"/>
            <a:chExt cx="123362" cy="6858000"/>
          </a:xfrm>
        </p:grpSpPr>
        <p:sp>
          <p:nvSpPr>
            <p:cNvPr id="23" name="Rectangle 22">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473350" y="197236"/>
            <a:ext cx="9110365" cy="995521"/>
          </a:xfrm>
        </p:spPr>
        <p:txBody>
          <a:bodyPr vert="horz" lIns="91440" tIns="45720" rIns="91440" bIns="45720" rtlCol="0" anchor="b">
            <a:normAutofit/>
          </a:bodyPr>
          <a:lstStyle/>
          <a:p>
            <a:pPr lvl="0" rtl="0">
              <a:lnSpc>
                <a:spcPct val="90000"/>
              </a:lnSpc>
              <a:spcBef>
                <a:spcPct val="0"/>
              </a:spcBef>
            </a:pPr>
            <a:r>
              <a:rPr lang="en-US" sz="4400" b="1" dirty="0">
                <a:solidFill>
                  <a:schemeClr val="tx1"/>
                </a:solidFill>
                <a:latin typeface="+mj-lt"/>
                <a:ea typeface="+mj-ea"/>
                <a:cs typeface="+mj-cs"/>
              </a:rPr>
              <a:t>History of Manzanillo </a:t>
            </a:r>
            <a:r>
              <a:rPr lang="en-US" sz="2800" b="1" dirty="0">
                <a:solidFill>
                  <a:schemeClr val="tx1"/>
                </a:solidFill>
                <a:latin typeface="+mj-lt"/>
                <a:ea typeface="+mj-ea"/>
                <a:cs typeface="+mj-cs"/>
              </a:rPr>
              <a:t>Cont.</a:t>
            </a:r>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50" y="1390387"/>
            <a:ext cx="9072562" cy="15122"/>
          </a:xfrm>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 name="connsiteX0" fmla="*/ 0 w 9072562"/>
              <a:gd name="connsiteY0" fmla="*/ 0 h 15122"/>
              <a:gd name="connsiteX1" fmla="*/ 516438 w 9072562"/>
              <a:gd name="connsiteY1" fmla="*/ 0 h 15122"/>
              <a:gd name="connsiteX2" fmla="*/ 942151 w 9072562"/>
              <a:gd name="connsiteY2" fmla="*/ 0 h 15122"/>
              <a:gd name="connsiteX3" fmla="*/ 1458589 w 9072562"/>
              <a:gd name="connsiteY3" fmla="*/ 0 h 15122"/>
              <a:gd name="connsiteX4" fmla="*/ 2156478 w 9072562"/>
              <a:gd name="connsiteY4" fmla="*/ 0 h 15122"/>
              <a:gd name="connsiteX5" fmla="*/ 2945093 w 9072562"/>
              <a:gd name="connsiteY5" fmla="*/ 0 h 15122"/>
              <a:gd name="connsiteX6" fmla="*/ 3824434 w 9072562"/>
              <a:gd name="connsiteY6" fmla="*/ 0 h 15122"/>
              <a:gd name="connsiteX7" fmla="*/ 4703774 w 9072562"/>
              <a:gd name="connsiteY7" fmla="*/ 0 h 15122"/>
              <a:gd name="connsiteX8" fmla="*/ 5310938 w 9072562"/>
              <a:gd name="connsiteY8" fmla="*/ 0 h 15122"/>
              <a:gd name="connsiteX9" fmla="*/ 6099553 w 9072562"/>
              <a:gd name="connsiteY9" fmla="*/ 0 h 15122"/>
              <a:gd name="connsiteX10" fmla="*/ 6797443 w 9072562"/>
              <a:gd name="connsiteY10" fmla="*/ 0 h 15122"/>
              <a:gd name="connsiteX11" fmla="*/ 7404606 w 9072562"/>
              <a:gd name="connsiteY11" fmla="*/ 0 h 15122"/>
              <a:gd name="connsiteX12" fmla="*/ 8193221 w 9072562"/>
              <a:gd name="connsiteY12" fmla="*/ 0 h 15122"/>
              <a:gd name="connsiteX13" fmla="*/ 9072562 w 9072562"/>
              <a:gd name="connsiteY13" fmla="*/ 0 h 15122"/>
              <a:gd name="connsiteX14" fmla="*/ 9072562 w 9072562"/>
              <a:gd name="connsiteY14" fmla="*/ 15122 h 15122"/>
              <a:gd name="connsiteX15" fmla="*/ 8556124 w 9072562"/>
              <a:gd name="connsiteY15" fmla="*/ 15122 h 15122"/>
              <a:gd name="connsiteX16" fmla="*/ 7676783 w 9072562"/>
              <a:gd name="connsiteY16" fmla="*/ 15122 h 15122"/>
              <a:gd name="connsiteX17" fmla="*/ 7160345 w 9072562"/>
              <a:gd name="connsiteY17" fmla="*/ 15122 h 15122"/>
              <a:gd name="connsiteX18" fmla="*/ 6371730 w 9072562"/>
              <a:gd name="connsiteY18" fmla="*/ 15122 h 15122"/>
              <a:gd name="connsiteX19" fmla="*/ 5946018 w 9072562"/>
              <a:gd name="connsiteY19" fmla="*/ 15122 h 15122"/>
              <a:gd name="connsiteX20" fmla="*/ 5248128 w 9072562"/>
              <a:gd name="connsiteY20" fmla="*/ 15122 h 15122"/>
              <a:gd name="connsiteX21" fmla="*/ 4731690 w 9072562"/>
              <a:gd name="connsiteY21" fmla="*/ 15122 h 15122"/>
              <a:gd name="connsiteX22" fmla="*/ 3852349 w 9072562"/>
              <a:gd name="connsiteY22" fmla="*/ 15122 h 15122"/>
              <a:gd name="connsiteX23" fmla="*/ 3426637 w 9072562"/>
              <a:gd name="connsiteY23" fmla="*/ 15122 h 15122"/>
              <a:gd name="connsiteX24" fmla="*/ 2728747 w 9072562"/>
              <a:gd name="connsiteY24" fmla="*/ 15122 h 15122"/>
              <a:gd name="connsiteX25" fmla="*/ 2303035 w 9072562"/>
              <a:gd name="connsiteY25" fmla="*/ 15122 h 15122"/>
              <a:gd name="connsiteX26" fmla="*/ 1786597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55452" y="2135"/>
                  <a:pt x="404152" y="49542"/>
                  <a:pt x="788615" y="0"/>
                </a:cubicBezTo>
                <a:cubicBezTo>
                  <a:pt x="1156649" y="-42629"/>
                  <a:pt x="1253471" y="-17500"/>
                  <a:pt x="1667956" y="0"/>
                </a:cubicBezTo>
                <a:cubicBezTo>
                  <a:pt x="2087400" y="28220"/>
                  <a:pt x="1941731" y="-115"/>
                  <a:pt x="2093668" y="0"/>
                </a:cubicBezTo>
                <a:cubicBezTo>
                  <a:pt x="2255055" y="-14310"/>
                  <a:pt x="2481779" y="6632"/>
                  <a:pt x="2700832" y="0"/>
                </a:cubicBezTo>
                <a:cubicBezTo>
                  <a:pt x="2952289" y="-30087"/>
                  <a:pt x="2949145" y="12112"/>
                  <a:pt x="3126544" y="0"/>
                </a:cubicBezTo>
                <a:cubicBezTo>
                  <a:pt x="3304966" y="-8691"/>
                  <a:pt x="3646447" y="7567"/>
                  <a:pt x="3824434" y="0"/>
                </a:cubicBezTo>
                <a:cubicBezTo>
                  <a:pt x="4011740" y="-42666"/>
                  <a:pt x="4272554" y="30568"/>
                  <a:pt x="4431598" y="0"/>
                </a:cubicBezTo>
                <a:cubicBezTo>
                  <a:pt x="4622673" y="15727"/>
                  <a:pt x="4918816" y="-30680"/>
                  <a:pt x="5220213" y="0"/>
                </a:cubicBezTo>
                <a:cubicBezTo>
                  <a:pt x="5477166" y="55512"/>
                  <a:pt x="5876666" y="-62532"/>
                  <a:pt x="6099553" y="0"/>
                </a:cubicBezTo>
                <a:cubicBezTo>
                  <a:pt x="6352672" y="46598"/>
                  <a:pt x="6482031" y="9085"/>
                  <a:pt x="6797443" y="0"/>
                </a:cubicBezTo>
                <a:cubicBezTo>
                  <a:pt x="7102764" y="125"/>
                  <a:pt x="7293659" y="-36043"/>
                  <a:pt x="7676783" y="0"/>
                </a:cubicBezTo>
                <a:cubicBezTo>
                  <a:pt x="8066720" y="40492"/>
                  <a:pt x="8045683" y="23229"/>
                  <a:pt x="8374673" y="0"/>
                </a:cubicBezTo>
                <a:cubicBezTo>
                  <a:pt x="8698932" y="-19139"/>
                  <a:pt x="8906393" y="-15802"/>
                  <a:pt x="9072562" y="0"/>
                </a:cubicBezTo>
                <a:cubicBezTo>
                  <a:pt x="9072613" y="3544"/>
                  <a:pt x="9073568" y="11627"/>
                  <a:pt x="9072562" y="15122"/>
                </a:cubicBezTo>
                <a:cubicBezTo>
                  <a:pt x="8901366" y="7320"/>
                  <a:pt x="8631376" y="57479"/>
                  <a:pt x="8374673" y="15122"/>
                </a:cubicBezTo>
                <a:cubicBezTo>
                  <a:pt x="8126564" y="8257"/>
                  <a:pt x="7986523" y="-3231"/>
                  <a:pt x="7858234" y="15122"/>
                </a:cubicBezTo>
                <a:cubicBezTo>
                  <a:pt x="7746906" y="53834"/>
                  <a:pt x="7625550" y="3840"/>
                  <a:pt x="7432522" y="15122"/>
                </a:cubicBezTo>
                <a:cubicBezTo>
                  <a:pt x="7214934" y="39774"/>
                  <a:pt x="7006324" y="59536"/>
                  <a:pt x="6825358" y="15122"/>
                </a:cubicBezTo>
                <a:cubicBezTo>
                  <a:pt x="6646482" y="-17662"/>
                  <a:pt x="6312771" y="42037"/>
                  <a:pt x="6127469" y="15122"/>
                </a:cubicBezTo>
                <a:cubicBezTo>
                  <a:pt x="5946099" y="-5382"/>
                  <a:pt x="5649747" y="11844"/>
                  <a:pt x="5520305" y="15122"/>
                </a:cubicBezTo>
                <a:cubicBezTo>
                  <a:pt x="5359961" y="35259"/>
                  <a:pt x="5144426" y="-7856"/>
                  <a:pt x="5003867" y="15122"/>
                </a:cubicBezTo>
                <a:cubicBezTo>
                  <a:pt x="4848224" y="11743"/>
                  <a:pt x="4264575" y="52147"/>
                  <a:pt x="4124526" y="15122"/>
                </a:cubicBezTo>
                <a:cubicBezTo>
                  <a:pt x="3921405" y="5522"/>
                  <a:pt x="3654032" y="9809"/>
                  <a:pt x="3426637" y="15122"/>
                </a:cubicBezTo>
                <a:cubicBezTo>
                  <a:pt x="3203435" y="1691"/>
                  <a:pt x="2911042" y="17790"/>
                  <a:pt x="2638022" y="15122"/>
                </a:cubicBezTo>
                <a:cubicBezTo>
                  <a:pt x="2359144" y="31072"/>
                  <a:pt x="2421978" y="-10323"/>
                  <a:pt x="2212309" y="15122"/>
                </a:cubicBezTo>
                <a:cubicBezTo>
                  <a:pt x="2009097" y="27725"/>
                  <a:pt x="1817105" y="34078"/>
                  <a:pt x="1695871" y="15122"/>
                </a:cubicBezTo>
                <a:cubicBezTo>
                  <a:pt x="1537670" y="20798"/>
                  <a:pt x="1147961" y="12798"/>
                  <a:pt x="997982" y="15122"/>
                </a:cubicBezTo>
                <a:cubicBezTo>
                  <a:pt x="824838" y="83755"/>
                  <a:pt x="361767" y="28017"/>
                  <a:pt x="0" y="15122"/>
                </a:cubicBezTo>
                <a:cubicBezTo>
                  <a:pt x="-135" y="8385"/>
                  <a:pt x="-197" y="3912"/>
                  <a:pt x="0" y="0"/>
                </a:cubicBezTo>
                <a:close/>
              </a:path>
              <a:path w="9072562" h="15122" stroke="0" extrusionOk="0">
                <a:moveTo>
                  <a:pt x="0" y="0"/>
                </a:moveTo>
                <a:cubicBezTo>
                  <a:pt x="153726" y="22974"/>
                  <a:pt x="392458" y="-12065"/>
                  <a:pt x="516438" y="0"/>
                </a:cubicBezTo>
                <a:cubicBezTo>
                  <a:pt x="640080" y="10903"/>
                  <a:pt x="829300" y="12001"/>
                  <a:pt x="942151" y="0"/>
                </a:cubicBezTo>
                <a:cubicBezTo>
                  <a:pt x="1073212" y="32920"/>
                  <a:pt x="1296088" y="-12213"/>
                  <a:pt x="1458589" y="0"/>
                </a:cubicBezTo>
                <a:cubicBezTo>
                  <a:pt x="1635738" y="59847"/>
                  <a:pt x="1921218" y="-43071"/>
                  <a:pt x="2156478" y="0"/>
                </a:cubicBezTo>
                <a:cubicBezTo>
                  <a:pt x="2367952" y="46326"/>
                  <a:pt x="2629636" y="-41202"/>
                  <a:pt x="2945093" y="0"/>
                </a:cubicBezTo>
                <a:cubicBezTo>
                  <a:pt x="3264525" y="15355"/>
                  <a:pt x="3424811" y="-19672"/>
                  <a:pt x="3824434" y="0"/>
                </a:cubicBezTo>
                <a:cubicBezTo>
                  <a:pt x="4206435" y="-3718"/>
                  <a:pt x="4317969" y="30942"/>
                  <a:pt x="4703774" y="0"/>
                </a:cubicBezTo>
                <a:cubicBezTo>
                  <a:pt x="5084894" y="-3634"/>
                  <a:pt x="5134113" y="-8400"/>
                  <a:pt x="5310938" y="0"/>
                </a:cubicBezTo>
                <a:cubicBezTo>
                  <a:pt x="5480084" y="73084"/>
                  <a:pt x="5866486" y="6022"/>
                  <a:pt x="6099553" y="0"/>
                </a:cubicBezTo>
                <a:cubicBezTo>
                  <a:pt x="6370621" y="-4028"/>
                  <a:pt x="6507882" y="22571"/>
                  <a:pt x="6797443" y="0"/>
                </a:cubicBezTo>
                <a:cubicBezTo>
                  <a:pt x="7115200" y="-25786"/>
                  <a:pt x="7196722" y="6704"/>
                  <a:pt x="7404606" y="0"/>
                </a:cubicBezTo>
                <a:cubicBezTo>
                  <a:pt x="7576224" y="18494"/>
                  <a:pt x="7894692" y="90860"/>
                  <a:pt x="8193221" y="0"/>
                </a:cubicBezTo>
                <a:cubicBezTo>
                  <a:pt x="8512877" y="-39883"/>
                  <a:pt x="8749835" y="30296"/>
                  <a:pt x="9072562" y="0"/>
                </a:cubicBezTo>
                <a:cubicBezTo>
                  <a:pt x="9071153" y="7256"/>
                  <a:pt x="9072044" y="11878"/>
                  <a:pt x="9072562" y="15122"/>
                </a:cubicBezTo>
                <a:cubicBezTo>
                  <a:pt x="8934120" y="37946"/>
                  <a:pt x="8796607" y="4781"/>
                  <a:pt x="8556124" y="15122"/>
                </a:cubicBezTo>
                <a:cubicBezTo>
                  <a:pt x="8230089" y="46297"/>
                  <a:pt x="7986011" y="-15412"/>
                  <a:pt x="7676783" y="15122"/>
                </a:cubicBezTo>
                <a:cubicBezTo>
                  <a:pt x="7550497" y="-894"/>
                  <a:pt x="7396329" y="11476"/>
                  <a:pt x="7160345" y="15122"/>
                </a:cubicBezTo>
                <a:cubicBezTo>
                  <a:pt x="6968755" y="44922"/>
                  <a:pt x="6700857" y="-77505"/>
                  <a:pt x="6371730" y="15122"/>
                </a:cubicBezTo>
                <a:cubicBezTo>
                  <a:pt x="6057224" y="40768"/>
                  <a:pt x="6033402" y="7400"/>
                  <a:pt x="5946018" y="15122"/>
                </a:cubicBezTo>
                <a:cubicBezTo>
                  <a:pt x="5861277" y="53564"/>
                  <a:pt x="5580091" y="67373"/>
                  <a:pt x="5248128" y="15122"/>
                </a:cubicBezTo>
                <a:cubicBezTo>
                  <a:pt x="5074729" y="39796"/>
                  <a:pt x="4855366" y="-4717"/>
                  <a:pt x="4731690" y="15122"/>
                </a:cubicBezTo>
                <a:cubicBezTo>
                  <a:pt x="4625356" y="24683"/>
                  <a:pt x="4242583" y="26923"/>
                  <a:pt x="3852349" y="15122"/>
                </a:cubicBezTo>
                <a:cubicBezTo>
                  <a:pt x="3457151" y="-11117"/>
                  <a:pt x="3644356" y="52029"/>
                  <a:pt x="3426637" y="15122"/>
                </a:cubicBezTo>
                <a:cubicBezTo>
                  <a:pt x="3207921" y="2553"/>
                  <a:pt x="2950194" y="-3161"/>
                  <a:pt x="2728747" y="15122"/>
                </a:cubicBezTo>
                <a:cubicBezTo>
                  <a:pt x="2536017" y="32103"/>
                  <a:pt x="2511378" y="21910"/>
                  <a:pt x="2303035" y="15122"/>
                </a:cubicBezTo>
                <a:cubicBezTo>
                  <a:pt x="2100332" y="9538"/>
                  <a:pt x="1936922" y="1211"/>
                  <a:pt x="1786597" y="15122"/>
                </a:cubicBezTo>
                <a:cubicBezTo>
                  <a:pt x="1629839" y="-10178"/>
                  <a:pt x="1215525" y="-954"/>
                  <a:pt x="997982" y="15122"/>
                </a:cubicBezTo>
                <a:cubicBezTo>
                  <a:pt x="803813" y="24148"/>
                  <a:pt x="478347" y="50194"/>
                  <a:pt x="0" y="15122"/>
                </a:cubicBezTo>
                <a:cubicBezTo>
                  <a:pt x="-149" y="9173"/>
                  <a:pt x="-635" y="4047"/>
                  <a:pt x="0" y="0"/>
                </a:cubicBezTo>
                <a:close/>
              </a:path>
              <a:path w="9072562" h="15122" fill="none" stroke="0" extrusionOk="0">
                <a:moveTo>
                  <a:pt x="0" y="0"/>
                </a:moveTo>
                <a:cubicBezTo>
                  <a:pt x="244283" y="7926"/>
                  <a:pt x="397517" y="12109"/>
                  <a:pt x="788615" y="0"/>
                </a:cubicBezTo>
                <a:cubicBezTo>
                  <a:pt x="1138556" y="-35290"/>
                  <a:pt x="1243567" y="-18019"/>
                  <a:pt x="1667956" y="0"/>
                </a:cubicBezTo>
                <a:cubicBezTo>
                  <a:pt x="2091820" y="18871"/>
                  <a:pt x="1932506" y="-236"/>
                  <a:pt x="2093668" y="0"/>
                </a:cubicBezTo>
                <a:cubicBezTo>
                  <a:pt x="2282015" y="41584"/>
                  <a:pt x="2475871" y="39594"/>
                  <a:pt x="2700832" y="0"/>
                </a:cubicBezTo>
                <a:cubicBezTo>
                  <a:pt x="2947112" y="-28518"/>
                  <a:pt x="2951892" y="3313"/>
                  <a:pt x="3126544" y="0"/>
                </a:cubicBezTo>
                <a:cubicBezTo>
                  <a:pt x="3294586" y="-24737"/>
                  <a:pt x="3642416" y="32377"/>
                  <a:pt x="3824434" y="0"/>
                </a:cubicBezTo>
                <a:cubicBezTo>
                  <a:pt x="4000205" y="-10252"/>
                  <a:pt x="4236901" y="19304"/>
                  <a:pt x="4431598" y="0"/>
                </a:cubicBezTo>
                <a:cubicBezTo>
                  <a:pt x="4577696" y="-65381"/>
                  <a:pt x="4962199" y="-49485"/>
                  <a:pt x="5220213" y="0"/>
                </a:cubicBezTo>
                <a:cubicBezTo>
                  <a:pt x="5511222" y="-8800"/>
                  <a:pt x="5814150" y="-59405"/>
                  <a:pt x="6099553" y="0"/>
                </a:cubicBezTo>
                <a:cubicBezTo>
                  <a:pt x="6350754" y="17916"/>
                  <a:pt x="6499020" y="-988"/>
                  <a:pt x="6797443" y="0"/>
                </a:cubicBezTo>
                <a:cubicBezTo>
                  <a:pt x="7135528" y="11535"/>
                  <a:pt x="7264668" y="-41115"/>
                  <a:pt x="7676783" y="0"/>
                </a:cubicBezTo>
                <a:cubicBezTo>
                  <a:pt x="8071795" y="34625"/>
                  <a:pt x="8042850" y="24931"/>
                  <a:pt x="8374673" y="0"/>
                </a:cubicBezTo>
                <a:cubicBezTo>
                  <a:pt x="8687095" y="-17703"/>
                  <a:pt x="8899009" y="3350"/>
                  <a:pt x="9072562" y="0"/>
                </a:cubicBezTo>
                <a:cubicBezTo>
                  <a:pt x="9072307" y="3724"/>
                  <a:pt x="9073390" y="11102"/>
                  <a:pt x="9072562" y="15122"/>
                </a:cubicBezTo>
                <a:cubicBezTo>
                  <a:pt x="8896035" y="-20904"/>
                  <a:pt x="8637251" y="-20271"/>
                  <a:pt x="8374673" y="15122"/>
                </a:cubicBezTo>
                <a:cubicBezTo>
                  <a:pt x="8114311" y="8014"/>
                  <a:pt x="7965767" y="1749"/>
                  <a:pt x="7858234" y="15122"/>
                </a:cubicBezTo>
                <a:cubicBezTo>
                  <a:pt x="7725040" y="48629"/>
                  <a:pt x="7622343" y="-19333"/>
                  <a:pt x="7432522" y="15122"/>
                </a:cubicBezTo>
                <a:cubicBezTo>
                  <a:pt x="7225171" y="40740"/>
                  <a:pt x="7006211" y="12644"/>
                  <a:pt x="6825358" y="15122"/>
                </a:cubicBezTo>
                <a:cubicBezTo>
                  <a:pt x="6647037" y="-27318"/>
                  <a:pt x="6286670" y="15943"/>
                  <a:pt x="6127469" y="15122"/>
                </a:cubicBezTo>
                <a:cubicBezTo>
                  <a:pt x="5957447" y="-5938"/>
                  <a:pt x="5643247" y="-214"/>
                  <a:pt x="5520305" y="15122"/>
                </a:cubicBezTo>
                <a:cubicBezTo>
                  <a:pt x="5390721" y="5838"/>
                  <a:pt x="5157059" y="-5759"/>
                  <a:pt x="5003867" y="15122"/>
                </a:cubicBezTo>
                <a:cubicBezTo>
                  <a:pt x="4878054" y="-10345"/>
                  <a:pt x="4319875" y="86086"/>
                  <a:pt x="4124526" y="15122"/>
                </a:cubicBezTo>
                <a:cubicBezTo>
                  <a:pt x="3948300" y="-32840"/>
                  <a:pt x="3611251" y="59681"/>
                  <a:pt x="3426637" y="15122"/>
                </a:cubicBezTo>
                <a:cubicBezTo>
                  <a:pt x="3143165" y="10067"/>
                  <a:pt x="2932319" y="56015"/>
                  <a:pt x="2638022" y="15122"/>
                </a:cubicBezTo>
                <a:cubicBezTo>
                  <a:pt x="2341399" y="16447"/>
                  <a:pt x="2434426" y="-7854"/>
                  <a:pt x="2212309" y="15122"/>
                </a:cubicBezTo>
                <a:cubicBezTo>
                  <a:pt x="1992902" y="61306"/>
                  <a:pt x="1847836" y="13451"/>
                  <a:pt x="1695871" y="15122"/>
                </a:cubicBezTo>
                <a:cubicBezTo>
                  <a:pt x="1586592" y="33225"/>
                  <a:pt x="1156417" y="9719"/>
                  <a:pt x="997982" y="15122"/>
                </a:cubicBezTo>
                <a:cubicBezTo>
                  <a:pt x="834043" y="42132"/>
                  <a:pt x="309027" y="34869"/>
                  <a:pt x="0" y="15122"/>
                </a:cubicBezTo>
                <a:cubicBezTo>
                  <a:pt x="229" y="9450"/>
                  <a:pt x="-194" y="275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9072562"/>
                      <a:gd name="connsiteY0" fmla="*/ 0 h 15122"/>
                      <a:gd name="connsiteX1" fmla="*/ 788615 w 9072562"/>
                      <a:gd name="connsiteY1" fmla="*/ 0 h 15122"/>
                      <a:gd name="connsiteX2" fmla="*/ 1667956 w 9072562"/>
                      <a:gd name="connsiteY2" fmla="*/ 0 h 15122"/>
                      <a:gd name="connsiteX3" fmla="*/ 2093668 w 9072562"/>
                      <a:gd name="connsiteY3" fmla="*/ 0 h 15122"/>
                      <a:gd name="connsiteX4" fmla="*/ 2700832 w 9072562"/>
                      <a:gd name="connsiteY4" fmla="*/ 0 h 15122"/>
                      <a:gd name="connsiteX5" fmla="*/ 3126544 w 9072562"/>
                      <a:gd name="connsiteY5" fmla="*/ 0 h 15122"/>
                      <a:gd name="connsiteX6" fmla="*/ 3824434 w 9072562"/>
                      <a:gd name="connsiteY6" fmla="*/ 0 h 15122"/>
                      <a:gd name="connsiteX7" fmla="*/ 4431598 w 9072562"/>
                      <a:gd name="connsiteY7" fmla="*/ 0 h 15122"/>
                      <a:gd name="connsiteX8" fmla="*/ 5220213 w 9072562"/>
                      <a:gd name="connsiteY8" fmla="*/ 0 h 15122"/>
                      <a:gd name="connsiteX9" fmla="*/ 6099553 w 9072562"/>
                      <a:gd name="connsiteY9" fmla="*/ 0 h 15122"/>
                      <a:gd name="connsiteX10" fmla="*/ 6797443 w 9072562"/>
                      <a:gd name="connsiteY10" fmla="*/ 0 h 15122"/>
                      <a:gd name="connsiteX11" fmla="*/ 7676783 w 9072562"/>
                      <a:gd name="connsiteY11" fmla="*/ 0 h 15122"/>
                      <a:gd name="connsiteX12" fmla="*/ 8374673 w 9072562"/>
                      <a:gd name="connsiteY12" fmla="*/ 0 h 15122"/>
                      <a:gd name="connsiteX13" fmla="*/ 9072562 w 9072562"/>
                      <a:gd name="connsiteY13" fmla="*/ 0 h 15122"/>
                      <a:gd name="connsiteX14" fmla="*/ 9072562 w 9072562"/>
                      <a:gd name="connsiteY14" fmla="*/ 15122 h 15122"/>
                      <a:gd name="connsiteX15" fmla="*/ 8374673 w 9072562"/>
                      <a:gd name="connsiteY15" fmla="*/ 15122 h 15122"/>
                      <a:gd name="connsiteX16" fmla="*/ 7858234 w 9072562"/>
                      <a:gd name="connsiteY16" fmla="*/ 15122 h 15122"/>
                      <a:gd name="connsiteX17" fmla="*/ 7432522 w 9072562"/>
                      <a:gd name="connsiteY17" fmla="*/ 15122 h 15122"/>
                      <a:gd name="connsiteX18" fmla="*/ 6825358 w 9072562"/>
                      <a:gd name="connsiteY18" fmla="*/ 15122 h 15122"/>
                      <a:gd name="connsiteX19" fmla="*/ 6127469 w 9072562"/>
                      <a:gd name="connsiteY19" fmla="*/ 15122 h 15122"/>
                      <a:gd name="connsiteX20" fmla="*/ 5520305 w 9072562"/>
                      <a:gd name="connsiteY20" fmla="*/ 15122 h 15122"/>
                      <a:gd name="connsiteX21" fmla="*/ 5003867 w 9072562"/>
                      <a:gd name="connsiteY21" fmla="*/ 15122 h 15122"/>
                      <a:gd name="connsiteX22" fmla="*/ 4124526 w 9072562"/>
                      <a:gd name="connsiteY22" fmla="*/ 15122 h 15122"/>
                      <a:gd name="connsiteX23" fmla="*/ 3426637 w 9072562"/>
                      <a:gd name="connsiteY23" fmla="*/ 15122 h 15122"/>
                      <a:gd name="connsiteX24" fmla="*/ 2638022 w 9072562"/>
                      <a:gd name="connsiteY24" fmla="*/ 15122 h 15122"/>
                      <a:gd name="connsiteX25" fmla="*/ 2212309 w 9072562"/>
                      <a:gd name="connsiteY25" fmla="*/ 15122 h 15122"/>
                      <a:gd name="connsiteX26" fmla="*/ 1695871 w 9072562"/>
                      <a:gd name="connsiteY26" fmla="*/ 15122 h 15122"/>
                      <a:gd name="connsiteX27" fmla="*/ 997982 w 9072562"/>
                      <a:gd name="connsiteY27" fmla="*/ 15122 h 15122"/>
                      <a:gd name="connsiteX28" fmla="*/ 0 w 9072562"/>
                      <a:gd name="connsiteY28" fmla="*/ 15122 h 15122"/>
                      <a:gd name="connsiteX29" fmla="*/ 0 w 9072562"/>
                      <a:gd name="connsiteY29"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72562" h="15122" fill="none" extrusionOk="0">
                        <a:moveTo>
                          <a:pt x="0" y="0"/>
                        </a:moveTo>
                        <a:cubicBezTo>
                          <a:pt x="264314" y="-1286"/>
                          <a:pt x="415976" y="33428"/>
                          <a:pt x="788615" y="0"/>
                        </a:cubicBezTo>
                        <a:cubicBezTo>
                          <a:pt x="1161255" y="-33428"/>
                          <a:pt x="1261420" y="-27895"/>
                          <a:pt x="1667956" y="0"/>
                        </a:cubicBezTo>
                        <a:cubicBezTo>
                          <a:pt x="2074492" y="27895"/>
                          <a:pt x="1947638" y="-8007"/>
                          <a:pt x="2093668" y="0"/>
                        </a:cubicBezTo>
                        <a:cubicBezTo>
                          <a:pt x="2239698" y="8007"/>
                          <a:pt x="2456046" y="29259"/>
                          <a:pt x="2700832" y="0"/>
                        </a:cubicBezTo>
                        <a:cubicBezTo>
                          <a:pt x="2945618" y="-29259"/>
                          <a:pt x="2952109" y="6855"/>
                          <a:pt x="3126544" y="0"/>
                        </a:cubicBezTo>
                        <a:cubicBezTo>
                          <a:pt x="3300979" y="-6855"/>
                          <a:pt x="3654006" y="11598"/>
                          <a:pt x="3824434" y="0"/>
                        </a:cubicBezTo>
                        <a:cubicBezTo>
                          <a:pt x="3994862" y="-11598"/>
                          <a:pt x="4263228" y="27283"/>
                          <a:pt x="4431598" y="0"/>
                        </a:cubicBezTo>
                        <a:cubicBezTo>
                          <a:pt x="4599968" y="-27283"/>
                          <a:pt x="4958356" y="-38498"/>
                          <a:pt x="5220213" y="0"/>
                        </a:cubicBezTo>
                        <a:cubicBezTo>
                          <a:pt x="5482070" y="38498"/>
                          <a:pt x="5846168" y="-34297"/>
                          <a:pt x="6099553" y="0"/>
                        </a:cubicBezTo>
                        <a:cubicBezTo>
                          <a:pt x="6352938" y="34297"/>
                          <a:pt x="6483556" y="3290"/>
                          <a:pt x="6797443" y="0"/>
                        </a:cubicBezTo>
                        <a:cubicBezTo>
                          <a:pt x="7111330" y="-3290"/>
                          <a:pt x="7287839" y="-34765"/>
                          <a:pt x="7676783" y="0"/>
                        </a:cubicBezTo>
                        <a:cubicBezTo>
                          <a:pt x="8065727" y="34765"/>
                          <a:pt x="8044287" y="22698"/>
                          <a:pt x="8374673" y="0"/>
                        </a:cubicBezTo>
                        <a:cubicBezTo>
                          <a:pt x="8705059" y="-22698"/>
                          <a:pt x="8893035" y="-12234"/>
                          <a:pt x="9072562" y="0"/>
                        </a:cubicBezTo>
                        <a:cubicBezTo>
                          <a:pt x="9072238" y="4115"/>
                          <a:pt x="9073291" y="11698"/>
                          <a:pt x="9072562" y="15122"/>
                        </a:cubicBezTo>
                        <a:cubicBezTo>
                          <a:pt x="8906628" y="3560"/>
                          <a:pt x="8632831" y="47"/>
                          <a:pt x="8374673" y="15122"/>
                        </a:cubicBezTo>
                        <a:cubicBezTo>
                          <a:pt x="8116515" y="30197"/>
                          <a:pt x="7983570" y="-2779"/>
                          <a:pt x="7858234" y="15122"/>
                        </a:cubicBezTo>
                        <a:cubicBezTo>
                          <a:pt x="7732898" y="33023"/>
                          <a:pt x="7627609" y="-2048"/>
                          <a:pt x="7432522" y="15122"/>
                        </a:cubicBezTo>
                        <a:cubicBezTo>
                          <a:pt x="7237435" y="32292"/>
                          <a:pt x="6996608" y="41573"/>
                          <a:pt x="6825358" y="15122"/>
                        </a:cubicBezTo>
                        <a:cubicBezTo>
                          <a:pt x="6654108" y="-11329"/>
                          <a:pt x="6291485" y="25725"/>
                          <a:pt x="6127469" y="15122"/>
                        </a:cubicBezTo>
                        <a:cubicBezTo>
                          <a:pt x="5963453" y="4519"/>
                          <a:pt x="5660576" y="19115"/>
                          <a:pt x="5520305" y="15122"/>
                        </a:cubicBezTo>
                        <a:cubicBezTo>
                          <a:pt x="5380034" y="11129"/>
                          <a:pt x="5155259" y="10796"/>
                          <a:pt x="5003867" y="15122"/>
                        </a:cubicBezTo>
                        <a:cubicBezTo>
                          <a:pt x="4852475" y="19448"/>
                          <a:pt x="4304127" y="49916"/>
                          <a:pt x="4124526" y="15122"/>
                        </a:cubicBezTo>
                        <a:cubicBezTo>
                          <a:pt x="3944925" y="-19672"/>
                          <a:pt x="3664900" y="49242"/>
                          <a:pt x="3426637" y="15122"/>
                        </a:cubicBezTo>
                        <a:cubicBezTo>
                          <a:pt x="3188374" y="-18998"/>
                          <a:pt x="2923518" y="3730"/>
                          <a:pt x="2638022" y="15122"/>
                        </a:cubicBezTo>
                        <a:cubicBezTo>
                          <a:pt x="2352527" y="26514"/>
                          <a:pt x="2418348" y="-1869"/>
                          <a:pt x="2212309" y="15122"/>
                        </a:cubicBezTo>
                        <a:cubicBezTo>
                          <a:pt x="2006270" y="32113"/>
                          <a:pt x="1829193" y="3504"/>
                          <a:pt x="1695871" y="15122"/>
                        </a:cubicBezTo>
                        <a:cubicBezTo>
                          <a:pt x="1562549" y="26740"/>
                          <a:pt x="1146794" y="1912"/>
                          <a:pt x="997982" y="15122"/>
                        </a:cubicBezTo>
                        <a:cubicBezTo>
                          <a:pt x="849170" y="28332"/>
                          <a:pt x="290218" y="19926"/>
                          <a:pt x="0" y="15122"/>
                        </a:cubicBezTo>
                        <a:cubicBezTo>
                          <a:pt x="-252" y="8829"/>
                          <a:pt x="10" y="3307"/>
                          <a:pt x="0" y="0"/>
                        </a:cubicBezTo>
                        <a:close/>
                      </a:path>
                      <a:path w="9072562" h="15122" stroke="0" extrusionOk="0">
                        <a:moveTo>
                          <a:pt x="0" y="0"/>
                        </a:moveTo>
                        <a:cubicBezTo>
                          <a:pt x="141103" y="656"/>
                          <a:pt x="396651" y="9340"/>
                          <a:pt x="516438" y="0"/>
                        </a:cubicBezTo>
                        <a:cubicBezTo>
                          <a:pt x="636225" y="-9340"/>
                          <a:pt x="832647" y="-14954"/>
                          <a:pt x="942151" y="0"/>
                        </a:cubicBezTo>
                        <a:cubicBezTo>
                          <a:pt x="1051655" y="14954"/>
                          <a:pt x="1261749" y="-24393"/>
                          <a:pt x="1458589" y="0"/>
                        </a:cubicBezTo>
                        <a:cubicBezTo>
                          <a:pt x="1655429" y="24393"/>
                          <a:pt x="1916267" y="-15482"/>
                          <a:pt x="2156478" y="0"/>
                        </a:cubicBezTo>
                        <a:cubicBezTo>
                          <a:pt x="2396689" y="15482"/>
                          <a:pt x="2633204" y="-10788"/>
                          <a:pt x="2945093" y="0"/>
                        </a:cubicBezTo>
                        <a:cubicBezTo>
                          <a:pt x="3256982" y="10788"/>
                          <a:pt x="3454162" y="-6792"/>
                          <a:pt x="3824434" y="0"/>
                        </a:cubicBezTo>
                        <a:cubicBezTo>
                          <a:pt x="4194706" y="6792"/>
                          <a:pt x="4319988" y="376"/>
                          <a:pt x="4703774" y="0"/>
                        </a:cubicBezTo>
                        <a:cubicBezTo>
                          <a:pt x="5087560" y="-376"/>
                          <a:pt x="5126744" y="-13553"/>
                          <a:pt x="5310938" y="0"/>
                        </a:cubicBezTo>
                        <a:cubicBezTo>
                          <a:pt x="5495132" y="13553"/>
                          <a:pt x="5842752" y="-26163"/>
                          <a:pt x="6099553" y="0"/>
                        </a:cubicBezTo>
                        <a:cubicBezTo>
                          <a:pt x="6356354" y="26163"/>
                          <a:pt x="6492618" y="14517"/>
                          <a:pt x="6797443" y="0"/>
                        </a:cubicBezTo>
                        <a:cubicBezTo>
                          <a:pt x="7102268" y="-14517"/>
                          <a:pt x="7210781" y="-16073"/>
                          <a:pt x="7404606" y="0"/>
                        </a:cubicBezTo>
                        <a:cubicBezTo>
                          <a:pt x="7598431" y="16073"/>
                          <a:pt x="7888854" y="33570"/>
                          <a:pt x="8193221" y="0"/>
                        </a:cubicBezTo>
                        <a:cubicBezTo>
                          <a:pt x="8497588" y="-33570"/>
                          <a:pt x="8770347" y="32155"/>
                          <a:pt x="9072562" y="0"/>
                        </a:cubicBezTo>
                        <a:cubicBezTo>
                          <a:pt x="9071997" y="7301"/>
                          <a:pt x="9072152" y="11748"/>
                          <a:pt x="9072562" y="15122"/>
                        </a:cubicBezTo>
                        <a:cubicBezTo>
                          <a:pt x="8924393" y="40482"/>
                          <a:pt x="8809853" y="-9205"/>
                          <a:pt x="8556124" y="15122"/>
                        </a:cubicBezTo>
                        <a:cubicBezTo>
                          <a:pt x="8302395" y="39449"/>
                          <a:pt x="8010112" y="13833"/>
                          <a:pt x="7676783" y="15122"/>
                        </a:cubicBezTo>
                        <a:cubicBezTo>
                          <a:pt x="7343454" y="16411"/>
                          <a:pt x="7345830" y="14752"/>
                          <a:pt x="7160345" y="15122"/>
                        </a:cubicBezTo>
                        <a:cubicBezTo>
                          <a:pt x="6974860" y="15492"/>
                          <a:pt x="6678294" y="-18650"/>
                          <a:pt x="6371730" y="15122"/>
                        </a:cubicBezTo>
                        <a:cubicBezTo>
                          <a:pt x="6065166" y="48894"/>
                          <a:pt x="6037836" y="7165"/>
                          <a:pt x="5946018" y="15122"/>
                        </a:cubicBezTo>
                        <a:cubicBezTo>
                          <a:pt x="5854200" y="23079"/>
                          <a:pt x="5590883" y="15479"/>
                          <a:pt x="5248128" y="15122"/>
                        </a:cubicBezTo>
                        <a:cubicBezTo>
                          <a:pt x="4905373" y="14766"/>
                          <a:pt x="4844420" y="13075"/>
                          <a:pt x="4731690" y="15122"/>
                        </a:cubicBezTo>
                        <a:cubicBezTo>
                          <a:pt x="4618960" y="17169"/>
                          <a:pt x="4234374" y="35964"/>
                          <a:pt x="3852349" y="15122"/>
                        </a:cubicBezTo>
                        <a:cubicBezTo>
                          <a:pt x="3470324" y="-5720"/>
                          <a:pt x="3634376" y="22003"/>
                          <a:pt x="3426637" y="15122"/>
                        </a:cubicBezTo>
                        <a:cubicBezTo>
                          <a:pt x="3218898" y="8241"/>
                          <a:pt x="2920558" y="-6355"/>
                          <a:pt x="2728747" y="15122"/>
                        </a:cubicBezTo>
                        <a:cubicBezTo>
                          <a:pt x="2536936" y="36599"/>
                          <a:pt x="2513466" y="24102"/>
                          <a:pt x="2303035" y="15122"/>
                        </a:cubicBezTo>
                        <a:cubicBezTo>
                          <a:pt x="2092604" y="6142"/>
                          <a:pt x="1962710" y="9357"/>
                          <a:pt x="1786597" y="15122"/>
                        </a:cubicBezTo>
                        <a:cubicBezTo>
                          <a:pt x="1610484" y="20887"/>
                          <a:pt x="1193979" y="-7803"/>
                          <a:pt x="997982" y="15122"/>
                        </a:cubicBezTo>
                        <a:cubicBezTo>
                          <a:pt x="801985" y="38047"/>
                          <a:pt x="399706" y="43803"/>
                          <a:pt x="0" y="15122"/>
                        </a:cubicBezTo>
                        <a:cubicBezTo>
                          <a:pt x="215" y="8548"/>
                          <a:pt x="-421" y="475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136B796-32EC-8D04-A829-81E24F4F867B}"/>
              </a:ext>
            </a:extLst>
          </p:cNvPr>
          <p:cNvSpPr txBox="1"/>
          <p:nvPr/>
        </p:nvSpPr>
        <p:spPr>
          <a:xfrm>
            <a:off x="104775" y="1536587"/>
            <a:ext cx="6105525" cy="4021077"/>
          </a:xfrm>
          <a:prstGeom prst="rect">
            <a:avLst/>
          </a:prstGeom>
        </p:spPr>
        <p:txBody>
          <a:bodyPr vert="horz" lIns="91440" tIns="45720" rIns="91440" bIns="45720" rtlCol="0" anchor="t">
            <a:normAutofit fontScale="92500" lnSpcReduction="20000"/>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000" b="0" i="1" u="none" strike="noStrike" cap="none" normalizeH="0" baseline="0" dirty="0">
                <a:ln>
                  <a:noFill/>
                </a:ln>
                <a:effectLst/>
              </a:rPr>
              <a:t>IN 1825 the port of Manzanillo opened, so named because of the abundant groves of manzanillo trees that were used extensively in the early days of shipbuilding. It was raised to the status of a city on June 15, 1873. The railroad to</a:t>
            </a:r>
            <a:r>
              <a:rPr kumimoji="0" lang="en-US" altLang="en-US" sz="2000" b="1" i="1" u="none" strike="noStrike" cap="none" normalizeH="0" baseline="0" dirty="0">
                <a:ln>
                  <a:noFill/>
                </a:ln>
                <a:effectLst/>
              </a:rPr>
              <a:t> </a:t>
            </a:r>
            <a:r>
              <a:rPr kumimoji="0" lang="en-US" altLang="en-US" sz="2000" b="0" i="1" u="none" strike="noStrike" cap="none" normalizeH="0" baseline="0" dirty="0">
                <a:ln>
                  <a:noFill/>
                </a:ln>
                <a:effectLst/>
              </a:rPr>
              <a:t>Colima was completed in 1889 after budgeting for this necessity to expand the country, and other amenities, such as electricity and potable water soon followed. In 1908, President Porfirio Dias inaugurated the railway linkage with Guadalajara and designated Manzanillo as an official port of entry. It was the state capital from February 20 to March 1, 1915, while Pancho Villa’s troops were threatening to capture the city of Colima.</a:t>
            </a:r>
            <a:r>
              <a:rPr kumimoji="0" lang="en-US" altLang="en-US" sz="2000" b="0" i="0" u="none" strike="noStrike" cap="none" normalizeH="0" baseline="0" dirty="0">
                <a:ln>
                  <a:noFill/>
                </a:ln>
                <a:effectLst/>
              </a:rPr>
              <a:t> </a:t>
            </a:r>
          </a:p>
          <a:p>
            <a:pPr indent="-228600" fontAlgn="base">
              <a:lnSpc>
                <a:spcPct val="90000"/>
              </a:lnSpc>
              <a:spcBef>
                <a:spcPct val="0"/>
              </a:spcBef>
              <a:spcAft>
                <a:spcPts val="600"/>
              </a:spcAft>
              <a:buFont typeface="Arial" panose="020B0604020202020204" pitchFamily="34" charset="0"/>
              <a:buChar char="•"/>
            </a:pPr>
            <a:r>
              <a:rPr kumimoji="0" lang="en-US" altLang="en-US" sz="2000" b="0" i="1" u="none" strike="noStrike" cap="none" normalizeH="0" baseline="0" dirty="0">
                <a:ln>
                  <a:noFill/>
                </a:ln>
                <a:effectLst/>
              </a:rPr>
              <a:t>As the largest port in Mexico, it can admit ships of more than 30,000 tons. The federal government has built a coal-fueled power generating plant, which supplies electricity to a 5-state area (although the city of Manzanillo has its own separate power plant.)</a:t>
            </a:r>
            <a:endParaRPr kumimoji="0" lang="en-US" altLang="en-US" sz="2000"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500"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1500" b="0" i="0" u="none" strike="noStrike" cap="none" normalizeH="0" baseline="0" dirty="0">
              <a:ln>
                <a:noFill/>
              </a:ln>
              <a:effectLst/>
            </a:endParaRPr>
          </a:p>
        </p:txBody>
      </p:sp>
      <p:pic>
        <p:nvPicPr>
          <p:cNvPr id="14" name="Picture 13" descr="An aerial view of a factory&#10;&#10;Description automatically generated">
            <a:extLst>
              <a:ext uri="{FF2B5EF4-FFF2-40B4-BE49-F238E27FC236}">
                <a16:creationId xmlns:a16="http://schemas.microsoft.com/office/drawing/2014/main" id="{B8F9E7D4-6C46-BE4F-A865-1AFBB4D6AC1B}"/>
              </a:ext>
            </a:extLst>
          </p:cNvPr>
          <p:cNvPicPr>
            <a:picLocks noChangeAspect="1"/>
          </p:cNvPicPr>
          <p:nvPr/>
        </p:nvPicPr>
        <p:blipFill rotWithShape="1">
          <a:blip r:embed="rId3">
            <a:extLst>
              <a:ext uri="{28A0092B-C50C-407E-A947-70E740481C1C}">
                <a14:useLocalDpi xmlns:a14="http://schemas.microsoft.com/office/drawing/2010/main" val="0"/>
              </a:ext>
            </a:extLst>
          </a:blip>
          <a:srcRect l="18961" r="15140" b="-1"/>
          <a:stretch/>
        </p:blipFill>
        <p:spPr>
          <a:xfrm>
            <a:off x="6346409" y="1731407"/>
            <a:ext cx="3258562" cy="3387209"/>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smtClean="0">
                <a:solidFill>
                  <a:prstClr val="black">
                    <a:tint val="75000"/>
                  </a:prstClr>
                </a:solidFill>
                <a:latin typeface="Calibri" panose="020F0502020204030204"/>
                <a:ea typeface="+mn-ea"/>
                <a:cs typeface="+mn-cs"/>
              </a:rPr>
              <a:pPr hangingPunct="1">
                <a:spcAft>
                  <a:spcPts val="600"/>
                </a:spcAft>
                <a:defRPr/>
              </a:pPr>
              <a:t>9</a:t>
            </a:fld>
            <a:endParaRPr lang="en-US" sz="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39996932"/>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321</TotalTime>
  <Words>2484</Words>
  <Application>Microsoft Office PowerPoint</Application>
  <PresentationFormat>Custom</PresentationFormat>
  <Paragraphs>129</Paragraphs>
  <Slides>23</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23</vt:i4>
      </vt:variant>
    </vt:vector>
  </HeadingPairs>
  <TitlesOfParts>
    <vt:vector size="37" baseType="lpstr">
      <vt:lpstr>Alef</vt:lpstr>
      <vt:lpstr>Arial</vt:lpstr>
      <vt:lpstr>Calibri</vt:lpstr>
      <vt:lpstr>Calibri Light</vt:lpstr>
      <vt:lpstr>Liberation Sans</vt:lpstr>
      <vt:lpstr>Manrope</vt:lpstr>
      <vt:lpstr>Segoe UI</vt:lpstr>
      <vt:lpstr>Tahoma</vt:lpstr>
      <vt:lpstr>Times New Roman</vt:lpstr>
      <vt:lpstr>Trip Sans VF</vt:lpstr>
      <vt:lpstr>Wingdings</vt:lpstr>
      <vt:lpstr>Blue_Curve1</vt:lpstr>
      <vt:lpstr>Default</vt:lpstr>
      <vt:lpstr>Office Theme</vt:lpstr>
      <vt:lpstr>Manzanillo, Mexico Presented by Fellow Cruiser Marc Silver</vt:lpstr>
      <vt:lpstr>What I Will Cover</vt:lpstr>
      <vt:lpstr>My Port Philosophy</vt:lpstr>
      <vt:lpstr>PowerPoint Presentation</vt:lpstr>
      <vt:lpstr>PowerPoint Presentation</vt:lpstr>
      <vt:lpstr>About Manzanillo</vt:lpstr>
      <vt:lpstr>Historical Manzanillo, Mexico</vt:lpstr>
      <vt:lpstr>History of Manzanillo Cont.</vt:lpstr>
      <vt:lpstr>History of Manzanillo Cont.</vt:lpstr>
      <vt:lpstr>PowerPoint Presentation</vt:lpstr>
      <vt:lpstr>PowerPoint Presentation</vt:lpstr>
      <vt:lpstr>Manzanillo City Bus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Thoughts</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29</cp:revision>
  <dcterms:created xsi:type="dcterms:W3CDTF">2023-09-16T03:30:57Z</dcterms:created>
  <dcterms:modified xsi:type="dcterms:W3CDTF">2026-01-03T06:29:31Z</dcterms:modified>
</cp:coreProperties>
</file>