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handoutMasterIdLst>
    <p:handoutMasterId r:id="rId30"/>
  </p:handoutMasterIdLst>
  <p:sldIdLst>
    <p:sldId id="256" r:id="rId2"/>
    <p:sldId id="273" r:id="rId3"/>
    <p:sldId id="257" r:id="rId4"/>
    <p:sldId id="274" r:id="rId5"/>
    <p:sldId id="258" r:id="rId6"/>
    <p:sldId id="279" r:id="rId7"/>
    <p:sldId id="276" r:id="rId8"/>
    <p:sldId id="281" r:id="rId9"/>
    <p:sldId id="282" r:id="rId10"/>
    <p:sldId id="277" r:id="rId11"/>
    <p:sldId id="285" r:id="rId12"/>
    <p:sldId id="284" r:id="rId13"/>
    <p:sldId id="261" r:id="rId14"/>
    <p:sldId id="280" r:id="rId15"/>
    <p:sldId id="264" r:id="rId16"/>
    <p:sldId id="265" r:id="rId17"/>
    <p:sldId id="266" r:id="rId18"/>
    <p:sldId id="278" r:id="rId19"/>
    <p:sldId id="286" r:id="rId20"/>
    <p:sldId id="268" r:id="rId21"/>
    <p:sldId id="287" r:id="rId22"/>
    <p:sldId id="288" r:id="rId23"/>
    <p:sldId id="289" r:id="rId24"/>
    <p:sldId id="294" r:id="rId25"/>
    <p:sldId id="293" r:id="rId26"/>
    <p:sldId id="292" r:id="rId27"/>
    <p:sldId id="272" r:id="rId28"/>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784" autoAdjust="0"/>
  </p:normalViewPr>
  <p:slideViewPr>
    <p:cSldViewPr snapToGrid="0">
      <p:cViewPr varScale="1">
        <p:scale>
          <a:sx n="99" d="100"/>
          <a:sy n="99" d="100"/>
        </p:scale>
        <p:origin x="1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12</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710146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14</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557449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15</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16</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17</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060815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333842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558517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24</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25</a:t>
            </a:fld>
            <a:endParaRPr lang="en-US"/>
          </a:p>
        </p:txBody>
      </p:sp>
    </p:spTree>
    <p:extLst>
      <p:ext uri="{BB962C8B-B14F-4D97-AF65-F5344CB8AC3E}">
        <p14:creationId xmlns:p14="http://schemas.microsoft.com/office/powerpoint/2010/main" val="80776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27</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93792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3178084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919744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88429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DE8A-E5C2-2DCC-A676-A5A090C34EB0}"/>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4DC5A1B4-C719-1466-B017-FB6F122B037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DE6CB557-A787-ACA5-12A6-E3C81CE983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E2CB3DB-C3BD-7143-C72D-D7A0BA79FD4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35F7FBD-69C8-67B3-5EDC-A85221D5E6A0}"/>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230990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E5E0-F3F0-3F12-4133-0FB7E7FF53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F22A53-87D9-1994-5F46-9C033B5BEA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876A9-41A6-E1B7-56A2-0095993D64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B6928C03-221B-8384-ADF0-997D86DD373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3B83D7C-09D4-E15B-99ED-A5F67A6E0394}"/>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98150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031F61-5655-F793-E878-8520CAD73A02}"/>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9D0897-1DC3-7A58-5A80-06C80A34B17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51183-F652-2D5F-D876-43DC220FFDB9}"/>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FD92863E-F1BC-CAAC-F55E-F67C59442307}"/>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FEAEA9-71F8-E595-6800-6C8F078BF4C4}"/>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123365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94FE-5659-AABC-53A1-3A5DED0B2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CC1D5-5FA2-B7C8-7375-E40CAE94A8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55AF1-C34C-23AF-4DD3-E85294BC9C98}"/>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7A6A3026-15C0-D594-B18F-D2467650F9D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5D18FF5-616B-4B32-61D1-59C6E6950829}"/>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361034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101A-EF5D-1B46-AF64-E084802056F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EE65BA15-99DF-17BE-702A-6C5177B174E3}"/>
              </a:ext>
            </a:extLst>
          </p:cNvPr>
          <p:cNvSpPr>
            <a:spLocks noGrp="1"/>
          </p:cNvSpPr>
          <p:nvPr>
            <p:ph type="body" idx="1"/>
          </p:nvPr>
        </p:nvSpPr>
        <p:spPr>
          <a:xfrm>
            <a:off x="687793" y="3794807"/>
            <a:ext cx="8694539" cy="1240432"/>
          </a:xfrm>
        </p:spPr>
        <p:txBody>
          <a:bodyPr/>
          <a:lstStyle>
            <a:lvl1pPr marL="0" indent="0">
              <a:buNone/>
              <a:defRPr sz="1984">
                <a:solidFill>
                  <a:schemeClr val="tx1">
                    <a:tint val="82000"/>
                  </a:schemeClr>
                </a:solidFill>
              </a:defRPr>
            </a:lvl1pPr>
            <a:lvl2pPr marL="378013" indent="0">
              <a:buNone/>
              <a:defRPr sz="1654">
                <a:solidFill>
                  <a:schemeClr val="tx1">
                    <a:tint val="82000"/>
                  </a:schemeClr>
                </a:solidFill>
              </a:defRPr>
            </a:lvl2pPr>
            <a:lvl3pPr marL="756026" indent="0">
              <a:buNone/>
              <a:defRPr sz="1488">
                <a:solidFill>
                  <a:schemeClr val="tx1">
                    <a:tint val="82000"/>
                  </a:schemeClr>
                </a:solidFill>
              </a:defRPr>
            </a:lvl3pPr>
            <a:lvl4pPr marL="1134039" indent="0">
              <a:buNone/>
              <a:defRPr sz="1323">
                <a:solidFill>
                  <a:schemeClr val="tx1">
                    <a:tint val="82000"/>
                  </a:schemeClr>
                </a:solidFill>
              </a:defRPr>
            </a:lvl4pPr>
            <a:lvl5pPr marL="1512052" indent="0">
              <a:buNone/>
              <a:defRPr sz="1323">
                <a:solidFill>
                  <a:schemeClr val="tx1">
                    <a:tint val="82000"/>
                  </a:schemeClr>
                </a:solidFill>
              </a:defRPr>
            </a:lvl5pPr>
            <a:lvl6pPr marL="1890065" indent="0">
              <a:buNone/>
              <a:defRPr sz="1323">
                <a:solidFill>
                  <a:schemeClr val="tx1">
                    <a:tint val="82000"/>
                  </a:schemeClr>
                </a:solidFill>
              </a:defRPr>
            </a:lvl6pPr>
            <a:lvl7pPr marL="2268078" indent="0">
              <a:buNone/>
              <a:defRPr sz="1323">
                <a:solidFill>
                  <a:schemeClr val="tx1">
                    <a:tint val="82000"/>
                  </a:schemeClr>
                </a:solidFill>
              </a:defRPr>
            </a:lvl7pPr>
            <a:lvl8pPr marL="2646091" indent="0">
              <a:buNone/>
              <a:defRPr sz="1323">
                <a:solidFill>
                  <a:schemeClr val="tx1">
                    <a:tint val="82000"/>
                  </a:schemeClr>
                </a:solidFill>
              </a:defRPr>
            </a:lvl8pPr>
            <a:lvl9pPr marL="3024104" indent="0">
              <a:buNone/>
              <a:defRPr sz="1323">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3C2B17-0472-D0F2-5A1D-3B6089455482}"/>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57091E19-2680-EE4F-3073-3325F33C081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EB1910D-24F6-704E-71C1-22BFC1EA28AB}"/>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138464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267C-5652-0B9E-F5C1-88E84647FB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7B90E-7C1D-15E9-2293-06DF7B8208D1}"/>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66A5E2-DED4-5CC7-681A-40D91E90BC4F}"/>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62F3BE-1B4C-0628-F4EA-F50C4B2AFA14}"/>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96224E6-EAC3-E1A6-7B89-7287D78084E1}"/>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6F9C12A6-2DEA-D496-7989-BB628E86E43A}"/>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107349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7484-D962-7CCD-AADF-1F986A0196E2}"/>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03AD47-E932-EC4D-633A-E1443C95B253}"/>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65955B3F-795E-D050-C8BF-F4CEFD8BB03C}"/>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66F78F-C3AB-81BC-7EA3-E249A5FAF578}"/>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4A979CD5-D7D5-E513-E42C-2C6161FF948F}"/>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32665D-6285-972C-73E1-C1DEE19C467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2739B2CA-FA10-D206-E8D9-66C77789430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9174D415-A801-8B7B-7EED-9CD8A2B55F32}"/>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411026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DB10-51CE-C888-37F8-5EBB800660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E2C4C-4A77-9B64-3F59-6B750C95F8B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B1A7AAEB-A9CA-5C89-1DBB-057ECF1A7D9D}"/>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722ABFE3-75E6-6F76-FB6A-9197A6C3A9B5}"/>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73252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EFF96-15A5-09D8-754C-2389057C806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7D05789B-B391-C9DC-DE67-36FAF81CD951}"/>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04917B49-9051-A959-A77B-D768A49015D0}"/>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8500753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33B0-4698-56E6-E5D0-2671D6E4C0F2}"/>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EAD752EE-BC6C-B062-6D15-BBBAEE7C68ED}"/>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E2AE30-F7CD-C06C-82A6-6DB9174F1B16}"/>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29D2F7D1-49C4-A310-6AFF-59022A743A0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95EFDF2-A582-B423-0835-14C939CD568F}"/>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B9A5CDF1-FBFB-9F80-F338-FA50ADC83EE2}"/>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71021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ACE7-472C-2E53-79C2-858CB76B0241}"/>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25BBBBE1-5FF1-AF89-C74B-3E46494BD963}"/>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ECC04E7E-F4CD-0713-B21A-D5E750CD07F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C5F72FCF-88CE-F834-FEAD-0192F24D00F2}"/>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80ABF349-3E99-9592-1109-2F569046744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4F40B83-F3C2-B00F-A498-16442311ED83}"/>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361020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5F741-0B4F-22F4-4AB4-80CE07CF96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3AB00-5764-408A-89A8-C97927CCCC5A}"/>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B93C4-32A3-6E66-8EC0-E8BE008B79E5}"/>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82000"/>
                  </a:schemeClr>
                </a:solidFill>
              </a:defRPr>
            </a:lvl1pPr>
          </a:lstStyle>
          <a:p>
            <a:pPr lvl="0"/>
            <a:endParaRPr lang="en-US"/>
          </a:p>
        </p:txBody>
      </p:sp>
      <p:sp>
        <p:nvSpPr>
          <p:cNvPr id="5" name="Footer Placeholder 4">
            <a:extLst>
              <a:ext uri="{FF2B5EF4-FFF2-40B4-BE49-F238E27FC236}">
                <a16:creationId xmlns:a16="http://schemas.microsoft.com/office/drawing/2014/main" id="{3A71EA2E-233A-901D-1A97-077049E74B4E}"/>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82000"/>
                  </a:schemeClr>
                </a:solidFill>
              </a:defRPr>
            </a:lvl1pPr>
          </a:lstStyle>
          <a:p>
            <a:pPr lvl="0"/>
            <a:endParaRPr lang="en-US"/>
          </a:p>
        </p:txBody>
      </p:sp>
      <p:sp>
        <p:nvSpPr>
          <p:cNvPr id="6" name="Slide Number Placeholder 5">
            <a:extLst>
              <a:ext uri="{FF2B5EF4-FFF2-40B4-BE49-F238E27FC236}">
                <a16:creationId xmlns:a16="http://schemas.microsoft.com/office/drawing/2014/main" id="{06DF2E78-BC80-C88B-1EAD-32E08D88EACA}"/>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82000"/>
                  </a:schemeClr>
                </a:solidFill>
              </a:defRPr>
            </a:lvl1pPr>
          </a:lstStyle>
          <a:p>
            <a:pPr lvl="0"/>
            <a:fld id="{698C6A78-AFA9-4A12-B1DE-91960D3284F0}" type="slidenum">
              <a:rPr lang="en-US" smtClean="0"/>
              <a:t>‹#›</a:t>
            </a:fld>
            <a:endParaRPr lang="en-US"/>
          </a:p>
        </p:txBody>
      </p:sp>
    </p:spTree>
    <p:extLst>
      <p:ext uri="{BB962C8B-B14F-4D97-AF65-F5344CB8AC3E}">
        <p14:creationId xmlns:p14="http://schemas.microsoft.com/office/powerpoint/2010/main" val="15575398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cultura.am.gov.br/portal/casa-das-arte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vivamanaus.co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031875"/>
            <a:ext cx="4648200" cy="3606800"/>
          </a:xfrm>
        </p:spPr>
        <p:txBody>
          <a:bodyPr vert="horz" lIns="91440" tIns="45720" rIns="91440" bIns="45720" rtlCol="0" anchor="ctr">
            <a:normAutofit/>
          </a:bodyPr>
          <a:lstStyle/>
          <a:p>
            <a:pPr lvl="0" algn="ctr" defTabSz="457200"/>
            <a:r>
              <a:rPr lang="en-US" sz="5400" b="0" i="0" kern="1200" dirty="0">
                <a:latin typeface="Times New Roman" panose="02020603050405020304" pitchFamily="18" charset="0"/>
                <a:cs typeface="Times New Roman" panose="02020603050405020304" pitchFamily="18" charset="0"/>
              </a:rPr>
              <a:t>Manaus, Brazil</a:t>
            </a:r>
            <a:br>
              <a:rPr lang="en-US" sz="5400" b="0" i="0" kern="1200" dirty="0">
                <a:latin typeface="Times New Roman" panose="02020603050405020304" pitchFamily="18" charset="0"/>
                <a:cs typeface="Times New Roman" panose="02020603050405020304" pitchFamily="18" charset="0"/>
              </a:rPr>
            </a:br>
            <a:r>
              <a:rPr lang="en-US" sz="2800" b="0" i="0" kern="1200" dirty="0">
                <a:latin typeface="Times New Roman" panose="02020603050405020304" pitchFamily="18" charset="0"/>
                <a:cs typeface="Times New Roman" panose="02020603050405020304" pitchFamily="18" charset="0"/>
              </a:rPr>
              <a:t>Presented by</a:t>
            </a:r>
            <a:br>
              <a:rPr lang="en-US" sz="2800" b="0" i="0" kern="1200" dirty="0">
                <a:latin typeface="Times New Roman" panose="02020603050405020304" pitchFamily="18" charset="0"/>
                <a:cs typeface="Times New Roman" panose="02020603050405020304" pitchFamily="18" charset="0"/>
              </a:rPr>
            </a:br>
            <a:r>
              <a:rPr lang="en-US" sz="4400" b="0" i="0" kern="1200" dirty="0">
                <a:latin typeface="Times New Roman" panose="02020603050405020304" pitchFamily="18" charset="0"/>
                <a:cs typeface="Times New Roman" panose="02020603050405020304" pitchFamily="18" charset="0"/>
              </a:rPr>
              <a:t>Marc Silver</a:t>
            </a:r>
          </a:p>
        </p:txBody>
      </p:sp>
      <p:pic>
        <p:nvPicPr>
          <p:cNvPr id="1026" name="Picture 2" descr="Brazil Flag HD Wallpapers - Wallpaper Cave">
            <a:extLst>
              <a:ext uri="{FF2B5EF4-FFF2-40B4-BE49-F238E27FC236}">
                <a16:creationId xmlns:a16="http://schemas.microsoft.com/office/drawing/2014/main" id="{E9B33078-286D-89AC-E661-28A27FD24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75" y="1031875"/>
            <a:ext cx="5518250" cy="3449027"/>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10</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250040"/>
            <a:ext cx="10080625" cy="692150"/>
          </a:xfrm>
        </p:spPr>
        <p:txBody>
          <a:bodyPr vert="horz">
            <a:normAutofit fontScale="90000"/>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Map of B</a:t>
            </a:r>
            <a:r>
              <a:rPr lang="en-US" sz="4800" b="1" i="0" kern="1200" dirty="0">
                <a:latin typeface="Times New Roman" panose="02020603050405020304" pitchFamily="18" charset="0"/>
                <a:cs typeface="Times New Roman" panose="02020603050405020304" pitchFamily="18" charset="0"/>
              </a:rPr>
              <a:t>razil</a:t>
            </a:r>
            <a:endParaRPr lang="en-US" sz="4800" b="1"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map of brazil with cities and roads&#10;&#10;Description automatically generated">
            <a:extLst>
              <a:ext uri="{FF2B5EF4-FFF2-40B4-BE49-F238E27FC236}">
                <a16:creationId xmlns:a16="http://schemas.microsoft.com/office/drawing/2014/main" id="{E75AF193-2338-7222-A0A7-F5FA27F4F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934" y="11926"/>
            <a:ext cx="7578603" cy="5692084"/>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11</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250040"/>
            <a:ext cx="10080625"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Map of </a:t>
            </a:r>
            <a:r>
              <a:rPr lang="en-US" sz="4800" b="0" i="0" kern="1200" dirty="0">
                <a:latin typeface="Times New Roman" panose="02020603050405020304" pitchFamily="18" charset="0"/>
                <a:cs typeface="Times New Roman" panose="02020603050405020304" pitchFamily="18" charset="0"/>
              </a:rPr>
              <a:t>Manaus</a:t>
            </a:r>
            <a:endParaRPr lang="en-US" sz="4800"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map of a city with red and blue pins&#10;&#10;Description automatically generated">
            <a:extLst>
              <a:ext uri="{FF2B5EF4-FFF2-40B4-BE49-F238E27FC236}">
                <a16:creationId xmlns:a16="http://schemas.microsoft.com/office/drawing/2014/main" id="{19BFF253-B38D-F7A4-81F3-6F32E7EE9A9E}"/>
              </a:ext>
            </a:extLst>
          </p:cNvPr>
          <p:cNvPicPr>
            <a:picLocks noChangeAspect="1"/>
          </p:cNvPicPr>
          <p:nvPr/>
        </p:nvPicPr>
        <p:blipFill rotWithShape="1">
          <a:blip r:embed="rId3">
            <a:extLst>
              <a:ext uri="{28A0092B-C50C-407E-A947-70E740481C1C}">
                <a14:useLocalDpi xmlns:a14="http://schemas.microsoft.com/office/drawing/2010/main" val="0"/>
              </a:ext>
            </a:extLst>
          </a:blip>
          <a:srcRect t="5089"/>
          <a:stretch/>
        </p:blipFill>
        <p:spPr>
          <a:xfrm>
            <a:off x="0" y="942190"/>
            <a:ext cx="10080624" cy="4728360"/>
          </a:xfrm>
          <a:prstGeom prst="rect">
            <a:avLst/>
          </a:prstGeom>
        </p:spPr>
      </p:pic>
    </p:spTree>
    <p:extLst>
      <p:ext uri="{BB962C8B-B14F-4D97-AF65-F5344CB8AC3E}">
        <p14:creationId xmlns:p14="http://schemas.microsoft.com/office/powerpoint/2010/main" val="246091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12</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250040"/>
            <a:ext cx="10080625"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Port of </a:t>
            </a:r>
            <a:r>
              <a:rPr lang="en-US" sz="4800" b="0" i="0" kern="1200" dirty="0">
                <a:latin typeface="Times New Roman" panose="02020603050405020304" pitchFamily="18" charset="0"/>
                <a:cs typeface="Times New Roman" panose="02020603050405020304" pitchFamily="18" charset="0"/>
              </a:rPr>
              <a:t>Manaus</a:t>
            </a:r>
            <a:endParaRPr lang="en-US" sz="4800"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map of a city&#10;&#10;Description automatically generated">
            <a:extLst>
              <a:ext uri="{FF2B5EF4-FFF2-40B4-BE49-F238E27FC236}">
                <a16:creationId xmlns:a16="http://schemas.microsoft.com/office/drawing/2014/main" id="{FABFA6AC-4591-8740-8A8E-4D1D81A26491}"/>
              </a:ext>
            </a:extLst>
          </p:cNvPr>
          <p:cNvPicPr>
            <a:picLocks noChangeAspect="1"/>
          </p:cNvPicPr>
          <p:nvPr/>
        </p:nvPicPr>
        <p:blipFill rotWithShape="1">
          <a:blip r:embed="rId3">
            <a:extLst>
              <a:ext uri="{28A0092B-C50C-407E-A947-70E740481C1C}">
                <a14:useLocalDpi xmlns:a14="http://schemas.microsoft.com/office/drawing/2010/main" val="0"/>
              </a:ext>
            </a:extLst>
          </a:blip>
          <a:srcRect b="7087"/>
          <a:stretch/>
        </p:blipFill>
        <p:spPr>
          <a:xfrm>
            <a:off x="0" y="979876"/>
            <a:ext cx="10080624" cy="4727444"/>
          </a:xfrm>
          <a:prstGeom prst="rect">
            <a:avLst/>
          </a:prstGeom>
        </p:spPr>
      </p:pic>
    </p:spTree>
    <p:extLst>
      <p:ext uri="{BB962C8B-B14F-4D97-AF65-F5344CB8AC3E}">
        <p14:creationId xmlns:p14="http://schemas.microsoft.com/office/powerpoint/2010/main" val="2275799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name="page6">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13</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42864"/>
            <a:ext cx="10080625" cy="858983"/>
          </a:xfrm>
        </p:spPr>
        <p:txBody>
          <a:bodyPr vert="horz">
            <a:normAutofit/>
          </a:bodyPr>
          <a:lstStyle/>
          <a:p>
            <a:pPr algn="ctr"/>
            <a:r>
              <a:rPr lang="en-US" sz="4400" b="1" i="0" kern="1200" dirty="0">
                <a:latin typeface="Times New Roman" panose="02020603050405020304" pitchFamily="18" charset="0"/>
                <a:cs typeface="Times New Roman" panose="02020603050405020304" pitchFamily="18" charset="0"/>
              </a:rPr>
              <a:t>Manaus, Brazil</a:t>
            </a:r>
            <a:r>
              <a:rPr lang="en-US" sz="4400" b="1" dirty="0">
                <a:solidFill>
                  <a:schemeClr val="tx1"/>
                </a:solidFill>
                <a:latin typeface="Times New Roman" panose="02020603050405020304" pitchFamily="18" charset="0"/>
                <a:cs typeface="Times New Roman" panose="02020603050405020304" pitchFamily="18" charset="0"/>
              </a:rPr>
              <a:t> Transportation </a:t>
            </a:r>
          </a:p>
        </p:txBody>
      </p:sp>
      <p:sp>
        <p:nvSpPr>
          <p:cNvPr id="4" name="TextBox 3">
            <a:extLst>
              <a:ext uri="{FF2B5EF4-FFF2-40B4-BE49-F238E27FC236}">
                <a16:creationId xmlns:a16="http://schemas.microsoft.com/office/drawing/2014/main" id="{8C122F16-E183-1E5A-8806-DC435180538E}"/>
              </a:ext>
            </a:extLst>
          </p:cNvPr>
          <p:cNvSpPr txBox="1"/>
          <p:nvPr/>
        </p:nvSpPr>
        <p:spPr>
          <a:xfrm>
            <a:off x="101601" y="756350"/>
            <a:ext cx="4165600" cy="4524315"/>
          </a:xfrm>
          <a:prstGeom prst="rect">
            <a:avLst/>
          </a:prstGeom>
          <a:noFill/>
        </p:spPr>
        <p:txBody>
          <a:bodyPr wrap="square">
            <a:spAutoFit/>
          </a:bodyPr>
          <a:lstStyle/>
          <a:p>
            <a:pPr marL="342900" indent="-342900">
              <a:buFont typeface="Arial" panose="020B0604020202020204" pitchFamily="34" charset="0"/>
              <a:buChar char="•"/>
            </a:pPr>
            <a:r>
              <a:rPr lang="en-US" i="0" dirty="0">
                <a:solidFill>
                  <a:srgbClr val="525357"/>
                </a:solidFill>
                <a:effectLst/>
                <a:latin typeface="+mj-lt"/>
              </a:rPr>
              <a:t>Like most large cities Manaus has an extensive rapid transit system making travel around Manaus very easy. </a:t>
            </a:r>
          </a:p>
          <a:p>
            <a:pPr marL="342900" indent="-342900">
              <a:buFont typeface="Arial" panose="020B0604020202020204" pitchFamily="34" charset="0"/>
              <a:buChar char="•"/>
            </a:pPr>
            <a:r>
              <a:rPr lang="en-US" dirty="0">
                <a:latin typeface="+mj-lt"/>
              </a:rPr>
              <a:t>This year, the mayor signed an agreement for the acquisition of the first 12 electric buses, which will be introduced in the city’s fleet.</a:t>
            </a:r>
          </a:p>
          <a:p>
            <a:pPr marL="342900" indent="-342900">
              <a:buFont typeface="Arial" panose="020B0604020202020204" pitchFamily="34" charset="0"/>
              <a:buChar char="•"/>
            </a:pPr>
            <a:r>
              <a:rPr lang="en-US" dirty="0">
                <a:latin typeface="+mj-lt"/>
              </a:rPr>
              <a:t>Public transportation in Manaus still needs a lot of improvement do to waiting time, and crowded vehicles as the main reasons for users’ complaints. Most lines of the system have a high frequency of users, with a drop in the frequency of users during non-peak hours.</a:t>
            </a:r>
          </a:p>
          <a:p>
            <a:pPr marL="342900" indent="-342900">
              <a:buFont typeface="Arial" panose="020B0604020202020204" pitchFamily="34" charset="0"/>
              <a:buChar char="•"/>
            </a:pPr>
            <a:r>
              <a:rPr lang="en-US" b="0" i="0" dirty="0">
                <a:solidFill>
                  <a:srgbClr val="333333"/>
                </a:solidFill>
                <a:effectLst/>
                <a:latin typeface="+mj-lt"/>
              </a:rPr>
              <a:t>Bus ticket in Manaus is </a:t>
            </a:r>
            <a:r>
              <a:rPr lang="en-US" b="1" i="0" u="none" strike="noStrike" dirty="0">
                <a:solidFill>
                  <a:srgbClr val="333333"/>
                </a:solidFill>
                <a:effectLst/>
                <a:latin typeface="+mj-lt"/>
              </a:rPr>
              <a:t>R$3.80</a:t>
            </a:r>
            <a:endParaRPr lang="en-US" dirty="0">
              <a:latin typeface="+mj-lt"/>
            </a:endParaRPr>
          </a:p>
        </p:txBody>
      </p:sp>
      <p:pic>
        <p:nvPicPr>
          <p:cNvPr id="2050" name="Picture 2">
            <a:extLst>
              <a:ext uri="{FF2B5EF4-FFF2-40B4-BE49-F238E27FC236}">
                <a16:creationId xmlns:a16="http://schemas.microsoft.com/office/drawing/2014/main" id="{595C36C1-2216-78E6-D036-DA0EE06D62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37" r="3777" b="7541"/>
          <a:stretch/>
        </p:blipFill>
        <p:spPr bwMode="auto">
          <a:xfrm>
            <a:off x="4267873" y="816119"/>
            <a:ext cx="5812752" cy="47415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14</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42864"/>
            <a:ext cx="10080625" cy="858983"/>
          </a:xfrm>
        </p:spPr>
        <p:txBody>
          <a:bodyPr vert="horz">
            <a:normAutofit/>
          </a:bodyPr>
          <a:lstStyle/>
          <a:p>
            <a:pPr algn="ctr"/>
            <a:r>
              <a:rPr lang="en-US" sz="4400" b="1" i="0" kern="1200" dirty="0">
                <a:latin typeface="Times New Roman" panose="02020603050405020304" pitchFamily="18" charset="0"/>
                <a:cs typeface="Times New Roman" panose="02020603050405020304" pitchFamily="18" charset="0"/>
              </a:rPr>
              <a:t>Manaus Taxis</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9409DBE-BB14-EA0E-D4AC-DA6957B04120}"/>
              </a:ext>
            </a:extLst>
          </p:cNvPr>
          <p:cNvSpPr txBox="1"/>
          <p:nvPr/>
        </p:nvSpPr>
        <p:spPr>
          <a:xfrm>
            <a:off x="141402" y="1008186"/>
            <a:ext cx="9776321" cy="1107996"/>
          </a:xfrm>
          <a:prstGeom prst="rect">
            <a:avLst/>
          </a:prstGeom>
          <a:noFill/>
        </p:spPr>
        <p:txBody>
          <a:bodyPr wrap="square">
            <a:spAutoFit/>
          </a:bodyPr>
          <a:lstStyle/>
          <a:p>
            <a:pPr marL="342900" indent="-342900" algn="l">
              <a:buFont typeface="Arial" panose="020B0604020202020204" pitchFamily="34" charset="0"/>
              <a:buChar char="•"/>
            </a:pPr>
            <a:r>
              <a:rPr lang="en-US" sz="2200" b="1" i="0" dirty="0">
                <a:effectLst/>
                <a:latin typeface="+mj-lt"/>
              </a:rPr>
              <a:t>Taxis and Ridesharing Companies</a:t>
            </a:r>
            <a:r>
              <a:rPr lang="en-US" sz="2200" b="1" dirty="0">
                <a:latin typeface="+mj-lt"/>
              </a:rPr>
              <a:t> </a:t>
            </a:r>
            <a:r>
              <a:rPr lang="en-US" sz="2200" b="0" i="0" dirty="0">
                <a:effectLst/>
                <a:latin typeface="+mj-lt"/>
              </a:rPr>
              <a:t>are a comfortable way to get around </a:t>
            </a:r>
            <a:r>
              <a:rPr lang="en-US" sz="2200" b="1" i="0" kern="1200" dirty="0">
                <a:latin typeface="+mj-lt"/>
                <a:cs typeface="Times New Roman" panose="02020603050405020304" pitchFamily="18" charset="0"/>
              </a:rPr>
              <a:t>Manaus</a:t>
            </a:r>
            <a:r>
              <a:rPr lang="en-US" sz="2200" b="0" i="0" dirty="0">
                <a:effectLst/>
                <a:latin typeface="+mj-lt"/>
              </a:rPr>
              <a:t>.</a:t>
            </a:r>
          </a:p>
          <a:p>
            <a:pPr marL="342900" indent="-342900">
              <a:buFont typeface="Arial" panose="020B0604020202020204" pitchFamily="34" charset="0"/>
              <a:buChar char="•"/>
            </a:pPr>
            <a:r>
              <a:rPr lang="en-US" sz="2200" dirty="0">
                <a:latin typeface="+mj-lt"/>
              </a:rPr>
              <a:t>There are several ride-share companies in Brazil including</a:t>
            </a:r>
            <a:r>
              <a:rPr lang="en-US" sz="2200" b="0" i="0" dirty="0">
                <a:effectLst/>
                <a:latin typeface="+mj-lt"/>
              </a:rPr>
              <a:t> Uber, Easy Taxi, 99 Taxi, and </a:t>
            </a:r>
            <a:r>
              <a:rPr lang="en-US" sz="2200" i="0" dirty="0">
                <a:effectLst/>
                <a:latin typeface="+mj-lt"/>
              </a:rPr>
              <a:t>Lyft</a:t>
            </a:r>
            <a:r>
              <a:rPr lang="en-US" sz="2200" b="0" i="0" dirty="0">
                <a:effectLst/>
                <a:latin typeface="+mj-lt"/>
              </a:rPr>
              <a:t>, but you need the app on your phone to use them.</a:t>
            </a:r>
            <a:endParaRPr lang="en-US" sz="2200" dirty="0">
              <a:latin typeface="+mj-lt"/>
            </a:endParaRPr>
          </a:p>
        </p:txBody>
      </p:sp>
      <p:pic>
        <p:nvPicPr>
          <p:cNvPr id="2050" name="Picture 2">
            <a:extLst>
              <a:ext uri="{FF2B5EF4-FFF2-40B4-BE49-F238E27FC236}">
                <a16:creationId xmlns:a16="http://schemas.microsoft.com/office/drawing/2014/main" id="{9F898A03-5C5A-7A79-B3D0-6C802544E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1233" y="2742947"/>
            <a:ext cx="5989390" cy="28674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09ABFA-7E3B-82DF-5B0D-C7EECE2E0731}"/>
              </a:ext>
            </a:extLst>
          </p:cNvPr>
          <p:cNvSpPr txBox="1"/>
          <p:nvPr/>
        </p:nvSpPr>
        <p:spPr>
          <a:xfrm>
            <a:off x="162902" y="2792337"/>
            <a:ext cx="3928331" cy="2123658"/>
          </a:xfrm>
          <a:prstGeom prst="rect">
            <a:avLst/>
          </a:prstGeom>
          <a:noFill/>
        </p:spPr>
        <p:txBody>
          <a:bodyPr wrap="square">
            <a:spAutoFit/>
          </a:bodyPr>
          <a:lstStyle/>
          <a:p>
            <a:r>
              <a:rPr lang="en-US" sz="2200" b="0" i="0" dirty="0">
                <a:solidFill>
                  <a:srgbClr val="181818"/>
                </a:solidFill>
                <a:effectLst/>
                <a:latin typeface="+mj-lt"/>
              </a:rPr>
              <a:t>My warning to you is to watch out for taxi scams. So, if you can use a ride-share, I recommend doing so. If you have to take a Taxi, then be sure they are from a reliable taxi company.</a:t>
            </a:r>
            <a:endParaRPr lang="en-US" sz="2200" dirty="0"/>
          </a:p>
        </p:txBody>
      </p:sp>
    </p:spTree>
    <p:extLst>
      <p:ext uri="{BB962C8B-B14F-4D97-AF65-F5344CB8AC3E}">
        <p14:creationId xmlns:p14="http://schemas.microsoft.com/office/powerpoint/2010/main" val="2508973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4536831" y="301904"/>
            <a:ext cx="5541273" cy="1188229"/>
          </a:xfrm>
        </p:spPr>
        <p:txBody>
          <a:bodyPr vert="horz" lIns="91440" tIns="45720" rIns="91440" bIns="45720" rtlCol="0" anchor="ctr">
            <a:normAutofit fontScale="90000"/>
          </a:bodyPr>
          <a:lstStyle/>
          <a:p>
            <a:pPr algn="ctr" defTabSz="914400"/>
            <a:r>
              <a:rPr lang="en-US" sz="4000" b="1" i="0" dirty="0">
                <a:effectLst/>
              </a:rPr>
              <a:t>Mercadão </a:t>
            </a:r>
            <a:r>
              <a:rPr lang="en-US" sz="4000" b="1" dirty="0">
                <a:effectLst/>
              </a:rPr>
              <a:t>Municipal Adolpho Lisboa</a:t>
            </a:r>
            <a:r>
              <a:rPr lang="en-US" sz="4000" b="1" i="0" dirty="0">
                <a:effectLst/>
              </a:rPr>
              <a:t> </a:t>
            </a:r>
            <a:br>
              <a:rPr lang="en-US" sz="2400" b="0" i="0" dirty="0">
                <a:effectLst/>
              </a:rPr>
            </a:br>
            <a:br>
              <a:rPr lang="en-US" sz="2400" b="1" dirty="0"/>
            </a:br>
            <a:endParaRPr lang="en-US" sz="2400" b="1" i="0" u="none" strike="noStrike" dirty="0">
              <a:ln>
                <a:noFill/>
              </a:ln>
            </a:endParaRPr>
          </a:p>
        </p:txBody>
      </p:sp>
      <p:pic>
        <p:nvPicPr>
          <p:cNvPr id="3074" name="Picture 2" descr="undefined">
            <a:extLst>
              <a:ext uri="{FF2B5EF4-FFF2-40B4-BE49-F238E27FC236}">
                <a16:creationId xmlns:a16="http://schemas.microsoft.com/office/drawing/2014/main" id="{B1D7C93C-1707-709F-8D1D-8F029C7090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44" r="20435" b="2"/>
          <a:stretch/>
        </p:blipFill>
        <p:spPr bwMode="auto">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14157C-3E18-FCBC-090A-850D9EFAFB1A}"/>
              </a:ext>
            </a:extLst>
          </p:cNvPr>
          <p:cNvSpPr txBox="1"/>
          <p:nvPr/>
        </p:nvSpPr>
        <p:spPr>
          <a:xfrm>
            <a:off x="5040312" y="1207912"/>
            <a:ext cx="4939065" cy="444006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0" i="0" dirty="0">
                <a:effectLst/>
              </a:rPr>
              <a:t>The </a:t>
            </a:r>
            <a:r>
              <a:rPr lang="en-US" sz="2000" b="0" i="1" dirty="0">
                <a:effectLst/>
              </a:rPr>
              <a:t>Mercado Municipal</a:t>
            </a:r>
            <a:r>
              <a:rPr lang="en-US" sz="2000" b="0" i="0" dirty="0">
                <a:effectLst/>
              </a:rPr>
              <a:t> or </a:t>
            </a:r>
            <a:r>
              <a:rPr lang="en-US" sz="2000" b="0" i="1" dirty="0">
                <a:effectLst/>
              </a:rPr>
              <a:t>Mercadão (big market)</a:t>
            </a:r>
            <a:r>
              <a:rPr lang="en-US" sz="2000" b="0" i="0" dirty="0">
                <a:effectLst/>
              </a:rPr>
              <a:t>, is a </a:t>
            </a:r>
            <a:r>
              <a:rPr lang="en-US" sz="2000" b="0" i="0" u="none" strike="noStrike" dirty="0">
                <a:effectLst/>
              </a:rPr>
              <a:t>marketplace</a:t>
            </a:r>
            <a:r>
              <a:rPr lang="en-US" sz="2000" b="0" i="0" dirty="0">
                <a:effectLst/>
              </a:rPr>
              <a:t> located in </a:t>
            </a:r>
            <a:r>
              <a:rPr lang="en-US" sz="2000" b="0" i="0" u="none" strike="noStrike" dirty="0">
                <a:effectLst/>
              </a:rPr>
              <a:t>Manaus</a:t>
            </a:r>
            <a:r>
              <a:rPr lang="en-US" sz="2000" b="0" i="0" dirty="0">
                <a:effectLst/>
              </a:rPr>
              <a:t>, </a:t>
            </a:r>
            <a:r>
              <a:rPr lang="en-US" sz="2000" b="0" i="0" u="none" strike="noStrike" dirty="0">
                <a:effectLst/>
              </a:rPr>
              <a:t>Brazil</a:t>
            </a:r>
            <a:r>
              <a:rPr lang="en-US" sz="2000" b="0" i="0" dirty="0">
                <a:effectLst/>
              </a:rPr>
              <a:t>. It lies on the shore of the </a:t>
            </a:r>
            <a:r>
              <a:rPr lang="en-US" sz="2000" b="0" i="0" u="none" strike="noStrike" dirty="0">
                <a:effectLst/>
              </a:rPr>
              <a:t>Rio Negro</a:t>
            </a:r>
            <a:r>
              <a:rPr lang="en-US" sz="2000" b="0" i="0" dirty="0">
                <a:effectLst/>
              </a:rPr>
              <a:t>. The </a:t>
            </a:r>
            <a:r>
              <a:rPr lang="en-US" sz="2000" b="0" i="0" u="none" strike="noStrike" dirty="0">
                <a:effectLst/>
              </a:rPr>
              <a:t>market</a:t>
            </a:r>
            <a:r>
              <a:rPr lang="en-US" sz="2000" b="0" i="0" dirty="0">
                <a:effectLst/>
              </a:rPr>
              <a:t> was constructed between 1880 and 1883. </a:t>
            </a:r>
          </a:p>
          <a:p>
            <a:pPr indent="-228600">
              <a:lnSpc>
                <a:spcPct val="90000"/>
              </a:lnSpc>
              <a:spcAft>
                <a:spcPts val="600"/>
              </a:spcAft>
              <a:buFont typeface="Arial" panose="020B0604020202020204" pitchFamily="34" charset="0"/>
              <a:buChar char="•"/>
            </a:pPr>
            <a:r>
              <a:rPr lang="en-US" sz="2000" b="0" i="0" dirty="0">
                <a:effectLst/>
              </a:rPr>
              <a:t>The building's </a:t>
            </a:r>
            <a:r>
              <a:rPr lang="en-US" sz="2000" b="0" i="0" u="none" strike="noStrike" dirty="0">
                <a:effectLst/>
              </a:rPr>
              <a:t>metallic</a:t>
            </a:r>
            <a:r>
              <a:rPr lang="en-US" sz="2000" b="0" i="0" dirty="0">
                <a:effectLst/>
              </a:rPr>
              <a:t> structures were built in Paris and sent to </a:t>
            </a:r>
            <a:r>
              <a:rPr lang="en-US" sz="2000" b="0" i="0" u="none" strike="noStrike" dirty="0">
                <a:effectLst/>
              </a:rPr>
              <a:t>Manaus</a:t>
            </a:r>
            <a:r>
              <a:rPr lang="en-US" sz="2000" b="0" i="0" dirty="0">
                <a:effectLst/>
              </a:rPr>
              <a:t> by ship. </a:t>
            </a:r>
          </a:p>
          <a:p>
            <a:pPr indent="-228600">
              <a:lnSpc>
                <a:spcPct val="90000"/>
              </a:lnSpc>
              <a:spcAft>
                <a:spcPts val="600"/>
              </a:spcAft>
              <a:buFont typeface="Arial" panose="020B0604020202020204" pitchFamily="34" charset="0"/>
              <a:buChar char="•"/>
            </a:pPr>
            <a:r>
              <a:rPr lang="en-US" sz="2000" b="0" i="0" dirty="0">
                <a:effectLst/>
              </a:rPr>
              <a:t>The building has two completely different facades, one facing the Rio Negro and one facing the public road. </a:t>
            </a:r>
          </a:p>
          <a:p>
            <a:pPr indent="-228600">
              <a:lnSpc>
                <a:spcPct val="90000"/>
              </a:lnSpc>
              <a:spcAft>
                <a:spcPts val="600"/>
              </a:spcAft>
              <a:buFont typeface="Arial" panose="020B0604020202020204" pitchFamily="34" charset="0"/>
              <a:buChar char="•"/>
            </a:pPr>
            <a:r>
              <a:rPr lang="en-US" sz="2000" b="0" i="0" dirty="0">
                <a:effectLst/>
              </a:rPr>
              <a:t> The market is one of the largest open markets in the city of Manaus, offering fresh </a:t>
            </a:r>
            <a:r>
              <a:rPr lang="en-US" sz="2000" b="0" i="0" u="none" strike="noStrike" dirty="0">
                <a:effectLst/>
              </a:rPr>
              <a:t>fruits</a:t>
            </a:r>
            <a:r>
              <a:rPr lang="en-US" sz="2000" b="0" i="0" dirty="0">
                <a:effectLst/>
              </a:rPr>
              <a:t>, </a:t>
            </a:r>
            <a:r>
              <a:rPr lang="en-US" sz="2000" b="0" i="0" u="none" strike="noStrike" dirty="0">
                <a:effectLst/>
              </a:rPr>
              <a:t>spices</a:t>
            </a:r>
            <a:r>
              <a:rPr lang="en-US" sz="2000" b="0" i="0" dirty="0">
                <a:effectLst/>
              </a:rPr>
              <a:t>, </a:t>
            </a:r>
            <a:r>
              <a:rPr lang="en-US" sz="2000" b="0" i="0" u="none" strike="noStrike" dirty="0">
                <a:effectLst/>
              </a:rPr>
              <a:t>fish</a:t>
            </a:r>
            <a:r>
              <a:rPr lang="en-US" sz="2000" b="0" i="0" dirty="0">
                <a:effectLst/>
              </a:rPr>
              <a:t>, </a:t>
            </a:r>
            <a:r>
              <a:rPr lang="en-US" sz="2000" b="0" i="0" u="none" strike="noStrike" dirty="0">
                <a:effectLst/>
              </a:rPr>
              <a:t>souvenirs</a:t>
            </a:r>
            <a:r>
              <a:rPr lang="en-US" sz="2000" b="0" i="0" dirty="0">
                <a:effectLst/>
              </a:rPr>
              <a:t>, traditional </a:t>
            </a:r>
            <a:r>
              <a:rPr lang="en-US" sz="2000" b="0" i="0" u="none" strike="noStrike" dirty="0">
                <a:effectLst/>
              </a:rPr>
              <a:t>indigenous</a:t>
            </a:r>
            <a:r>
              <a:rPr lang="en-US" sz="2000" b="0" i="0" dirty="0">
                <a:effectLst/>
              </a:rPr>
              <a:t> medications, and more.</a:t>
            </a:r>
            <a:endParaRPr lang="en-US" sz="2000" dirty="0"/>
          </a:p>
        </p:txBody>
      </p:sp>
      <p:sp>
        <p:nvSpPr>
          <p:cNvPr id="5" name="TextBox 4">
            <a:extLst>
              <a:ext uri="{FF2B5EF4-FFF2-40B4-BE49-F238E27FC236}">
                <a16:creationId xmlns:a16="http://schemas.microsoft.com/office/drawing/2014/main" id="{80C1FB29-EC8A-06ED-BD2D-927487C45C95}"/>
              </a:ext>
            </a:extLst>
          </p:cNvPr>
          <p:cNvSpPr txBox="1"/>
          <p:nvPr/>
        </p:nvSpPr>
        <p:spPr>
          <a:xfrm>
            <a:off x="-42120" y="5019511"/>
            <a:ext cx="2672431" cy="461665"/>
          </a:xfrm>
          <a:prstGeom prst="rect">
            <a:avLst/>
          </a:prstGeom>
          <a:noFill/>
        </p:spPr>
        <p:txBody>
          <a:bodyPr wrap="square">
            <a:spAutoFit/>
          </a:bodyPr>
          <a:lstStyle/>
          <a:p>
            <a:pPr algn="ctr"/>
            <a:r>
              <a:rPr lang="en-US" sz="2400" b="0" i="0" dirty="0">
                <a:solidFill>
                  <a:schemeClr val="bg1"/>
                </a:solidFill>
                <a:effectLst/>
                <a:latin typeface="+mj-lt"/>
              </a:rPr>
              <a:t>Admission </a:t>
            </a:r>
            <a:r>
              <a:rPr lang="en-US" sz="2400" dirty="0">
                <a:solidFill>
                  <a:schemeClr val="bg1"/>
                </a:solidFill>
                <a:latin typeface="+mj-lt"/>
              </a:rPr>
              <a:t>is</a:t>
            </a:r>
            <a:r>
              <a:rPr lang="en-US" sz="2400" b="0" i="0" dirty="0">
                <a:solidFill>
                  <a:schemeClr val="bg1"/>
                </a:solidFill>
                <a:effectLst/>
                <a:latin typeface="+mj-lt"/>
              </a:rPr>
              <a:t> Free</a:t>
            </a:r>
            <a:endParaRPr lang="en-US" sz="2400" dirty="0">
              <a:solidFill>
                <a:schemeClr val="bg1"/>
              </a:solidFill>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121281"/>
            <a:ext cx="10078104" cy="1396434"/>
          </a:xfrm>
        </p:spPr>
        <p:txBody>
          <a:bodyPr vert="horz" lIns="91440" tIns="45720" rIns="91440" bIns="45720" rtlCol="0" anchor="ctr">
            <a:normAutofit fontScale="90000"/>
          </a:bodyPr>
          <a:lstStyle/>
          <a:p>
            <a:pPr algn="ctr" defTabSz="914400"/>
            <a:br>
              <a:rPr lang="en-US" sz="2800" dirty="0"/>
            </a:br>
            <a:r>
              <a:rPr kumimoji="0" lang="en-US" altLang="en-US" sz="4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Teatro Amazonas</a:t>
            </a:r>
            <a:r>
              <a:rPr kumimoji="0" lang="en-US" altLang="en-US" sz="4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Amazonas Opera House</a:t>
            </a:r>
            <a:br>
              <a:rPr lang="en-US" sz="4400" dirty="0">
                <a:latin typeface="Times New Roman" panose="02020603050405020304" pitchFamily="18" charset="0"/>
                <a:cs typeface="Times New Roman" panose="02020603050405020304" pitchFamily="18" charset="0"/>
              </a:rPr>
            </a:br>
            <a:endParaRPr lang="en-US" sz="4400" b="1" dirty="0">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06F87E9A-0C7A-408B-83BF-C200F674FBCC}" type="slidenum">
              <a:rPr lang="en-US" sz="1200">
                <a:solidFill>
                  <a:srgbClr val="FFFFFF"/>
                </a:solidFill>
                <a:latin typeface="Calibri" panose="020F0502020204030204"/>
              </a:rPr>
              <a:pPr>
                <a:spcAft>
                  <a:spcPts val="600"/>
                </a:spcAft>
                <a:defRPr/>
              </a:pPr>
              <a:t>16</a:t>
            </a:fld>
            <a:endParaRPr lang="en-US" sz="1200">
              <a:solidFill>
                <a:srgbClr val="FFFFFF"/>
              </a:solidFill>
              <a:latin typeface="Calibri" panose="020F0502020204030204"/>
            </a:endParaRPr>
          </a:p>
        </p:txBody>
      </p:sp>
      <p:sp>
        <p:nvSpPr>
          <p:cNvPr id="4" name="Rectangle 2">
            <a:extLst>
              <a:ext uri="{FF2B5EF4-FFF2-40B4-BE49-F238E27FC236}">
                <a16:creationId xmlns:a16="http://schemas.microsoft.com/office/drawing/2014/main" id="{742F9543-3809-3BCF-F329-CA2825DD8EC7}"/>
              </a:ext>
            </a:extLst>
          </p:cNvPr>
          <p:cNvSpPr>
            <a:spLocks noChangeArrowheads="1"/>
          </p:cNvSpPr>
          <p:nvPr/>
        </p:nvSpPr>
        <p:spPr bwMode="auto">
          <a:xfrm>
            <a:off x="0" y="1433660"/>
            <a:ext cx="4180309"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i="0" dirty="0">
                <a:solidFill>
                  <a:srgbClr val="202224"/>
                </a:solidFill>
                <a:effectLst/>
                <a:latin typeface="Times New Roman" panose="02020603050405020304" pitchFamily="18" charset="0"/>
                <a:cs typeface="Times New Roman" panose="02020603050405020304" pitchFamily="18" charset="0"/>
              </a:rPr>
              <a:t>The city of Manaus is home to a remarkable cultural monument: a majestic 19th-century opera house that brought the grandeur of Europe to Brazil. </a:t>
            </a: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Opera House was built during the heyday of the rubber trade, using materials from all over the world, and was once visited by all the most famous opera divas and maestros of the time. </a:t>
            </a:r>
          </a:p>
        </p:txBody>
      </p:sp>
      <p:sp>
        <p:nvSpPr>
          <p:cNvPr id="5" name="TextBox 4">
            <a:extLst>
              <a:ext uri="{FF2B5EF4-FFF2-40B4-BE49-F238E27FC236}">
                <a16:creationId xmlns:a16="http://schemas.microsoft.com/office/drawing/2014/main" id="{0598EC5F-38B9-41FD-51E2-031B7D94D72D}"/>
              </a:ext>
            </a:extLst>
          </p:cNvPr>
          <p:cNvSpPr txBox="1"/>
          <p:nvPr/>
        </p:nvSpPr>
        <p:spPr>
          <a:xfrm>
            <a:off x="169630" y="4876678"/>
            <a:ext cx="4086094" cy="369332"/>
          </a:xfrm>
          <a:prstGeom prst="rect">
            <a:avLst/>
          </a:prstGeom>
          <a:noFill/>
        </p:spPr>
        <p:txBody>
          <a:bodyPr wrap="square">
            <a:spAutoFit/>
          </a:bodyPr>
          <a:lstStyle/>
          <a:p>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Regular guided tours in English, R$ 20. </a:t>
            </a:r>
            <a:endParaRPr lang="en-US" dirty="0"/>
          </a:p>
        </p:txBody>
      </p:sp>
      <p:pic>
        <p:nvPicPr>
          <p:cNvPr id="1026" name="Picture 2">
            <a:extLst>
              <a:ext uri="{FF2B5EF4-FFF2-40B4-BE49-F238E27FC236}">
                <a16:creationId xmlns:a16="http://schemas.microsoft.com/office/drawing/2014/main" id="{3D3C492D-3894-7BCC-3CC2-CAAD640FB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724" y="1433660"/>
            <a:ext cx="5822380" cy="38700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5038647" y="1"/>
            <a:ext cx="5040312" cy="1444978"/>
          </a:xfrm>
        </p:spPr>
        <p:txBody>
          <a:bodyPr vert="horz" lIns="91440" tIns="45720" rIns="91440" bIns="45720" rtlCol="0" anchor="b">
            <a:normAutofit/>
          </a:bodyPr>
          <a:lstStyle/>
          <a:p>
            <a:pPr algn="ctr" defTabSz="914400">
              <a:spcAft>
                <a:spcPts val="1236"/>
              </a:spcAft>
            </a:pPr>
            <a:r>
              <a:rPr lang="en-US" sz="4000" b="1" dirty="0" err="1">
                <a:effectLst/>
              </a:rPr>
              <a:t>Museu</a:t>
            </a:r>
            <a:r>
              <a:rPr lang="en-US" sz="4000" b="1" dirty="0">
                <a:effectLst/>
              </a:rPr>
              <a:t> da Casa Eduardo Ribeiro</a:t>
            </a:r>
            <a:endParaRPr lang="en-US" sz="4000" b="1" dirty="0"/>
          </a:p>
        </p:txBody>
      </p:sp>
      <p:pic>
        <p:nvPicPr>
          <p:cNvPr id="4098" name="Picture 2" descr="Uma das salas do casarão - Museu Casa Eduardo Ribeiro, Manaus fényképe - TripAdvisor">
            <a:extLst>
              <a:ext uri="{FF2B5EF4-FFF2-40B4-BE49-F238E27FC236}">
                <a16:creationId xmlns:a16="http://schemas.microsoft.com/office/drawing/2014/main" id="{FF2F3BE0-9562-7DB9-5A93-9F444E00F8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95" r="31804" b="-2"/>
          <a:stretch/>
        </p:blipFill>
        <p:spPr bwMode="auto">
          <a:xfrm>
            <a:off x="1" y="1312"/>
            <a:ext cx="5040312"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a:xfrm>
            <a:off x="397712" y="5255759"/>
            <a:ext cx="567035" cy="301905"/>
          </a:xfrm>
        </p:spPr>
        <p:txBody>
          <a:bodyPr vert="horz" lIns="91440" tIns="45720" rIns="91440" bIns="45720" rtlCol="0" anchor="ctr">
            <a:normAutofit/>
          </a:bodyPr>
          <a:lstStyle/>
          <a:p>
            <a:pPr algn="l">
              <a:spcAft>
                <a:spcPts val="600"/>
              </a:spcAft>
              <a:defRPr/>
            </a:pPr>
            <a:fld id="{F1745E88-DE43-40A4-ABF6-C2CAAE0C8E93}" type="slidenum">
              <a:rPr lang="en-US" sz="1000">
                <a:solidFill>
                  <a:srgbClr val="FFFFFF"/>
                </a:solidFill>
                <a:latin typeface="Calibri" panose="020F0502020204030204"/>
              </a:rPr>
              <a:pPr algn="l">
                <a:spcAft>
                  <a:spcPts val="600"/>
                </a:spcAft>
                <a:defRPr/>
              </a:pPr>
              <a:t>17</a:t>
            </a:fld>
            <a:endParaRPr lang="en-US" sz="1000">
              <a:solidFill>
                <a:srgbClr val="FFFFFF"/>
              </a:solidFill>
              <a:latin typeface="Calibri" panose="020F0502020204030204"/>
            </a:endParaRPr>
          </a:p>
        </p:txBody>
      </p:sp>
      <p:sp>
        <p:nvSpPr>
          <p:cNvPr id="4" name="TextBox 3">
            <a:extLst>
              <a:ext uri="{FF2B5EF4-FFF2-40B4-BE49-F238E27FC236}">
                <a16:creationId xmlns:a16="http://schemas.microsoft.com/office/drawing/2014/main" id="{5128B686-0511-0D21-B70F-37AB183D39FD}"/>
              </a:ext>
            </a:extLst>
          </p:cNvPr>
          <p:cNvSpPr txBox="1"/>
          <p:nvPr/>
        </p:nvSpPr>
        <p:spPr>
          <a:xfrm>
            <a:off x="5038647" y="1602561"/>
            <a:ext cx="5040312" cy="3887369"/>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b="0" i="0" dirty="0">
                <a:effectLst/>
              </a:rPr>
              <a:t>The Eduardo Ribeiro House Museum, former residence of the former governor of Amazonas, Eduardo Gonçalves Ribeiro, presents a permanent exhibition of period residential furniture, objects of personal use and art that seek to recreate the way of life of the late 19th and early 20th centuries, the time in which he lived.</a:t>
            </a:r>
          </a:p>
          <a:p>
            <a:pPr marL="285750" indent="-228600">
              <a:lnSpc>
                <a:spcPct val="90000"/>
              </a:lnSpc>
              <a:spcAft>
                <a:spcPts val="600"/>
              </a:spcAft>
              <a:buFont typeface="Arial" panose="020B0604020202020204" pitchFamily="34" charset="0"/>
              <a:buChar char="•"/>
            </a:pPr>
            <a:r>
              <a:rPr lang="en-US" sz="2000" b="0" i="0" dirty="0">
                <a:effectLst/>
              </a:rPr>
              <a:t>After the death of Eduardo Ribeiro, it became private property, being acquired by the Federal Government in 1961. In 2002, it was ceded to the State by way of lending, for the specific purpose of recovering the city's memory.</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230" name="Rectangle 922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37306B-320D-8EFA-FCD0-4DD3922C827C}"/>
              </a:ext>
            </a:extLst>
          </p:cNvPr>
          <p:cNvSpPr txBox="1"/>
          <p:nvPr/>
        </p:nvSpPr>
        <p:spPr>
          <a:xfrm>
            <a:off x="0" y="0"/>
            <a:ext cx="5283200" cy="1615653"/>
          </a:xfrm>
          <a:prstGeom prst="rect">
            <a:avLst/>
          </a:prstGeom>
        </p:spPr>
        <p:txBody>
          <a:bodyPr vert="horz" lIns="91440" tIns="45720" rIns="91440" bIns="45720" rtlCol="0" anchor="ctr">
            <a:normAutofit/>
          </a:bodyPr>
          <a:lstStyle/>
          <a:p>
            <a:pPr marL="0" marR="0" lvl="0" indent="0" algn="ctr" fontAlgn="base">
              <a:lnSpc>
                <a:spcPct val="90000"/>
              </a:lnSpc>
              <a:spcBef>
                <a:spcPct val="0"/>
              </a:spcBef>
              <a:spcAft>
                <a:spcPts val="600"/>
              </a:spcAft>
              <a:buClrTx/>
              <a:buSzTx/>
              <a:tabLst/>
            </a:pPr>
            <a:r>
              <a:rPr kumimoji="0" lang="en-US" altLang="en-US" sz="4100" b="1" i="0" u="none" strike="noStrike" cap="none" normalizeH="0" baseline="0" dirty="0" err="1">
                <a:ln>
                  <a:noFill/>
                </a:ln>
                <a:effectLst/>
                <a:latin typeface="+mj-lt"/>
                <a:ea typeface="+mj-ea"/>
                <a:cs typeface="+mj-cs"/>
              </a:rPr>
              <a:t>Palácio</a:t>
            </a:r>
            <a:r>
              <a:rPr kumimoji="0" lang="en-US" altLang="en-US" sz="4100" b="1" i="0" u="none" strike="noStrike" cap="none" normalizeH="0" baseline="0" dirty="0">
                <a:ln>
                  <a:noFill/>
                </a:ln>
                <a:effectLst/>
                <a:latin typeface="+mj-lt"/>
                <a:ea typeface="+mj-ea"/>
                <a:cs typeface="+mj-cs"/>
              </a:rPr>
              <a:t> Rio Negro</a:t>
            </a:r>
            <a:r>
              <a:rPr kumimoji="0" lang="en-US" altLang="en-US" sz="4100" b="0" i="0" u="none" strike="noStrike" cap="none" normalizeH="0" baseline="0" dirty="0">
                <a:ln>
                  <a:noFill/>
                </a:ln>
                <a:effectLst/>
                <a:latin typeface="+mj-lt"/>
                <a:ea typeface="+mj-ea"/>
                <a:cs typeface="+mj-cs"/>
              </a:rPr>
              <a:t> </a:t>
            </a:r>
            <a:br>
              <a:rPr kumimoji="0" lang="en-US" altLang="en-US" sz="4100" b="0" i="0" u="none" strike="noStrike" cap="none" normalizeH="0" baseline="0" dirty="0">
                <a:ln>
                  <a:noFill/>
                </a:ln>
                <a:effectLst/>
                <a:latin typeface="+mj-lt"/>
                <a:ea typeface="+mj-ea"/>
                <a:cs typeface="+mj-cs"/>
              </a:rPr>
            </a:br>
            <a:r>
              <a:rPr kumimoji="0" lang="en-US" altLang="en-US" sz="4100" b="0" i="0" u="none" strike="noStrike" cap="none" normalizeH="0" baseline="0" dirty="0">
                <a:ln>
                  <a:noFill/>
                </a:ln>
                <a:effectLst/>
                <a:latin typeface="+mj-lt"/>
                <a:ea typeface="+mj-ea"/>
                <a:cs typeface="+mj-cs"/>
              </a:rPr>
              <a:t>(Rio Negro Palace)</a:t>
            </a:r>
          </a:p>
        </p:txBody>
      </p:sp>
      <p:sp>
        <p:nvSpPr>
          <p:cNvPr id="2" name="Rectangle 1">
            <a:extLst>
              <a:ext uri="{FF2B5EF4-FFF2-40B4-BE49-F238E27FC236}">
                <a16:creationId xmlns:a16="http://schemas.microsoft.com/office/drawing/2014/main" id="{55DFCE54-9E3C-309F-B912-CF16FA597FF1}"/>
              </a:ext>
            </a:extLst>
          </p:cNvPr>
          <p:cNvSpPr>
            <a:spLocks noChangeArrowheads="1"/>
          </p:cNvSpPr>
          <p:nvPr/>
        </p:nvSpPr>
        <p:spPr bwMode="auto">
          <a:xfrm>
            <a:off x="0" y="1625601"/>
            <a:ext cx="5283200" cy="398497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342900" marR="0" lvl="0" indent="-228600" fontAlgn="base">
              <a:lnSpc>
                <a:spcPct val="90000"/>
              </a:lnSpc>
              <a:spcBef>
                <a:spcPct val="0"/>
              </a:spcBef>
              <a:spcAft>
                <a:spcPts val="600"/>
              </a:spcAft>
              <a:buClrTx/>
              <a:buSzTx/>
              <a:buFont typeface="Arial" panose="020B0604020202020204" pitchFamily="34" charset="0"/>
              <a:buChar char="•"/>
              <a:tabLst/>
            </a:pPr>
            <a:r>
              <a:rPr lang="en-US" sz="2000" b="0" i="0" dirty="0">
                <a:effectLst/>
              </a:rPr>
              <a:t>The </a:t>
            </a:r>
            <a:r>
              <a:rPr lang="en-US" sz="2000" b="1" i="0" dirty="0" err="1">
                <a:effectLst/>
              </a:rPr>
              <a:t>Palácio</a:t>
            </a:r>
            <a:r>
              <a:rPr lang="en-US" sz="2000" b="1" i="0" dirty="0">
                <a:effectLst/>
              </a:rPr>
              <a:t> Rio Negro</a:t>
            </a:r>
            <a:r>
              <a:rPr lang="en-US" sz="2000" b="0" i="0" dirty="0">
                <a:effectLst/>
              </a:rPr>
              <a:t> in </a:t>
            </a:r>
            <a:r>
              <a:rPr lang="en-US" sz="2000" b="0" i="0" u="none" strike="noStrike" dirty="0">
                <a:effectLst/>
              </a:rPr>
              <a:t>Manaus</a:t>
            </a:r>
            <a:r>
              <a:rPr lang="en-US" sz="2000" b="0" i="0" dirty="0">
                <a:effectLst/>
              </a:rPr>
              <a:t>, Brazil, is a former seat of government and residence of the governor of the state of </a:t>
            </a:r>
            <a:r>
              <a:rPr lang="en-US" sz="2000" b="0" i="0" u="none" strike="noStrike" dirty="0">
                <a:effectLst/>
              </a:rPr>
              <a:t>Amazonas</a:t>
            </a:r>
            <a:r>
              <a:rPr lang="en-US" sz="2000" b="0" i="0" dirty="0">
                <a:effectLst/>
              </a:rPr>
              <a:t>. </a:t>
            </a:r>
          </a:p>
          <a:p>
            <a:pPr marL="342900" marR="0" lvl="0" indent="-228600" fontAlgn="base">
              <a:lnSpc>
                <a:spcPct val="90000"/>
              </a:lnSpc>
              <a:spcBef>
                <a:spcPct val="0"/>
              </a:spcBef>
              <a:spcAft>
                <a:spcPts val="600"/>
              </a:spcAft>
              <a:buClrTx/>
              <a:buSzTx/>
              <a:buFont typeface="Arial" panose="020B0604020202020204" pitchFamily="34" charset="0"/>
              <a:buChar char="•"/>
              <a:tabLst/>
            </a:pPr>
            <a:r>
              <a:rPr lang="en-US" sz="2000" b="0" i="0" dirty="0">
                <a:effectLst/>
              </a:rPr>
              <a:t>The original name was Scholz Palace, built by the </a:t>
            </a:r>
            <a:r>
              <a:rPr lang="en-US" sz="2000" b="0" i="0" u="none" strike="noStrike" dirty="0">
                <a:effectLst/>
              </a:rPr>
              <a:t>German</a:t>
            </a:r>
            <a:r>
              <a:rPr lang="en-US" sz="2000" b="0" i="0" dirty="0">
                <a:effectLst/>
              </a:rPr>
              <a:t> entrepreneur Karl Waldemar Scholz, a well-known "</a:t>
            </a:r>
            <a:r>
              <a:rPr lang="en-US" sz="2000" b="0" i="0" u="none" strike="noStrike" dirty="0">
                <a:effectLst/>
              </a:rPr>
              <a:t>Rubber</a:t>
            </a:r>
            <a:r>
              <a:rPr lang="en-US" sz="2000" b="0" i="0" dirty="0">
                <a:effectLst/>
              </a:rPr>
              <a:t> </a:t>
            </a:r>
            <a:r>
              <a:rPr lang="en-US" sz="2000" b="0" i="0" u="none" strike="noStrike" dirty="0">
                <a:effectLst/>
              </a:rPr>
              <a:t>Baron</a:t>
            </a:r>
            <a:r>
              <a:rPr lang="en-US" sz="2000" b="0" i="0" dirty="0">
                <a:effectLst/>
              </a:rPr>
              <a:t>". </a:t>
            </a:r>
          </a:p>
          <a:p>
            <a:pPr marL="342900" marR="0" lvl="0" indent="-228600" fontAlgn="base">
              <a:lnSpc>
                <a:spcPct val="90000"/>
              </a:lnSpc>
              <a:spcBef>
                <a:spcPct val="0"/>
              </a:spcBef>
              <a:spcAft>
                <a:spcPts val="600"/>
              </a:spcAft>
              <a:buClrTx/>
              <a:buSzTx/>
              <a:buFont typeface="Arial" panose="020B0604020202020204" pitchFamily="34" charset="0"/>
              <a:buChar char="•"/>
              <a:tabLst/>
            </a:pPr>
            <a:r>
              <a:rPr lang="en-US" sz="2000" b="0" i="0" dirty="0">
                <a:effectLst/>
              </a:rPr>
              <a:t>The name was changed to </a:t>
            </a:r>
            <a:r>
              <a:rPr lang="en-US" sz="2000" b="0" i="0" dirty="0" err="1">
                <a:effectLst/>
              </a:rPr>
              <a:t>Palácio</a:t>
            </a:r>
            <a:r>
              <a:rPr lang="en-US" sz="2000" b="0" i="0" dirty="0">
                <a:effectLst/>
              </a:rPr>
              <a:t> Rio Negro in 1918 when the government acquired the palace for 200,000,000 </a:t>
            </a:r>
            <a:r>
              <a:rPr lang="en-US" sz="2000" b="0" i="0" dirty="0" err="1">
                <a:effectLst/>
              </a:rPr>
              <a:t>réis</a:t>
            </a:r>
            <a:r>
              <a:rPr lang="en-US" sz="2000" b="0" i="0" dirty="0">
                <a:effectLst/>
              </a:rPr>
              <a:t>, and it was given the name </a:t>
            </a:r>
            <a:r>
              <a:rPr lang="en-US" sz="2000" b="0" i="0" dirty="0" err="1">
                <a:effectLst/>
              </a:rPr>
              <a:t>Palácio</a:t>
            </a:r>
            <a:r>
              <a:rPr lang="en-US" sz="2000" b="0" i="0" dirty="0">
                <a:effectLst/>
              </a:rPr>
              <a:t> Rio Negro. From 1918 until 1995 it served as the seat of government in Amazonas state.</a:t>
            </a:r>
          </a:p>
          <a:p>
            <a:pPr marL="114300" marR="0" lvl="0" algn="ctr" fontAlgn="base">
              <a:lnSpc>
                <a:spcPct val="90000"/>
              </a:lnSpc>
              <a:spcBef>
                <a:spcPct val="0"/>
              </a:spcBef>
              <a:spcAft>
                <a:spcPts val="600"/>
              </a:spcAft>
              <a:buClrTx/>
              <a:buSzTx/>
              <a:tabLst/>
            </a:pPr>
            <a:r>
              <a:rPr lang="en-US" sz="2000" b="1" dirty="0"/>
              <a:t>A</a:t>
            </a:r>
            <a:r>
              <a:rPr lang="en-US" sz="2000" b="1" i="0" dirty="0">
                <a:effectLst/>
              </a:rPr>
              <a:t>dmission is Free</a:t>
            </a:r>
            <a:endParaRPr lang="en-US" sz="2000" b="0" i="0" dirty="0">
              <a:effectLst/>
            </a:endParaRPr>
          </a:p>
        </p:txBody>
      </p:sp>
      <p:pic>
        <p:nvPicPr>
          <p:cNvPr id="5122" name="Picture 2" descr="Rio Negro Palace (Pal&amp;aacute;cio Rio Negro)">
            <a:extLst>
              <a:ext uri="{FF2B5EF4-FFF2-40B4-BE49-F238E27FC236}">
                <a16:creationId xmlns:a16="http://schemas.microsoft.com/office/drawing/2014/main" id="{1BBD55E8-6D3A-68E3-985D-0E93D50747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34" r="17359" b="1"/>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885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5040312" y="1"/>
            <a:ext cx="5040312" cy="1196621"/>
          </a:xfrm>
          <a:prstGeom prst="rect">
            <a:avLst/>
          </a:prstGeom>
        </p:spPr>
        <p:txBody>
          <a:bodyPr vert="horz" lIns="91440" tIns="45720" rIns="91440" bIns="45720" rtlCol="0" anchor="b">
            <a:normAutofit/>
          </a:bodyPr>
          <a:lstStyle/>
          <a:p>
            <a:pPr marL="0" marR="0" lvl="0" indent="0" algn="ctr" fontAlgn="base">
              <a:lnSpc>
                <a:spcPct val="90000"/>
              </a:lnSpc>
              <a:spcBef>
                <a:spcPct val="0"/>
              </a:spcBef>
              <a:spcAft>
                <a:spcPts val="600"/>
              </a:spcAft>
              <a:buClrTx/>
              <a:buSzTx/>
              <a:tabLst/>
            </a:pPr>
            <a:r>
              <a:rPr kumimoji="0" lang="en-US" altLang="en-US" sz="3300" b="1" i="0" u="none" strike="noStrike" cap="none" normalizeH="0" baseline="0" dirty="0">
                <a:ln>
                  <a:noFill/>
                </a:ln>
                <a:effectLst/>
                <a:latin typeface="+mj-lt"/>
                <a:ea typeface="+mj-ea"/>
                <a:cs typeface="+mj-cs"/>
              </a:rPr>
              <a:t>Palacete Provincial</a:t>
            </a:r>
            <a:r>
              <a:rPr kumimoji="0" lang="en-US" altLang="en-US" sz="3300" b="0" i="0" u="none" strike="noStrike" cap="none" normalizeH="0" baseline="0" dirty="0">
                <a:ln>
                  <a:noFill/>
                </a:ln>
                <a:effectLst/>
                <a:latin typeface="+mj-lt"/>
                <a:ea typeface="+mj-ea"/>
                <a:cs typeface="+mj-cs"/>
              </a:rPr>
              <a:t> (Provincial Palace)</a:t>
            </a:r>
          </a:p>
        </p:txBody>
      </p:sp>
      <p:pic>
        <p:nvPicPr>
          <p:cNvPr id="6150" name="Picture 6" descr="PALACETE PROVINCIAL - Guia Manaus 24h">
            <a:extLst>
              <a:ext uri="{FF2B5EF4-FFF2-40B4-BE49-F238E27FC236}">
                <a16:creationId xmlns:a16="http://schemas.microsoft.com/office/drawing/2014/main" id="{17D5D7E4-159A-CA21-4146-51367CF005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02" r="21152"/>
          <a:stretch/>
        </p:blipFill>
        <p:spPr bwMode="auto">
          <a:xfrm>
            <a:off x="1" y="1312"/>
            <a:ext cx="5040312"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F0AFC4-0235-69A8-08B3-0E21E6D505B6}"/>
              </a:ext>
            </a:extLst>
          </p:cNvPr>
          <p:cNvSpPr txBox="1"/>
          <p:nvPr/>
        </p:nvSpPr>
        <p:spPr>
          <a:xfrm>
            <a:off x="5040312" y="1309511"/>
            <a:ext cx="4950355" cy="4255911"/>
          </a:xfrm>
          <a:prstGeom prst="rect">
            <a:avLst/>
          </a:prstGeom>
        </p:spPr>
        <p:txBody>
          <a:bodyPr vert="horz" lIns="91440" tIns="45720" rIns="91440" bIns="45720" rtlCol="0">
            <a:noAutofit/>
          </a:bodyPr>
          <a:lstStyle/>
          <a:p>
            <a:pPr marL="342900" lvl="0" indent="-228600" fontAlgn="base">
              <a:lnSpc>
                <a:spcPct val="90000"/>
              </a:lnSpc>
              <a:spcBef>
                <a:spcPct val="0"/>
              </a:spcBef>
              <a:spcAft>
                <a:spcPts val="600"/>
              </a:spcAft>
              <a:buFont typeface="Arial" panose="020B0604020202020204" pitchFamily="34" charset="0"/>
              <a:buChar char="•"/>
            </a:pPr>
            <a:r>
              <a:rPr lang="en-US" sz="2000" b="0" i="0" dirty="0">
                <a:effectLst/>
              </a:rPr>
              <a:t>The building was founded in 1874 and, for more than 100 years, functioned as the Amazonas Military Police Barracks. </a:t>
            </a:r>
          </a:p>
          <a:p>
            <a:pPr marL="342900" lvl="0" indent="-228600" fontAlgn="base">
              <a:lnSpc>
                <a:spcPct val="90000"/>
              </a:lnSpc>
              <a:spcBef>
                <a:spcPct val="0"/>
              </a:spcBef>
              <a:spcAft>
                <a:spcPts val="600"/>
              </a:spcAft>
              <a:buFont typeface="Arial" panose="020B0604020202020204" pitchFamily="34" charset="0"/>
              <a:buChar char="•"/>
            </a:pPr>
            <a:r>
              <a:rPr lang="en-US" sz="2000" b="0" i="0" dirty="0">
                <a:effectLst/>
              </a:rPr>
              <a:t>On March 24, 2005, it underwent a restoration, being reopened in 2009, with the space being opened for public visitation and free of charge, receiving visitors interested in getting to know the museums' collections and art collections, and who also participate in the cultural events. </a:t>
            </a:r>
          </a:p>
          <a:p>
            <a:pPr marL="342900" lvl="0" indent="-228600" fontAlgn="base">
              <a:lnSpc>
                <a:spcPct val="90000"/>
              </a:lnSpc>
              <a:spcBef>
                <a:spcPct val="0"/>
              </a:spcBef>
              <a:spcAft>
                <a:spcPts val="600"/>
              </a:spcAft>
              <a:buFont typeface="Arial" panose="020B0604020202020204" pitchFamily="34" charset="0"/>
              <a:buChar char="•"/>
            </a:pPr>
            <a:r>
              <a:rPr lang="en-US" sz="2000" b="0" i="0" dirty="0">
                <a:effectLst/>
              </a:rPr>
              <a:t>The Heliodoro Balbi Square (former Police Square), in front of the building, is an extension to the site. </a:t>
            </a:r>
          </a:p>
          <a:p>
            <a:pPr marL="342900" lvl="0" indent="-228600" fontAlgn="base">
              <a:lnSpc>
                <a:spcPct val="90000"/>
              </a:lnSpc>
              <a:spcBef>
                <a:spcPct val="0"/>
              </a:spcBef>
              <a:spcAft>
                <a:spcPts val="600"/>
              </a:spcAft>
              <a:buFont typeface="Arial" panose="020B0604020202020204" pitchFamily="34" charset="0"/>
              <a:buChar char="•"/>
            </a:pPr>
            <a:endParaRPr kumimoji="0" lang="en-US" altLang="en-US" sz="2000" u="none" strike="noStrike" cap="none" normalizeH="0" baseline="0" dirty="0">
              <a:ln>
                <a:noFill/>
              </a:ln>
            </a:endParaRPr>
          </a:p>
        </p:txBody>
      </p:sp>
      <p:sp>
        <p:nvSpPr>
          <p:cNvPr id="7" name="TextBox 6">
            <a:extLst>
              <a:ext uri="{FF2B5EF4-FFF2-40B4-BE49-F238E27FC236}">
                <a16:creationId xmlns:a16="http://schemas.microsoft.com/office/drawing/2014/main" id="{52E5FAEC-6900-07C8-E882-6D49954B36BF}"/>
              </a:ext>
            </a:extLst>
          </p:cNvPr>
          <p:cNvSpPr txBox="1"/>
          <p:nvPr/>
        </p:nvSpPr>
        <p:spPr>
          <a:xfrm>
            <a:off x="1" y="5208262"/>
            <a:ext cx="4831644" cy="343235"/>
          </a:xfrm>
          <a:prstGeom prst="rect">
            <a:avLst/>
          </a:prstGeom>
          <a:noFill/>
        </p:spPr>
        <p:txBody>
          <a:bodyPr wrap="square">
            <a:spAutoFit/>
          </a:bodyPr>
          <a:lstStyle/>
          <a:p>
            <a:pPr lvl="0" algn="ctr" fontAlgn="base">
              <a:lnSpc>
                <a:spcPct val="90000"/>
              </a:lnSpc>
              <a:spcBef>
                <a:spcPct val="0"/>
              </a:spcBef>
              <a:spcAft>
                <a:spcPts val="600"/>
              </a:spcAft>
            </a:pPr>
            <a:r>
              <a:rPr lang="en-US" altLang="en-US" sz="1800" b="0" i="0" dirty="0">
                <a:effectLst/>
              </a:rPr>
              <a:t>Free Admission</a:t>
            </a:r>
            <a:endParaRPr kumimoji="0" lang="en-US" altLang="en-US" sz="1800" b="0" i="0" u="none" strike="noStrike" cap="none" normalizeH="0" baseline="0" dirty="0">
              <a:ln>
                <a:noFill/>
              </a:ln>
              <a:effectLst/>
            </a:endParaRPr>
          </a:p>
        </p:txBody>
      </p:sp>
    </p:spTree>
    <p:extLst>
      <p:ext uri="{BB962C8B-B14F-4D97-AF65-F5344CB8AC3E}">
        <p14:creationId xmlns:p14="http://schemas.microsoft.com/office/powerpoint/2010/main" val="3525018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My Port Philosophy</a:t>
            </a:r>
            <a:endParaRPr lang="en-US" altLang="en-US" sz="2000" b="1" i="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About </a:t>
            </a:r>
            <a:r>
              <a:rPr lang="en-US" sz="2000" b="1" i="0" kern="1200" dirty="0">
                <a:latin typeface="Times New Roman" panose="02020603050405020304" pitchFamily="18" charset="0"/>
                <a:ea typeface="+mj-ea"/>
                <a:cs typeface="Times New Roman" panose="02020603050405020304" pitchFamily="18" charset="0"/>
              </a:rPr>
              <a:t>Manaus</a:t>
            </a:r>
            <a:endParaRPr lang="en-US" sz="2000" b="1" dirty="0">
              <a:latin typeface="Times New Roman" panose="02020603050405020304" pitchFamily="18" charset="0"/>
              <a:ea typeface="+mj-ea"/>
              <a:cs typeface="Times New Roman" panose="02020603050405020304" pitchFamily="18" charset="0"/>
            </a:endParaRPr>
          </a:p>
          <a:p>
            <a:pPr algn="l">
              <a:buFont typeface="Wingdings" panose="05000000000000000000" pitchFamily="2" charset="2"/>
              <a:buChar char=""/>
            </a:pPr>
            <a:r>
              <a:rPr lang="en-US" sz="2000" b="1" i="0" kern="1200" dirty="0">
                <a:latin typeface="Times New Roman" panose="02020603050405020304" pitchFamily="18" charset="0"/>
                <a:ea typeface="+mj-ea"/>
                <a:cs typeface="Times New Roman" panose="02020603050405020304" pitchFamily="18" charset="0"/>
              </a:rPr>
              <a:t>Manaus History</a:t>
            </a:r>
            <a:endParaRPr lang="en-US" altLang="en-US" sz="20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Area Map of </a:t>
            </a:r>
            <a:r>
              <a:rPr lang="en-US" sz="2000" b="1" i="0" kern="1200" dirty="0">
                <a:latin typeface="Times New Roman" panose="02020603050405020304" pitchFamily="18" charset="0"/>
                <a:ea typeface="+mj-ea"/>
                <a:cs typeface="Times New Roman" panose="02020603050405020304" pitchFamily="18" charset="0"/>
              </a:rPr>
              <a:t>Manaus</a:t>
            </a:r>
            <a:endParaRPr lang="en-US" altLang="en-US" sz="20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Map of </a:t>
            </a:r>
            <a:r>
              <a:rPr lang="en-US" sz="2000" b="1" i="0" kern="1200" dirty="0">
                <a:latin typeface="Times New Roman" panose="02020603050405020304" pitchFamily="18" charset="0"/>
                <a:ea typeface="+mj-ea"/>
                <a:cs typeface="Times New Roman" panose="02020603050405020304" pitchFamily="18" charset="0"/>
              </a:rPr>
              <a:t>Manaus</a:t>
            </a:r>
            <a:endParaRPr lang="en-US" altLang="en-US" sz="20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sz="2000" b="1" i="0" kern="1200" dirty="0">
                <a:latin typeface="Times New Roman" panose="02020603050405020304" pitchFamily="18" charset="0"/>
                <a:ea typeface="+mj-ea"/>
                <a:cs typeface="Times New Roman" panose="02020603050405020304" pitchFamily="18" charset="0"/>
              </a:rPr>
              <a:t>Manaus </a:t>
            </a:r>
            <a:r>
              <a:rPr lang="en-US" sz="2000" b="1" dirty="0">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name="page13">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p:txBody>
          <a:bodyPr/>
          <a:lstStyle/>
          <a:p>
            <a:pPr lvl="0"/>
            <a:fld id="{208CE974-47AF-47AF-99E9-12A62538A846}" type="slidenum">
              <a:rPr/>
              <a:t>20</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7464"/>
            <a:ext cx="9359900" cy="1214667"/>
          </a:xfrm>
        </p:spPr>
        <p:txBody>
          <a:bodyPr vert="horz">
            <a:normAutofit/>
          </a:bodyPr>
          <a:lstStyle/>
          <a:p>
            <a:pPr algn="ctr"/>
            <a:r>
              <a:rPr lang="en-US" sz="4000" b="1" dirty="0">
                <a:effectLst/>
                <a:hlinkClick r:id="rId3">
                  <a:extLst>
                    <a:ext uri="{A12FA001-AC4F-418D-AE19-62706E023703}">
                      <ahyp:hlinkClr xmlns:ahyp="http://schemas.microsoft.com/office/drawing/2018/hyperlinkcolor" val="tx"/>
                    </a:ext>
                  </a:extLst>
                </a:hlinkClick>
              </a:rPr>
              <a:t>Casa das Artes</a:t>
            </a:r>
            <a:r>
              <a:rPr lang="en-US" sz="4000" b="1" dirty="0"/>
              <a:t> (House of Arts)</a:t>
            </a:r>
            <a:endParaRPr lang="en-US" sz="4000" b="1" dirty="0">
              <a:latin typeface="Times New Roman" panose="02020603050405020304" pitchFamily="18" charset="0"/>
              <a:cs typeface="Times New Roman" panose="02020603050405020304" pitchFamily="18" charset="0"/>
            </a:endParaRPr>
          </a:p>
        </p:txBody>
      </p:sp>
      <p:pic>
        <p:nvPicPr>
          <p:cNvPr id="7170" name="Picture 2">
            <a:extLst>
              <a:ext uri="{FF2B5EF4-FFF2-40B4-BE49-F238E27FC236}">
                <a16:creationId xmlns:a16="http://schemas.microsoft.com/office/drawing/2014/main" id="{7C714B98-696D-5910-7549-271B23CF4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212" y="1055803"/>
            <a:ext cx="6923414" cy="46147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BD04E0-5079-133D-A7B2-A0BF5EB7A131}"/>
              </a:ext>
            </a:extLst>
          </p:cNvPr>
          <p:cNvSpPr txBox="1"/>
          <p:nvPr/>
        </p:nvSpPr>
        <p:spPr>
          <a:xfrm>
            <a:off x="-1" y="899573"/>
            <a:ext cx="3044859" cy="3540452"/>
          </a:xfrm>
          <a:prstGeom prst="rect">
            <a:avLst/>
          </a:prstGeom>
          <a:noFill/>
        </p:spPr>
        <p:txBody>
          <a:bodyPr wrap="square">
            <a:spAutoFit/>
          </a:bodyPr>
          <a:lstStyle/>
          <a:p>
            <a:pPr marL="342900" indent="-342900">
              <a:buFont typeface="Arial" panose="020B0604020202020204" pitchFamily="34" charset="0"/>
              <a:buChar char="•"/>
            </a:pPr>
            <a:r>
              <a:rPr lang="en-US" sz="2000" i="0" u="none" strike="noStrike" dirty="0">
                <a:effectLst/>
                <a:latin typeface="+mj-lt"/>
              </a:rPr>
              <a:t>The </a:t>
            </a:r>
            <a:r>
              <a:rPr lang="en-US" sz="2000" dirty="0">
                <a:latin typeface="+mj-lt"/>
              </a:rPr>
              <a:t>House of Arts</a:t>
            </a:r>
            <a:r>
              <a:rPr lang="en-US" sz="2000" i="0" u="none" strike="noStrike" dirty="0">
                <a:effectLst/>
                <a:latin typeface="+mj-lt"/>
              </a:rPr>
              <a:t> is one of the oldest houses in </a:t>
            </a:r>
            <a:r>
              <a:rPr lang="en-US" sz="2000" i="0" u="sng" strike="noStrike" dirty="0">
                <a:effectLst/>
                <a:latin typeface="+mj-lt"/>
              </a:rPr>
              <a:t>Manaus</a:t>
            </a:r>
            <a:r>
              <a:rPr lang="en-US" sz="2000" i="0" u="none" strike="noStrike" dirty="0">
                <a:effectLst/>
                <a:latin typeface="+mj-lt"/>
              </a:rPr>
              <a:t>. </a:t>
            </a:r>
          </a:p>
          <a:p>
            <a:pPr marL="342900" indent="-342900">
              <a:buFont typeface="Arial" panose="020B0604020202020204" pitchFamily="34" charset="0"/>
              <a:buChar char="•"/>
            </a:pPr>
            <a:r>
              <a:rPr lang="en-US" sz="2000" i="0" u="none" strike="noStrike" dirty="0">
                <a:effectLst/>
                <a:latin typeface="+mj-lt"/>
              </a:rPr>
              <a:t>Currently the administration of the Largo de São </a:t>
            </a:r>
            <a:r>
              <a:rPr lang="en-US" sz="2000" i="0" u="none" strike="noStrike" dirty="0" err="1">
                <a:effectLst/>
                <a:latin typeface="+mj-lt"/>
              </a:rPr>
              <a:t>Sebastião</a:t>
            </a:r>
            <a:r>
              <a:rPr lang="en-US" sz="2000" i="0" u="none" strike="noStrike" dirty="0">
                <a:effectLst/>
                <a:latin typeface="+mj-lt"/>
              </a:rPr>
              <a:t> Cultural Center is located in the Casa das Artes. The space also hosts temporary exhibitions.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p:txBody>
          <a:bodyPr/>
          <a:lstStyle/>
          <a:p>
            <a:pPr lvl="0"/>
            <a:fld id="{208CE974-47AF-47AF-99E9-12A62538A846}" type="slidenum">
              <a:rPr/>
              <a:t>21</a:t>
            </a:fld>
            <a:endParaRPr lang="en-US"/>
          </a:p>
        </p:txBody>
      </p:sp>
      <p:sp>
        <p:nvSpPr>
          <p:cNvPr id="3" name="Rectangle 1">
            <a:extLst>
              <a:ext uri="{FF2B5EF4-FFF2-40B4-BE49-F238E27FC236}">
                <a16:creationId xmlns:a16="http://schemas.microsoft.com/office/drawing/2014/main" id="{EAE60731-8794-A766-875E-9B7D394AF55C}"/>
              </a:ext>
            </a:extLst>
          </p:cNvPr>
          <p:cNvSpPr>
            <a:spLocks noChangeArrowheads="1"/>
          </p:cNvSpPr>
          <p:nvPr/>
        </p:nvSpPr>
        <p:spPr bwMode="auto">
          <a:xfrm>
            <a:off x="3996267" y="1047467"/>
            <a:ext cx="6084357"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lgn="l">
              <a:buFont typeface="Arial" panose="020B0604020202020204" pitchFamily="34" charset="0"/>
              <a:buChar char="•"/>
            </a:pPr>
            <a:r>
              <a:rPr lang="en-US" sz="2000" i="0" dirty="0">
                <a:effectLst/>
                <a:latin typeface="Arial" panose="020B0604020202020204" pitchFamily="34" charset="0"/>
              </a:rPr>
              <a:t>The Metropolitan Cathedral of Our Lady of the Conception also called Catedral </a:t>
            </a:r>
            <a:r>
              <a:rPr lang="en-US" sz="2000" i="0" dirty="0" err="1">
                <a:effectLst/>
                <a:latin typeface="Arial" panose="020B0604020202020204" pitchFamily="34" charset="0"/>
              </a:rPr>
              <a:t>Metropolitana</a:t>
            </a:r>
            <a:r>
              <a:rPr lang="en-US" sz="2000" i="0" dirty="0">
                <a:effectLst/>
                <a:latin typeface="Arial" panose="020B0604020202020204" pitchFamily="34" charset="0"/>
              </a:rPr>
              <a:t> de Manaus, is a Catholic </a:t>
            </a:r>
            <a:r>
              <a:rPr lang="en-US" sz="2000" i="0" u="none" strike="noStrike" dirty="0">
                <a:effectLst/>
                <a:latin typeface="Arial" panose="020B0604020202020204" pitchFamily="34" charset="0"/>
              </a:rPr>
              <a:t>cathedral</a:t>
            </a:r>
            <a:r>
              <a:rPr lang="en-US" sz="2000" i="0" dirty="0">
                <a:effectLst/>
                <a:latin typeface="Arial" panose="020B0604020202020204" pitchFamily="34" charset="0"/>
              </a:rPr>
              <a:t> located in the city of </a:t>
            </a:r>
            <a:r>
              <a:rPr lang="en-US" sz="2000" i="0" u="none" strike="noStrike" dirty="0">
                <a:effectLst/>
                <a:latin typeface="Arial" panose="020B0604020202020204" pitchFamily="34" charset="0"/>
              </a:rPr>
              <a:t>Manaus</a:t>
            </a:r>
            <a:r>
              <a:rPr lang="en-US" sz="2000" u="none" strike="noStrike" dirty="0">
                <a:latin typeface="Arial" panose="020B0604020202020204" pitchFamily="34" charset="0"/>
              </a:rPr>
              <a:t>.</a:t>
            </a:r>
            <a:endParaRPr lang="en-US" sz="2000" i="0" dirty="0">
              <a:effectLst/>
              <a:latin typeface="Arial" panose="020B0604020202020204" pitchFamily="34" charset="0"/>
            </a:endParaRPr>
          </a:p>
          <a:p>
            <a:pPr marL="342900" indent="-342900" algn="l">
              <a:buFont typeface="Arial" panose="020B0604020202020204" pitchFamily="34" charset="0"/>
              <a:buChar char="•"/>
            </a:pPr>
            <a:r>
              <a:rPr lang="en-US" sz="2000" i="0" dirty="0">
                <a:effectLst/>
                <a:latin typeface="Arial" panose="020B0604020202020204" pitchFamily="34" charset="0"/>
              </a:rPr>
              <a:t>It is considered the mother church of the city, dating back to the </a:t>
            </a:r>
            <a:r>
              <a:rPr lang="en-US" sz="2000" i="0" u="none" strike="noStrike" dirty="0">
                <a:effectLst/>
                <a:latin typeface="Arial" panose="020B0604020202020204" pitchFamily="34" charset="0"/>
              </a:rPr>
              <a:t>Carmelite</a:t>
            </a:r>
            <a:r>
              <a:rPr lang="en-US" sz="2000" i="0" dirty="0">
                <a:effectLst/>
                <a:latin typeface="Arial" panose="020B0604020202020204" pitchFamily="34" charset="0"/>
              </a:rPr>
              <a:t> missionaries who, in 1695, created the early Church of Our Lady.</a:t>
            </a:r>
          </a:p>
          <a:p>
            <a:pPr marL="342900" indent="-342900" algn="l">
              <a:buFont typeface="Arial" panose="020B0604020202020204" pitchFamily="34" charset="0"/>
              <a:buChar char="•"/>
            </a:pPr>
            <a:r>
              <a:rPr lang="en-US" sz="2000" i="0" dirty="0">
                <a:effectLst/>
                <a:latin typeface="Arial" panose="020B0604020202020204" pitchFamily="34" charset="0"/>
              </a:rPr>
              <a:t>The current building is Greek style, with much of the material imported from </a:t>
            </a:r>
            <a:r>
              <a:rPr lang="en-US" sz="2000" i="0" u="none" strike="noStrike" dirty="0">
                <a:effectLst/>
                <a:latin typeface="Arial" panose="020B0604020202020204" pitchFamily="34" charset="0"/>
              </a:rPr>
              <a:t>Portugal</a:t>
            </a:r>
          </a:p>
          <a:p>
            <a:pPr marL="342900" indent="-342900" algn="l">
              <a:buFont typeface="Arial" panose="020B0604020202020204" pitchFamily="34" charset="0"/>
              <a:buChar char="•"/>
            </a:pPr>
            <a:r>
              <a:rPr lang="en-US" sz="2000" i="0" dirty="0">
                <a:effectLst/>
                <a:latin typeface="Arial" panose="020B0604020202020204" pitchFamily="34" charset="0"/>
              </a:rPr>
              <a:t>In 1892 the </a:t>
            </a:r>
            <a:r>
              <a:rPr lang="en-US" sz="2000" i="0" u="none" strike="noStrike" dirty="0">
                <a:effectLst/>
                <a:latin typeface="Arial" panose="020B0604020202020204" pitchFamily="34" charset="0"/>
              </a:rPr>
              <a:t>Diocese of Amazonas</a:t>
            </a:r>
            <a:r>
              <a:rPr lang="en-US" sz="2000" i="0" dirty="0">
                <a:effectLst/>
                <a:latin typeface="Arial" panose="020B0604020202020204" pitchFamily="34" charset="0"/>
              </a:rPr>
              <a:t> was created; the church was officially opened in 1878, and in 1946 the church was elevated to cathedral status.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A4DE20CB-E8B0-57EA-9810-69409CC1B10C}"/>
              </a:ext>
            </a:extLst>
          </p:cNvPr>
          <p:cNvSpPr txBox="1"/>
          <p:nvPr/>
        </p:nvSpPr>
        <p:spPr>
          <a:xfrm>
            <a:off x="0" y="235670"/>
            <a:ext cx="10080625" cy="707886"/>
          </a:xfrm>
          <a:prstGeom prst="rect">
            <a:avLst/>
          </a:prstGeom>
          <a:noFill/>
        </p:spPr>
        <p:txBody>
          <a:bodyPr wrap="square">
            <a:spAutoFit/>
          </a:bodyPr>
          <a:lstStyle/>
          <a:p>
            <a:pPr algn="ctr"/>
            <a:r>
              <a:rPr kumimoji="0" lang="en-US" altLang="en-US" sz="4000" b="1" i="0" u="none" strike="noStrike" cap="none" normalizeH="0" baseline="0" dirty="0">
                <a:ln>
                  <a:noFill/>
                </a:ln>
                <a:solidFill>
                  <a:schemeClr val="tx1"/>
                </a:solidFill>
                <a:effectLst/>
                <a:latin typeface="Arial" panose="020B0604020202020204" pitchFamily="34" charset="0"/>
              </a:rPr>
              <a:t>Cathedral of Our Lady of Conception</a:t>
            </a:r>
            <a:r>
              <a:rPr kumimoji="0" lang="en-US" altLang="en-US" sz="4000" b="0" i="0" u="none" strike="noStrike" cap="none" normalizeH="0" baseline="0" dirty="0">
                <a:ln>
                  <a:noFill/>
                </a:ln>
                <a:solidFill>
                  <a:schemeClr val="tx1"/>
                </a:solidFill>
                <a:effectLst/>
                <a:latin typeface="Arial" panose="020B0604020202020204" pitchFamily="34" charset="0"/>
              </a:rPr>
              <a:t> </a:t>
            </a:r>
            <a:endParaRPr lang="en-US" sz="4000" dirty="0"/>
          </a:p>
        </p:txBody>
      </p:sp>
      <p:pic>
        <p:nvPicPr>
          <p:cNvPr id="1026" name="Picture 2" descr="Beautiful Catholic Church. Matriz Church in Portuguese Igreja Matriz, Manaus Amazonas, Brazil ...">
            <a:extLst>
              <a:ext uri="{FF2B5EF4-FFF2-40B4-BE49-F238E27FC236}">
                <a16:creationId xmlns:a16="http://schemas.microsoft.com/office/drawing/2014/main" id="{B8287F2C-E0E8-28CC-0D80-4740A2968B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211" r="8975"/>
          <a:stretch/>
        </p:blipFill>
        <p:spPr bwMode="auto">
          <a:xfrm>
            <a:off x="0" y="1118128"/>
            <a:ext cx="3996267" cy="455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1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4DE20CB-E8B0-57EA-9810-69409CC1B10C}"/>
              </a:ext>
            </a:extLst>
          </p:cNvPr>
          <p:cNvSpPr txBox="1"/>
          <p:nvPr/>
        </p:nvSpPr>
        <p:spPr>
          <a:xfrm>
            <a:off x="-2521" y="301904"/>
            <a:ext cx="5150457" cy="114039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400" b="1" dirty="0">
                <a:effectLst/>
                <a:latin typeface="+mj-lt"/>
                <a:ea typeface="+mj-ea"/>
                <a:cs typeface="+mj-cs"/>
                <a:hlinkClick r:id="rId3">
                  <a:extLst>
                    <a:ext uri="{A12FA001-AC4F-418D-AE19-62706E023703}">
                      <ahyp:hlinkClr xmlns:ahyp="http://schemas.microsoft.com/office/drawing/2018/hyperlinkcolor" val="tx"/>
                    </a:ext>
                  </a:extLst>
                </a:hlinkClick>
              </a:rPr>
              <a:t>Palace of Liberty Museum</a:t>
            </a:r>
            <a:r>
              <a:rPr lang="en-US" sz="3400" dirty="0">
                <a:latin typeface="+mj-lt"/>
                <a:ea typeface="+mj-ea"/>
                <a:cs typeface="+mj-cs"/>
              </a:rPr>
              <a:t> </a:t>
            </a:r>
            <a:r>
              <a:rPr lang="en-US" sz="3200" dirty="0" err="1">
                <a:latin typeface="+mj-lt"/>
                <a:ea typeface="+mj-ea"/>
                <a:cs typeface="+mj-cs"/>
              </a:rPr>
              <a:t>Museu</a:t>
            </a:r>
            <a:r>
              <a:rPr lang="en-US" sz="3200" dirty="0">
                <a:latin typeface="+mj-lt"/>
                <a:ea typeface="+mj-ea"/>
                <a:cs typeface="+mj-cs"/>
              </a:rPr>
              <a:t> da </a:t>
            </a:r>
            <a:r>
              <a:rPr lang="en-US" sz="3200" dirty="0" err="1">
                <a:latin typeface="+mj-lt"/>
                <a:ea typeface="+mj-ea"/>
                <a:cs typeface="+mj-cs"/>
              </a:rPr>
              <a:t>Cidade</a:t>
            </a:r>
            <a:r>
              <a:rPr lang="en-US" sz="3200" dirty="0">
                <a:latin typeface="+mj-lt"/>
                <a:ea typeface="+mj-ea"/>
                <a:cs typeface="+mj-cs"/>
              </a:rPr>
              <a:t> de Manaus</a:t>
            </a:r>
          </a:p>
        </p:txBody>
      </p:sp>
      <p:sp>
        <p:nvSpPr>
          <p:cNvPr id="4" name="TextBox 3">
            <a:extLst>
              <a:ext uri="{FF2B5EF4-FFF2-40B4-BE49-F238E27FC236}">
                <a16:creationId xmlns:a16="http://schemas.microsoft.com/office/drawing/2014/main" id="{8A019082-6AC6-60F6-43BA-0948C129DE1D}"/>
              </a:ext>
            </a:extLst>
          </p:cNvPr>
          <p:cNvSpPr txBox="1"/>
          <p:nvPr/>
        </p:nvSpPr>
        <p:spPr>
          <a:xfrm>
            <a:off x="235670" y="1564850"/>
            <a:ext cx="4804642" cy="3803796"/>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400" dirty="0"/>
              <a:t>A relatively new showcase of the city, its people, and local foods and culture. </a:t>
            </a:r>
          </a:p>
          <a:p>
            <a:pPr indent="-228600">
              <a:lnSpc>
                <a:spcPct val="90000"/>
              </a:lnSpc>
              <a:spcAft>
                <a:spcPts val="600"/>
              </a:spcAft>
              <a:buFont typeface="Arial" panose="020B0604020202020204" pitchFamily="34" charset="0"/>
              <a:buChar char="•"/>
            </a:pPr>
            <a:r>
              <a:rPr lang="en-US" sz="2400" dirty="0"/>
              <a:t>The architectural exterior and interior of the building are quite opulent in themselves, as is the Rio Branco Palace, which is the state assembly building, just to the south</a:t>
            </a:r>
          </a:p>
          <a:p>
            <a:pPr indent="-228600">
              <a:lnSpc>
                <a:spcPct val="90000"/>
              </a:lnSpc>
              <a:spcAft>
                <a:spcPts val="600"/>
              </a:spcAft>
              <a:buFont typeface="Arial" panose="020B0604020202020204" pitchFamily="34" charset="0"/>
              <a:buChar char="•"/>
            </a:pPr>
            <a:endParaRPr lang="en-US" sz="2400" dirty="0"/>
          </a:p>
          <a:p>
            <a:pPr algn="ctr">
              <a:lnSpc>
                <a:spcPct val="90000"/>
              </a:lnSpc>
              <a:spcAft>
                <a:spcPts val="600"/>
              </a:spcAft>
            </a:pPr>
            <a:r>
              <a:rPr lang="en-US" sz="2400" dirty="0"/>
              <a:t>Admission is Free</a:t>
            </a:r>
          </a:p>
        </p:txBody>
      </p:sp>
      <p:pic>
        <p:nvPicPr>
          <p:cNvPr id="2050" name="Picture 2" descr="A building with cars parked in front of it&#10;&#10;Description automatically generated">
            <a:extLst>
              <a:ext uri="{FF2B5EF4-FFF2-40B4-BE49-F238E27FC236}">
                <a16:creationId xmlns:a16="http://schemas.microsoft.com/office/drawing/2014/main" id="{BD3D0B22-277B-67A8-73B7-609FE48F57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698" r="23268"/>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208CE974-47AF-47AF-99E9-12A62538A846}" type="slidenum">
              <a:rPr lang="en-US" sz="1200">
                <a:solidFill>
                  <a:srgbClr val="FFFFFF"/>
                </a:solidFill>
                <a:latin typeface="Calibri" panose="020F0502020204030204"/>
              </a:rPr>
              <a:pPr>
                <a:spcAft>
                  <a:spcPts val="600"/>
                </a:spcAft>
                <a:defRPr/>
              </a:pPr>
              <a:t>22</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1957056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p:txBody>
          <a:bodyPr/>
          <a:lstStyle/>
          <a:p>
            <a:pPr lvl="0"/>
            <a:fld id="{208CE974-47AF-47AF-99E9-12A62538A846}" type="slidenum">
              <a:rPr/>
              <a:t>23</a:t>
            </a:fld>
            <a:endParaRPr lang="en-US"/>
          </a:p>
        </p:txBody>
      </p:sp>
      <p:sp>
        <p:nvSpPr>
          <p:cNvPr id="8" name="TextBox 7">
            <a:extLst>
              <a:ext uri="{FF2B5EF4-FFF2-40B4-BE49-F238E27FC236}">
                <a16:creationId xmlns:a16="http://schemas.microsoft.com/office/drawing/2014/main" id="{176ABD1D-914C-DCB3-9852-9BF5F6ADC551}"/>
              </a:ext>
            </a:extLst>
          </p:cNvPr>
          <p:cNvSpPr txBox="1"/>
          <p:nvPr/>
        </p:nvSpPr>
        <p:spPr>
          <a:xfrm>
            <a:off x="4449762" y="1500554"/>
            <a:ext cx="5630862" cy="3785652"/>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effectLst/>
                <a:latin typeface="Arial" panose="020B0604020202020204" pitchFamily="34" charset="0"/>
                <a:cs typeface="Arial" panose="020B0604020202020204" pitchFamily="34" charset="0"/>
              </a:rPr>
              <a:t>Instituto </a:t>
            </a:r>
            <a:r>
              <a:rPr kumimoji="0" lang="en-US" altLang="en-US" sz="2000" i="0" u="none" strike="noStrike" cap="none" normalizeH="0" baseline="0" dirty="0" err="1">
                <a:ln>
                  <a:noFill/>
                </a:ln>
                <a:effectLst/>
                <a:latin typeface="Arial" panose="020B0604020202020204" pitchFamily="34" charset="0"/>
                <a:cs typeface="Arial" panose="020B0604020202020204" pitchFamily="34" charset="0"/>
              </a:rPr>
              <a:t>Geográfico</a:t>
            </a:r>
            <a:r>
              <a:rPr kumimoji="0" lang="en-US" altLang="en-US" sz="2000" i="0" u="none" strike="noStrike" cap="none" normalizeH="0" baseline="0" dirty="0">
                <a:ln>
                  <a:noFill/>
                </a:ln>
                <a:effectLst/>
                <a:latin typeface="Arial" panose="020B0604020202020204" pitchFamily="34" charset="0"/>
                <a:cs typeface="Arial" panose="020B0604020202020204" pitchFamily="34" charset="0"/>
              </a:rPr>
              <a:t> e </a:t>
            </a:r>
            <a:r>
              <a:rPr kumimoji="0" lang="en-US" altLang="en-US" sz="2000" i="0" u="none" strike="noStrike" cap="none" normalizeH="0" baseline="0" dirty="0" err="1">
                <a:ln>
                  <a:noFill/>
                </a:ln>
                <a:effectLst/>
                <a:latin typeface="Arial" panose="020B0604020202020204" pitchFamily="34" charset="0"/>
                <a:cs typeface="Arial" panose="020B0604020202020204" pitchFamily="34" charset="0"/>
              </a:rPr>
              <a:t>Histórico</a:t>
            </a:r>
            <a:r>
              <a:rPr kumimoji="0" lang="en-US" altLang="en-US" sz="2000" i="0" u="none" strike="noStrike" cap="none" normalizeH="0" baseline="0" dirty="0">
                <a:ln>
                  <a:noFill/>
                </a:ln>
                <a:effectLst/>
                <a:latin typeface="Arial" panose="020B0604020202020204" pitchFamily="34" charset="0"/>
                <a:cs typeface="Arial" panose="020B0604020202020204" pitchFamily="34" charset="0"/>
              </a:rPr>
              <a:t> do Amazonas, is a small museum with an array of relics about this region of the Amazon. In a pretty pink historical mansion.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i="0" dirty="0">
                <a:effectLst/>
                <a:latin typeface="Arial" panose="020B0604020202020204" pitchFamily="34" charset="0"/>
                <a:cs typeface="Arial" panose="020B0604020202020204" pitchFamily="34" charset="0"/>
              </a:rPr>
              <a:t>A find for those who like Social Sciences. Those interested in History and Anthropology still find this museum of great interest.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b="0" i="0" dirty="0">
                <a:effectLst/>
                <a:latin typeface="Arial" panose="020B0604020202020204" pitchFamily="34" charset="0"/>
                <a:cs typeface="Arial" panose="020B0604020202020204" pitchFamily="34" charset="0"/>
              </a:rPr>
              <a:t>Its current heritage contains more than a thousand pieces, including ceramics, wooden instruments, bones, bows, arrows, objects of war adornments, headdresses, igaçabas, mollusk shells, etc. </a:t>
            </a:r>
            <a:endParaRPr kumimoji="0" lang="en-US" altLang="en-US" sz="2000" i="0" u="none" strike="noStrike" cap="none" normalizeH="0" baseline="0" dirty="0">
              <a:ln>
                <a:noFill/>
              </a:ln>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43EFF0D-E0CA-7264-9370-668819062FB8}"/>
              </a:ext>
            </a:extLst>
          </p:cNvPr>
          <p:cNvSpPr txBox="1"/>
          <p:nvPr/>
        </p:nvSpPr>
        <p:spPr>
          <a:xfrm>
            <a:off x="4449762" y="162255"/>
            <a:ext cx="5630862" cy="1077218"/>
          </a:xfrm>
          <a:prstGeom prst="rect">
            <a:avLst/>
          </a:prstGeom>
          <a:noFill/>
        </p:spPr>
        <p:txBody>
          <a:bodyPr wrap="square">
            <a:spAutoFit/>
          </a:bodyPr>
          <a:lstStyle/>
          <a:p>
            <a:pPr algn="ctr"/>
            <a:r>
              <a:rPr lang="en-US" sz="3200" b="1" i="0" dirty="0">
                <a:solidFill>
                  <a:srgbClr val="88B06A"/>
                </a:solidFill>
                <a:effectLst/>
                <a:latin typeface="Arial" panose="020B0604020202020204" pitchFamily="34" charset="0"/>
                <a:cs typeface="Arial" panose="020B0604020202020204" pitchFamily="34" charset="0"/>
              </a:rPr>
              <a:t>Geographical and Historical </a:t>
            </a:r>
            <a:br>
              <a:rPr lang="en-US" sz="3200" b="1" i="0" dirty="0">
                <a:solidFill>
                  <a:srgbClr val="88B06A"/>
                </a:solidFill>
                <a:effectLst/>
                <a:latin typeface="Arial" panose="020B0604020202020204" pitchFamily="34" charset="0"/>
                <a:cs typeface="Arial" panose="020B0604020202020204" pitchFamily="34" charset="0"/>
              </a:rPr>
            </a:br>
            <a:r>
              <a:rPr lang="en-US" sz="3200" b="1" i="0" dirty="0">
                <a:solidFill>
                  <a:srgbClr val="88B06A"/>
                </a:solidFill>
                <a:effectLst/>
                <a:latin typeface="Arial" panose="020B0604020202020204" pitchFamily="34" charset="0"/>
                <a:cs typeface="Arial" panose="020B0604020202020204" pitchFamily="34" charset="0"/>
              </a:rPr>
              <a:t>Institute of Amazonas</a:t>
            </a:r>
            <a:endParaRPr lang="en-US" sz="3200" b="1" i="0" dirty="0">
              <a:solidFill>
                <a:srgbClr val="202124"/>
              </a:solidFill>
              <a:effectLst/>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1EB415EE-6CC8-E7D2-775C-AAF883FBA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49762" cy="567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017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3421647"/>
            <a:ext cx="4196862" cy="1741626"/>
          </a:xfrm>
        </p:spPr>
        <p:txBody>
          <a:bodyPr vert="horz" lIns="91440" tIns="45720" rIns="91440" bIns="45720" rtlCol="0" anchor="t">
            <a:normAutofit fontScale="90000"/>
          </a:bodyPr>
          <a:lstStyle/>
          <a:p>
            <a:pPr defTabSz="914400"/>
            <a:br>
              <a:rPr lang="en-US" sz="4000" dirty="0"/>
            </a:br>
            <a:r>
              <a:rPr lang="en-US" sz="4400" b="1" i="0" dirty="0">
                <a:solidFill>
                  <a:srgbClr val="000000"/>
                </a:solidFill>
                <a:effectLst/>
                <a:latin typeface="Arial" panose="020B0604020202020204" pitchFamily="34" charset="0"/>
                <a:cs typeface="Arial" panose="020B0604020202020204" pitchFamily="34" charset="0"/>
              </a:rPr>
              <a:t>Swimming with Porpoises</a:t>
            </a:r>
            <a:br>
              <a:rPr lang="en-US" sz="4400" b="1" i="0" dirty="0">
                <a:solidFill>
                  <a:srgbClr val="000000"/>
                </a:solidFill>
                <a:effectLst/>
                <a:latin typeface="Arial" panose="020B0604020202020204" pitchFamily="34" charset="0"/>
                <a:cs typeface="Arial" panose="020B0604020202020204" pitchFamily="34" charset="0"/>
              </a:rPr>
            </a:br>
            <a:br>
              <a:rPr lang="en-US" sz="2600" dirty="0"/>
            </a:br>
            <a:endParaRPr lang="en-US" sz="2600" b="1" dirty="0"/>
          </a:p>
        </p:txBody>
      </p:sp>
      <p:pic>
        <p:nvPicPr>
          <p:cNvPr id="5" name="Picture 4" descr="A pink animal in the water&#10;&#10;Description automatically generated">
            <a:extLst>
              <a:ext uri="{FF2B5EF4-FFF2-40B4-BE49-F238E27FC236}">
                <a16:creationId xmlns:a16="http://schemas.microsoft.com/office/drawing/2014/main" id="{EF463FD0-EADB-450F-E213-80B86A0A0184}"/>
              </a:ext>
            </a:extLst>
          </p:cNvPr>
          <p:cNvPicPr>
            <a:picLocks noChangeAspect="1"/>
          </p:cNvPicPr>
          <p:nvPr/>
        </p:nvPicPr>
        <p:blipFill rotWithShape="1">
          <a:blip r:embed="rId3">
            <a:extLst>
              <a:ext uri="{28A0092B-C50C-407E-A947-70E740481C1C}">
                <a14:useLocalDpi xmlns:a14="http://schemas.microsoft.com/office/drawing/2010/main" val="0"/>
              </a:ext>
            </a:extLst>
          </a:blip>
          <a:srcRect r="16446" b="-1"/>
          <a:stretch/>
        </p:blipFill>
        <p:spPr>
          <a:xfrm>
            <a:off x="-1" y="10"/>
            <a:ext cx="10080626" cy="2835265"/>
          </a:xfrm>
          <a:prstGeom prst="rect">
            <a:avLst/>
          </a:prstGeom>
        </p:spPr>
      </p:pic>
      <p:sp>
        <p:nvSpPr>
          <p:cNvPr id="4" name="TextBox 3">
            <a:extLst>
              <a:ext uri="{FF2B5EF4-FFF2-40B4-BE49-F238E27FC236}">
                <a16:creationId xmlns:a16="http://schemas.microsoft.com/office/drawing/2014/main" id="{8249FCE4-A45B-E61B-E83B-1F26E6889F44}"/>
              </a:ext>
            </a:extLst>
          </p:cNvPr>
          <p:cNvSpPr txBox="1"/>
          <p:nvPr/>
        </p:nvSpPr>
        <p:spPr>
          <a:xfrm>
            <a:off x="4290645" y="3047999"/>
            <a:ext cx="5789979" cy="2836986"/>
          </a:xfrm>
          <a:prstGeom prst="rect">
            <a:avLst/>
          </a:prstGeom>
        </p:spPr>
        <p:txBody>
          <a:bodyPr vert="horz" lIns="91440" tIns="45720" rIns="91440" bIns="45720" rtlCol="0" anchor="t">
            <a:normAutofit fontScale="40000" lnSpcReduction="20000"/>
          </a:bodyPr>
          <a:lstStyle/>
          <a:p>
            <a:pPr indent="-228600">
              <a:lnSpc>
                <a:spcPct val="120000"/>
              </a:lnSpc>
              <a:spcAft>
                <a:spcPts val="600"/>
              </a:spcAft>
              <a:buFont typeface="Arial" panose="020B0604020202020204" pitchFamily="34" charset="0"/>
              <a:buChar char="•"/>
            </a:pPr>
            <a:r>
              <a:rPr lang="en-US" sz="4200" dirty="0"/>
              <a:t>The Amazon River can be a dangerous place if you venture out on your own. I recommend using a guide to safely cruise the water between the Amazon River and Tapajos in search of wildlife such as pink river dolphins or black piranhas. </a:t>
            </a:r>
          </a:p>
          <a:p>
            <a:pPr indent="-228600">
              <a:lnSpc>
                <a:spcPct val="120000"/>
              </a:lnSpc>
              <a:spcAft>
                <a:spcPts val="600"/>
              </a:spcAft>
              <a:buFont typeface="Arial" panose="020B0604020202020204" pitchFamily="34" charset="0"/>
              <a:buChar char="•"/>
            </a:pPr>
            <a:r>
              <a:rPr lang="en-US" sz="4200" b="0" i="0" dirty="0">
                <a:effectLst/>
              </a:rPr>
              <a:t>It’s possible to charter a fishing boat to take you around to other islands in the area while you search for the playful river dolphins and other wildlife. </a:t>
            </a:r>
          </a:p>
          <a:p>
            <a:pPr indent="-228600">
              <a:lnSpc>
                <a:spcPct val="120000"/>
              </a:lnSpc>
              <a:spcAft>
                <a:spcPts val="600"/>
              </a:spcAft>
              <a:buFont typeface="Arial" panose="020B0604020202020204" pitchFamily="34" charset="0"/>
              <a:buChar char="•"/>
            </a:pPr>
            <a:r>
              <a:rPr lang="en-US" sz="4200" b="0" i="0" dirty="0">
                <a:effectLst/>
              </a:rPr>
              <a:t>A half-day trip costs around 150 BRL (US$60) for up to four people.</a:t>
            </a:r>
          </a:p>
          <a:p>
            <a:pPr indent="-228600">
              <a:lnSpc>
                <a:spcPct val="90000"/>
              </a:lnSpc>
              <a:spcAft>
                <a:spcPts val="600"/>
              </a:spcAft>
              <a:buFont typeface="Arial" panose="020B0604020202020204" pitchFamily="34" charset="0"/>
              <a:buChar char="•"/>
            </a:pPr>
            <a:endParaRPr lang="en-US" sz="1200" b="0" i="0" dirty="0">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2483BA-2F8D-3D45-EAA2-4A9A25448FE9}"/>
              </a:ext>
            </a:extLst>
          </p:cNvPr>
          <p:cNvSpPr>
            <a:spLocks noChangeArrowheads="1"/>
          </p:cNvSpPr>
          <p:nvPr/>
        </p:nvSpPr>
        <p:spPr bwMode="auto">
          <a:xfrm>
            <a:off x="4774" y="761898"/>
            <a:ext cx="100806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b="0" i="0" dirty="0">
                <a:effectLst/>
                <a:latin typeface="+mj-lt"/>
              </a:rPr>
              <a:t>Inaugurated on May 21, 2007, the Cultural Center of the Peoples of the Amazon is a space that aims to value, foster, and disseminate information about the countries of the Continental Amazon, formed by Bolivia, Brazil, Colombia, Ecuador, Guyana, Peru, Suriname, Venezuela and French Guiana.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b="0" i="0" dirty="0">
                <a:effectLst/>
                <a:latin typeface="+mj-lt"/>
              </a:rPr>
              <a:t>In addition to its theme, it is a place to welcome artistic and scientific expressions.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u="none" strike="noStrike" cap="none" normalizeH="0" baseline="0" dirty="0">
              <a:ln>
                <a:noFill/>
              </a:ln>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b="0" i="0" dirty="0">
                <a:effectLst/>
                <a:latin typeface="+mj-lt"/>
              </a:rPr>
              <a:t>FREE ADMISSION</a:t>
            </a:r>
            <a:endParaRPr kumimoji="0" lang="en-US" altLang="en-US" sz="2000" b="0" i="0" u="none" strike="noStrike" cap="none" normalizeH="0" baseline="0" dirty="0">
              <a:ln>
                <a:noFill/>
              </a:ln>
              <a:effectLst/>
              <a:latin typeface="+mj-lt"/>
            </a:endParaRPr>
          </a:p>
        </p:txBody>
      </p:sp>
      <p:sp>
        <p:nvSpPr>
          <p:cNvPr id="4" name="TextBox 3">
            <a:extLst>
              <a:ext uri="{FF2B5EF4-FFF2-40B4-BE49-F238E27FC236}">
                <a16:creationId xmlns:a16="http://schemas.microsoft.com/office/drawing/2014/main" id="{614505E9-A2ED-A488-9448-98EB2319C2EE}"/>
              </a:ext>
            </a:extLst>
          </p:cNvPr>
          <p:cNvSpPr txBox="1"/>
          <p:nvPr/>
        </p:nvSpPr>
        <p:spPr>
          <a:xfrm>
            <a:off x="1" y="157602"/>
            <a:ext cx="10080624" cy="646331"/>
          </a:xfrm>
          <a:prstGeom prst="rect">
            <a:avLst/>
          </a:prstGeom>
          <a:noFill/>
        </p:spPr>
        <p:txBody>
          <a:bodyPr wrap="square">
            <a:spAutoFit/>
          </a:bodyPr>
          <a:lstStyle/>
          <a:p>
            <a:pPr algn="ctr"/>
            <a:r>
              <a:rPr kumimoji="0" lang="en-US" altLang="en-US" sz="3600" b="1" i="0" strike="noStrike" cap="none" normalizeH="0" baseline="0" dirty="0">
                <a:ln>
                  <a:noFill/>
                </a:ln>
                <a:solidFill>
                  <a:schemeClr val="tx1"/>
                </a:solidFill>
                <a:effectLst/>
                <a:latin typeface="Arial" panose="020B0604020202020204" pitchFamily="34" charset="0"/>
              </a:rPr>
              <a:t>Cultural Center of the Peoples of the Amazon</a:t>
            </a:r>
            <a:r>
              <a:rPr kumimoji="0" lang="en-US" altLang="en-US" sz="3600" b="0" i="0" strike="noStrike" cap="none" normalizeH="0" baseline="0" dirty="0">
                <a:ln>
                  <a:noFill/>
                </a:ln>
                <a:solidFill>
                  <a:schemeClr val="tx1"/>
                </a:solidFill>
                <a:effectLst/>
                <a:latin typeface="Arial" panose="020B0604020202020204" pitchFamily="34" charset="0"/>
              </a:rPr>
              <a:t> </a:t>
            </a:r>
            <a:endParaRPr lang="en-US" sz="3600" dirty="0"/>
          </a:p>
        </p:txBody>
      </p:sp>
      <p:pic>
        <p:nvPicPr>
          <p:cNvPr id="5122" name="Picture 2" descr="Cultural Centre of the Peoples of the Amazon (Manaus) - 2021 All You Need to Know BEFORE You Go ...">
            <a:extLst>
              <a:ext uri="{FF2B5EF4-FFF2-40B4-BE49-F238E27FC236}">
                <a16:creationId xmlns:a16="http://schemas.microsoft.com/office/drawing/2014/main" id="{69955DE2-E833-5420-1A61-E267F491A6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602" b="14613"/>
          <a:stretch/>
        </p:blipFill>
        <p:spPr bwMode="auto">
          <a:xfrm>
            <a:off x="-1" y="2058106"/>
            <a:ext cx="10080625" cy="361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118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36F3FF-2D27-FEA8-B76E-80A021F74D13}"/>
              </a:ext>
            </a:extLst>
          </p:cNvPr>
          <p:cNvSpPr txBox="1"/>
          <p:nvPr/>
        </p:nvSpPr>
        <p:spPr>
          <a:xfrm>
            <a:off x="182514" y="1008950"/>
            <a:ext cx="5038626" cy="4524315"/>
          </a:xfrm>
          <a:prstGeom prst="rect">
            <a:avLst/>
          </a:prstGeom>
          <a:noFill/>
        </p:spPr>
        <p:txBody>
          <a:bodyPr wrap="square">
            <a:spAutoFit/>
          </a:bodyPr>
          <a:lstStyle/>
          <a:p>
            <a:r>
              <a:rPr lang="en-US" b="1" dirty="0">
                <a:effectLst/>
              </a:rPr>
              <a:t>Praia da Ponta Negra</a:t>
            </a:r>
            <a:r>
              <a:rPr lang="en-US" dirty="0"/>
              <a:t> (Ponta Negra Beach) (catch buses 120 or 126 from downtown). Copacabana's river counterpart, this fine sand beach has a very nice urbanized area on its back, with a large walkaway, a skateboard park, some beach volleyball fields and many food stalls. On Wednesdays and Sundays the car traffic is interrupted and locals occupy the extra space jogging, roller-skating and skateboarding. It hosts free dancing and calisthenics classes organized by the city, and some independent groups also meet there for activities, such as the slackline </a:t>
            </a:r>
            <a:r>
              <a:rPr lang="en-US" dirty="0" err="1"/>
              <a:t>Mexa</a:t>
            </a:r>
            <a:r>
              <a:rPr lang="en-US" dirty="0"/>
              <a:t>-se group. The adjoining neighborhood has the most expensive sq-meter in Manaus, so your açaí will cost more at Ponta Negra (around R$ 11 for 300 ml)</a:t>
            </a:r>
          </a:p>
        </p:txBody>
      </p:sp>
      <p:pic>
        <p:nvPicPr>
          <p:cNvPr id="4098" name="Picture 2" descr="Acesso à praia da Ponta Negra de Manaus está liberado aos sábados - Portal Edilene Mafra">
            <a:extLst>
              <a:ext uri="{FF2B5EF4-FFF2-40B4-BE49-F238E27FC236}">
                <a16:creationId xmlns:a16="http://schemas.microsoft.com/office/drawing/2014/main" id="{C93DAF43-1A2E-143E-F107-E9B5E344F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1802911"/>
            <a:ext cx="4514850" cy="2533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F41C49-9FF0-19FB-C3C9-9450CB9D785D}"/>
              </a:ext>
            </a:extLst>
          </p:cNvPr>
          <p:cNvSpPr txBox="1"/>
          <p:nvPr/>
        </p:nvSpPr>
        <p:spPr>
          <a:xfrm>
            <a:off x="1" y="248356"/>
            <a:ext cx="10080624" cy="707886"/>
          </a:xfrm>
          <a:prstGeom prst="rect">
            <a:avLst/>
          </a:prstGeom>
          <a:noFill/>
        </p:spPr>
        <p:txBody>
          <a:bodyPr wrap="square">
            <a:spAutoFit/>
          </a:bodyPr>
          <a:lstStyle/>
          <a:p>
            <a:r>
              <a:rPr lang="en-US" sz="4000" b="1" dirty="0">
                <a:effectLst/>
              </a:rPr>
              <a:t>Praia da Ponta Negra</a:t>
            </a:r>
            <a:r>
              <a:rPr lang="en-US" sz="4000" dirty="0"/>
              <a:t> (Ponta Negra Beach) </a:t>
            </a:r>
          </a:p>
        </p:txBody>
      </p:sp>
    </p:spTree>
    <p:extLst>
      <p:ext uri="{BB962C8B-B14F-4D97-AF65-F5344CB8AC3E}">
        <p14:creationId xmlns:p14="http://schemas.microsoft.com/office/powerpoint/2010/main" val="791585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name="page17">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576387"/>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i="0" kern="1200" dirty="0">
                <a:latin typeface="Times New Roman" panose="02020603050405020304" pitchFamily="18" charset="0"/>
                <a:cs typeface="Times New Roman" panose="02020603050405020304" pitchFamily="18" charset="0"/>
              </a:rPr>
              <a:t>Manaus</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page2">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44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01866"/>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a:t>
            </a:r>
            <a:br>
              <a:rPr lang="en-US" altLang="en-US" sz="1800" dirty="0"/>
            </a:br>
            <a:r>
              <a:rPr lang="en-US" altLang="en-US" sz="1800" dirty="0"/>
              <a:t>often 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the </a:t>
            </a:r>
            <a:br>
              <a:rPr lang="en-US" altLang="en-US" sz="1800" dirty="0"/>
            </a:br>
            <a:r>
              <a:rPr lang="en-US" altLang="en-US" sz="1800" dirty="0"/>
              <a:t>ship will wait for you. If you are on your own</a:t>
            </a:r>
            <a:r>
              <a:rPr lang="en-US" altLang="en-US" dirty="0"/>
              <a:t>.</a:t>
            </a:r>
            <a:endParaRPr lang="en-US" altLang="en-US" sz="1800" dirty="0"/>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a:t>
            </a:r>
            <a:br>
              <a:rPr lang="en-US" altLang="en-US" sz="1800" dirty="0"/>
            </a:br>
            <a:r>
              <a:rPr lang="en-US" altLang="en-US" sz="1800" dirty="0"/>
              <a:t>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139995"/>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n Made Brazilian real 4k Ultra HD Wallpaper">
            <a:extLst>
              <a:ext uri="{FF2B5EF4-FFF2-40B4-BE49-F238E27FC236}">
                <a16:creationId xmlns:a16="http://schemas.microsoft.com/office/drawing/2014/main" id="{779FD379-EC4A-E9CD-774D-E506CFCEAE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3" r="5564"/>
          <a:stretch/>
        </p:blipFill>
        <p:spPr bwMode="auto">
          <a:xfrm>
            <a:off x="2085541" y="10"/>
            <a:ext cx="7995082" cy="567054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Shape 1">
            <a:extLst>
              <a:ext uri="{FF2B5EF4-FFF2-40B4-BE49-F238E27FC236}">
                <a16:creationId xmlns:a16="http://schemas.microsoft.com/office/drawing/2014/main" id="{4C793CDA-508D-A0D3-986B-3DE5B63351BC}"/>
              </a:ext>
            </a:extLst>
          </p:cNvPr>
          <p:cNvSpPr/>
          <p:nvPr/>
        </p:nvSpPr>
        <p:spPr>
          <a:xfrm>
            <a:off x="0" y="301904"/>
            <a:ext cx="3853316" cy="15709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baseline="0" dirty="0">
                <a:ln>
                  <a:noFill/>
                </a:ln>
                <a:latin typeface="Times New Roman" panose="02020603050405020304" pitchFamily="18" charset="0"/>
                <a:ea typeface="+mj-ea"/>
                <a:cs typeface="Times New Roman" panose="02020603050405020304" pitchFamily="18" charset="0"/>
              </a:rPr>
              <a:t>Money</a:t>
            </a:r>
          </a:p>
        </p:txBody>
      </p:sp>
      <p:sp>
        <p:nvSpPr>
          <p:cNvPr id="10" name="Freeform: Shape 9">
            <a:extLst>
              <a:ext uri="{FF2B5EF4-FFF2-40B4-BE49-F238E27FC236}">
                <a16:creationId xmlns:a16="http://schemas.microsoft.com/office/drawing/2014/main" id="{9BB0423E-FB46-7E23-4BA8-6D74DFD8A5B5}"/>
              </a:ext>
            </a:extLst>
          </p:cNvPr>
          <p:cNvSpPr/>
          <p:nvPr/>
        </p:nvSpPr>
        <p:spPr>
          <a:xfrm>
            <a:off x="135467" y="1570363"/>
            <a:ext cx="4052711" cy="210981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p:spPr>
        <p:txBody>
          <a:bodyPr vert="horz" lIns="91440" tIns="45720" rIns="91440" bIns="45720" rtlCol="0" anchorCtr="0" compatLnSpc="0">
            <a:normAutofit/>
          </a:bodyPr>
          <a:lstStyle/>
          <a:p>
            <a:pPr algn="ctr">
              <a:lnSpc>
                <a:spcPct val="90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baseline="0" dirty="0">
                <a:ln>
                  <a:noFill/>
                </a:ln>
              </a:rPr>
              <a:t>The </a:t>
            </a:r>
            <a:r>
              <a:rPr lang="en-US" sz="2400" b="1" i="0" dirty="0">
                <a:effectLst/>
              </a:rPr>
              <a:t>Brazilian Real</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baseline="0" dirty="0">
              <a:ln>
                <a:noFill/>
              </a:ln>
            </a:endParaRPr>
          </a:p>
          <a:p>
            <a:pPr marR="0" lvl="0">
              <a:lnSpc>
                <a:spcPct val="90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official </a:t>
            </a:r>
            <a:r>
              <a:rPr lang="en-US" sz="2400" dirty="0"/>
              <a:t>e</a:t>
            </a:r>
            <a:r>
              <a:rPr lang="en-US" sz="2400" b="0" i="0" u="none" strike="noStrike" baseline="0" dirty="0">
                <a:ln>
                  <a:noFill/>
                </a:ln>
              </a:rPr>
              <a:t>xchange rate is:</a:t>
            </a:r>
          </a:p>
          <a:p>
            <a:pPr indent="-228600" fontAlgn="base">
              <a:lnSpc>
                <a:spcPct val="90000"/>
              </a:lnSpc>
              <a:buFont typeface="Arial" panose="020B0604020202020204" pitchFamily="34" charset="0"/>
              <a:buChar char="•"/>
            </a:pPr>
            <a:r>
              <a:rPr lang="en-US" sz="2000" b="1" i="0" dirty="0">
                <a:effectLst/>
              </a:rPr>
              <a:t>$1.00 US = 4.9310457 Real</a:t>
            </a:r>
          </a:p>
          <a:p>
            <a:pPr indent="-228600" fontAlgn="base">
              <a:lnSpc>
                <a:spcPct val="90000"/>
              </a:lnSpc>
              <a:buFont typeface="Arial" panose="020B0604020202020204" pitchFamily="34" charset="0"/>
              <a:buChar char="•"/>
            </a:pPr>
            <a:r>
              <a:rPr lang="en-US" sz="2000" b="1" i="0" dirty="0">
                <a:effectLst/>
              </a:rPr>
              <a:t>1.00 Brazilian Real = 0.2028 US Dollars</a:t>
            </a:r>
          </a:p>
          <a:p>
            <a:pPr indent="-228600" fontAlgn="base">
              <a:lnSpc>
                <a:spcPct val="90000"/>
              </a:lnSpc>
              <a:buFont typeface="Arial" panose="020B0604020202020204" pitchFamily="34" charset="0"/>
              <a:buChar char="•"/>
            </a:pPr>
            <a:endParaRPr lang="en-US" sz="1600" b="1" i="0" dirty="0">
              <a:effectLst/>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1600" b="0" i="0" u="none" strike="noStrike" baseline="0" dirty="0">
              <a:ln>
                <a:noFill/>
              </a:ln>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1600" b="0" i="0" u="none" strike="noStrike" baseline="0" dirty="0">
              <a:ln>
                <a:noFill/>
              </a:ln>
            </a:endParaRP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3103050"/>
            <a:ext cx="2698044" cy="2028008"/>
          </a:xfrm>
        </p:spPr>
        <p:txBody>
          <a:bodyPr vert="horz" lIns="91440" tIns="45720" rIns="91440" bIns="45720" rtlCol="0" anchor="ctr">
            <a:normAutofit/>
          </a:bodyPr>
          <a:lstStyle/>
          <a:p>
            <a:pPr lvl="0" algn="ctr" defTabSz="914400"/>
            <a:r>
              <a:rPr lang="en-US" sz="4000" dirty="0">
                <a:latin typeface="Times New Roman" panose="02020603050405020304" pitchFamily="18" charset="0"/>
                <a:cs typeface="Times New Roman" panose="02020603050405020304" pitchFamily="18" charset="0"/>
              </a:rPr>
              <a:t>About </a:t>
            </a:r>
            <a:r>
              <a:rPr lang="en-US" sz="4000" b="0" i="0" dirty="0">
                <a:latin typeface="Times New Roman" panose="02020603050405020304" pitchFamily="18" charset="0"/>
                <a:cs typeface="Times New Roman" panose="02020603050405020304" pitchFamily="18" charset="0"/>
              </a:rPr>
              <a:t>Manaus, Brazil</a:t>
            </a:r>
            <a:endParaRPr lang="en-US" sz="4000" dirty="0">
              <a:latin typeface="Times New Roman" panose="02020603050405020304" pitchFamily="18" charset="0"/>
              <a:cs typeface="Times New Roman" panose="02020603050405020304" pitchFamily="18" charset="0"/>
            </a:endParaRPr>
          </a:p>
        </p:txBody>
      </p:sp>
      <p:pic>
        <p:nvPicPr>
          <p:cNvPr id="7" name="Picture 6" descr="A city with many boats on the water&#10;&#10;Description automatically generated">
            <a:extLst>
              <a:ext uri="{FF2B5EF4-FFF2-40B4-BE49-F238E27FC236}">
                <a16:creationId xmlns:a16="http://schemas.microsoft.com/office/drawing/2014/main" id="{59954E58-5563-19A9-2055-3667428E2ACD}"/>
              </a:ext>
            </a:extLst>
          </p:cNvPr>
          <p:cNvPicPr>
            <a:picLocks noChangeAspect="1"/>
          </p:cNvPicPr>
          <p:nvPr/>
        </p:nvPicPr>
        <p:blipFill rotWithShape="1">
          <a:blip r:embed="rId3">
            <a:extLst>
              <a:ext uri="{28A0092B-C50C-407E-A947-70E740481C1C}">
                <a14:useLocalDpi xmlns:a14="http://schemas.microsoft.com/office/drawing/2010/main" val="0"/>
              </a:ext>
            </a:extLst>
          </a:blip>
          <a:srcRect t="23249" r="2" b="13344"/>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5EBB2327-16B4-6AA1-C8FC-6BA290753C0F}"/>
              </a:ext>
            </a:extLst>
          </p:cNvPr>
          <p:cNvSpPr txBox="1"/>
          <p:nvPr/>
        </p:nvSpPr>
        <p:spPr>
          <a:xfrm>
            <a:off x="2528711" y="3068128"/>
            <a:ext cx="7551914" cy="2602422"/>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Manaus</a:t>
            </a:r>
            <a:r>
              <a:rPr lang="en-US" sz="2000" dirty="0">
                <a:latin typeface="Times New Roman" panose="02020603050405020304" pitchFamily="18" charset="0"/>
                <a:cs typeface="Times New Roman" panose="02020603050405020304" pitchFamily="18" charset="0"/>
              </a:rPr>
              <a:t> is the capital and largest city of the Brazilian state of Amazonas. It is the seventh-largest city in Brazil, with an estimated 2020 population of 2,219,580 distributed over a land area of about 4,402 sq mi. </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Manaus is the largest metropolitan area in the North Region of Brazil by urban landmass. Located at the Negro and Amazon rivers. </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is one of the two cities in the Amazon Rainforest with a population of over 1 million people, alongside Belém. </a:t>
            </a: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329454" y="5255759"/>
            <a:ext cx="2268141" cy="301905"/>
          </a:xfrm>
        </p:spPr>
        <p:txBody>
          <a:bodyPr vert="horz" lIns="91440" tIns="45720" rIns="91440" bIns="45720" rtlCol="0" anchor="ctr">
            <a:normAutofit/>
          </a:bodyPr>
          <a:lstStyle/>
          <a:p>
            <a:pPr>
              <a:spcAft>
                <a:spcPts val="600"/>
              </a:spcAft>
              <a:defRPr/>
            </a:pPr>
            <a:fld id="{76B031AB-4808-4E5A-B41A-FC677859455F}" type="slidenum">
              <a:rPr lang="en-US" sz="1000">
                <a:solidFill>
                  <a:schemeClr val="tx1">
                    <a:lumMod val="75000"/>
                    <a:lumOff val="25000"/>
                  </a:schemeClr>
                </a:solidFill>
                <a:latin typeface="Calibri" panose="020F0502020204030204"/>
              </a:rPr>
              <a:pPr>
                <a:spcAft>
                  <a:spcPts val="600"/>
                </a:spcAft>
                <a:defRPr/>
              </a:pPr>
              <a:t>6</a:t>
            </a:fld>
            <a:endParaRPr lang="en-US" sz="1000">
              <a:solidFill>
                <a:schemeClr val="tx1">
                  <a:lumMod val="75000"/>
                  <a:lumOff val="25000"/>
                </a:schemeClr>
              </a:solidFill>
              <a:latin typeface="Calibri" panose="020F0502020204030204"/>
            </a:endParaRPr>
          </a:p>
        </p:txBody>
      </p:sp>
    </p:spTree>
    <p:extLst>
      <p:ext uri="{BB962C8B-B14F-4D97-AF65-F5344CB8AC3E}">
        <p14:creationId xmlns:p14="http://schemas.microsoft.com/office/powerpoint/2010/main" val="83437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9673"/>
            <a:ext cx="5147935" cy="1178104"/>
          </a:xfrm>
        </p:spPr>
        <p:txBody>
          <a:bodyPr vert="horz" lIns="91440" tIns="45720" rIns="91440" bIns="45720" rtlCol="0" anchor="ctr">
            <a:normAutofit fontScale="90000"/>
          </a:bodyPr>
          <a:lstStyle/>
          <a:p>
            <a:pPr lvl="0" algn="ctr" defTabSz="914400"/>
            <a:r>
              <a:rPr lang="en-US" sz="4400" b="0" i="0" dirty="0">
                <a:latin typeface="Times New Roman" panose="02020603050405020304" pitchFamily="18" charset="0"/>
                <a:cs typeface="Times New Roman" panose="02020603050405020304" pitchFamily="18" charset="0"/>
              </a:rPr>
              <a:t>Manaus, Brazil History</a:t>
            </a:r>
            <a:endParaRPr lang="en-US" sz="4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2FC8CD4-AD56-9082-5BF9-10F611E44E09}"/>
              </a:ext>
            </a:extLst>
          </p:cNvPr>
          <p:cNvSpPr txBox="1"/>
          <p:nvPr/>
        </p:nvSpPr>
        <p:spPr>
          <a:xfrm>
            <a:off x="141402" y="886119"/>
            <a:ext cx="5034952" cy="4794103"/>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history of the European colonization of Manaus began in 1499 with the Spanish arrival at the mouth of the Amazon River. </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Spanish then continued to colonize the region north of Brazil. Development continued in 1668–1669 with the building of the Fort of São José da Barra do Rio Negro by the Portuguese against the Dutch, at that time. </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fort was constructed in rock and clay, with four cannons guarding the curtains. It continued to function for more than 100 years. </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Next to the fort there were many indigenous mestizos, who helped in its construction and began to live in the vicinity. </a:t>
            </a:r>
          </a:p>
        </p:txBody>
      </p:sp>
      <p:pic>
        <p:nvPicPr>
          <p:cNvPr id="11" name="Picture 10" descr="A person wearing a traditional garment&#10;&#10;Description automatically generated">
            <a:extLst>
              <a:ext uri="{FF2B5EF4-FFF2-40B4-BE49-F238E27FC236}">
                <a16:creationId xmlns:a16="http://schemas.microsoft.com/office/drawing/2014/main" id="{BEBF838B-15ED-A553-66DC-AFFF7930C990}"/>
              </a:ext>
            </a:extLst>
          </p:cNvPr>
          <p:cNvPicPr>
            <a:picLocks noChangeAspect="1"/>
          </p:cNvPicPr>
          <p:nvPr/>
        </p:nvPicPr>
        <p:blipFill rotWithShape="1">
          <a:blip r:embed="rId3">
            <a:extLst>
              <a:ext uri="{28A0092B-C50C-407E-A947-70E740481C1C}">
                <a14:useLocalDpi xmlns:a14="http://schemas.microsoft.com/office/drawing/2010/main" val="0"/>
              </a:ext>
            </a:extLst>
          </a:blip>
          <a:srcRect t="20834" r="1" b="6418"/>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76B031AB-4808-4E5A-B41A-FC677859455F}" type="slidenum">
              <a:rPr lang="en-US" sz="1200">
                <a:solidFill>
                  <a:srgbClr val="FFFFFF"/>
                </a:solidFill>
                <a:latin typeface="Calibri" panose="020F0502020204030204"/>
              </a:rPr>
              <a:pPr>
                <a:spcAft>
                  <a:spcPts val="600"/>
                </a:spcAft>
                <a:defRPr/>
              </a:pPr>
              <a:t>7</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212610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mazon Theatre with a dome on top&#10;&#10;Description automatically generated">
            <a:extLst>
              <a:ext uri="{FF2B5EF4-FFF2-40B4-BE49-F238E27FC236}">
                <a16:creationId xmlns:a16="http://schemas.microsoft.com/office/drawing/2014/main" id="{5B60DC8E-DF23-D49B-DF09-9D13B4D951D9}"/>
              </a:ext>
            </a:extLst>
          </p:cNvPr>
          <p:cNvPicPr>
            <a:picLocks noChangeAspect="1"/>
          </p:cNvPicPr>
          <p:nvPr/>
        </p:nvPicPr>
        <p:blipFill rotWithShape="1">
          <a:blip r:embed="rId3">
            <a:extLst>
              <a:ext uri="{28A0092B-C50C-407E-A947-70E740481C1C}">
                <a14:useLocalDpi xmlns:a14="http://schemas.microsoft.com/office/drawing/2010/main" val="0"/>
              </a:ext>
            </a:extLst>
          </a:blip>
          <a:srcRect t="9649" r="2" b="2"/>
          <a:stretch/>
        </p:blipFill>
        <p:spPr>
          <a:xfrm>
            <a:off x="20" y="10"/>
            <a:ext cx="7995062" cy="567054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6227306" y="0"/>
            <a:ext cx="3850797" cy="1126831"/>
          </a:xfrm>
        </p:spPr>
        <p:txBody>
          <a:bodyPr vert="horz" lIns="91440" tIns="45720" rIns="91440" bIns="45720" rtlCol="0" anchor="ctr">
            <a:normAutofit fontScale="90000"/>
          </a:bodyPr>
          <a:lstStyle/>
          <a:p>
            <a:pPr lvl="0" algn="ctr" defTabSz="914400"/>
            <a:r>
              <a:rPr lang="en-US" sz="4000" b="0" i="0" dirty="0">
                <a:latin typeface="Times New Roman" panose="02020603050405020304" pitchFamily="18" charset="0"/>
                <a:cs typeface="Times New Roman" panose="02020603050405020304" pitchFamily="18" charset="0"/>
              </a:rPr>
              <a:t>Manaus, Brazil History </a:t>
            </a:r>
            <a:r>
              <a:rPr lang="en-US" sz="2800" b="0" i="0" dirty="0">
                <a:latin typeface="Times New Roman" panose="02020603050405020304" pitchFamily="18" charset="0"/>
                <a:cs typeface="Times New Roman" panose="02020603050405020304" pitchFamily="18" charset="0"/>
              </a:rPr>
              <a:t>Cont.</a:t>
            </a: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2FC8CD4-AD56-9082-5BF9-10F611E44E09}"/>
              </a:ext>
            </a:extLst>
          </p:cNvPr>
          <p:cNvSpPr txBox="1"/>
          <p:nvPr/>
        </p:nvSpPr>
        <p:spPr>
          <a:xfrm>
            <a:off x="6227307" y="1187774"/>
            <a:ext cx="3757598" cy="4543719"/>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 November 13, 1832, Lugar da Barra was elevated to town status, then on September 4, 1856, the governor, rename it "Manaus".</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Due to the Amazon rubber boom during the late 19th century. Manaus was "one of the gaudiest cities of the world“</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city built a grand opera house, with vast domes and gilded balconies, with marble, glass, and crystal, from around Europe. Costing the equivalent of ten million dollars.</a:t>
            </a: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76B031AB-4808-4E5A-B41A-FC677859455F}" type="slidenum">
              <a:rPr lang="en-US" sz="1200">
                <a:solidFill>
                  <a:prstClr val="black">
                    <a:tint val="75000"/>
                  </a:prstClr>
                </a:solidFill>
                <a:latin typeface="Calibri" panose="020F0502020204030204"/>
              </a:rPr>
              <a:pPr>
                <a:spcAft>
                  <a:spcPts val="600"/>
                </a:spcAft>
                <a:defRPr/>
              </a:pPr>
              <a:t>8</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36184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9</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127888"/>
            <a:ext cx="10080625" cy="757130"/>
          </a:xfrm>
        </p:spPr>
        <p:txBody>
          <a:bodyPr vert="horz" wrap="square">
            <a:spAutoFit/>
          </a:bodyPr>
          <a:lstStyle/>
          <a:p>
            <a:pPr lvl="0" algn="ctr" rtl="0"/>
            <a:r>
              <a:rPr lang="en-US" sz="4800" b="0" i="0" kern="1200" dirty="0">
                <a:latin typeface="Times New Roman" panose="02020603050405020304" pitchFamily="18" charset="0"/>
                <a:cs typeface="Times New Roman" panose="02020603050405020304" pitchFamily="18" charset="0"/>
              </a:rPr>
              <a:t>Manaus, Brazil History </a:t>
            </a:r>
            <a:r>
              <a:rPr lang="en-US" sz="2800" b="0" i="0" kern="1200" dirty="0">
                <a:latin typeface="Times New Roman" panose="02020603050405020304" pitchFamily="18" charset="0"/>
                <a:cs typeface="Times New Roman" panose="02020603050405020304" pitchFamily="18" charset="0"/>
              </a:rPr>
              <a:t>Cont.</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2FC8CD4-AD56-9082-5BF9-10F611E44E09}"/>
              </a:ext>
            </a:extLst>
          </p:cNvPr>
          <p:cNvSpPr txBox="1"/>
          <p:nvPr/>
        </p:nvSpPr>
        <p:spPr>
          <a:xfrm>
            <a:off x="181467" y="852134"/>
            <a:ext cx="9707600" cy="4818691"/>
          </a:xfrm>
          <a:prstGeom prst="rect">
            <a:avLst/>
          </a:prstGeom>
          <a:noFill/>
        </p:spPr>
        <p:txBody>
          <a:bodyPr wrap="square">
            <a:spAutoFit/>
          </a:bodyPr>
          <a:lstStyle/>
          <a:p>
            <a:pPr marL="285750" indent="-228600">
              <a:lnSpc>
                <a:spcPct val="90000"/>
              </a:lnSpc>
              <a:spcAft>
                <a:spcPts val="600"/>
              </a:spcAft>
              <a:buFont typeface="Arial" panose="020B0604020202020204" pitchFamily="34" charset="0"/>
              <a:buChar char="•"/>
            </a:pPr>
            <a:r>
              <a:rPr lang="en-US" sz="2200" dirty="0"/>
              <a:t>In the 1960s during the establishment of the military dictatorship in Brazil, the newly installed government concerned about the "demographic gap in Brazil", began to introduce numerous projects in the interior of the country, especially in the Amazon region.</a:t>
            </a:r>
          </a:p>
          <a:p>
            <a:pPr marL="285750" indent="-228600">
              <a:lnSpc>
                <a:spcPct val="90000"/>
              </a:lnSpc>
              <a:spcAft>
                <a:spcPts val="600"/>
              </a:spcAft>
              <a:buFont typeface="Arial" panose="020B0604020202020204" pitchFamily="34" charset="0"/>
              <a:buChar char="•"/>
            </a:pPr>
            <a:r>
              <a:rPr lang="en-US" sz="2200" dirty="0"/>
              <a:t>Manaus was designated a free trade zone in 1967, </a:t>
            </a:r>
            <a:br>
              <a:rPr lang="en-US" sz="2200" dirty="0"/>
            </a:br>
            <a:r>
              <a:rPr lang="en-US" sz="2200" dirty="0"/>
              <a:t>and with the opening of new roads within the region, </a:t>
            </a:r>
            <a:br>
              <a:rPr lang="en-US" sz="2200" dirty="0"/>
            </a:br>
            <a:r>
              <a:rPr lang="en-US" sz="2200" dirty="0"/>
              <a:t>the city benefited from investments by international </a:t>
            </a:r>
            <a:br>
              <a:rPr lang="en-US" sz="2200" dirty="0"/>
            </a:br>
            <a:r>
              <a:rPr lang="en-US" sz="2200" dirty="0"/>
              <a:t>companies, attracted by the tax incentives, in this </a:t>
            </a:r>
            <a:br>
              <a:rPr lang="en-US" sz="2200" dirty="0"/>
            </a:br>
            <a:r>
              <a:rPr lang="en-US" sz="2200" dirty="0"/>
              <a:t>period. Manaus had enormous demographic growth </a:t>
            </a:r>
            <a:br>
              <a:rPr lang="en-US" sz="2200" dirty="0"/>
            </a:br>
            <a:r>
              <a:rPr lang="en-US" sz="2200" dirty="0"/>
              <a:t>becoming one of the most populous cities in Brazil.</a:t>
            </a:r>
          </a:p>
          <a:p>
            <a:pPr marL="285750" indent="-228600">
              <a:lnSpc>
                <a:spcPct val="90000"/>
              </a:lnSpc>
              <a:spcAft>
                <a:spcPts val="600"/>
              </a:spcAft>
              <a:buFont typeface="Arial" panose="020B0604020202020204" pitchFamily="34" charset="0"/>
              <a:buChar char="•"/>
            </a:pPr>
            <a:r>
              <a:rPr lang="en-US" sz="2200" dirty="0"/>
              <a:t>Manaus was one of the host cities of the 2014 FIFA </a:t>
            </a:r>
            <a:br>
              <a:rPr lang="en-US" sz="2200" dirty="0"/>
            </a:br>
            <a:r>
              <a:rPr lang="en-US" sz="2200" dirty="0"/>
              <a:t>World Cup and one of the seats of some Olympic </a:t>
            </a:r>
            <a:br>
              <a:rPr lang="en-US" sz="2200" dirty="0"/>
            </a:br>
            <a:r>
              <a:rPr lang="en-US" sz="2200" dirty="0"/>
              <a:t>football games. It was the only host city in the Amazon </a:t>
            </a:r>
            <a:br>
              <a:rPr lang="en-US" sz="2200" dirty="0"/>
            </a:br>
            <a:r>
              <a:rPr lang="en-US" sz="2200" dirty="0"/>
              <a:t>rainforest and the most geographically isolated host </a:t>
            </a:r>
            <a:br>
              <a:rPr lang="en-US" sz="2200" dirty="0"/>
            </a:br>
            <a:r>
              <a:rPr lang="en-US" sz="2200" dirty="0"/>
              <a:t>cities.</a:t>
            </a:r>
          </a:p>
        </p:txBody>
      </p:sp>
      <p:pic>
        <p:nvPicPr>
          <p:cNvPr id="5" name="Picture 4" descr="A gold trophy with different flags&#10;&#10;Description automatically generated">
            <a:extLst>
              <a:ext uri="{FF2B5EF4-FFF2-40B4-BE49-F238E27FC236}">
                <a16:creationId xmlns:a16="http://schemas.microsoft.com/office/drawing/2014/main" id="{81F35078-917D-BE73-53F9-CDF30284E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441" y="2122310"/>
            <a:ext cx="2969596" cy="3548239"/>
          </a:xfrm>
          <a:prstGeom prst="rect">
            <a:avLst/>
          </a:prstGeom>
        </p:spPr>
      </p:pic>
    </p:spTree>
    <p:extLst>
      <p:ext uri="{BB962C8B-B14F-4D97-AF65-F5344CB8AC3E}">
        <p14:creationId xmlns:p14="http://schemas.microsoft.com/office/powerpoint/2010/main" val="3021833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1177</TotalTime>
  <Words>2234</Words>
  <Application>Microsoft Office PowerPoint</Application>
  <PresentationFormat>Custom</PresentationFormat>
  <Paragraphs>160</Paragraphs>
  <Slides>27</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Aptos Display</vt:lpstr>
      <vt:lpstr>Arial</vt:lpstr>
      <vt:lpstr>Calibri</vt:lpstr>
      <vt:lpstr>Liberation Sans</vt:lpstr>
      <vt:lpstr>Times New Roman</vt:lpstr>
      <vt:lpstr>Wingdings</vt:lpstr>
      <vt:lpstr>Office Theme</vt:lpstr>
      <vt:lpstr>Manaus, Brazil Presented by Marc Silver</vt:lpstr>
      <vt:lpstr>What I Will Cover</vt:lpstr>
      <vt:lpstr>My Port Philosophy</vt:lpstr>
      <vt:lpstr>PowerPoint Presentation</vt:lpstr>
      <vt:lpstr>PowerPoint Presentation</vt:lpstr>
      <vt:lpstr>About Manaus, Brazil</vt:lpstr>
      <vt:lpstr>Manaus, Brazil History</vt:lpstr>
      <vt:lpstr>Manaus, Brazil History Cont.</vt:lpstr>
      <vt:lpstr>Manaus, Brazil History Cont.</vt:lpstr>
      <vt:lpstr>Map of Brazil</vt:lpstr>
      <vt:lpstr>Map of Manaus</vt:lpstr>
      <vt:lpstr>Port of Manaus</vt:lpstr>
      <vt:lpstr>Manaus, Brazil Transportation </vt:lpstr>
      <vt:lpstr>Manaus Taxis</vt:lpstr>
      <vt:lpstr>Mercadão Municipal Adolpho Lisboa   </vt:lpstr>
      <vt:lpstr> Teatro Amazonas - Amazonas Opera House </vt:lpstr>
      <vt:lpstr>Museu da Casa Eduardo Ribeiro</vt:lpstr>
      <vt:lpstr>PowerPoint Presentation</vt:lpstr>
      <vt:lpstr>PowerPoint Presentation</vt:lpstr>
      <vt:lpstr>Casa das Artes (House of Arts)</vt:lpstr>
      <vt:lpstr>PowerPoint Presentation</vt:lpstr>
      <vt:lpstr>PowerPoint Presentation</vt:lpstr>
      <vt:lpstr>PowerPoint Presentation</vt:lpstr>
      <vt:lpstr> Swimming with Porpoises  </vt:lpstr>
      <vt:lpstr>PowerPoint Presentation</vt:lpstr>
      <vt:lpstr>PowerPoint Presentation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140</cp:revision>
  <dcterms:created xsi:type="dcterms:W3CDTF">2023-03-25T21:24:27Z</dcterms:created>
  <dcterms:modified xsi:type="dcterms:W3CDTF">2025-04-25T19:40:44Z</dcterms:modified>
</cp:coreProperties>
</file>