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6" r:id="rId2"/>
    <p:sldId id="283" r:id="rId3"/>
    <p:sldId id="257" r:id="rId4"/>
    <p:sldId id="258" r:id="rId5"/>
    <p:sldId id="259" r:id="rId6"/>
    <p:sldId id="260" r:id="rId7"/>
    <p:sldId id="28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Lst>
  <p:sldSz cx="9144000" cy="6858000" type="screen4x3"/>
  <p:notesSz cx="6858000" cy="9144000"/>
  <p:defaultTextStyle>
    <a:defPPr>
      <a:defRPr lang="en-GB"/>
    </a:defPPr>
    <a:lvl1pPr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13"/>
      </a:spcBef>
      <a:spcAft>
        <a:spcPts val="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27243336-AB9B-5FC1-0E0C-E5FBA30CE08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a:extLst>
              <a:ext uri="{FF2B5EF4-FFF2-40B4-BE49-F238E27FC236}">
                <a16:creationId xmlns:a16="http://schemas.microsoft.com/office/drawing/2014/main" id="{903C8201-D279-66AE-088E-C40D90FBAEE9}"/>
              </a:ext>
            </a:extLst>
          </p:cNvPr>
          <p:cNvSpPr>
            <a:spLocks noGrp="1" noRot="1" noChangeAspect="1" noChangeArrowheads="1"/>
          </p:cNvSpPr>
          <p:nvPr>
            <p:ph type="sldImg"/>
          </p:nvPr>
        </p:nvSpPr>
        <p:spPr bwMode="auto">
          <a:xfrm>
            <a:off x="-11798300" y="-11796713"/>
            <a:ext cx="11796712" cy="12490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a:extLst>
              <a:ext uri="{FF2B5EF4-FFF2-40B4-BE49-F238E27FC236}">
                <a16:creationId xmlns:a16="http://schemas.microsoft.com/office/drawing/2014/main" id="{4305341F-BFFE-9AEE-4C93-BC43E690CCD8}"/>
              </a:ext>
            </a:extLst>
          </p:cNvPr>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1B426504-0811-A0CB-45C6-CF16DCEDADB3}"/>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02D6CD87-A69B-0604-8B67-684114687A0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E641295F-FB52-605D-D2AB-C63E7AEAE420}"/>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6CF05287-E747-8A1D-B316-042AB9BD081C}"/>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CB8D2EF1-5CE8-F2A0-AFD9-D4A940F55B17}"/>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202EE808-5CEC-E218-3385-99A7753CA351}"/>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F5F14D21-216D-A8F0-916E-D46AF83ABB19}"/>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557E406D-91CC-A30D-412A-2A74ED2114A9}"/>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48491846-E750-17C7-70AD-F442D38E07AA}"/>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5D69A623-4289-B81B-70F8-860E5D59A394}"/>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C84B5D3E-2D43-9533-A2BC-E63826ADBA70}"/>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312ACE9A-F41E-C9E6-A9CB-9A9CCA35CFB2}"/>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CDDAE94E-BBA9-B4AE-D33B-75BCAE09FA0F}"/>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FA90C8FA-1027-67D0-0F0B-E66477987E92}"/>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063DC7C3-827D-C3D9-C551-CBC27C6BA613}"/>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78A9AD13-62A1-8003-2ECF-03E2A6CAD559}"/>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6FBA2A5F-5CEA-BFD0-6031-4B1D5F2658AF}"/>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0ECA892C-85BA-46EB-DFF8-355ABE415418}"/>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FCBCC0CD-9BC1-8304-87EA-25C91604961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E2E54F8E-21E1-67AA-B26F-A9CB46791B3C}"/>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8DFB1B99-4502-CE01-EE5B-7153BDA95F5E}"/>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8AA27F59-2706-7D8B-D8D0-4F996CEB96DA}"/>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1B426504-0811-A0CB-45C6-CF16DCEDADB3}"/>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02D6CD87-A69B-0604-8B67-684114687A0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36063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DE1DBD43-EB0C-D9B4-51D7-19B276A7C44A}"/>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6716197F-0613-2922-FCF0-C49CBA4EE04F}"/>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CD40D414-C501-7888-245F-906603D5F8EA}"/>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3D0E3504-16AF-524E-753C-261368C363F3}"/>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387CD87F-7862-5197-9E4C-E8665C784FA7}"/>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241786A1-C649-0913-FBB7-4289B2C6BAB4}"/>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6FF6C973-BB57-54A8-D44A-EE8710CE506B}"/>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325F9D81-6746-2901-2154-BA34AD086D4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09CA05F9-BA28-7199-A492-959CFB8B1EAB}"/>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B23EE48A-6E3F-6C8F-8B96-A3C03445FEC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3AA2B1BC-A2A9-D702-B878-5882A075DAB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70E2D7F5-5E2B-C129-8C01-5BD8EBF3D308}"/>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ECF4E9E0-8065-FE39-EEDD-3DA30B087D99}"/>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5E6C2848-BE8F-4C31-7C72-8456A3213EEB}"/>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E8C27CDF-2369-3CDE-E403-BCADF1877DBA}"/>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F92E7556-48E1-D331-9468-A68111733751}"/>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AADDDF86-3630-592E-A135-21A256D77E3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3BE76B4B-79AE-556A-4DE9-9C322B2701BD}"/>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AC9F837F-64EF-58C0-B7D3-5A4372A6559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C6C97E49-C585-ED39-C441-4F79E6ACE02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3ACB8B5C-45BF-E3CF-BBF5-FF265B99980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0852885B-D344-A083-4073-C2BB0DD0856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D31FA7F3-78EA-AF3B-3978-6EB6A71DCE7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44B13FC3-BAB8-21D5-4A66-C3ABF68A6C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7029B8EB-3C8F-9320-6A2F-D04955D59479}"/>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A0A41F42-0F32-7A68-73B1-BC5C035D0BEC}"/>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6E56D606-984F-A02C-F0B1-B0AAA288E0DD}"/>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E20351B1-8A6D-446A-BBDC-F2E60DF35271}"/>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7529-A7E3-4D97-0A9A-7B0820E9E92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8FAA6-5EDC-8F69-F0F2-9D7C61340E7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AEBA14-9B08-41A4-ED45-5D8A6F2BD8D7}"/>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703264-DC0B-7962-7DB9-E625B9DDA04E}"/>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0BF7DF9-A40E-9822-A135-84408AFC745B}"/>
              </a:ext>
            </a:extLst>
          </p:cNvPr>
          <p:cNvSpPr>
            <a:spLocks noGrp="1"/>
          </p:cNvSpPr>
          <p:nvPr>
            <p:ph type="sldNum" idx="12"/>
          </p:nvPr>
        </p:nvSpPr>
        <p:spPr/>
        <p:txBody>
          <a:bodyPr/>
          <a:lstStyle>
            <a:lvl1pPr>
              <a:defRPr/>
            </a:lvl1pPr>
          </a:lstStyle>
          <a:p>
            <a:fld id="{4048DDC9-048D-43AF-A459-C812C9AF6E49}" type="slidenum">
              <a:rPr lang="en-US" altLang="en-US"/>
              <a:pPr/>
              <a:t>‹#›</a:t>
            </a:fld>
            <a:endParaRPr lang="en-US" altLang="en-US"/>
          </a:p>
        </p:txBody>
      </p:sp>
    </p:spTree>
    <p:extLst>
      <p:ext uri="{BB962C8B-B14F-4D97-AF65-F5344CB8AC3E}">
        <p14:creationId xmlns:p14="http://schemas.microsoft.com/office/powerpoint/2010/main" val="279933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F1A4-C68E-CCD3-D1F3-782D95673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1B757-4403-4743-1717-C7544230EA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52003-000C-C855-FCAF-C09B0F018C93}"/>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8BC158-87CB-B2B3-3291-5A24ED3BE0DF}"/>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A201FB-98E2-44D5-39B1-849F40792B79}"/>
              </a:ext>
            </a:extLst>
          </p:cNvPr>
          <p:cNvSpPr>
            <a:spLocks noGrp="1"/>
          </p:cNvSpPr>
          <p:nvPr>
            <p:ph type="sldNum" idx="12"/>
          </p:nvPr>
        </p:nvSpPr>
        <p:spPr/>
        <p:txBody>
          <a:bodyPr/>
          <a:lstStyle>
            <a:lvl1pPr>
              <a:defRPr/>
            </a:lvl1pPr>
          </a:lstStyle>
          <a:p>
            <a:fld id="{E693E8D7-1AAE-4D97-A75F-E5FE84557A79}" type="slidenum">
              <a:rPr lang="en-US" altLang="en-US"/>
              <a:pPr/>
              <a:t>‹#›</a:t>
            </a:fld>
            <a:endParaRPr lang="en-US" altLang="en-US"/>
          </a:p>
        </p:txBody>
      </p:sp>
    </p:spTree>
    <p:extLst>
      <p:ext uri="{BB962C8B-B14F-4D97-AF65-F5344CB8AC3E}">
        <p14:creationId xmlns:p14="http://schemas.microsoft.com/office/powerpoint/2010/main" val="308039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E832C-7B7C-21F1-FC07-C359C7876FBB}"/>
              </a:ext>
            </a:extLst>
          </p:cNvPr>
          <p:cNvSpPr>
            <a:spLocks noGrp="1"/>
          </p:cNvSpPr>
          <p:nvPr>
            <p:ph type="title" orient="vert"/>
          </p:nvPr>
        </p:nvSpPr>
        <p:spPr>
          <a:xfrm>
            <a:off x="6513513" y="609600"/>
            <a:ext cx="1941512" cy="54832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CAF14-7A55-2A47-E7C7-4D5750A326B1}"/>
              </a:ext>
            </a:extLst>
          </p:cNvPr>
          <p:cNvSpPr>
            <a:spLocks noGrp="1"/>
          </p:cNvSpPr>
          <p:nvPr>
            <p:ph type="body" orient="vert" idx="1"/>
          </p:nvPr>
        </p:nvSpPr>
        <p:spPr>
          <a:xfrm>
            <a:off x="685800" y="609600"/>
            <a:ext cx="5675313" cy="548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7030E-A65B-CCD8-EE21-FD8E782F6BE6}"/>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0462A3-113B-9B27-33D0-23FEB726B1CB}"/>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40CD49-B918-5963-5459-01CA1A53898D}"/>
              </a:ext>
            </a:extLst>
          </p:cNvPr>
          <p:cNvSpPr>
            <a:spLocks noGrp="1"/>
          </p:cNvSpPr>
          <p:nvPr>
            <p:ph type="sldNum" idx="12"/>
          </p:nvPr>
        </p:nvSpPr>
        <p:spPr/>
        <p:txBody>
          <a:bodyPr/>
          <a:lstStyle>
            <a:lvl1pPr>
              <a:defRPr/>
            </a:lvl1pPr>
          </a:lstStyle>
          <a:p>
            <a:fld id="{AFA63375-BA2A-415C-BC9E-FD9C38EC6105}" type="slidenum">
              <a:rPr lang="en-US" altLang="en-US"/>
              <a:pPr/>
              <a:t>‹#›</a:t>
            </a:fld>
            <a:endParaRPr lang="en-US" altLang="en-US"/>
          </a:p>
        </p:txBody>
      </p:sp>
    </p:spTree>
    <p:extLst>
      <p:ext uri="{BB962C8B-B14F-4D97-AF65-F5344CB8AC3E}">
        <p14:creationId xmlns:p14="http://schemas.microsoft.com/office/powerpoint/2010/main" val="416952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0B23-5ADB-34B0-E24E-EAF24EBD3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3E3A9-3F5F-F8A2-E3F1-BB5EE72F7B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B4538-3840-15DD-0B44-FCA6FFE232F4}"/>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0C5C52-A569-9148-38C2-25B24F9C1AF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4DA0E0-F26E-ECB9-B841-B66C72F4C696}"/>
              </a:ext>
            </a:extLst>
          </p:cNvPr>
          <p:cNvSpPr>
            <a:spLocks noGrp="1"/>
          </p:cNvSpPr>
          <p:nvPr>
            <p:ph type="sldNum" idx="12"/>
          </p:nvPr>
        </p:nvSpPr>
        <p:spPr/>
        <p:txBody>
          <a:bodyPr/>
          <a:lstStyle>
            <a:lvl1pPr>
              <a:defRPr/>
            </a:lvl1pPr>
          </a:lstStyle>
          <a:p>
            <a:fld id="{50B3212F-DF24-41A4-BF4B-66A58F0D06A6}" type="slidenum">
              <a:rPr lang="en-US" altLang="en-US"/>
              <a:pPr/>
              <a:t>‹#›</a:t>
            </a:fld>
            <a:endParaRPr lang="en-US" altLang="en-US"/>
          </a:p>
        </p:txBody>
      </p:sp>
    </p:spTree>
    <p:extLst>
      <p:ext uri="{BB962C8B-B14F-4D97-AF65-F5344CB8AC3E}">
        <p14:creationId xmlns:p14="http://schemas.microsoft.com/office/powerpoint/2010/main" val="349591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E28C-E2C5-CB8D-6031-E77BB9A4E1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D52994-B612-0393-DD10-DBD4A696BF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DC5F5EA-3401-675A-644D-AB0DCA407A85}"/>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1381A7-ADCF-B8FD-9D16-49A6E58C75A5}"/>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0882DBD-AC1E-970F-C831-3BF1F20FAC37}"/>
              </a:ext>
            </a:extLst>
          </p:cNvPr>
          <p:cNvSpPr>
            <a:spLocks noGrp="1"/>
          </p:cNvSpPr>
          <p:nvPr>
            <p:ph type="sldNum" idx="12"/>
          </p:nvPr>
        </p:nvSpPr>
        <p:spPr/>
        <p:txBody>
          <a:bodyPr/>
          <a:lstStyle>
            <a:lvl1pPr>
              <a:defRPr/>
            </a:lvl1pPr>
          </a:lstStyle>
          <a:p>
            <a:fld id="{90179C83-7F79-495F-97DA-1AFD4349D592}" type="slidenum">
              <a:rPr lang="en-US" altLang="en-US"/>
              <a:pPr/>
              <a:t>‹#›</a:t>
            </a:fld>
            <a:endParaRPr lang="en-US" altLang="en-US"/>
          </a:p>
        </p:txBody>
      </p:sp>
    </p:spTree>
    <p:extLst>
      <p:ext uri="{BB962C8B-B14F-4D97-AF65-F5344CB8AC3E}">
        <p14:creationId xmlns:p14="http://schemas.microsoft.com/office/powerpoint/2010/main" val="293808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CA2C-0FE5-B966-4920-4112AA517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018A5-FCC0-4A4A-A9CC-00BD9DC902F4}"/>
              </a:ext>
            </a:extLst>
          </p:cNvPr>
          <p:cNvSpPr>
            <a:spLocks noGrp="1"/>
          </p:cNvSpPr>
          <p:nvPr>
            <p:ph sz="half" idx="1"/>
          </p:nvPr>
        </p:nvSpPr>
        <p:spPr>
          <a:xfrm>
            <a:off x="685800" y="1981200"/>
            <a:ext cx="3808413"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F7DA50-B62C-259A-6152-6B08BA4A784F}"/>
              </a:ext>
            </a:extLst>
          </p:cNvPr>
          <p:cNvSpPr>
            <a:spLocks noGrp="1"/>
          </p:cNvSpPr>
          <p:nvPr>
            <p:ph sz="half" idx="2"/>
          </p:nvPr>
        </p:nvSpPr>
        <p:spPr>
          <a:xfrm>
            <a:off x="4646613" y="1981200"/>
            <a:ext cx="3808412"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6C131-EA1A-7671-929E-2123C88E7460}"/>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044920-33D4-9076-0380-77222726085D}"/>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4A81738-BB19-F736-870A-85338070B649}"/>
              </a:ext>
            </a:extLst>
          </p:cNvPr>
          <p:cNvSpPr>
            <a:spLocks noGrp="1"/>
          </p:cNvSpPr>
          <p:nvPr>
            <p:ph type="sldNum" idx="12"/>
          </p:nvPr>
        </p:nvSpPr>
        <p:spPr/>
        <p:txBody>
          <a:bodyPr/>
          <a:lstStyle>
            <a:lvl1pPr>
              <a:defRPr/>
            </a:lvl1pPr>
          </a:lstStyle>
          <a:p>
            <a:fld id="{86076EB7-2969-44AC-AEEE-E43C55626AB5}" type="slidenum">
              <a:rPr lang="en-US" altLang="en-US"/>
              <a:pPr/>
              <a:t>‹#›</a:t>
            </a:fld>
            <a:endParaRPr lang="en-US" altLang="en-US"/>
          </a:p>
        </p:txBody>
      </p:sp>
    </p:spTree>
    <p:extLst>
      <p:ext uri="{BB962C8B-B14F-4D97-AF65-F5344CB8AC3E}">
        <p14:creationId xmlns:p14="http://schemas.microsoft.com/office/powerpoint/2010/main" val="315680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A644C-A0E6-318B-BA03-427BFCF228D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87686-B583-1A29-085B-5E11ED8F9DB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E2B8F4-4628-7FB9-44C6-2CB657EB585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AD69A0-B25E-3C69-6551-F105D73EFFC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D3F42E-5B3F-3F33-894D-7B3C0504542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55983B-8720-B7B3-14C5-A4A4429D7E24}"/>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5925D60-3BA9-A619-A9AB-1A0793E209EE}"/>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FEBDD69-336B-918F-9426-BE24B034FD68}"/>
              </a:ext>
            </a:extLst>
          </p:cNvPr>
          <p:cNvSpPr>
            <a:spLocks noGrp="1"/>
          </p:cNvSpPr>
          <p:nvPr>
            <p:ph type="sldNum" idx="12"/>
          </p:nvPr>
        </p:nvSpPr>
        <p:spPr/>
        <p:txBody>
          <a:bodyPr/>
          <a:lstStyle>
            <a:lvl1pPr>
              <a:defRPr/>
            </a:lvl1pPr>
          </a:lstStyle>
          <a:p>
            <a:fld id="{FF6F369C-396A-4E04-82A5-D7A7B2F21013}" type="slidenum">
              <a:rPr lang="en-US" altLang="en-US"/>
              <a:pPr/>
              <a:t>‹#›</a:t>
            </a:fld>
            <a:endParaRPr lang="en-US" altLang="en-US"/>
          </a:p>
        </p:txBody>
      </p:sp>
    </p:spTree>
    <p:extLst>
      <p:ext uri="{BB962C8B-B14F-4D97-AF65-F5344CB8AC3E}">
        <p14:creationId xmlns:p14="http://schemas.microsoft.com/office/powerpoint/2010/main" val="126252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C4CE-B337-0710-A64F-5E130BAC3A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68BED9-1EAC-3C65-AC3D-E5ED824A994B}"/>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EF254BE-ED27-B274-39DA-712880B04A7A}"/>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993A6B8-0C4B-60F0-76F5-E604444439B7}"/>
              </a:ext>
            </a:extLst>
          </p:cNvPr>
          <p:cNvSpPr>
            <a:spLocks noGrp="1"/>
          </p:cNvSpPr>
          <p:nvPr>
            <p:ph type="sldNum" idx="12"/>
          </p:nvPr>
        </p:nvSpPr>
        <p:spPr/>
        <p:txBody>
          <a:bodyPr/>
          <a:lstStyle>
            <a:lvl1pPr>
              <a:defRPr/>
            </a:lvl1pPr>
          </a:lstStyle>
          <a:p>
            <a:fld id="{32F078AC-A0AB-4774-B901-486DFD0B1B99}" type="slidenum">
              <a:rPr lang="en-US" altLang="en-US"/>
              <a:pPr/>
              <a:t>‹#›</a:t>
            </a:fld>
            <a:endParaRPr lang="en-US" altLang="en-US"/>
          </a:p>
        </p:txBody>
      </p:sp>
    </p:spTree>
    <p:extLst>
      <p:ext uri="{BB962C8B-B14F-4D97-AF65-F5344CB8AC3E}">
        <p14:creationId xmlns:p14="http://schemas.microsoft.com/office/powerpoint/2010/main" val="103571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0BBFA-0F36-A924-C215-D2A98E652C72}"/>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C665414-AB8D-FCB4-3AD4-F828362D0136}"/>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108A7AD-6FBA-060C-971D-BF1351E44356}"/>
              </a:ext>
            </a:extLst>
          </p:cNvPr>
          <p:cNvSpPr>
            <a:spLocks noGrp="1"/>
          </p:cNvSpPr>
          <p:nvPr>
            <p:ph type="sldNum" idx="12"/>
          </p:nvPr>
        </p:nvSpPr>
        <p:spPr/>
        <p:txBody>
          <a:bodyPr/>
          <a:lstStyle>
            <a:lvl1pPr>
              <a:defRPr/>
            </a:lvl1pPr>
          </a:lstStyle>
          <a:p>
            <a:fld id="{73DAF581-EEB1-489F-8135-8D073B39A5D3}" type="slidenum">
              <a:rPr lang="en-US" altLang="en-US"/>
              <a:pPr/>
              <a:t>‹#›</a:t>
            </a:fld>
            <a:endParaRPr lang="en-US" altLang="en-US"/>
          </a:p>
        </p:txBody>
      </p:sp>
    </p:spTree>
    <p:extLst>
      <p:ext uri="{BB962C8B-B14F-4D97-AF65-F5344CB8AC3E}">
        <p14:creationId xmlns:p14="http://schemas.microsoft.com/office/powerpoint/2010/main" val="117264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06A7-56AE-75A6-A64F-C3DE9EC4E2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955F9B-2DE7-B54D-74C4-E6F10A48CBC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C76908-96B5-82EA-C360-4FA3A9B429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3375B-191F-2D68-AA58-D990E693DB16}"/>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34056EA-EB6D-A07E-0489-441A6F2CAEFF}"/>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BFB8ACC-645B-0CAA-6A6E-34B14282E1F2}"/>
              </a:ext>
            </a:extLst>
          </p:cNvPr>
          <p:cNvSpPr>
            <a:spLocks noGrp="1"/>
          </p:cNvSpPr>
          <p:nvPr>
            <p:ph type="sldNum" idx="12"/>
          </p:nvPr>
        </p:nvSpPr>
        <p:spPr/>
        <p:txBody>
          <a:bodyPr/>
          <a:lstStyle>
            <a:lvl1pPr>
              <a:defRPr/>
            </a:lvl1pPr>
          </a:lstStyle>
          <a:p>
            <a:fld id="{D29325BC-7A0A-43B8-A4FB-C6CBAB458A21}" type="slidenum">
              <a:rPr lang="en-US" altLang="en-US"/>
              <a:pPr/>
              <a:t>‹#›</a:t>
            </a:fld>
            <a:endParaRPr lang="en-US" altLang="en-US"/>
          </a:p>
        </p:txBody>
      </p:sp>
    </p:spTree>
    <p:extLst>
      <p:ext uri="{BB962C8B-B14F-4D97-AF65-F5344CB8AC3E}">
        <p14:creationId xmlns:p14="http://schemas.microsoft.com/office/powerpoint/2010/main" val="171495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4903-347C-BEBF-7C83-94EF91415B6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EEEC6-106A-D1CC-143C-8A5AB602F0C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A7D892-ABDF-C05F-80AE-03C8362287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77B8-19F0-72B0-4BF3-1FA595799548}"/>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B194E7C-0CC7-268B-087F-C0E72C5491A0}"/>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63ED09C-EB50-47E1-8CF0-39FF3F52BDE4}"/>
              </a:ext>
            </a:extLst>
          </p:cNvPr>
          <p:cNvSpPr>
            <a:spLocks noGrp="1"/>
          </p:cNvSpPr>
          <p:nvPr>
            <p:ph type="sldNum" idx="12"/>
          </p:nvPr>
        </p:nvSpPr>
        <p:spPr/>
        <p:txBody>
          <a:bodyPr/>
          <a:lstStyle>
            <a:lvl1pPr>
              <a:defRPr/>
            </a:lvl1pPr>
          </a:lstStyle>
          <a:p>
            <a:fld id="{760C1930-7CC6-44C8-8D53-38BA8BF620A4}" type="slidenum">
              <a:rPr lang="en-US" altLang="en-US"/>
              <a:pPr/>
              <a:t>‹#›</a:t>
            </a:fld>
            <a:endParaRPr lang="en-US" altLang="en-US"/>
          </a:p>
        </p:txBody>
      </p:sp>
    </p:spTree>
    <p:extLst>
      <p:ext uri="{BB962C8B-B14F-4D97-AF65-F5344CB8AC3E}">
        <p14:creationId xmlns:p14="http://schemas.microsoft.com/office/powerpoint/2010/main" val="262048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B7624256-908A-4039-EF5D-326642BF070E}"/>
              </a:ext>
            </a:extLst>
          </p:cNvPr>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3D0D0774-8D33-8C79-E2E5-D79889083C14}"/>
              </a:ext>
            </a:extLst>
          </p:cNvPr>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9CE8BFBF-599A-5D22-3E4D-9F80F8043DC5}"/>
              </a:ext>
            </a:extLst>
          </p:cNvPr>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8E254968-A6DC-397E-6B77-F80D0DF18805}"/>
              </a:ext>
            </a:extLst>
          </p:cNvPr>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C3C53936-86CF-CB6C-6B87-550676F72513}"/>
              </a:ext>
            </a:extLst>
          </p:cNvPr>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fld id="{35A970A7-4285-460D-BC21-D568E39012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13"/>
        </a:spcBef>
        <a:spcAft>
          <a:spcPts val="1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13"/>
        </a:spcBef>
        <a:spcAft>
          <a:spcPts val="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13"/>
        </a:spcBef>
        <a:spcAft>
          <a:spcPts val="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13"/>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13"/>
        </a:spcBef>
        <a:spcAft>
          <a:spcPts val="1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13"/>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13"/>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3F3402-6C12-7C89-D4B7-E17DA1A14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200400"/>
            <a:ext cx="1646592" cy="2362200"/>
          </a:xfrm>
          <a:prstGeom prst="rect">
            <a:avLst/>
          </a:prstGeom>
        </p:spPr>
      </p:pic>
      <p:sp>
        <p:nvSpPr>
          <p:cNvPr id="3073" name="Rectangle 1">
            <a:extLst>
              <a:ext uri="{FF2B5EF4-FFF2-40B4-BE49-F238E27FC236}">
                <a16:creationId xmlns:a16="http://schemas.microsoft.com/office/drawing/2014/main" id="{6A209952-A381-5595-1DA9-E648210A4F11}"/>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a:t>Málaga, Spain</a:t>
            </a:r>
          </a:p>
        </p:txBody>
      </p:sp>
      <p:sp>
        <p:nvSpPr>
          <p:cNvPr id="2" name="Rectangle 2">
            <a:extLst>
              <a:ext uri="{FF2B5EF4-FFF2-40B4-BE49-F238E27FC236}">
                <a16:creationId xmlns:a16="http://schemas.microsoft.com/office/drawing/2014/main" id="{59281A0E-DC73-D4E5-206D-369706BB52CE}"/>
              </a:ext>
            </a:extLst>
          </p:cNvPr>
          <p:cNvSpPr>
            <a:spLocks noChangeArrowheads="1"/>
          </p:cNvSpPr>
          <p:nvPr/>
        </p:nvSpPr>
        <p:spPr bwMode="auto">
          <a:xfrm>
            <a:off x="0" y="1447800"/>
            <a:ext cx="91440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3200" b="1" dirty="0"/>
              <a:t>Port Presentation</a:t>
            </a:r>
          </a:p>
          <a:p>
            <a:pPr algn="ctr">
              <a:buClrTx/>
              <a:buFontTx/>
              <a:buNone/>
            </a:pPr>
            <a:r>
              <a:rPr lang="en-US" altLang="en-US" sz="3200" b="1" dirty="0"/>
              <a:t>Presented by</a:t>
            </a:r>
          </a:p>
          <a:p>
            <a:pPr algn="ctr">
              <a:buClrTx/>
              <a:buFontTx/>
              <a:buNone/>
            </a:pPr>
            <a:r>
              <a:rPr lang="en-US" altLang="en-US" sz="3200" b="1" dirty="0"/>
              <a:t>Marc Silver</a:t>
            </a:r>
            <a:endParaRPr lang="en-US" altLang="en-US" sz="3200"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212EAD52-5445-247D-7BF9-94C24315BB8F}"/>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Cruise Terminal Info</a:t>
            </a:r>
          </a:p>
        </p:txBody>
      </p:sp>
      <p:sp>
        <p:nvSpPr>
          <p:cNvPr id="11266" name="Rectangle 2">
            <a:extLst>
              <a:ext uri="{FF2B5EF4-FFF2-40B4-BE49-F238E27FC236}">
                <a16:creationId xmlns:a16="http://schemas.microsoft.com/office/drawing/2014/main" id="{CB7C1A62-72E7-155B-97D2-C05EAB4612E6}"/>
              </a:ext>
            </a:extLst>
          </p:cNvPr>
          <p:cNvSpPr>
            <a:spLocks noGrp="1" noChangeArrowheads="1"/>
          </p:cNvSpPr>
          <p:nvPr>
            <p:ph type="body" idx="1"/>
          </p:nvPr>
        </p:nvSpPr>
        <p:spPr>
          <a:xfrm>
            <a:off x="152400" y="1295400"/>
            <a:ext cx="4114800" cy="4038600"/>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a:t>Dock Location</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The cruise ship dock in Malaga is located abut 2 km from Plaza de la Marina in the city center.  A sandy beach is located just 200 meters from the dock.</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a:t>Port Shuttle</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The Port Authority in Malaga provides a shuttle service from the Malaga cruise terminal to Plaza de la Marina at a cost of 5 euro.  Buses depart every 15 to 20 minutes.</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a:t>
            </a:r>
          </a:p>
        </p:txBody>
      </p:sp>
      <p:pic>
        <p:nvPicPr>
          <p:cNvPr id="11267" name="Picture 3">
            <a:extLst>
              <a:ext uri="{FF2B5EF4-FFF2-40B4-BE49-F238E27FC236}">
                <a16:creationId xmlns:a16="http://schemas.microsoft.com/office/drawing/2014/main" id="{99DBA748-F490-5C1A-34CB-DC371B34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9538"/>
            <a:ext cx="4664075" cy="3497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D8CEF4D3-1466-B3D7-960E-D38CCBED7D4E}"/>
              </a:ext>
            </a:extLst>
          </p:cNvPr>
          <p:cNvSpPr>
            <a:spLocks noGrp="1" noChangeArrowheads="1"/>
          </p:cNvSpPr>
          <p:nvPr>
            <p:ph type="title"/>
          </p:nvPr>
        </p:nvSpPr>
        <p:spPr>
          <a:xfrm>
            <a:off x="685800" y="381000"/>
            <a:ext cx="7770813"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b="1"/>
              <a:t>Official Málaga Tourist Offices</a:t>
            </a:r>
          </a:p>
        </p:txBody>
      </p:sp>
      <p:sp>
        <p:nvSpPr>
          <p:cNvPr id="12290" name="Rectangle 2">
            <a:extLst>
              <a:ext uri="{FF2B5EF4-FFF2-40B4-BE49-F238E27FC236}">
                <a16:creationId xmlns:a16="http://schemas.microsoft.com/office/drawing/2014/main" id="{D005D2B8-3214-083D-981B-0CC0A6CC0B3E}"/>
              </a:ext>
            </a:extLst>
          </p:cNvPr>
          <p:cNvSpPr>
            <a:spLocks noGrp="1" noChangeArrowheads="1"/>
          </p:cNvSpPr>
          <p:nvPr>
            <p:ph type="body" idx="1"/>
          </p:nvPr>
        </p:nvSpPr>
        <p:spPr>
          <a:xfrm>
            <a:off x="152400" y="1447800"/>
            <a:ext cx="3352800" cy="4418013"/>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a:t>The Tourist information office is located across from Cruise Port Bus Stop.</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a:t>There are six tourist offices in Malaga manned by the city council plus one at the port. They offer free information about the city, including opening times for monuments and museums. They can also tell you what’s on in Malaga link during your visit.</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a:t>Staff are generally helpful and between them, speak several languages. You can get a free map of Malaga that marks the tourist offices and 37 things to see. The map isn’t great for finding your way round and you’ll need your glasses to read the names of the streets, but it gives you an idea.</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600"/>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600"/>
          </a:p>
        </p:txBody>
      </p:sp>
      <p:pic>
        <p:nvPicPr>
          <p:cNvPr id="12291" name="Picture 3">
            <a:extLst>
              <a:ext uri="{FF2B5EF4-FFF2-40B4-BE49-F238E27FC236}">
                <a16:creationId xmlns:a16="http://schemas.microsoft.com/office/drawing/2014/main" id="{5462E722-5AA1-CC61-0A45-9C3F93B47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88" y="1541463"/>
            <a:ext cx="5281612" cy="4402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C499F384-2D54-3BF2-C659-081CA06ECD96}"/>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Traffic in </a:t>
            </a:r>
            <a:r>
              <a:rPr lang="en-US" altLang="en-US" sz="4000" b="1"/>
              <a:t>Málaga</a:t>
            </a:r>
          </a:p>
        </p:txBody>
      </p:sp>
      <p:sp>
        <p:nvSpPr>
          <p:cNvPr id="13314" name="Rectangle 2">
            <a:extLst>
              <a:ext uri="{FF2B5EF4-FFF2-40B4-BE49-F238E27FC236}">
                <a16:creationId xmlns:a16="http://schemas.microsoft.com/office/drawing/2014/main" id="{10AC356A-8985-7792-92C8-F2923DD9F0D4}"/>
              </a:ext>
            </a:extLst>
          </p:cNvPr>
          <p:cNvSpPr>
            <a:spLocks noGrp="1" noChangeArrowheads="1"/>
          </p:cNvSpPr>
          <p:nvPr>
            <p:ph type="body" idx="1"/>
          </p:nvPr>
        </p:nvSpPr>
        <p:spPr>
          <a:xfrm>
            <a:off x="533400" y="1981200"/>
            <a:ext cx="8077200"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Drivers in Spain</a:t>
            </a:r>
            <a:r>
              <a:rPr lang="en-US" altLang="en-US" b="1"/>
              <a:t> </a:t>
            </a:r>
            <a:r>
              <a:rPr lang="en-US" altLang="en-US"/>
              <a:t>are considered among the worst in the world, with accidents</a:t>
            </a:r>
            <a:r>
              <a:rPr lang="en-US" altLang="en-US" b="1"/>
              <a:t> </a:t>
            </a:r>
            <a:r>
              <a:rPr lang="en-US" altLang="en-US"/>
              <a:t>occurring in the city every thirty seconds! This can go up significantly on weekends, which makes it safer to walk than to drive.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However, PLEASE watch out for crazy drivers!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540B49FE-6218-9FEE-697C-4FEC31A54582}"/>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Archaeological Museum </a:t>
            </a:r>
            <a:br>
              <a:rPr lang="en-US" altLang="en-US" b="1"/>
            </a:br>
            <a:r>
              <a:rPr lang="en-US" altLang="en-US" sz="3600" b="1"/>
              <a:t>(Museo Arqueologico)</a:t>
            </a:r>
            <a:r>
              <a:rPr lang="en-US" altLang="en-US" b="1"/>
              <a:t> </a:t>
            </a:r>
          </a:p>
        </p:txBody>
      </p:sp>
      <p:sp>
        <p:nvSpPr>
          <p:cNvPr id="14338" name="Rectangle 2">
            <a:extLst>
              <a:ext uri="{FF2B5EF4-FFF2-40B4-BE49-F238E27FC236}">
                <a16:creationId xmlns:a16="http://schemas.microsoft.com/office/drawing/2014/main" id="{48D634D3-D4B5-D28D-80B1-63A39D0DE37F}"/>
              </a:ext>
            </a:extLst>
          </p:cNvPr>
          <p:cNvSpPr>
            <a:spLocks noGrp="1" noChangeArrowheads="1"/>
          </p:cNvSpPr>
          <p:nvPr>
            <p:ph type="body" idx="1"/>
          </p:nvPr>
        </p:nvSpPr>
        <p:spPr>
          <a:xfrm>
            <a:off x="228600" y="1981200"/>
            <a:ext cx="8763000" cy="46466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The museum boasts prehistoric items from the most significant sites in Málaga, including the exceptionally well-preserved jawbone and femur of a Neanderthal individual that were found in the Cueva del Boquete cave in Zarraraya. The museum remains institutionally divided into two ‘sections’ corresponding to the older museums. There are slightly over 2,000 pieces in the Fine Arts collection and over 15,000 in the Archaeology collection</a:t>
            </a:r>
            <a:r>
              <a:rPr lang="en-US" altLang="en-US" sz="2400"/>
              <a:t>.</a:t>
            </a:r>
          </a:p>
        </p:txBody>
      </p:sp>
      <p:pic>
        <p:nvPicPr>
          <p:cNvPr id="14339" name="Picture 3">
            <a:extLst>
              <a:ext uri="{FF2B5EF4-FFF2-40B4-BE49-F238E27FC236}">
                <a16:creationId xmlns:a16="http://schemas.microsoft.com/office/drawing/2014/main" id="{25C6C777-ECD8-E652-D3DA-84F8DD592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14800"/>
            <a:ext cx="5772150" cy="247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AE4BCEF-A7A0-DFF1-8FBB-2EE9D293D1B5}"/>
              </a:ext>
            </a:extLst>
          </p:cNvPr>
          <p:cNvSpPr>
            <a:spLocks noGrp="1" noChangeArrowheads="1"/>
          </p:cNvSpPr>
          <p:nvPr>
            <p:ph type="title"/>
          </p:nvPr>
        </p:nvSpPr>
        <p:spPr>
          <a:xfrm>
            <a:off x="685800" y="4572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Historic Quarter </a:t>
            </a:r>
          </a:p>
        </p:txBody>
      </p:sp>
      <p:sp>
        <p:nvSpPr>
          <p:cNvPr id="15362" name="Rectangle 2">
            <a:extLst>
              <a:ext uri="{FF2B5EF4-FFF2-40B4-BE49-F238E27FC236}">
                <a16:creationId xmlns:a16="http://schemas.microsoft.com/office/drawing/2014/main" id="{5710D8EC-0828-8DAE-52A6-95BFD1CD7467}"/>
              </a:ext>
            </a:extLst>
          </p:cNvPr>
          <p:cNvSpPr>
            <a:spLocks noGrp="1" noChangeArrowheads="1"/>
          </p:cNvSpPr>
          <p:nvPr>
            <p:ph type="body" idx="1"/>
          </p:nvPr>
        </p:nvSpPr>
        <p:spPr>
          <a:xfrm>
            <a:off x="304800" y="1752600"/>
            <a:ext cx="3962400" cy="4113213"/>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Malaga’s historic center, with its monuments and winding streets, is an inviting place for a leisurely stroll. Buy an espresso and a handful of Spanish churros from a street stall and set out exploring. You’ll see ancient Roman, Moorish and Andalusian Christian relics all within a few city blocks.</a:t>
            </a:r>
          </a:p>
        </p:txBody>
      </p:sp>
      <p:pic>
        <p:nvPicPr>
          <p:cNvPr id="15363" name="Picture 3">
            <a:extLst>
              <a:ext uri="{FF2B5EF4-FFF2-40B4-BE49-F238E27FC236}">
                <a16:creationId xmlns:a16="http://schemas.microsoft.com/office/drawing/2014/main" id="{76E1E5AA-7C70-54DB-02E8-65FDD7D43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8800"/>
            <a:ext cx="4800600" cy="240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a:extLst>
              <a:ext uri="{FF2B5EF4-FFF2-40B4-BE49-F238E27FC236}">
                <a16:creationId xmlns:a16="http://schemas.microsoft.com/office/drawing/2014/main" id="{DB557376-7604-8F1E-BE9A-DD31FEADE37A}"/>
              </a:ext>
            </a:extLst>
          </p:cNvPr>
          <p:cNvSpPr>
            <a:spLocks noChangeArrowheads="1"/>
          </p:cNvSpPr>
          <p:nvPr/>
        </p:nvSpPr>
        <p:spPr bwMode="auto">
          <a:xfrm>
            <a:off x="4267200" y="4419600"/>
            <a:ext cx="4572000" cy="201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263"/>
              </a:spcBef>
              <a:buClrTx/>
              <a:buFontTx/>
              <a:buNone/>
            </a:pPr>
            <a:r>
              <a:rPr lang="en-US" altLang="en-US" sz="2000"/>
              <a:t>The promenade-turned-park is also the Old Town’s major transport hub and metro buses frequent the long promenade. Rising up from the east end of the park is the impressive Plaza de Toros, Malaga’s historic bullring, which is still in use today.</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AC6AF05B-96B4-63C8-911F-6C2514ED7A45}"/>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Malaga Cathedral </a:t>
            </a:r>
          </a:p>
        </p:txBody>
      </p:sp>
      <p:sp>
        <p:nvSpPr>
          <p:cNvPr id="16386" name="Rectangle 2">
            <a:extLst>
              <a:ext uri="{FF2B5EF4-FFF2-40B4-BE49-F238E27FC236}">
                <a16:creationId xmlns:a16="http://schemas.microsoft.com/office/drawing/2014/main" id="{656096D8-853F-155C-77CB-C8FA509A487E}"/>
              </a:ext>
            </a:extLst>
          </p:cNvPr>
          <p:cNvSpPr>
            <a:spLocks noGrp="1" noChangeArrowheads="1"/>
          </p:cNvSpPr>
          <p:nvPr>
            <p:ph type="body" idx="1"/>
          </p:nvPr>
        </p:nvSpPr>
        <p:spPr>
          <a:xfrm>
            <a:off x="228600" y="1982788"/>
            <a:ext cx="3581400" cy="4189412"/>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The cathedral of the Encarnación is one of the town's most important monuments. The south tower and the main façade are unfinished. It is situated in the historic centre of the town. The building sits where a mosque-Moorish quarter once existed. Work began in the first half of the 16th century, in the Gothic style, ordered by the Catholic Monarchs, and continued in the 17th and 18th centuries. </a:t>
            </a:r>
          </a:p>
        </p:txBody>
      </p:sp>
      <p:pic>
        <p:nvPicPr>
          <p:cNvPr id="16387" name="Picture 3">
            <a:extLst>
              <a:ext uri="{FF2B5EF4-FFF2-40B4-BE49-F238E27FC236}">
                <a16:creationId xmlns:a16="http://schemas.microsoft.com/office/drawing/2014/main" id="{CDC57694-44EC-0916-4D41-5DF784FC5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1905000"/>
            <a:ext cx="5124450" cy="3957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884E93C3-91DF-6E1C-128F-AE0BF835585B}"/>
              </a:ext>
            </a:extLst>
          </p:cNvPr>
          <p:cNvSpPr>
            <a:spLocks noGrp="1" noChangeArrowheads="1"/>
          </p:cNvSpPr>
          <p:nvPr>
            <p:ph type="title"/>
          </p:nvPr>
        </p:nvSpPr>
        <p:spPr>
          <a:xfrm>
            <a:off x="685800" y="304800"/>
            <a:ext cx="7770813" cy="1066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Museo Automovilístico de Málaga</a:t>
            </a:r>
          </a:p>
        </p:txBody>
      </p:sp>
      <p:sp>
        <p:nvSpPr>
          <p:cNvPr id="17410" name="Rectangle 2">
            <a:extLst>
              <a:ext uri="{FF2B5EF4-FFF2-40B4-BE49-F238E27FC236}">
                <a16:creationId xmlns:a16="http://schemas.microsoft.com/office/drawing/2014/main" id="{E6C577B4-247E-CCBB-EE02-7DCB7B8313BA}"/>
              </a:ext>
            </a:extLst>
          </p:cNvPr>
          <p:cNvSpPr>
            <a:spLocks noChangeArrowheads="1"/>
          </p:cNvSpPr>
          <p:nvPr/>
        </p:nvSpPr>
        <p:spPr bwMode="auto">
          <a:xfrm>
            <a:off x="304800" y="1743075"/>
            <a:ext cx="4038600" cy="448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Malaga Automobile Museum is a fascinating place where you can explore a variety of classic cars, fashion and art. The museum features over 90 classic vehicles from different brands, as well as displays of couture clothing and hats. It's perfect for car enthusiasts of all genders, and is one of the most interesting museums in Malaga </a:t>
            </a:r>
          </a:p>
        </p:txBody>
      </p:sp>
      <p:pic>
        <p:nvPicPr>
          <p:cNvPr id="17411" name="Picture 3">
            <a:extLst>
              <a:ext uri="{FF2B5EF4-FFF2-40B4-BE49-F238E27FC236}">
                <a16:creationId xmlns:a16="http://schemas.microsoft.com/office/drawing/2014/main" id="{491DAA85-46CF-C935-FBA5-328AC8A92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5720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a:extLst>
              <a:ext uri="{FF2B5EF4-FFF2-40B4-BE49-F238E27FC236}">
                <a16:creationId xmlns:a16="http://schemas.microsoft.com/office/drawing/2014/main" id="{FB45A3CF-1F12-01AD-2A68-EDE926188E4F}"/>
              </a:ext>
            </a:extLst>
          </p:cNvPr>
          <p:cNvSpPr>
            <a:spLocks noChangeArrowheads="1"/>
          </p:cNvSpPr>
          <p:nvPr/>
        </p:nvSpPr>
        <p:spPr bwMode="auto">
          <a:xfrm>
            <a:off x="5334000" y="5334000"/>
            <a:ext cx="2438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Addmission €9.50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C939C099-F917-C671-928F-3F154CF8474F}"/>
              </a:ext>
            </a:extLst>
          </p:cNvPr>
          <p:cNvSpPr>
            <a:spLocks noGrp="1" noChangeArrowheads="1"/>
          </p:cNvSpPr>
          <p:nvPr>
            <p:ph type="title"/>
          </p:nvPr>
        </p:nvSpPr>
        <p:spPr>
          <a:xfrm>
            <a:off x="685800" y="76200"/>
            <a:ext cx="7770813" cy="1446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Moorish Fortress </a:t>
            </a:r>
          </a:p>
        </p:txBody>
      </p:sp>
      <p:sp>
        <p:nvSpPr>
          <p:cNvPr id="18434" name="Rectangle 2">
            <a:extLst>
              <a:ext uri="{FF2B5EF4-FFF2-40B4-BE49-F238E27FC236}">
                <a16:creationId xmlns:a16="http://schemas.microsoft.com/office/drawing/2014/main" id="{E6916F8F-87E2-DD31-3FB0-FFDB5ABAFF1E}"/>
              </a:ext>
            </a:extLst>
          </p:cNvPr>
          <p:cNvSpPr>
            <a:spLocks noGrp="1" noChangeArrowheads="1"/>
          </p:cNvSpPr>
          <p:nvPr>
            <p:ph type="body" idx="1"/>
          </p:nvPr>
        </p:nvSpPr>
        <p:spPr>
          <a:xfrm>
            <a:off x="304800" y="1371600"/>
            <a:ext cx="8534400"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Next to the historic center of Málaga, high up on the slopes of Mount Gibralfaro, stands an enormous fortification with double defensive walls that dates back to Moorish times. Built in the eleventh century by the Berber king of the Taifa of  Granada, Badis ibn Habus, the Alcazaba—meaning citadel in Arabic—dominates the city’s skyline and bay at a strategic point where a Phoenician fortress once stood.</a:t>
            </a:r>
            <a:r>
              <a:rPr lang="en-US" altLang="en-US" sz="2800"/>
              <a:t>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800"/>
          </a:p>
        </p:txBody>
      </p:sp>
      <p:sp>
        <p:nvSpPr>
          <p:cNvPr id="18435" name="Rectangle 3">
            <a:extLst>
              <a:ext uri="{FF2B5EF4-FFF2-40B4-BE49-F238E27FC236}">
                <a16:creationId xmlns:a16="http://schemas.microsoft.com/office/drawing/2014/main" id="{7BD0226A-087C-A294-DEAD-06BD07C39C46}"/>
              </a:ext>
            </a:extLst>
          </p:cNvPr>
          <p:cNvSpPr>
            <a:spLocks noChangeArrowheads="1"/>
          </p:cNvSpPr>
          <p:nvPr/>
        </p:nvSpPr>
        <p:spPr bwMode="auto">
          <a:xfrm>
            <a:off x="5867400" y="4500563"/>
            <a:ext cx="2895600" cy="124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90000"/>
              </a:lnSpc>
              <a:spcBef>
                <a:spcPts val="813"/>
              </a:spcBef>
              <a:buClrTx/>
              <a:buFontTx/>
              <a:buNone/>
            </a:pPr>
            <a:r>
              <a:rPr lang="en-US" altLang="en-US" sz="2000"/>
              <a:t>Admission: €3.50. Reduced admission: €0.60 (over 65) Free admission: Sundays from 2:00 PM.</a:t>
            </a:r>
            <a:r>
              <a:rPr lang="en-US" altLang="en-US"/>
              <a:t> </a:t>
            </a:r>
          </a:p>
        </p:txBody>
      </p:sp>
      <p:pic>
        <p:nvPicPr>
          <p:cNvPr id="18436" name="Picture 4">
            <a:extLst>
              <a:ext uri="{FF2B5EF4-FFF2-40B4-BE49-F238E27FC236}">
                <a16:creationId xmlns:a16="http://schemas.microsoft.com/office/drawing/2014/main" id="{C9A57A3C-5BAC-41D3-2213-970B9C37F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1000"/>
            <a:ext cx="5368925" cy="2300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47D21AA1-187E-D1C4-677B-56960B235ED2}"/>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Picasso's Home </a:t>
            </a:r>
            <a:br>
              <a:rPr lang="en-US" altLang="en-US" b="1"/>
            </a:br>
            <a:r>
              <a:rPr lang="en-US" altLang="en-US" b="1"/>
              <a:t>(Casa Natal de Picasso) </a:t>
            </a:r>
          </a:p>
        </p:txBody>
      </p:sp>
      <p:sp>
        <p:nvSpPr>
          <p:cNvPr id="19458" name="Rectangle 2">
            <a:extLst>
              <a:ext uri="{FF2B5EF4-FFF2-40B4-BE49-F238E27FC236}">
                <a16:creationId xmlns:a16="http://schemas.microsoft.com/office/drawing/2014/main" id="{A61A3598-17B0-0165-92ED-F92B4F09BFB4}"/>
              </a:ext>
            </a:extLst>
          </p:cNvPr>
          <p:cNvSpPr>
            <a:spLocks noGrp="1" noChangeArrowheads="1"/>
          </p:cNvSpPr>
          <p:nvPr>
            <p:ph type="body" idx="1"/>
          </p:nvPr>
        </p:nvSpPr>
        <p:spPr>
          <a:xfrm>
            <a:off x="381000" y="1905000"/>
            <a:ext cx="6096000" cy="4189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a:t>The "</a:t>
            </a:r>
            <a:r>
              <a:rPr lang="en-US" altLang="en-US" sz="2800" i="1"/>
              <a:t>Casa Natal</a:t>
            </a:r>
            <a:r>
              <a:rPr lang="en-US" altLang="en-US" sz="2800"/>
              <a:t>" or birthplace of the world famous artist Pablo Picasso has been an official heritage site since 1983. It is situated in Plaza de la Merced, in the heart of the historic center of Malaga..</a:t>
            </a:r>
          </a:p>
        </p:txBody>
      </p:sp>
      <p:sp>
        <p:nvSpPr>
          <p:cNvPr id="19459" name="Rectangle 3">
            <a:extLst>
              <a:ext uri="{FF2B5EF4-FFF2-40B4-BE49-F238E27FC236}">
                <a16:creationId xmlns:a16="http://schemas.microsoft.com/office/drawing/2014/main" id="{CFD9B1FA-AB74-C469-F4C0-BD80C048A437}"/>
              </a:ext>
            </a:extLst>
          </p:cNvPr>
          <p:cNvSpPr>
            <a:spLocks noChangeArrowheads="1"/>
          </p:cNvSpPr>
          <p:nvPr/>
        </p:nvSpPr>
        <p:spPr bwMode="auto">
          <a:xfrm>
            <a:off x="6629400" y="5029200"/>
            <a:ext cx="22860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Admission: 7€. Combined ticket 10€. </a:t>
            </a:r>
          </a:p>
        </p:txBody>
      </p:sp>
      <p:pic>
        <p:nvPicPr>
          <p:cNvPr id="19460" name="Picture 4">
            <a:extLst>
              <a:ext uri="{FF2B5EF4-FFF2-40B4-BE49-F238E27FC236}">
                <a16:creationId xmlns:a16="http://schemas.microsoft.com/office/drawing/2014/main" id="{4A888E88-AC68-5860-9711-0E751898F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05000"/>
            <a:ext cx="2297113" cy="2868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D1ABA562-297A-2EF7-56F1-8C185702132B}"/>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Picasso Museum</a:t>
            </a:r>
            <a:r>
              <a:rPr lang="en-US" altLang="en-US"/>
              <a:t> </a:t>
            </a:r>
          </a:p>
        </p:txBody>
      </p:sp>
      <p:sp>
        <p:nvSpPr>
          <p:cNvPr id="20482" name="Rectangle 2">
            <a:extLst>
              <a:ext uri="{FF2B5EF4-FFF2-40B4-BE49-F238E27FC236}">
                <a16:creationId xmlns:a16="http://schemas.microsoft.com/office/drawing/2014/main" id="{744B170D-E8D7-BBF1-466D-348FCFA1672D}"/>
              </a:ext>
            </a:extLst>
          </p:cNvPr>
          <p:cNvSpPr>
            <a:spLocks noGrp="1" noChangeArrowheads="1"/>
          </p:cNvSpPr>
          <p:nvPr>
            <p:ph type="body" idx="1"/>
          </p:nvPr>
        </p:nvSpPr>
        <p:spPr>
          <a:xfrm>
            <a:off x="685800" y="1828800"/>
            <a:ext cx="7770813" cy="4113213"/>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a:t>This world famous museum in Málaga, home to more than 200 pieces of art by famed artist Pablo Picasso, opened its doors to the public in 2003. The permanent collection features paintings, drawings, sculptures and prints from Picasso's early years through to his later works. Programs throughout the year offer visitors a range of interesting cultural activities such as seminars, conferences, visual arts exhibitions and classical music concerts. Admission €8.00 , 65+ €6.00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3F3402-6C12-7C89-D4B7-E17DA1A14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408" y="228600"/>
            <a:ext cx="1646592" cy="2362200"/>
          </a:xfrm>
          <a:prstGeom prst="rect">
            <a:avLst/>
          </a:prstGeom>
        </p:spPr>
      </p:pic>
      <p:sp>
        <p:nvSpPr>
          <p:cNvPr id="3073" name="Rectangle 1">
            <a:extLst>
              <a:ext uri="{FF2B5EF4-FFF2-40B4-BE49-F238E27FC236}">
                <a16:creationId xmlns:a16="http://schemas.microsoft.com/office/drawing/2014/main" id="{6A209952-A381-5595-1DA9-E648210A4F11}"/>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a:t>Málaga, Spain</a:t>
            </a:r>
          </a:p>
        </p:txBody>
      </p:sp>
      <p:sp>
        <p:nvSpPr>
          <p:cNvPr id="3074" name="Rectangle 2">
            <a:extLst>
              <a:ext uri="{FF2B5EF4-FFF2-40B4-BE49-F238E27FC236}">
                <a16:creationId xmlns:a16="http://schemas.microsoft.com/office/drawing/2014/main" id="{244B0BC5-B3FE-722F-2ED1-ABB313D1F3B2}"/>
              </a:ext>
            </a:extLst>
          </p:cNvPr>
          <p:cNvSpPr>
            <a:spLocks noGrp="1" noChangeArrowheads="1"/>
          </p:cNvSpPr>
          <p:nvPr>
            <p:ph type="body" idx="1"/>
          </p:nvPr>
        </p:nvSpPr>
        <p:spPr>
          <a:xfrm>
            <a:off x="685800" y="1752600"/>
            <a:ext cx="7770813" cy="4572000"/>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Málaga is a port city on southern Spain’s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Costa del Sol, known for its high-rise hotels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and resorts jutting up from yellow-sand beaches.</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Looming over that modern skyline are the city’s 2</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massive hilltop citadels, the </a:t>
            </a:r>
            <a:r>
              <a:rPr lang="en-US" altLang="en-US" sz="2800" dirty="0" err="1"/>
              <a:t>Alcazaba</a:t>
            </a:r>
            <a:r>
              <a:rPr lang="en-US" altLang="en-US" sz="2800" dirty="0"/>
              <a:t> and ruined</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err="1"/>
              <a:t>Gibralfaro</a:t>
            </a:r>
            <a:r>
              <a:rPr lang="en-US" altLang="en-US" sz="2800" dirty="0"/>
              <a:t>, remnants of Moorish rule.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It is also the capital of Andalusia, and a town once</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regarded as little more than a transit hub with bonus</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points for being the birthplace of Pablo Picasso. </a:t>
            </a:r>
          </a:p>
        </p:txBody>
      </p:sp>
    </p:spTree>
    <p:extLst>
      <p:ext uri="{BB962C8B-B14F-4D97-AF65-F5344CB8AC3E}">
        <p14:creationId xmlns:p14="http://schemas.microsoft.com/office/powerpoint/2010/main" val="239433511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5EA9DBC3-7DB1-6C21-4381-644D08C6BC60}"/>
              </a:ext>
            </a:extLst>
          </p:cNvPr>
          <p:cNvSpPr>
            <a:spLocks noGrp="1" noChangeArrowheads="1"/>
          </p:cNvSpPr>
          <p:nvPr>
            <p:ph type="title"/>
          </p:nvPr>
        </p:nvSpPr>
        <p:spPr>
          <a:xfrm>
            <a:off x="685800" y="4572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Roman Amphitheatre </a:t>
            </a:r>
            <a:br>
              <a:rPr lang="en-US" altLang="en-US"/>
            </a:br>
            <a:r>
              <a:rPr lang="en-US" altLang="en-US"/>
              <a:t>(at the Alcazaba) </a:t>
            </a:r>
          </a:p>
        </p:txBody>
      </p:sp>
      <p:sp>
        <p:nvSpPr>
          <p:cNvPr id="21506" name="Rectangle 2">
            <a:extLst>
              <a:ext uri="{FF2B5EF4-FFF2-40B4-BE49-F238E27FC236}">
                <a16:creationId xmlns:a16="http://schemas.microsoft.com/office/drawing/2014/main" id="{416D2417-DED6-6A7A-DE44-8CA1BA6356D9}"/>
              </a:ext>
            </a:extLst>
          </p:cNvPr>
          <p:cNvSpPr>
            <a:spLocks noGrp="1" noChangeArrowheads="1"/>
          </p:cNvSpPr>
          <p:nvPr>
            <p:ph type="body" idx="1"/>
          </p:nvPr>
        </p:nvSpPr>
        <p:spPr>
          <a:xfrm>
            <a:off x="685800" y="1981200"/>
            <a:ext cx="3124200"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The Roman Theatre of Malaga is the greatest architectural exponent of the Roman Empire in Malaga and is located in the heart of the city, in Alcazabilla street. Addmission is Free.</a:t>
            </a:r>
          </a:p>
        </p:txBody>
      </p:sp>
      <p:pic>
        <p:nvPicPr>
          <p:cNvPr id="21507" name="Picture 3">
            <a:extLst>
              <a:ext uri="{FF2B5EF4-FFF2-40B4-BE49-F238E27FC236}">
                <a16:creationId xmlns:a16="http://schemas.microsoft.com/office/drawing/2014/main" id="{253A1126-51FB-AE86-EDFE-1E4A9A0B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057400"/>
            <a:ext cx="4914900" cy="3932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70BD5293-E6E3-D094-558E-749AAE2324DF}"/>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Getting Around </a:t>
            </a:r>
          </a:p>
        </p:txBody>
      </p:sp>
      <p:sp>
        <p:nvSpPr>
          <p:cNvPr id="22530" name="Rectangle 2">
            <a:extLst>
              <a:ext uri="{FF2B5EF4-FFF2-40B4-BE49-F238E27FC236}">
                <a16:creationId xmlns:a16="http://schemas.microsoft.com/office/drawing/2014/main" id="{E1CD1046-D976-2DEB-07C1-62604B790AC6}"/>
              </a:ext>
            </a:extLst>
          </p:cNvPr>
          <p:cNvSpPr>
            <a:spLocks noGrp="1" noChangeArrowheads="1"/>
          </p:cNvSpPr>
          <p:nvPr>
            <p:ph type="body" idx="1"/>
          </p:nvPr>
        </p:nvSpPr>
        <p:spPr>
          <a:xfrm>
            <a:off x="685800" y="1981200"/>
            <a:ext cx="7770813"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Like most large European cities, getting mass transit system with both buses around is not difficult.  has an excellent and Subway. You can choose from the different ticket types and travel cards.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5FF3A268-F1A4-DD78-9128-3A4F5CC2AEB8}"/>
              </a:ext>
            </a:extLst>
          </p:cNvPr>
          <p:cNvSpPr>
            <a:spLocks noGrp="1" noChangeArrowheads="1"/>
          </p:cNvSpPr>
          <p:nvPr>
            <p:ph type="title"/>
          </p:nvPr>
        </p:nvSpPr>
        <p:spPr>
          <a:xfrm>
            <a:off x="685800" y="3048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 Walking</a:t>
            </a:r>
          </a:p>
        </p:txBody>
      </p:sp>
      <p:sp>
        <p:nvSpPr>
          <p:cNvPr id="23554" name="Rectangle 2">
            <a:extLst>
              <a:ext uri="{FF2B5EF4-FFF2-40B4-BE49-F238E27FC236}">
                <a16:creationId xmlns:a16="http://schemas.microsoft.com/office/drawing/2014/main" id="{52FA9204-C622-2B3B-585E-2954B498326E}"/>
              </a:ext>
            </a:extLst>
          </p:cNvPr>
          <p:cNvSpPr>
            <a:spLocks noGrp="1" noChangeArrowheads="1"/>
          </p:cNvSpPr>
          <p:nvPr>
            <p:ph type="body" idx="1"/>
          </p:nvPr>
        </p:nvSpPr>
        <p:spPr>
          <a:xfrm>
            <a:off x="152400" y="1447800"/>
            <a:ext cx="8077200" cy="4876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Walking is possibly the best way to see the sites of Malaga, it is free, and it allows you to take whichever route you want with as many stops as you please, allowing you to view only the things you really want to see and spend as long as you wish doing so.</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There are a number of guide books available that suggest walking tours of Malaga, or equally if you go into any of the tourist information centers you will find leaflets offering suggested routes. It is also possible to book guided tours around Malaga City which will offer you great views with insightful information, these however, are not free.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45758431-25F9-8224-9A0A-794EAC9C8937}"/>
              </a:ext>
            </a:extLst>
          </p:cNvPr>
          <p:cNvSpPr>
            <a:spLocks noGrp="1" noChangeArrowheads="1"/>
          </p:cNvSpPr>
          <p:nvPr>
            <p:ph type="title"/>
          </p:nvPr>
        </p:nvSpPr>
        <p:spPr>
          <a:xfrm>
            <a:off x="685800" y="3048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 Malaga Bike Rental</a:t>
            </a:r>
          </a:p>
        </p:txBody>
      </p:sp>
      <p:sp>
        <p:nvSpPr>
          <p:cNvPr id="24578" name="Rectangle 2">
            <a:extLst>
              <a:ext uri="{FF2B5EF4-FFF2-40B4-BE49-F238E27FC236}">
                <a16:creationId xmlns:a16="http://schemas.microsoft.com/office/drawing/2014/main" id="{C7D40ADF-FBC8-58DD-2BB6-03B74A276080}"/>
              </a:ext>
            </a:extLst>
          </p:cNvPr>
          <p:cNvSpPr>
            <a:spLocks noGrp="1" noChangeArrowheads="1"/>
          </p:cNvSpPr>
          <p:nvPr>
            <p:ph type="body" idx="1"/>
          </p:nvPr>
        </p:nvSpPr>
        <p:spPr>
          <a:xfrm>
            <a:off x="304800" y="1447800"/>
            <a:ext cx="8534400" cy="4876800"/>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Get acquainted with the historical and natural highlights of Malaga at your own pace by renting a mountain, road or electric bicycle from City Bikes. Ascend to the rocky summit of the Malaga Mountains on a mountain bike; explore the ancient monuments of the Old Town on a state-of-the-art electric bike; and marvel at the quaint White Villages on a road bike. Receive route recommendation and expert safety briefings from the informative staff and receive a protective helmet and bike pump free to use.</a:t>
            </a:r>
            <a:br>
              <a:rPr lang="en-US" altLang="en-US" sz="2400"/>
            </a:br>
            <a:r>
              <a:rPr lang="en-US" altLang="en-US" sz="2400"/>
              <a:t>1 day rental $17.63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Location:</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Southwest of the tourist information </a:t>
            </a:r>
            <a:br>
              <a:rPr lang="en-US" altLang="en-US" sz="2400"/>
            </a:br>
            <a:r>
              <a:rPr lang="en-US" altLang="en-US" sz="2400"/>
              <a:t>office and ship’s Bus drop-off and </a:t>
            </a:r>
            <a:br>
              <a:rPr lang="en-US" altLang="en-US" sz="2400"/>
            </a:br>
            <a:r>
              <a:rPr lang="en-US" altLang="en-US" sz="2400"/>
              <a:t>about a two minute walk.</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400"/>
          </a:p>
        </p:txBody>
      </p:sp>
      <p:pic>
        <p:nvPicPr>
          <p:cNvPr id="24579" name="Picture 3">
            <a:extLst>
              <a:ext uri="{FF2B5EF4-FFF2-40B4-BE49-F238E27FC236}">
                <a16:creationId xmlns:a16="http://schemas.microsoft.com/office/drawing/2014/main" id="{2433F284-B9F9-1775-B4B1-6D7B0E37C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91000"/>
            <a:ext cx="2959100" cy="197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EAB04695-8147-FB7A-C2AA-B9F1FD5F8FF4}"/>
              </a:ext>
            </a:extLst>
          </p:cNvPr>
          <p:cNvSpPr>
            <a:spLocks noGrp="1" noChangeArrowheads="1"/>
          </p:cNvSpPr>
          <p:nvPr>
            <p:ph type="title"/>
          </p:nvPr>
        </p:nvSpPr>
        <p:spPr>
          <a:xfrm>
            <a:off x="685800" y="3048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City Bus</a:t>
            </a:r>
          </a:p>
        </p:txBody>
      </p:sp>
      <p:sp>
        <p:nvSpPr>
          <p:cNvPr id="25602" name="Rectangle 2">
            <a:extLst>
              <a:ext uri="{FF2B5EF4-FFF2-40B4-BE49-F238E27FC236}">
                <a16:creationId xmlns:a16="http://schemas.microsoft.com/office/drawing/2014/main" id="{688D6ABB-D521-C970-1DF8-B04762808FA1}"/>
              </a:ext>
            </a:extLst>
          </p:cNvPr>
          <p:cNvSpPr>
            <a:spLocks noGrp="1" noChangeArrowheads="1"/>
          </p:cNvSpPr>
          <p:nvPr>
            <p:ph type="body" idx="1"/>
          </p:nvPr>
        </p:nvSpPr>
        <p:spPr>
          <a:xfrm>
            <a:off x="152400" y="1447800"/>
            <a:ext cx="4419600" cy="5257800"/>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Metro is a cheap and convenient way to travel. Malaga has a very efficient local bus service network to connect you to areas around the city canter. The busses are operated by a municipal company called EMT. </a:t>
            </a:r>
          </a:p>
        </p:txBody>
      </p:sp>
      <p:pic>
        <p:nvPicPr>
          <p:cNvPr id="25603" name="Picture 3">
            <a:extLst>
              <a:ext uri="{FF2B5EF4-FFF2-40B4-BE49-F238E27FC236}">
                <a16:creationId xmlns:a16="http://schemas.microsoft.com/office/drawing/2014/main" id="{BF7D7AA6-AF0F-2D6A-9AC3-FC36C334A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229100" cy="2843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4">
            <a:extLst>
              <a:ext uri="{FF2B5EF4-FFF2-40B4-BE49-F238E27FC236}">
                <a16:creationId xmlns:a16="http://schemas.microsoft.com/office/drawing/2014/main" id="{9A807BB9-3F52-EA72-7FED-328C3E9F5B68}"/>
              </a:ext>
            </a:extLst>
          </p:cNvPr>
          <p:cNvSpPr>
            <a:spLocks noChangeArrowheads="1"/>
          </p:cNvSpPr>
          <p:nvPr/>
        </p:nvSpPr>
        <p:spPr bwMode="auto">
          <a:xfrm>
            <a:off x="5334000" y="4572000"/>
            <a:ext cx="3352800" cy="170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763"/>
              </a:spcBef>
              <a:buClrTx/>
              <a:buFontTx/>
              <a:buNone/>
            </a:pPr>
            <a:r>
              <a:rPr lang="en-US" altLang="en-US" sz="2800"/>
              <a:t>Fares:</a:t>
            </a:r>
          </a:p>
          <a:p>
            <a:pPr>
              <a:spcBef>
                <a:spcPts val="1263"/>
              </a:spcBef>
              <a:buClrTx/>
              <a:buFontTx/>
              <a:buNone/>
            </a:pPr>
            <a:r>
              <a:rPr lang="en-US" altLang="en-US" sz="2000"/>
              <a:t>Single bus tickets cost € 1.30</a:t>
            </a:r>
          </a:p>
          <a:p>
            <a:pPr>
              <a:spcBef>
                <a:spcPts val="1263"/>
              </a:spcBef>
              <a:buClrTx/>
              <a:buFontTx/>
              <a:buNone/>
            </a:pPr>
            <a:r>
              <a:rPr lang="en-US" altLang="en-US" sz="2000"/>
              <a:t>MULTI-TRIP RECHARGE: €4.20 (10 trips)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E1CDAA4F-D34C-8DCC-A921-8E25EE072A1D}"/>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Hop-On Hop-Off Bus Tour</a:t>
            </a:r>
          </a:p>
        </p:txBody>
      </p:sp>
      <p:sp>
        <p:nvSpPr>
          <p:cNvPr id="26626" name="Rectangle 2">
            <a:extLst>
              <a:ext uri="{FF2B5EF4-FFF2-40B4-BE49-F238E27FC236}">
                <a16:creationId xmlns:a16="http://schemas.microsoft.com/office/drawing/2014/main" id="{1DE83E0E-C6CA-0FDE-4987-EF3E81FCEBDA}"/>
              </a:ext>
            </a:extLst>
          </p:cNvPr>
          <p:cNvSpPr>
            <a:spLocks noGrp="1" noChangeArrowheads="1"/>
          </p:cNvSpPr>
          <p:nvPr>
            <p:ph type="body" idx="1"/>
          </p:nvPr>
        </p:nvSpPr>
        <p:spPr>
          <a:xfrm>
            <a:off x="381000" y="1525588"/>
            <a:ext cx="3810000" cy="4646612"/>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The Malaga's Hop-on Hop-off bus service stops at 13 places of interest in the city.  One of its stops is near the cruise port.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Highlights</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See some of ’s city highlights from a convenient open-topped bus</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Determine your own itinerary with a hop-on hop-off sightseeing bus ticket </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Enjoy unlimited travel for one or two days, depending on your schedule </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Receive a complimentary coupon book with discounts to many top attractions</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Ticket Price: €30,00 </a:t>
            </a:r>
            <a:br>
              <a:rPr lang="en-US" altLang="en-US" sz="2000"/>
            </a:br>
            <a:r>
              <a:rPr lang="en-US" altLang="en-US" sz="2000"/>
              <a:t>Children (4-12y)</a:t>
            </a:r>
            <a:r>
              <a:rPr lang="en-US" altLang="en-US" sz="2000" b="1"/>
              <a:t> </a:t>
            </a:r>
            <a:r>
              <a:rPr lang="en-US" altLang="en-US" sz="2000"/>
              <a:t>€16,00</a:t>
            </a:r>
          </a:p>
        </p:txBody>
      </p:sp>
      <p:pic>
        <p:nvPicPr>
          <p:cNvPr id="26627" name="Picture 3">
            <a:extLst>
              <a:ext uri="{FF2B5EF4-FFF2-40B4-BE49-F238E27FC236}">
                <a16:creationId xmlns:a16="http://schemas.microsoft.com/office/drawing/2014/main" id="{C8623C14-BF68-232E-6B28-AF26A978D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11" r="21622"/>
          <a:stretch>
            <a:fillRect/>
          </a:stretch>
        </p:blipFill>
        <p:spPr bwMode="auto">
          <a:xfrm>
            <a:off x="4343400" y="1504950"/>
            <a:ext cx="4343400" cy="4286250"/>
          </a:xfrm>
          <a:prstGeom prst="rect">
            <a:avLst/>
          </a:prstGeom>
          <a:noFill/>
          <a:ln>
            <a:noFill/>
          </a:ln>
          <a:effectLst/>
          <a:extLst>
            <a:ext uri="{909E8E84-426E-40DD-AFC4-6F175D3DCCD1}">
              <a14:hiddenFill xmlns:a14="http://schemas.microsoft.com/office/drawing/2010/main">
                <a:blipFill dpi="0" rotWithShape="0">
                  <a:blip/>
                  <a:srcRect l="10811" r="2162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B307-CDA2-22FE-D5DD-71C68397434F}"/>
              </a:ext>
            </a:extLst>
          </p:cNvPr>
          <p:cNvSpPr>
            <a:spLocks noGrp="1"/>
          </p:cNvSpPr>
          <p:nvPr>
            <p:ph type="title"/>
          </p:nvPr>
        </p:nvSpPr>
        <p:spPr>
          <a:xfrm>
            <a:off x="685800" y="228600"/>
            <a:ext cx="7769225" cy="914400"/>
          </a:xfrm>
        </p:spPr>
        <p:txBody>
          <a:bodyPr/>
          <a:lstStyle/>
          <a:p>
            <a:r>
              <a:rPr lang="en-US" dirty="0"/>
              <a:t>Michelin Star Restaurants </a:t>
            </a:r>
          </a:p>
        </p:txBody>
      </p:sp>
      <p:sp>
        <p:nvSpPr>
          <p:cNvPr id="3" name="Content Placeholder 2">
            <a:extLst>
              <a:ext uri="{FF2B5EF4-FFF2-40B4-BE49-F238E27FC236}">
                <a16:creationId xmlns:a16="http://schemas.microsoft.com/office/drawing/2014/main" id="{294C0CF7-CB63-81F7-938F-E2E85DB6F700}"/>
              </a:ext>
            </a:extLst>
          </p:cNvPr>
          <p:cNvSpPr>
            <a:spLocks noGrp="1"/>
          </p:cNvSpPr>
          <p:nvPr>
            <p:ph idx="1"/>
          </p:nvPr>
        </p:nvSpPr>
        <p:spPr>
          <a:xfrm>
            <a:off x="228600" y="1219200"/>
            <a:ext cx="8610600" cy="4111625"/>
          </a:xfrm>
        </p:spPr>
        <p:txBody>
          <a:bodyPr/>
          <a:lstStyle/>
          <a:p>
            <a:r>
              <a:rPr lang="en-US" altLang="en-US" sz="2400" dirty="0"/>
              <a:t>Malaga is the home of twelve Michelin Star restaurants. Many of us</a:t>
            </a:r>
          </a:p>
          <a:p>
            <a:r>
              <a:rPr lang="en-US" altLang="en-US" sz="2400" dirty="0"/>
              <a:t>on the ship are foodies, so naturally, we’re always on the hunt to eat</a:t>
            </a:r>
          </a:p>
          <a:p>
            <a:r>
              <a:rPr lang="en-US" altLang="en-US" sz="2400" dirty="0"/>
              <a:t>at the most exclusive spots anytime we travel.  </a:t>
            </a:r>
            <a:endParaRPr lang="es-ES" sz="2400" b="1" i="0" dirty="0">
              <a:solidFill>
                <a:srgbClr val="191919"/>
              </a:solidFill>
              <a:effectLst/>
            </a:endParaRPr>
          </a:p>
          <a:p>
            <a:pPr algn="l"/>
            <a:r>
              <a:rPr lang="pt-BR" sz="2000" b="1" i="0" dirty="0">
                <a:solidFill>
                  <a:srgbClr val="191919"/>
                </a:solidFill>
                <a:effectLst/>
              </a:rPr>
              <a:t>Kaleja - </a:t>
            </a:r>
            <a:r>
              <a:rPr lang="pt-BR" sz="2000" b="0" i="0" dirty="0">
                <a:solidFill>
                  <a:srgbClr val="191919"/>
                </a:solidFill>
                <a:effectLst/>
              </a:rPr>
              <a:t>Marquesa de Moya 9, Malaga, €€€€ · Contemporary</a:t>
            </a:r>
          </a:p>
          <a:p>
            <a:r>
              <a:rPr lang="es-ES" sz="2000" b="1" i="0" dirty="0">
                <a:solidFill>
                  <a:srgbClr val="191919"/>
                </a:solidFill>
                <a:effectLst/>
                <a:latin typeface="+mj-lt"/>
              </a:rPr>
              <a:t>José Carlos García - </a:t>
            </a:r>
            <a:r>
              <a:rPr lang="es-ES" sz="2000" b="0" i="0" dirty="0">
                <a:solidFill>
                  <a:srgbClr val="191919"/>
                </a:solidFill>
                <a:effectLst/>
                <a:latin typeface="+mj-lt"/>
              </a:rPr>
              <a:t>Plaza de la Capilla, </a:t>
            </a:r>
            <a:r>
              <a:rPr lang="es-ES" sz="2000" b="0" i="0" dirty="0" err="1">
                <a:solidFill>
                  <a:srgbClr val="191919"/>
                </a:solidFill>
                <a:effectLst/>
                <a:latin typeface="+mj-lt"/>
              </a:rPr>
              <a:t>Malaga</a:t>
            </a:r>
            <a:r>
              <a:rPr lang="es-ES" sz="2000" b="0" i="0" dirty="0">
                <a:solidFill>
                  <a:srgbClr val="191919"/>
                </a:solidFill>
                <a:effectLst/>
                <a:latin typeface="+mj-lt"/>
              </a:rPr>
              <a:t>, €€€€ · Creative, </a:t>
            </a:r>
            <a:r>
              <a:rPr lang="es-ES" sz="2000" b="0" i="0" dirty="0" err="1">
                <a:solidFill>
                  <a:srgbClr val="191919"/>
                </a:solidFill>
                <a:effectLst/>
                <a:latin typeface="+mj-lt"/>
              </a:rPr>
              <a:t>Andalusian</a:t>
            </a:r>
            <a:endParaRPr lang="es-ES" sz="2000" b="0" i="0" dirty="0">
              <a:solidFill>
                <a:srgbClr val="191919"/>
              </a:solidFill>
              <a:effectLst/>
              <a:latin typeface="+mj-lt"/>
            </a:endParaRPr>
          </a:p>
          <a:p>
            <a:pPr algn="l"/>
            <a:r>
              <a:rPr lang="es-ES" sz="2000" b="1" i="0" dirty="0" err="1">
                <a:solidFill>
                  <a:srgbClr val="191919"/>
                </a:solidFill>
                <a:effectLst/>
              </a:rPr>
              <a:t>Beluga</a:t>
            </a:r>
            <a:r>
              <a:rPr lang="es-ES" sz="2000" b="1" i="0" dirty="0">
                <a:solidFill>
                  <a:srgbClr val="191919"/>
                </a:solidFill>
                <a:effectLst/>
              </a:rPr>
              <a:t> - </a:t>
            </a:r>
            <a:r>
              <a:rPr lang="es-ES" sz="2000" b="0" i="0" dirty="0">
                <a:solidFill>
                  <a:srgbClr val="191919"/>
                </a:solidFill>
                <a:effectLst/>
              </a:rPr>
              <a:t>Plaza de las Flores 3, </a:t>
            </a:r>
            <a:r>
              <a:rPr lang="es-ES" sz="2000" b="0" i="0" dirty="0" err="1">
                <a:solidFill>
                  <a:srgbClr val="191919"/>
                </a:solidFill>
                <a:effectLst/>
              </a:rPr>
              <a:t>Malaga</a:t>
            </a:r>
            <a:r>
              <a:rPr lang="es-ES" sz="2000" b="0" i="0" dirty="0">
                <a:solidFill>
                  <a:srgbClr val="191919"/>
                </a:solidFill>
                <a:effectLst/>
              </a:rPr>
              <a:t>, €€€ · Mediterránea </a:t>
            </a:r>
          </a:p>
          <a:p>
            <a:r>
              <a:rPr lang="en-US" sz="2000" b="1" i="0" dirty="0">
                <a:solidFill>
                  <a:srgbClr val="191919"/>
                </a:solidFill>
                <a:effectLst/>
              </a:rPr>
              <a:t>La </a:t>
            </a:r>
            <a:r>
              <a:rPr lang="en-US" sz="2000" b="1" i="0" dirty="0" err="1">
                <a:solidFill>
                  <a:srgbClr val="191919"/>
                </a:solidFill>
                <a:effectLst/>
              </a:rPr>
              <a:t>Cosmopolita</a:t>
            </a:r>
            <a:r>
              <a:rPr lang="en-US" sz="2000" b="0" i="0" dirty="0">
                <a:solidFill>
                  <a:srgbClr val="191919"/>
                </a:solidFill>
                <a:effectLst/>
              </a:rPr>
              <a:t> - José </a:t>
            </a:r>
            <a:r>
              <a:rPr lang="en-US" sz="2000" b="0" i="0" dirty="0" err="1">
                <a:solidFill>
                  <a:srgbClr val="191919"/>
                </a:solidFill>
                <a:effectLst/>
              </a:rPr>
              <a:t>Denís</a:t>
            </a:r>
            <a:r>
              <a:rPr lang="en-US" sz="2000" b="0" i="0" dirty="0">
                <a:solidFill>
                  <a:srgbClr val="191919"/>
                </a:solidFill>
                <a:effectLst/>
              </a:rPr>
              <a:t> Belgrano 3, Malaga, €€ · Market Cuisine</a:t>
            </a:r>
            <a:endParaRPr lang="es-ES" sz="2000" b="0" i="0" dirty="0">
              <a:solidFill>
                <a:srgbClr val="191919"/>
              </a:solidFill>
              <a:effectLst/>
            </a:endParaRPr>
          </a:p>
          <a:p>
            <a:pPr algn="l"/>
            <a:r>
              <a:rPr lang="it-IT" sz="2000" b="1" i="0" dirty="0">
                <a:solidFill>
                  <a:srgbClr val="191919"/>
                </a:solidFill>
                <a:effectLst/>
              </a:rPr>
              <a:t>La Cosmo </a:t>
            </a:r>
            <a:r>
              <a:rPr lang="it-IT" sz="2000" b="0" i="0" dirty="0">
                <a:solidFill>
                  <a:srgbClr val="191919"/>
                </a:solidFill>
                <a:effectLst/>
              </a:rPr>
              <a:t>- Císter 11, Malaga, €€ · Andalusian</a:t>
            </a:r>
          </a:p>
          <a:p>
            <a:pPr algn="l"/>
            <a:r>
              <a:rPr lang="en-US" sz="2000" b="1" i="0" dirty="0">
                <a:solidFill>
                  <a:srgbClr val="191919"/>
                </a:solidFill>
                <a:effectLst/>
              </a:rPr>
              <a:t>La </a:t>
            </a:r>
            <a:r>
              <a:rPr lang="en-US" sz="2000" b="1" i="0" dirty="0" err="1">
                <a:solidFill>
                  <a:srgbClr val="191919"/>
                </a:solidFill>
                <a:effectLst/>
              </a:rPr>
              <a:t>Cosmopolita</a:t>
            </a:r>
            <a:r>
              <a:rPr lang="en-US" sz="2000" b="0" i="0" dirty="0">
                <a:solidFill>
                  <a:srgbClr val="191919"/>
                </a:solidFill>
                <a:effectLst/>
              </a:rPr>
              <a:t> - José </a:t>
            </a:r>
            <a:r>
              <a:rPr lang="en-US" sz="2000" b="0" i="0" dirty="0" err="1">
                <a:solidFill>
                  <a:srgbClr val="191919"/>
                </a:solidFill>
                <a:effectLst/>
              </a:rPr>
              <a:t>Denís</a:t>
            </a:r>
            <a:r>
              <a:rPr lang="en-US" sz="2000" b="0" i="0" dirty="0">
                <a:solidFill>
                  <a:srgbClr val="191919"/>
                </a:solidFill>
                <a:effectLst/>
              </a:rPr>
              <a:t> Belgrano 3, Malaga €€ · Market Cuisine</a:t>
            </a:r>
          </a:p>
          <a:p>
            <a:pPr algn="l"/>
            <a:endParaRPr lang="en-US" sz="2000" b="0" i="0" dirty="0">
              <a:solidFill>
                <a:srgbClr val="191919"/>
              </a:solidFill>
              <a:effectLst/>
            </a:endParaRPr>
          </a:p>
          <a:p>
            <a:pPr>
              <a:spcBef>
                <a:spcPts val="125"/>
              </a:spcBef>
              <a:spcAft>
                <a:spcPts val="125"/>
              </a:spcAft>
              <a:buClrTx/>
              <a:buFontTx/>
              <a:buNone/>
            </a:pPr>
            <a:r>
              <a:rPr lang="en-US" altLang="en-US" sz="2400" dirty="0"/>
              <a:t>For those of you that just like good food, you can’t go wrong just about anywhere you go in Malaga. After all this is Spain!</a:t>
            </a:r>
          </a:p>
          <a:p>
            <a:pPr algn="ctr">
              <a:spcBef>
                <a:spcPts val="125"/>
              </a:spcBef>
              <a:spcAft>
                <a:spcPts val="125"/>
              </a:spcAft>
              <a:buClrTx/>
              <a:buFontTx/>
              <a:buNone/>
            </a:pPr>
            <a:r>
              <a:rPr lang="en-US" altLang="en-US" sz="2800" b="1" dirty="0"/>
              <a:t>GOOD EATING</a:t>
            </a:r>
          </a:p>
          <a:p>
            <a:pPr algn="l"/>
            <a:endParaRPr lang="en-US" sz="2000" b="0" i="0" dirty="0">
              <a:solidFill>
                <a:srgbClr val="191919"/>
              </a:solidFill>
              <a:effectLst/>
            </a:endParaRPr>
          </a:p>
          <a:p>
            <a:pPr algn="l"/>
            <a:endParaRPr lang="en-US" sz="2000" b="0" i="0" dirty="0">
              <a:solidFill>
                <a:srgbClr val="191919"/>
              </a:solidFill>
              <a:effectLst/>
            </a:endParaRPr>
          </a:p>
          <a:p>
            <a:pPr algn="l"/>
            <a:endParaRPr lang="en-US" sz="2000" dirty="0">
              <a:solidFill>
                <a:srgbClr val="191919"/>
              </a:solidFill>
            </a:endParaRPr>
          </a:p>
          <a:p>
            <a:pPr algn="l"/>
            <a:endParaRPr lang="en-US" sz="2000" b="0" i="0" dirty="0">
              <a:solidFill>
                <a:srgbClr val="191919"/>
              </a:solidFill>
              <a:effectLst/>
            </a:endParaRPr>
          </a:p>
          <a:p>
            <a:pPr algn="l"/>
            <a:endParaRPr lang="en-US" sz="2400" b="0" i="0" dirty="0">
              <a:solidFill>
                <a:srgbClr val="191919"/>
              </a:solidFill>
              <a:effectLst/>
              <a:latin typeface="+mj-lt"/>
            </a:endParaRPr>
          </a:p>
          <a:p>
            <a:pPr algn="l"/>
            <a:endParaRPr lang="it-IT" sz="2000" b="0" i="0" dirty="0">
              <a:solidFill>
                <a:srgbClr val="191919"/>
              </a:solidFill>
              <a:effectLst/>
              <a:latin typeface="+mj-lt"/>
            </a:endParaRPr>
          </a:p>
          <a:p>
            <a:pPr algn="l"/>
            <a:endParaRPr lang="en-US" dirty="0"/>
          </a:p>
        </p:txBody>
      </p:sp>
    </p:spTree>
    <p:extLst>
      <p:ext uri="{BB962C8B-B14F-4D97-AF65-F5344CB8AC3E}">
        <p14:creationId xmlns:p14="http://schemas.microsoft.com/office/powerpoint/2010/main" val="262042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662A78B8-A226-EF7D-136F-21ABF9279D4B}"/>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Thanks For Coming</a:t>
            </a:r>
          </a:p>
        </p:txBody>
      </p:sp>
      <p:sp>
        <p:nvSpPr>
          <p:cNvPr id="27650" name="Rectangle 2">
            <a:extLst>
              <a:ext uri="{FF2B5EF4-FFF2-40B4-BE49-F238E27FC236}">
                <a16:creationId xmlns:a16="http://schemas.microsoft.com/office/drawing/2014/main" id="{AFBB73E7-5988-E894-91C7-4E898ACC9331}"/>
              </a:ext>
            </a:extLst>
          </p:cNvPr>
          <p:cNvSpPr>
            <a:spLocks noGrp="1" noChangeArrowheads="1"/>
          </p:cNvSpPr>
          <p:nvPr>
            <p:ph type="body" idx="1"/>
          </p:nvPr>
        </p:nvSpPr>
        <p:spPr>
          <a:xfrm>
            <a:off x="685800" y="2292350"/>
            <a:ext cx="7770813" cy="4341813"/>
          </a:xfrm>
          <a:ln/>
        </p:spPr>
        <p:txBody>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If you have any more questions, Please ask.</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I will do my best to answer them for you.</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Have a great visit in Malaga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7F3CC977-6F94-0626-7448-273823AD9663}"/>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The Founding of Málaga </a:t>
            </a:r>
          </a:p>
        </p:txBody>
      </p:sp>
      <p:sp>
        <p:nvSpPr>
          <p:cNvPr id="4098" name="Rectangle 2">
            <a:extLst>
              <a:ext uri="{FF2B5EF4-FFF2-40B4-BE49-F238E27FC236}">
                <a16:creationId xmlns:a16="http://schemas.microsoft.com/office/drawing/2014/main" id="{27A2C0E5-34E6-B137-C96B-75748A39CE81}"/>
              </a:ext>
            </a:extLst>
          </p:cNvPr>
          <p:cNvSpPr>
            <a:spLocks noGrp="1" noChangeArrowheads="1"/>
          </p:cNvSpPr>
          <p:nvPr>
            <p:ph type="body" idx="1"/>
          </p:nvPr>
        </p:nvSpPr>
        <p:spPr>
          <a:xfrm>
            <a:off x="304800" y="1677988"/>
            <a:ext cx="8534400" cy="4113212"/>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Málaga is one of the oldest cities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in the world with close to three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thousand years of history.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The Phoenicians originally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founded a commercial center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here in early 7C BC, which they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Named Málaga. The name is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most probably derived from the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word Malac – to salt. The Greeks and Carthaginians were briefly</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t>present and further established Málaga as a trading post.</a:t>
            </a:r>
          </a:p>
        </p:txBody>
      </p:sp>
      <p:pic>
        <p:nvPicPr>
          <p:cNvPr id="4099" name="Picture 3">
            <a:extLst>
              <a:ext uri="{FF2B5EF4-FFF2-40B4-BE49-F238E27FC236}">
                <a16:creationId xmlns:a16="http://schemas.microsoft.com/office/drawing/2014/main" id="{81CB65EF-8BF0-CC02-0F32-3A4E4DAEE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31975"/>
            <a:ext cx="4648200" cy="3121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29CD6D20-875E-9A87-F63D-06870FADB2D3}"/>
              </a:ext>
            </a:extLst>
          </p:cNvPr>
          <p:cNvSpPr>
            <a:spLocks noChangeArrowheads="1"/>
          </p:cNvSpPr>
          <p:nvPr/>
        </p:nvSpPr>
        <p:spPr bwMode="auto">
          <a:xfrm>
            <a:off x="685800" y="381000"/>
            <a:ext cx="7772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spcBef>
                <a:spcPts val="50"/>
              </a:spcBef>
              <a:spcAft>
                <a:spcPts val="50"/>
              </a:spcAft>
              <a:buClrTx/>
              <a:buFontTx/>
              <a:buNone/>
            </a:pPr>
            <a:r>
              <a:rPr lang="en-US" altLang="en-US" sz="4000" b="1"/>
              <a:t>What I Will Cover</a:t>
            </a:r>
          </a:p>
        </p:txBody>
      </p:sp>
      <p:sp>
        <p:nvSpPr>
          <p:cNvPr id="5122" name="Rectangle 2">
            <a:extLst>
              <a:ext uri="{FF2B5EF4-FFF2-40B4-BE49-F238E27FC236}">
                <a16:creationId xmlns:a16="http://schemas.microsoft.com/office/drawing/2014/main" id="{6D9ACADF-75E5-C9F6-3590-9119B515019F}"/>
              </a:ext>
            </a:extLst>
          </p:cNvPr>
          <p:cNvSpPr>
            <a:spLocks noChangeArrowheads="1"/>
          </p:cNvSpPr>
          <p:nvPr/>
        </p:nvSpPr>
        <p:spPr bwMode="auto">
          <a:xfrm>
            <a:off x="457200" y="1676400"/>
            <a:ext cx="8229600" cy="5053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50"/>
              </a:spcBef>
              <a:spcAft>
                <a:spcPts val="50"/>
              </a:spcAft>
              <a:buFont typeface="Wingdings" panose="05000000000000000000" pitchFamily="2" charset="2"/>
              <a:buChar char=""/>
            </a:pPr>
            <a:r>
              <a:rPr lang="en-US" altLang="en-US" sz="3200" dirty="0"/>
              <a:t>My Port Philosophy</a:t>
            </a:r>
          </a:p>
          <a:p>
            <a:pPr>
              <a:spcBef>
                <a:spcPts val="50"/>
              </a:spcBef>
              <a:spcAft>
                <a:spcPts val="50"/>
              </a:spcAft>
              <a:buFont typeface="Wingdings" panose="05000000000000000000" pitchFamily="2" charset="2"/>
              <a:buChar char=""/>
            </a:pPr>
            <a:r>
              <a:rPr lang="en-US" altLang="en-US" sz="3200" dirty="0"/>
              <a:t>Money</a:t>
            </a:r>
          </a:p>
          <a:p>
            <a:pPr>
              <a:spcBef>
                <a:spcPts val="50"/>
              </a:spcBef>
              <a:spcAft>
                <a:spcPts val="50"/>
              </a:spcAft>
              <a:buFont typeface="Wingdings" panose="05000000000000000000" pitchFamily="2" charset="2"/>
              <a:buChar char=""/>
            </a:pPr>
            <a:r>
              <a:rPr lang="en-US" altLang="en-US" sz="3200" dirty="0"/>
              <a:t>Don’t Miss the Ship.</a:t>
            </a:r>
          </a:p>
          <a:p>
            <a:pPr>
              <a:spcBef>
                <a:spcPts val="50"/>
              </a:spcBef>
              <a:spcAft>
                <a:spcPts val="50"/>
              </a:spcAft>
              <a:buFont typeface="Wingdings" panose="05000000000000000000" pitchFamily="2" charset="2"/>
              <a:buChar char=""/>
            </a:pPr>
            <a:r>
              <a:rPr lang="en-US" altLang="en-US" sz="3200" dirty="0"/>
              <a:t>Where is the Tourist Office?</a:t>
            </a:r>
          </a:p>
          <a:p>
            <a:pPr>
              <a:spcBef>
                <a:spcPts val="50"/>
              </a:spcBef>
              <a:spcAft>
                <a:spcPts val="50"/>
              </a:spcAft>
              <a:buFont typeface="Wingdings" panose="05000000000000000000" pitchFamily="2" charset="2"/>
              <a:buChar char=""/>
            </a:pPr>
            <a:r>
              <a:rPr lang="en-US" altLang="en-US" sz="3200" dirty="0"/>
              <a:t>A few interesting facts about Málaga</a:t>
            </a:r>
          </a:p>
          <a:p>
            <a:pPr>
              <a:spcBef>
                <a:spcPts val="50"/>
              </a:spcBef>
              <a:spcAft>
                <a:spcPts val="50"/>
              </a:spcAft>
              <a:buFont typeface="Wingdings" panose="05000000000000000000" pitchFamily="2" charset="2"/>
              <a:buChar char=""/>
            </a:pPr>
            <a:r>
              <a:rPr lang="en-US" altLang="en-US" sz="3200" dirty="0"/>
              <a:t>Places to see or at least consider</a:t>
            </a:r>
          </a:p>
          <a:p>
            <a:pPr>
              <a:spcBef>
                <a:spcPts val="50"/>
              </a:spcBef>
              <a:spcAft>
                <a:spcPts val="50"/>
              </a:spcAft>
              <a:buFont typeface="Wingdings" panose="05000000000000000000" pitchFamily="2" charset="2"/>
              <a:buChar char=""/>
            </a:pPr>
            <a:r>
              <a:rPr lang="en-US" altLang="en-US" sz="3200" dirty="0"/>
              <a:t>A few restaurant recommendations</a:t>
            </a:r>
          </a:p>
          <a:p>
            <a:pPr>
              <a:spcBef>
                <a:spcPts val="50"/>
              </a:spcBef>
              <a:spcAft>
                <a:spcPts val="50"/>
              </a:spcAft>
              <a:buFont typeface="Wingdings" panose="05000000000000000000" pitchFamily="2" charset="2"/>
              <a:buChar char=""/>
            </a:pPr>
            <a:r>
              <a:rPr lang="en-US" altLang="en-US" sz="3200" dirty="0"/>
              <a:t>Best way to get around Málaga.</a:t>
            </a:r>
          </a:p>
          <a:p>
            <a:pPr>
              <a:spcBef>
                <a:spcPts val="50"/>
              </a:spcBef>
              <a:spcAft>
                <a:spcPts val="50"/>
              </a:spcAft>
              <a:buClrTx/>
              <a:buFontTx/>
              <a:buNone/>
            </a:pPr>
            <a:endParaRPr lang="en-US" altLang="en-US" sz="3200" dirty="0"/>
          </a:p>
          <a:p>
            <a:pPr>
              <a:spcBef>
                <a:spcPts val="50"/>
              </a:spcBef>
              <a:spcAft>
                <a:spcPts val="50"/>
              </a:spcAft>
              <a:buClrTx/>
              <a:buFontTx/>
              <a:buNone/>
            </a:pPr>
            <a:endParaRPr lang="en-US" altLang="en-US" sz="3200"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C849CD18-1528-E56C-C8CC-F97A2AB649E6}"/>
              </a:ext>
            </a:extLst>
          </p:cNvPr>
          <p:cNvSpPr>
            <a:spLocks noChangeArrowheads="1"/>
          </p:cNvSpPr>
          <p:nvPr/>
        </p:nvSpPr>
        <p:spPr bwMode="auto">
          <a:xfrm>
            <a:off x="0" y="381000"/>
            <a:ext cx="9144000"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113000"/>
              </a:lnSpc>
              <a:buClrTx/>
              <a:buFontTx/>
              <a:buNone/>
            </a:pPr>
            <a:r>
              <a:rPr lang="en-US" altLang="en-US" sz="5200" b="1"/>
              <a:t>My Port Philosophy</a:t>
            </a:r>
          </a:p>
        </p:txBody>
      </p:sp>
      <p:sp>
        <p:nvSpPr>
          <p:cNvPr id="6146" name="Rectangle 2">
            <a:extLst>
              <a:ext uri="{FF2B5EF4-FFF2-40B4-BE49-F238E27FC236}">
                <a16:creationId xmlns:a16="http://schemas.microsoft.com/office/drawing/2014/main" id="{FDDDBB6B-06C0-4D74-6C3D-B235D9107EC5}"/>
              </a:ext>
            </a:extLst>
          </p:cNvPr>
          <p:cNvSpPr>
            <a:spLocks noChangeArrowheads="1"/>
          </p:cNvSpPr>
          <p:nvPr/>
        </p:nvSpPr>
        <p:spPr bwMode="auto">
          <a:xfrm>
            <a:off x="152400" y="1428750"/>
            <a:ext cx="8674100" cy="520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0213" indent="-32385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dirty="0">
                <a:solidFill>
                  <a:srgbClr val="000000"/>
                </a:solidFill>
                <a:latin typeface="Times New Roman" panose="02020603050405020304" pitchFamily="18" charset="0"/>
              </a:rPr>
              <a:t>I have been cruising for over 43 years and have taken over 100 cruises. </a:t>
            </a:r>
            <a:br>
              <a:rPr lang="en-US" altLang="en-US" dirty="0">
                <a:solidFill>
                  <a:srgbClr val="000000"/>
                </a:solidFill>
                <a:latin typeface="Times New Roman" panose="02020603050405020304" pitchFamily="18" charset="0"/>
              </a:rPr>
            </a:br>
            <a:r>
              <a:rPr lang="en-US" altLang="en-US" dirty="0">
                <a:solidFill>
                  <a:srgbClr val="000000"/>
                </a:solidFill>
                <a:latin typeface="Times New Roman" panose="02020603050405020304" pitchFamily="18" charset="0"/>
              </a:rPr>
              <a:t>So I consider myself an experienced cruiser.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dirty="0">
                <a:solidFill>
                  <a:srgbClr val="000000"/>
                </a:solidFill>
                <a:latin typeface="Times New Roman" panose="02020603050405020304" pitchFamily="18" charset="0"/>
              </a:rPr>
              <a:t>When I am on a cruise where the city I want to visit is not the port city, I always recommend taking a ship’s tour.</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dirty="0">
                <a:solidFill>
                  <a:srgbClr val="000000"/>
                </a:solidFill>
                <a:latin typeface="Times New Roman" panose="02020603050405020304" pitchFamily="18" charset="0"/>
              </a:rPr>
              <a:t>But when I am in a port with multiple attractions nearby and easy to see on my own - </a:t>
            </a:r>
            <a:br>
              <a:rPr lang="en-US" altLang="en-US" dirty="0">
                <a:solidFill>
                  <a:srgbClr val="000000"/>
                </a:solidFill>
                <a:latin typeface="Times New Roman" panose="02020603050405020304" pitchFamily="18" charset="0"/>
              </a:rPr>
            </a:br>
            <a:r>
              <a:rPr lang="en-US" altLang="en-US" dirty="0">
                <a:solidFill>
                  <a:srgbClr val="000000"/>
                </a:solidFill>
                <a:latin typeface="Times New Roman" panose="02020603050405020304" pitchFamily="18" charset="0"/>
              </a:rPr>
              <a:t>I will do it on my own.</a:t>
            </a:r>
          </a:p>
          <a:p>
            <a:pPr marL="449263" indent="-342900">
              <a:lnSpc>
                <a:spcPct val="113000"/>
              </a:lnSpc>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dirty="0">
                <a:solidFill>
                  <a:srgbClr val="000000"/>
                </a:solidFill>
                <a:latin typeface="Times New Roman" panose="02020603050405020304" pitchFamily="18" charset="0"/>
              </a:rPr>
              <a:t>This presentation is for that type of port.</a:t>
            </a:r>
          </a:p>
          <a:p>
            <a:pPr marL="106363" indent="0">
              <a:lnSpc>
                <a:spcPct val="113000"/>
              </a:lnSpc>
              <a:spcBef>
                <a:spcPts val="813"/>
              </a:spcBef>
              <a:buClr>
                <a:srgbClr val="77CAEE"/>
              </a:buClr>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21D535B0-F92C-B297-6B64-76A7CE850219}"/>
              </a:ext>
            </a:extLst>
          </p:cNvPr>
          <p:cNvSpPr>
            <a:spLocks noChangeArrowheads="1"/>
          </p:cNvSpPr>
          <p:nvPr/>
        </p:nvSpPr>
        <p:spPr bwMode="auto">
          <a:xfrm>
            <a:off x="685800" y="304800"/>
            <a:ext cx="7772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400" b="1"/>
              <a:t>Money</a:t>
            </a:r>
          </a:p>
        </p:txBody>
      </p:sp>
      <p:sp>
        <p:nvSpPr>
          <p:cNvPr id="7170" name="Rectangle 2">
            <a:extLst>
              <a:ext uri="{FF2B5EF4-FFF2-40B4-BE49-F238E27FC236}">
                <a16:creationId xmlns:a16="http://schemas.microsoft.com/office/drawing/2014/main" id="{5E866FEC-7ED9-B4C9-8838-B58386C9318A}"/>
              </a:ext>
            </a:extLst>
          </p:cNvPr>
          <p:cNvSpPr>
            <a:spLocks noChangeArrowheads="1"/>
          </p:cNvSpPr>
          <p:nvPr/>
        </p:nvSpPr>
        <p:spPr bwMode="auto">
          <a:xfrm>
            <a:off x="457200" y="1524000"/>
            <a:ext cx="82296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25"/>
              </a:spcBef>
              <a:spcAft>
                <a:spcPts val="25"/>
              </a:spcAft>
              <a:buClrTx/>
              <a:buFontTx/>
              <a:buNone/>
            </a:pPr>
            <a:r>
              <a:rPr lang="en-US" altLang="en-US" b="1">
                <a:cs typeface="Arial" panose="020B0604020202020204" pitchFamily="34" charset="0"/>
              </a:rPr>
              <a:t>The euro is the official currency of 20 European Union countries which collectively make up the euro area, also known as the eurozone.</a:t>
            </a:r>
          </a:p>
          <a:p>
            <a:pPr hangingPunct="0">
              <a:lnSpc>
                <a:spcPct val="93000"/>
              </a:lnSpc>
              <a:spcBef>
                <a:spcPts val="25"/>
              </a:spcBef>
              <a:spcAft>
                <a:spcPts val="25"/>
              </a:spcAft>
              <a:buClrTx/>
              <a:buFontTx/>
              <a:buNone/>
            </a:pPr>
            <a:endParaRPr lang="en-US" altLang="en-US" b="1">
              <a:cs typeface="Arial" panose="020B0604020202020204" pitchFamily="34" charset="0"/>
            </a:endParaRPr>
          </a:p>
          <a:p>
            <a:pPr algn="ctr" hangingPunct="0">
              <a:lnSpc>
                <a:spcPct val="93000"/>
              </a:lnSpc>
              <a:spcBef>
                <a:spcPts val="25"/>
              </a:spcBef>
              <a:spcAft>
                <a:spcPts val="25"/>
              </a:spcAft>
              <a:buClrTx/>
              <a:buFontTx/>
              <a:buNone/>
            </a:pPr>
            <a:r>
              <a:rPr lang="en-US" altLang="en-US">
                <a:cs typeface="Segoe UI" panose="020B0502040204020203" pitchFamily="34" charset="0"/>
              </a:rPr>
              <a:t>Official Exchange is $1.079 US to €1 </a:t>
            </a:r>
          </a:p>
          <a:p>
            <a:pPr hangingPunct="0">
              <a:lnSpc>
                <a:spcPct val="113000"/>
              </a:lnSpc>
              <a:spcBef>
                <a:spcPts val="1088"/>
              </a:spcBef>
              <a:spcAft>
                <a:spcPts val="25"/>
              </a:spcAft>
              <a:buClrTx/>
              <a:buFontTx/>
              <a:buNone/>
            </a:pPr>
            <a:endParaRPr lang="en-US" altLang="en-US">
              <a:cs typeface="Segoe UI" panose="020B0502040204020203" pitchFamily="34" charset="0"/>
            </a:endParaRPr>
          </a:p>
        </p:txBody>
      </p:sp>
      <p:pic>
        <p:nvPicPr>
          <p:cNvPr id="7171" name="Picture 3">
            <a:extLst>
              <a:ext uri="{FF2B5EF4-FFF2-40B4-BE49-F238E27FC236}">
                <a16:creationId xmlns:a16="http://schemas.microsoft.com/office/drawing/2014/main" id="{C4EC056E-A6F3-CD2D-99FE-064E435DE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352800"/>
            <a:ext cx="3962400" cy="291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ED8B7B47-F1E4-59E0-7E47-42DDB77AAF0C}"/>
              </a:ext>
            </a:extLst>
          </p:cNvPr>
          <p:cNvSpPr>
            <a:spLocks noChangeArrowheads="1"/>
          </p:cNvSpPr>
          <p:nvPr/>
        </p:nvSpPr>
        <p:spPr bwMode="auto">
          <a:xfrm>
            <a:off x="685800" y="88900"/>
            <a:ext cx="7772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000" b="1" dirty="0"/>
              <a:t>Don’t Miss the Ship</a:t>
            </a:r>
          </a:p>
        </p:txBody>
      </p:sp>
      <p:sp>
        <p:nvSpPr>
          <p:cNvPr id="3074" name="Rectangle 2">
            <a:extLst>
              <a:ext uri="{FF2B5EF4-FFF2-40B4-BE49-F238E27FC236}">
                <a16:creationId xmlns:a16="http://schemas.microsoft.com/office/drawing/2014/main" id="{C6531D43-45E0-1FFD-B04E-B417D2E3A53F}"/>
              </a:ext>
            </a:extLst>
          </p:cNvPr>
          <p:cNvSpPr>
            <a:spLocks noChangeArrowheads="1"/>
          </p:cNvSpPr>
          <p:nvPr/>
        </p:nvSpPr>
        <p:spPr bwMode="auto">
          <a:xfrm>
            <a:off x="457200" y="1524000"/>
            <a:ext cx="82296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a:extLst>
              <a:ext uri="{FF2B5EF4-FFF2-40B4-BE49-F238E27FC236}">
                <a16:creationId xmlns:a16="http://schemas.microsoft.com/office/drawing/2014/main" id="{937D506C-2863-A6DF-FA54-186E219CD37E}"/>
              </a:ext>
            </a:extLst>
          </p:cNvPr>
          <p:cNvSpPr txBox="1">
            <a:spLocks noChangeArrowheads="1"/>
          </p:cNvSpPr>
          <p:nvPr/>
        </p:nvSpPr>
        <p:spPr bwMode="auto">
          <a:xfrm>
            <a:off x="304800" y="1300163"/>
            <a:ext cx="8229600" cy="526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50"/>
              </a:spcBef>
              <a:spcAft>
                <a:spcPts val="50"/>
              </a:spcAft>
              <a:buClrTx/>
              <a:buFontTx/>
              <a:buNone/>
            </a:pPr>
            <a:r>
              <a:rPr lang="en-US" altLang="en-US" b="1" dirty="0"/>
              <a:t>How to Avoid Missing Your Ship:</a:t>
            </a:r>
          </a:p>
          <a:p>
            <a:pPr hangingPunct="0">
              <a:lnSpc>
                <a:spcPct val="93000"/>
              </a:lnSpc>
              <a:spcBef>
                <a:spcPts val="50"/>
              </a:spcBef>
              <a:spcAft>
                <a:spcPts val="50"/>
              </a:spcAft>
              <a:buClrTx/>
              <a:buFontTx/>
              <a:buNone/>
            </a:pPr>
            <a:r>
              <a:rPr lang="en-US" altLang="en-US" sz="2000" dirty="0"/>
              <a:t>Pay attention to the time. - Ship time and local time are often </a:t>
            </a:r>
            <a:br>
              <a:rPr lang="en-US" altLang="en-US" sz="2000" dirty="0"/>
            </a:br>
            <a:r>
              <a:rPr lang="en-US" altLang="en-US" sz="2000" dirty="0"/>
              <a:t>different. Put a return-to-ship reminder on your phone.</a:t>
            </a:r>
          </a:p>
          <a:p>
            <a:pPr hangingPunct="0">
              <a:lnSpc>
                <a:spcPct val="93000"/>
              </a:lnSpc>
              <a:spcBef>
                <a:spcPts val="50"/>
              </a:spcBef>
              <a:spcAft>
                <a:spcPts val="50"/>
              </a:spcAft>
              <a:buClrTx/>
              <a:buFontTx/>
              <a:buNone/>
            </a:pPr>
            <a:r>
              <a:rPr lang="en-US" altLang="en-US" b="1" dirty="0"/>
              <a:t>Choose excursions wisely:</a:t>
            </a:r>
          </a:p>
          <a:p>
            <a:pPr hangingPunct="0">
              <a:lnSpc>
                <a:spcPct val="93000"/>
              </a:lnSpc>
              <a:spcBef>
                <a:spcPts val="50"/>
              </a:spcBef>
              <a:spcAft>
                <a:spcPts val="50"/>
              </a:spcAft>
              <a:buClrTx/>
              <a:buFontTx/>
              <a:buNone/>
            </a:pPr>
            <a:r>
              <a:rPr lang="en-US" altLang="en-US" b="1" dirty="0"/>
              <a:t>	</a:t>
            </a:r>
            <a:r>
              <a:rPr lang="en-US" altLang="en-US" sz="2000" dirty="0"/>
              <a:t>If a ship-sponsored excursion is late returning to port, the ship </a:t>
            </a:r>
            <a:br>
              <a:rPr lang="en-US" altLang="en-US" sz="2000" dirty="0"/>
            </a:br>
            <a:r>
              <a:rPr lang="en-US" altLang="en-US" sz="2000" dirty="0"/>
              <a:t>will wait, but not for excursions taken on your own.</a:t>
            </a:r>
          </a:p>
          <a:p>
            <a:pPr hangingPunct="0">
              <a:lnSpc>
                <a:spcPct val="93000"/>
              </a:lnSpc>
              <a:spcBef>
                <a:spcPts val="50"/>
              </a:spcBef>
              <a:spcAft>
                <a:spcPts val="50"/>
              </a:spcAft>
              <a:buClrTx/>
              <a:buFontTx/>
              <a:buNone/>
            </a:pPr>
            <a:r>
              <a:rPr lang="en-US" altLang="en-US" b="1" dirty="0"/>
              <a:t>Be Prepared:</a:t>
            </a:r>
          </a:p>
          <a:p>
            <a:pPr hangingPunct="0">
              <a:lnSpc>
                <a:spcPct val="93000"/>
              </a:lnSpc>
              <a:spcBef>
                <a:spcPts val="50"/>
              </a:spcBef>
              <a:spcAft>
                <a:spcPts val="50"/>
              </a:spcAft>
              <a:buClrTx/>
              <a:buFontTx/>
              <a:buNone/>
            </a:pPr>
            <a:r>
              <a:rPr lang="en-US" altLang="en-US" sz="2000" b="1" dirty="0"/>
              <a:t>	</a:t>
            </a:r>
            <a:r>
              <a:rPr lang="en-US" altLang="en-US" sz="2000" dirty="0"/>
              <a:t>Have your Passport, Credit Card, and phone numbers for the ship port agent. </a:t>
            </a:r>
          </a:p>
          <a:p>
            <a:pPr hangingPunct="0">
              <a:lnSpc>
                <a:spcPct val="93000"/>
              </a:lnSpc>
              <a:spcBef>
                <a:spcPts val="50"/>
              </a:spcBef>
              <a:spcAft>
                <a:spcPts val="50"/>
              </a:spcAft>
              <a:buClrTx/>
              <a:buFontTx/>
              <a:buNone/>
            </a:pPr>
            <a:r>
              <a:rPr lang="en-US" altLang="en-US" b="1" dirty="0"/>
              <a:t>What to Do If You Miss the Ship:</a:t>
            </a:r>
            <a:br>
              <a:rPr lang="en-US" altLang="en-US"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br>
              <a:rPr lang="en-US" altLang="en-US" sz="2000" dirty="0"/>
            </a:br>
            <a:endParaRPr lang="en-US" altLang="en-US" dirty="0"/>
          </a:p>
          <a:p>
            <a:pPr algn="ctr" hangingPunct="0">
              <a:lnSpc>
                <a:spcPct val="93000"/>
              </a:lnSpc>
              <a:spcBef>
                <a:spcPts val="50"/>
              </a:spcBef>
              <a:spcAft>
                <a:spcPts val="50"/>
              </a:spcAft>
              <a:buClrTx/>
              <a:buFontTx/>
              <a:buNone/>
            </a:pPr>
            <a:r>
              <a:rPr lang="en-US" altLang="en-US" b="1" i="1" dirty="0"/>
              <a:t>The Port Officials can help you with contacting your ship </a:t>
            </a:r>
            <a:br>
              <a:rPr lang="en-US" altLang="en-US" b="1" i="1" dirty="0"/>
            </a:br>
            <a:r>
              <a:rPr lang="en-US" altLang="en-US" b="1" i="1" dirty="0"/>
              <a:t>and making necessary travel arrangements.</a:t>
            </a:r>
          </a:p>
        </p:txBody>
      </p:sp>
      <p:pic>
        <p:nvPicPr>
          <p:cNvPr id="2" name="Picture 2">
            <a:extLst>
              <a:ext uri="{FF2B5EF4-FFF2-40B4-BE49-F238E27FC236}">
                <a16:creationId xmlns:a16="http://schemas.microsoft.com/office/drawing/2014/main" id="{233069B2-4B42-3B6D-C491-4720A078C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50709"/>
            <a:ext cx="2438400" cy="162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59479DE1-B141-0D7A-8585-ABE4682ED636}"/>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We’re Not Here Alone</a:t>
            </a:r>
          </a:p>
        </p:txBody>
      </p:sp>
      <p:sp>
        <p:nvSpPr>
          <p:cNvPr id="9218" name="Rectangle 2">
            <a:extLst>
              <a:ext uri="{FF2B5EF4-FFF2-40B4-BE49-F238E27FC236}">
                <a16:creationId xmlns:a16="http://schemas.microsoft.com/office/drawing/2014/main" id="{6AE2A641-9B22-6FF4-1086-F543D3CDE7FE}"/>
              </a:ext>
            </a:extLst>
          </p:cNvPr>
          <p:cNvSpPr>
            <a:spLocks noGrp="1" noChangeArrowheads="1"/>
          </p:cNvSpPr>
          <p:nvPr>
            <p:ph type="body" idx="1"/>
          </p:nvPr>
        </p:nvSpPr>
        <p:spPr>
          <a:xfrm>
            <a:off x="685800" y="1981200"/>
            <a:ext cx="7770813"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Ten wharves are currently in operation at the Port of Málaga: 4 of these are cruise terminals.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Expect to see cruise ships from several other lines in port with us.</a:t>
            </a:r>
            <a:br>
              <a:rPr lang="en-US" altLang="en-US"/>
            </a:br>
            <a:endParaRPr lang="en-US" altLang="en-US"/>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You may want to plan accordingly!</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4C24451F-309D-9C99-5B04-6141C46F91E5}"/>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a:t>Cruise Terminal Bus</a:t>
            </a:r>
          </a:p>
        </p:txBody>
      </p:sp>
      <p:sp>
        <p:nvSpPr>
          <p:cNvPr id="10242" name="Rectangle 2">
            <a:extLst>
              <a:ext uri="{FF2B5EF4-FFF2-40B4-BE49-F238E27FC236}">
                <a16:creationId xmlns:a16="http://schemas.microsoft.com/office/drawing/2014/main" id="{636788BA-D85D-0CD6-53E8-55B3382E0D85}"/>
              </a:ext>
            </a:extLst>
          </p:cNvPr>
          <p:cNvSpPr>
            <a:spLocks noGrp="1" noChangeArrowheads="1"/>
          </p:cNvSpPr>
          <p:nvPr>
            <p:ph type="body" idx="1"/>
          </p:nvPr>
        </p:nvSpPr>
        <p:spPr>
          <a:xfrm>
            <a:off x="152400" y="1295400"/>
            <a:ext cx="4114800" cy="4419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a:t>Cruise Bus Route</a:t>
            </a:r>
            <a:br>
              <a:rPr lang="en-US" altLang="en-US" sz="2000" b="1"/>
            </a:br>
            <a:r>
              <a:rPr lang="en-US" altLang="en-US" sz="2000"/>
              <a:t>The Cruise Bus runs from all 7 of the cruise port terminals to the Christopher Columbus Monument and back. </a:t>
            </a:r>
            <a:br>
              <a:rPr lang="en-US" altLang="en-US" sz="2000"/>
            </a:br>
            <a:r>
              <a:rPr lang="en-US" altLang="en-US" sz="2000"/>
              <a:t>The bus is wheelchair accessible.</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a:t>Cruise Bus Tickets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a:t>	The tickets for the Cruise Bus can only be purchased with cash on the bus itself. Alternatively you can book your tickets online in advance. Follow the link below to book in advance.</a:t>
            </a:r>
          </a:p>
        </p:txBody>
      </p:sp>
      <p:sp>
        <p:nvSpPr>
          <p:cNvPr id="10243" name="Rectangle 3">
            <a:extLst>
              <a:ext uri="{FF2B5EF4-FFF2-40B4-BE49-F238E27FC236}">
                <a16:creationId xmlns:a16="http://schemas.microsoft.com/office/drawing/2014/main" id="{17EEA431-F96B-C378-94D3-5D60E442B054}"/>
              </a:ext>
            </a:extLst>
          </p:cNvPr>
          <p:cNvSpPr>
            <a:spLocks noChangeArrowheads="1"/>
          </p:cNvSpPr>
          <p:nvPr/>
        </p:nvSpPr>
        <p:spPr bwMode="auto">
          <a:xfrm>
            <a:off x="1066800" y="5638800"/>
            <a:ext cx="6553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1800"/>
              <a:t>Lets off close to the Tourist Information Office.</a:t>
            </a:r>
          </a:p>
        </p:txBody>
      </p:sp>
      <p:pic>
        <p:nvPicPr>
          <p:cNvPr id="10244" name="Picture 4">
            <a:extLst>
              <a:ext uri="{FF2B5EF4-FFF2-40B4-BE49-F238E27FC236}">
                <a16:creationId xmlns:a16="http://schemas.microsoft.com/office/drawing/2014/main" id="{FD0BE116-6B1A-044B-11FA-76C6D69A9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84300"/>
            <a:ext cx="4648200" cy="387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2128</Words>
  <Application>Microsoft Office PowerPoint</Application>
  <PresentationFormat>On-screen Show (4:3)</PresentationFormat>
  <Paragraphs>140</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Segoe UI</vt:lpstr>
      <vt:lpstr>Times New Roman</vt:lpstr>
      <vt:lpstr>Wingdings</vt:lpstr>
      <vt:lpstr>Office Theme</vt:lpstr>
      <vt:lpstr>Málaga, Spain</vt:lpstr>
      <vt:lpstr>Málaga, Spain</vt:lpstr>
      <vt:lpstr>The Founding of Málaga </vt:lpstr>
      <vt:lpstr>PowerPoint Presentation</vt:lpstr>
      <vt:lpstr>PowerPoint Presentation</vt:lpstr>
      <vt:lpstr>PowerPoint Presentation</vt:lpstr>
      <vt:lpstr>PowerPoint Presentation</vt:lpstr>
      <vt:lpstr>We’re Not Here Alone</vt:lpstr>
      <vt:lpstr>Cruise Terminal Bus</vt:lpstr>
      <vt:lpstr>Cruise Terminal Info</vt:lpstr>
      <vt:lpstr>Official Málaga Tourist Offices</vt:lpstr>
      <vt:lpstr>Traffic in Málaga</vt:lpstr>
      <vt:lpstr>Archaeological Museum  (Museo Arqueologico) </vt:lpstr>
      <vt:lpstr>Historic Quarter </vt:lpstr>
      <vt:lpstr>Malaga Cathedral </vt:lpstr>
      <vt:lpstr>Museo Automovilístico de Málaga</vt:lpstr>
      <vt:lpstr>Moorish Fortress </vt:lpstr>
      <vt:lpstr>Picasso's Home  (Casa Natal de Picasso) </vt:lpstr>
      <vt:lpstr>Picasso Museum </vt:lpstr>
      <vt:lpstr>Roman Amphitheatre  (at the Alcazaba) </vt:lpstr>
      <vt:lpstr>Getting Around </vt:lpstr>
      <vt:lpstr> Walking</vt:lpstr>
      <vt:lpstr> Malaga Bike Rental</vt:lpstr>
      <vt:lpstr>City Bus</vt:lpstr>
      <vt:lpstr>Hop-On Hop-Off Bus Tour</vt:lpstr>
      <vt:lpstr>Michelin Star Restaurants </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Málaga, Spain</dc:title>
  <dc:creator>Marc Silver</dc:creator>
  <cp:lastModifiedBy>Marc Silver</cp:lastModifiedBy>
  <cp:revision>5</cp:revision>
  <dcterms:modified xsi:type="dcterms:W3CDTF">2026-01-03T05:40:19Z</dcterms:modified>
</cp:coreProperties>
</file>