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5_DE7E696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7_D4AEA188.xml" ContentType="application/vnd.ms-powerpoint.comments+xml"/>
  <Override PartName="/ppt/notesSlides/notesSlide7.xml" ContentType="application/vnd.openxmlformats-officedocument.presentationml.notesSlide+xml"/>
  <Override PartName="/ppt/comments/modernComment_11B_B839066C.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91" r:id="rId3"/>
    <p:sldId id="257" r:id="rId4"/>
    <p:sldId id="261" r:id="rId5"/>
    <p:sldId id="260" r:id="rId6"/>
    <p:sldId id="266" r:id="rId7"/>
    <p:sldId id="267" r:id="rId8"/>
    <p:sldId id="268" r:id="rId9"/>
    <p:sldId id="263" r:id="rId10"/>
    <p:sldId id="271" r:id="rId11"/>
    <p:sldId id="292" r:id="rId12"/>
    <p:sldId id="275" r:id="rId13"/>
    <p:sldId id="277" r:id="rId14"/>
    <p:sldId id="279" r:id="rId15"/>
    <p:sldId id="281" r:id="rId16"/>
    <p:sldId id="283" r:id="rId17"/>
    <p:sldId id="285" r:id="rId18"/>
    <p:sldId id="288" r:id="rId19"/>
    <p:sldId id="274" r:id="rId20"/>
    <p:sldId id="293" r:id="rId21"/>
    <p:sldId id="290" r:id="rId22"/>
    <p:sldId id="304"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093" autoAdjust="0"/>
    <p:restoredTop sz="94660"/>
  </p:normalViewPr>
  <p:slideViewPr>
    <p:cSldViewPr snapToGrid="0" showGuides="1">
      <p:cViewPr varScale="1">
        <p:scale>
          <a:sx n="54" d="100"/>
          <a:sy n="54" d="100"/>
        </p:scale>
        <p:origin x="102"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05_DE7E696A.xml><?xml version="1.0" encoding="utf-8"?>
<p188:cmLst xmlns:a="http://schemas.openxmlformats.org/drawingml/2006/main" xmlns:r="http://schemas.openxmlformats.org/officeDocument/2006/relationships" xmlns:p188="http://schemas.microsoft.com/office/powerpoint/2018/8/main">
  <p188:cm id="{026F9709-12E7-424A-94E4-6A3475C158AE}" authorId="{5A6809BF-033D-8017-B196-2FD9BEB1A563}" created="2024-07-13T02:08:14.040">
    <pc:sldMkLst xmlns:pc="http://schemas.microsoft.com/office/powerpoint/2013/main/command">
      <pc:docMk/>
      <pc:sldMk cId="3732826474" sldId="261"/>
    </pc:sldMkLst>
    <p188:txBody>
      <a:bodyPr/>
      <a:lstStyle/>
      <a:p>
        <a:r>
          <a:rPr lang="en-US"/>
          <a:t>Some wines produced in small quantities in Crimea, California, and Texas are also referred to as "Madeira" or "Madera“.</a:t>
        </a:r>
      </a:p>
    </p188:txBody>
  </p188:cm>
</p188:cmLst>
</file>

<file path=ppt/comments/modernComment_117_D4AEA188.xml><?xml version="1.0" encoding="utf-8"?>
<p188:cmLst xmlns:a="http://schemas.openxmlformats.org/drawingml/2006/main" xmlns:r="http://schemas.openxmlformats.org/officeDocument/2006/relationships" xmlns:p188="http://schemas.microsoft.com/office/powerpoint/2018/8/main">
  <p188:cm id="{7A26E68F-900D-47D1-BE26-F5224BFAD550}" authorId="{5A6809BF-033D-8017-B196-2FD9BEB1A563}" created="2024-07-12T19:16:38.878">
    <ac:deMkLst xmlns:ac="http://schemas.microsoft.com/office/drawing/2013/main/command">
      <pc:docMk xmlns:pc="http://schemas.microsoft.com/office/powerpoint/2013/main/command"/>
      <pc:sldMk xmlns:pc="http://schemas.microsoft.com/office/powerpoint/2013/main/command" cId="3568214408" sldId="279"/>
      <ac:spMk id="3" creationId="{8FD127F9-023B-8C16-DC0C-F9172DDEE08A}"/>
    </ac:deMkLst>
    <p188:txBody>
      <a:bodyPr/>
      <a:lstStyle/>
      <a:p>
        <a:r>
          <a:rPr lang="en-US"/>
          <a:t>Colorings such as caramel coloring have been used in the past to give some consistency, although this practice is decreasing. </a:t>
        </a:r>
      </a:p>
    </p188:txBody>
  </p188:cm>
</p188:cmLst>
</file>

<file path=ppt/comments/modernComment_11B_B839066C.xml><?xml version="1.0" encoding="utf-8"?>
<p188:cmLst xmlns:a="http://schemas.openxmlformats.org/drawingml/2006/main" xmlns:r="http://schemas.openxmlformats.org/officeDocument/2006/relationships" xmlns:p188="http://schemas.microsoft.com/office/powerpoint/2018/8/main">
  <p188:cm id="{B2A96E2F-BF4A-47FF-ACC7-680F7FE3D931}" authorId="{5A6809BF-033D-8017-B196-2FD9BEB1A563}" created="2024-07-13T01:48:43.335">
    <ac:deMkLst xmlns:ac="http://schemas.microsoft.com/office/drawing/2013/main/command">
      <pc:docMk xmlns:pc="http://schemas.microsoft.com/office/powerpoint/2013/main/command"/>
      <pc:sldMk xmlns:pc="http://schemas.microsoft.com/office/powerpoint/2013/main/command" cId="3090744940" sldId="283"/>
      <ac:spMk id="3" creationId="{8FD127F9-023B-8C16-DC0C-F9172DDEE08A}"/>
    </ac:deMkLst>
    <p188:txBody>
      <a:bodyPr/>
      <a:lstStyle/>
      <a:p>
        <a:r>
          <a:rPr lang="en-US"/>
          <a:t>The wine is heated to temperatures as high as 130 °F (55 °C) for a minimum of 90 days as regulated by the Madeira Wine Institute. However, the Madeira is most commonly heated to approximately 115 °F (46 °C)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4C08-1263-4BCC-BC2C-D9A137AA1BE8}"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0D32-C421-4044-A30B-517F30E1B60B}" type="slidenum">
              <a:rPr lang="en-US" smtClean="0"/>
              <a:t>‹#›</a:t>
            </a:fld>
            <a:endParaRPr lang="en-US"/>
          </a:p>
        </p:txBody>
      </p:sp>
    </p:spTree>
    <p:extLst>
      <p:ext uri="{BB962C8B-B14F-4D97-AF65-F5344CB8AC3E}">
        <p14:creationId xmlns:p14="http://schemas.microsoft.com/office/powerpoint/2010/main" val="3136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a:t>
            </a:fld>
            <a:endParaRPr lang="en-US"/>
          </a:p>
        </p:txBody>
      </p:sp>
    </p:spTree>
    <p:extLst>
      <p:ext uri="{BB962C8B-B14F-4D97-AF65-F5344CB8AC3E}">
        <p14:creationId xmlns:p14="http://schemas.microsoft.com/office/powerpoint/2010/main" val="262655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5</a:t>
            </a:fld>
            <a:endParaRPr lang="en-US"/>
          </a:p>
        </p:txBody>
      </p:sp>
    </p:spTree>
    <p:extLst>
      <p:ext uri="{BB962C8B-B14F-4D97-AF65-F5344CB8AC3E}">
        <p14:creationId xmlns:p14="http://schemas.microsoft.com/office/powerpoint/2010/main" val="15759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8</a:t>
            </a:fld>
            <a:endParaRPr lang="en-US"/>
          </a:p>
        </p:txBody>
      </p:sp>
    </p:spTree>
    <p:extLst>
      <p:ext uri="{BB962C8B-B14F-4D97-AF65-F5344CB8AC3E}">
        <p14:creationId xmlns:p14="http://schemas.microsoft.com/office/powerpoint/2010/main" val="325545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9</a:t>
            </a:fld>
            <a:endParaRPr lang="en-US"/>
          </a:p>
        </p:txBody>
      </p:sp>
    </p:spTree>
    <p:extLst>
      <p:ext uri="{BB962C8B-B14F-4D97-AF65-F5344CB8AC3E}">
        <p14:creationId xmlns:p14="http://schemas.microsoft.com/office/powerpoint/2010/main" val="107643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10</a:t>
            </a:fld>
            <a:endParaRPr lang="en-US"/>
          </a:p>
        </p:txBody>
      </p:sp>
    </p:spTree>
    <p:extLst>
      <p:ext uri="{BB962C8B-B14F-4D97-AF65-F5344CB8AC3E}">
        <p14:creationId xmlns:p14="http://schemas.microsoft.com/office/powerpoint/2010/main" val="155851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13</a:t>
            </a:fld>
            <a:endParaRPr lang="en-US"/>
          </a:p>
        </p:txBody>
      </p:sp>
    </p:spTree>
    <p:extLst>
      <p:ext uri="{BB962C8B-B14F-4D97-AF65-F5344CB8AC3E}">
        <p14:creationId xmlns:p14="http://schemas.microsoft.com/office/powerpoint/2010/main" val="218307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15</a:t>
            </a:fld>
            <a:endParaRPr lang="en-US"/>
          </a:p>
        </p:txBody>
      </p:sp>
    </p:spTree>
    <p:extLst>
      <p:ext uri="{BB962C8B-B14F-4D97-AF65-F5344CB8AC3E}">
        <p14:creationId xmlns:p14="http://schemas.microsoft.com/office/powerpoint/2010/main" val="29002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21</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9/9/2024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8427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9/9/2024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4011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3498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9/9/2024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275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3402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9/9/2024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9661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9/9/2024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1876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9/9/2024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8231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9/9/2024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9676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9/9/2024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9041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9/9/2024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6965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9/9/2024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0365608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17_D4AEA18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microsoft.com/office/2018/10/relationships/comments" Target="../comments/modernComment_11B_B839066C.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5_DE7E696A.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descr="A room with barrels in it&#10;&#10;Description automatically generated">
            <a:extLst>
              <a:ext uri="{FF2B5EF4-FFF2-40B4-BE49-F238E27FC236}">
                <a16:creationId xmlns:a16="http://schemas.microsoft.com/office/drawing/2014/main" id="{C2340CE7-2BB1-3925-8EF6-3B014271C53A}"/>
              </a:ext>
            </a:extLst>
          </p:cNvPr>
          <p:cNvPicPr>
            <a:picLocks noChangeAspect="1"/>
          </p:cNvPicPr>
          <p:nvPr/>
        </p:nvPicPr>
        <p:blipFill>
          <a:blip r:embed="rId3">
            <a:extLst>
              <a:ext uri="{28A0092B-C50C-407E-A947-70E740481C1C}">
                <a14:useLocalDpi xmlns:a14="http://schemas.microsoft.com/office/drawing/2010/main" val="0"/>
              </a:ext>
            </a:extLst>
          </a:blip>
          <a:srcRect b="15357"/>
          <a:stretch/>
        </p:blipFill>
        <p:spPr>
          <a:xfrm>
            <a:off x="1" y="0"/>
            <a:ext cx="12192000" cy="6858000"/>
          </a:xfrm>
          <a:prstGeom prst="rect">
            <a:avLst/>
          </a:prstGeom>
        </p:spPr>
      </p:pic>
      <p:sp>
        <p:nvSpPr>
          <p:cNvPr id="6" name="TextBox 5">
            <a:extLst>
              <a:ext uri="{FF2B5EF4-FFF2-40B4-BE49-F238E27FC236}">
                <a16:creationId xmlns:a16="http://schemas.microsoft.com/office/drawing/2014/main" id="{C6B5AA13-B50D-1B6E-F531-0297F99DEB7F}"/>
              </a:ext>
            </a:extLst>
          </p:cNvPr>
          <p:cNvSpPr txBox="1"/>
          <p:nvPr/>
        </p:nvSpPr>
        <p:spPr>
          <a:xfrm>
            <a:off x="-1" y="848257"/>
            <a:ext cx="12192000" cy="2970044"/>
          </a:xfrm>
          <a:prstGeom prst="rect">
            <a:avLst/>
          </a:prstGeom>
          <a:noFill/>
        </p:spPr>
        <p:txBody>
          <a:bodyPr wrap="square">
            <a:spAutoFit/>
          </a:bodyPr>
          <a:lstStyle/>
          <a:p>
            <a:pPr algn="ctr"/>
            <a:r>
              <a:rPr lang="en-US" sz="6000" b="1" kern="1800" dirty="0">
                <a:solidFill>
                  <a:schemeClr val="bg1"/>
                </a:solidFill>
                <a:effectLst/>
                <a:latin typeface="Times New Roman" panose="02020603050405020304" pitchFamily="18" charset="0"/>
                <a:ea typeface="Times New Roman" panose="02020603050405020304" pitchFamily="18" charset="0"/>
              </a:rPr>
              <a:t>Madeira Wine</a:t>
            </a:r>
          </a:p>
          <a:p>
            <a:pPr algn="ctr"/>
            <a:r>
              <a:rPr lang="en-US" sz="2800" b="1" dirty="0">
                <a:solidFill>
                  <a:schemeClr val="bg1"/>
                </a:solidFill>
                <a:latin typeface="Times New Roman" panose="02020603050405020304" pitchFamily="18" charset="0"/>
                <a:cs typeface="Times New Roman" panose="02020603050405020304" pitchFamily="18" charset="0"/>
              </a:rPr>
              <a:t>Presented by</a:t>
            </a:r>
            <a:endParaRPr lang="en-US" sz="5500" b="1" dirty="0">
              <a:solidFill>
                <a:schemeClr val="bg1"/>
              </a:solidFill>
              <a:latin typeface="Times New Roman" panose="02020603050405020304" pitchFamily="18" charset="0"/>
              <a:cs typeface="Times New Roman" panose="02020603050405020304" pitchFamily="18" charset="0"/>
            </a:endParaRPr>
          </a:p>
          <a:p>
            <a:pPr algn="ctr"/>
            <a:r>
              <a:rPr lang="en-US" sz="4400" b="1" dirty="0">
                <a:solidFill>
                  <a:schemeClr val="bg1"/>
                </a:solidFill>
                <a:latin typeface="Times New Roman" panose="02020603050405020304" pitchFamily="18" charset="0"/>
                <a:cs typeface="Times New Roman" panose="02020603050405020304" pitchFamily="18" charset="0"/>
              </a:rPr>
              <a:t>Marc Silver</a:t>
            </a:r>
          </a:p>
          <a:p>
            <a:pPr algn="ctr"/>
            <a:endParaRPr lang="en-US" sz="5500"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2890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descr="A newspaper with text on it&#10;&#10;Description automatically generated">
            <a:extLst>
              <a:ext uri="{FF2B5EF4-FFF2-40B4-BE49-F238E27FC236}">
                <a16:creationId xmlns:a16="http://schemas.microsoft.com/office/drawing/2014/main" id="{738280D6-FD29-A2B1-2801-C300BDC0A57C}"/>
              </a:ext>
            </a:extLst>
          </p:cNvPr>
          <p:cNvPicPr>
            <a:picLocks noChangeAspect="1"/>
          </p:cNvPicPr>
          <p:nvPr/>
        </p:nvPicPr>
        <p:blipFill rotWithShape="1">
          <a:blip r:embed="rId3">
            <a:extLst>
              <a:ext uri="{28A0092B-C50C-407E-A947-70E740481C1C}">
                <a14:useLocalDpi xmlns:a14="http://schemas.microsoft.com/office/drawing/2010/main" val="0"/>
              </a:ext>
            </a:extLst>
          </a:blip>
          <a:srcRect b="58258"/>
          <a:stretch/>
        </p:blipFill>
        <p:spPr>
          <a:xfrm>
            <a:off x="0" y="2610444"/>
            <a:ext cx="12192000" cy="4247556"/>
          </a:xfrm>
          <a:prstGeom prst="rect">
            <a:avLst/>
          </a:prstGeom>
        </p:spPr>
      </p:pic>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0"/>
            <a:ext cx="10515600" cy="1362713"/>
          </a:xfrm>
        </p:spPr>
        <p:txBody>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Modern Era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b="1" dirty="0">
              <a:latin typeface="Aptos Display" panose="020B0004020202020204" pitchFamily="34" charset="0"/>
            </a:endParaRPr>
          </a:p>
        </p:txBody>
      </p:sp>
      <p:sp>
        <p:nvSpPr>
          <p:cNvPr id="10" name="TextBox 9">
            <a:extLst>
              <a:ext uri="{FF2B5EF4-FFF2-40B4-BE49-F238E27FC236}">
                <a16:creationId xmlns:a16="http://schemas.microsoft.com/office/drawing/2014/main" id="{B2D53ED1-16BB-DF17-8C11-C17372778CF9}"/>
              </a:ext>
            </a:extLst>
          </p:cNvPr>
          <p:cNvSpPr txBox="1"/>
          <p:nvPr/>
        </p:nvSpPr>
        <p:spPr>
          <a:xfrm>
            <a:off x="0" y="1362713"/>
            <a:ext cx="11875911"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the turn of the 20th century, sales started to slowly return to normal, until the industry was rocked again by the Russian Civil War and American Prohibition, which closed off two of Madeira's biggest markets. </a:t>
            </a:r>
          </a:p>
        </p:txBody>
      </p:sp>
    </p:spTree>
    <p:extLst>
      <p:ext uri="{BB962C8B-B14F-4D97-AF65-F5344CB8AC3E}">
        <p14:creationId xmlns:p14="http://schemas.microsoft.com/office/powerpoint/2010/main" val="13155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AC29-A201-E025-3B2C-59853197F09B}"/>
              </a:ext>
            </a:extLst>
          </p:cNvPr>
          <p:cNvSpPr>
            <a:spLocks noGrp="1"/>
          </p:cNvSpPr>
          <p:nvPr>
            <p:ph type="title"/>
          </p:nvPr>
        </p:nvSpPr>
        <p:spPr>
          <a:xfrm>
            <a:off x="0" y="38245"/>
            <a:ext cx="12192000" cy="1431035"/>
          </a:xfrm>
        </p:spPr>
        <p:txBody>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Modern Era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dirty="0"/>
          </a:p>
        </p:txBody>
      </p:sp>
      <p:pic>
        <p:nvPicPr>
          <p:cNvPr id="5" name="Content Placeholder 4" descr="A group of people posing for a photo&#10;&#10;Description automatically generated">
            <a:extLst>
              <a:ext uri="{FF2B5EF4-FFF2-40B4-BE49-F238E27FC236}">
                <a16:creationId xmlns:a16="http://schemas.microsoft.com/office/drawing/2014/main" id="{82C0B9CA-5853-346D-C8BF-C202825E27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69280"/>
            <a:ext cx="5487143" cy="5388720"/>
          </a:xfrm>
        </p:spPr>
      </p:pic>
      <p:pic>
        <p:nvPicPr>
          <p:cNvPr id="7" name="Picture 6" descr="A group of men walking in front of a store&#10;&#10;Description automatically generated">
            <a:extLst>
              <a:ext uri="{FF2B5EF4-FFF2-40B4-BE49-F238E27FC236}">
                <a16:creationId xmlns:a16="http://schemas.microsoft.com/office/drawing/2014/main" id="{BAC9E6AF-CF8C-8A49-68DC-803A29FFE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143" y="1469280"/>
            <a:ext cx="6704857" cy="5350476"/>
          </a:xfrm>
          <a:prstGeom prst="rect">
            <a:avLst/>
          </a:prstGeom>
        </p:spPr>
      </p:pic>
    </p:spTree>
    <p:extLst>
      <p:ext uri="{BB962C8B-B14F-4D97-AF65-F5344CB8AC3E}">
        <p14:creationId xmlns:p14="http://schemas.microsoft.com/office/powerpoint/2010/main" val="37454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365125"/>
            <a:ext cx="10515600" cy="1042811"/>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Modern Era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b="1"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6FEA7357-0AA3-6FD6-12DA-5800E317F4C9}"/>
              </a:ext>
            </a:extLst>
          </p:cNvPr>
          <p:cNvSpPr>
            <a:spLocks noGrp="1"/>
          </p:cNvSpPr>
          <p:nvPr>
            <p:ph idx="1"/>
          </p:nvPr>
        </p:nvSpPr>
        <p:spPr>
          <a:xfrm>
            <a:off x="1" y="1407936"/>
            <a:ext cx="9326340" cy="5450064"/>
          </a:xfrm>
        </p:spPr>
        <p:txBody>
          <a:bodyPr>
            <a:noAutofit/>
          </a:bodyPr>
          <a:lstStyle/>
          <a:p>
            <a:r>
              <a:rPr lang="en-US" sz="2400" dirty="0">
                <a:latin typeface="Times New Roman" panose="02020603050405020304" pitchFamily="18" charset="0"/>
                <a:cs typeface="Times New Roman" panose="02020603050405020304" pitchFamily="18" charset="0"/>
              </a:rPr>
              <a:t>In 1988, the Symington family of Portugal invested in the Madeira Wine Company which owned many of the Madeira brand names. They re-launched Madeira and create a market for it again in America, in 1989, establishing a firm rebirth of Madeira. </a:t>
            </a:r>
          </a:p>
          <a:p>
            <a:r>
              <a:rPr lang="en-US" sz="2400" dirty="0">
                <a:latin typeface="Times New Roman" panose="02020603050405020304" pitchFamily="18" charset="0"/>
                <a:cs typeface="Times New Roman" panose="02020603050405020304" pitchFamily="18" charset="0"/>
              </a:rPr>
              <a:t>Towards the end of the 20th century, some producers started a renewed focus on quality—ripping out the hybrid and American vines and replanting with the "noble grape" varieties of Sercial, Verdelho, Bual and Malvasia. The "workhorse" varieties of Tinta Negra Mole now known officially as just Tinta Negra, and Complexa are still present and in high use, but hybrid grapes were officially banned from wine production in 1979. </a:t>
            </a:r>
          </a:p>
          <a:p>
            <a:r>
              <a:rPr lang="en-US" sz="2400" dirty="0">
                <a:latin typeface="Times New Roman" panose="02020603050405020304" pitchFamily="18" charset="0"/>
                <a:cs typeface="Times New Roman" panose="02020603050405020304" pitchFamily="18" charset="0"/>
              </a:rPr>
              <a:t>Today, Madeira's primary markets are in the Benelux countries, France (where it is only used for cooking, salt and pepper having been added prior to bottling), and Germany; emerging markets are growing in Japan, the United Kingdom, and the United States.</a:t>
            </a:r>
          </a:p>
          <a:p>
            <a:endParaRPr lang="en-US" dirty="0"/>
          </a:p>
        </p:txBody>
      </p:sp>
      <p:pic>
        <p:nvPicPr>
          <p:cNvPr id="5" name="Picture 4" descr="A bottle of wine on a table&#10;&#10;Description automatically generated">
            <a:extLst>
              <a:ext uri="{FF2B5EF4-FFF2-40B4-BE49-F238E27FC236}">
                <a16:creationId xmlns:a16="http://schemas.microsoft.com/office/drawing/2014/main" id="{5F752F1F-BD05-D297-0EFF-F4B855E7C520}"/>
              </a:ext>
            </a:extLst>
          </p:cNvPr>
          <p:cNvPicPr>
            <a:picLocks noChangeAspect="1"/>
          </p:cNvPicPr>
          <p:nvPr/>
        </p:nvPicPr>
        <p:blipFill rotWithShape="1">
          <a:blip r:embed="rId2">
            <a:extLst>
              <a:ext uri="{28A0092B-C50C-407E-A947-70E740481C1C}">
                <a14:useLocalDpi xmlns:a14="http://schemas.microsoft.com/office/drawing/2010/main" val="0"/>
              </a:ext>
            </a:extLst>
          </a:blip>
          <a:srcRect l="13858" r="16034"/>
          <a:stretch/>
        </p:blipFill>
        <p:spPr>
          <a:xfrm>
            <a:off x="9326341" y="1407935"/>
            <a:ext cx="2865658" cy="5450063"/>
          </a:xfrm>
          <a:prstGeom prst="rect">
            <a:avLst/>
          </a:prstGeom>
        </p:spPr>
      </p:pic>
    </p:spTree>
    <p:extLst>
      <p:ext uri="{BB962C8B-B14F-4D97-AF65-F5344CB8AC3E}">
        <p14:creationId xmlns:p14="http://schemas.microsoft.com/office/powerpoint/2010/main" val="37680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3299-A2DF-6F0C-96A4-93D6027DF0AA}"/>
              </a:ext>
            </a:extLst>
          </p:cNvPr>
          <p:cNvSpPr>
            <a:spLocks noGrp="1"/>
          </p:cNvSpPr>
          <p:nvPr>
            <p:ph type="title"/>
          </p:nvPr>
        </p:nvSpPr>
        <p:spPr>
          <a:xfrm>
            <a:off x="1" y="3752849"/>
            <a:ext cx="3534031" cy="3105141"/>
          </a:xfrm>
        </p:spPr>
        <p:txBody>
          <a:bodyPr anchor="ctr">
            <a:normAutofit/>
          </a:bodyPr>
          <a:lstStyle/>
          <a:p>
            <a:pPr marL="0" marR="0" algn="ctr">
              <a:spcBef>
                <a:spcPts val="0"/>
              </a:spcBef>
              <a:spcAft>
                <a:spcPts val="80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Winemaking</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ouple of wine bottles in a box&#10;&#10;Description automatically generated">
            <a:extLst>
              <a:ext uri="{FF2B5EF4-FFF2-40B4-BE49-F238E27FC236}">
                <a16:creationId xmlns:a16="http://schemas.microsoft.com/office/drawing/2014/main" id="{E5E9B944-3838-36CE-F6FF-F51E052F9F0F}"/>
              </a:ext>
            </a:extLst>
          </p:cNvPr>
          <p:cNvPicPr>
            <a:picLocks noChangeAspect="1"/>
          </p:cNvPicPr>
          <p:nvPr/>
        </p:nvPicPr>
        <p:blipFill rotWithShape="1">
          <a:blip r:embed="rId3">
            <a:extLst>
              <a:ext uri="{28A0092B-C50C-407E-A947-70E740481C1C}">
                <a14:useLocalDpi xmlns:a14="http://schemas.microsoft.com/office/drawing/2010/main" val="0"/>
              </a:ext>
            </a:extLst>
          </a:blip>
          <a:srcRect t="27618" b="1151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9520994-5912-1BB3-C573-6999162F1136}"/>
              </a:ext>
            </a:extLst>
          </p:cNvPr>
          <p:cNvSpPr>
            <a:spLocks noGrp="1"/>
          </p:cNvSpPr>
          <p:nvPr>
            <p:ph idx="1"/>
          </p:nvPr>
        </p:nvSpPr>
        <p:spPr>
          <a:xfrm>
            <a:off x="3534032" y="3534032"/>
            <a:ext cx="8657968" cy="3323958"/>
          </a:xfrm>
        </p:spPr>
        <p:txBody>
          <a:bodyPr anchor="ctr">
            <a:normAutofit lnSpcReduction="10000"/>
          </a:bodyPr>
          <a:lstStyle/>
          <a:p>
            <a:pPr marL="0" marR="0"/>
            <a:r>
              <a:rPr lang="en-US" sz="2400" dirty="0">
                <a:effectLst/>
                <a:latin typeface="Times New Roman" panose="02020603050405020304" pitchFamily="18" charset="0"/>
                <a:ea typeface="Times New Roman" panose="02020603050405020304" pitchFamily="18" charset="0"/>
              </a:rPr>
              <a:t>The initial winemaking steps of Madeira start out like most other wines: grapes are harvested, crushed, pressed, and then fermented in either stainless steel or oak casks. </a:t>
            </a:r>
          </a:p>
          <a:p>
            <a:pPr marL="0" marR="0"/>
            <a:r>
              <a:rPr lang="en-US" sz="2400" dirty="0">
                <a:effectLst/>
                <a:latin typeface="Times New Roman" panose="02020603050405020304" pitchFamily="18" charset="0"/>
                <a:ea typeface="Times New Roman" panose="02020603050405020304" pitchFamily="18" charset="0"/>
              </a:rPr>
              <a:t>The grape varieties destined for sweeter wines – Bual and Malvasia – are often fermented on their skins to leach more phenols from the grapes to balance the sweetness of the wine. Drier wines – made from Sercial, Verdelho, and Negra Mole – are separated from their skins prior to fermentation. Depending on the level of sweetness desired, fermentation of the wine is halted at some point by the addition of neutral grape spirits. </a:t>
            </a:r>
          </a:p>
        </p:txBody>
      </p:sp>
    </p:spTree>
    <p:extLst>
      <p:ext uri="{BB962C8B-B14F-4D97-AF65-F5344CB8AC3E}">
        <p14:creationId xmlns:p14="http://schemas.microsoft.com/office/powerpoint/2010/main" val="29381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1"/>
            <a:ext cx="12192000" cy="1297458"/>
          </a:xfrm>
        </p:spPr>
        <p:txBody>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Winemaking</a:t>
            </a:r>
            <a:r>
              <a:rPr lang="en-US" sz="2800" b="1" kern="0" dirty="0">
                <a:effectLst/>
                <a:latin typeface="Aptos Display" panose="020B0004020202020204" pitchFamily="34" charset="0"/>
                <a:ea typeface="Times New Roman" panose="02020603050405020304" pitchFamily="18" charset="0"/>
                <a:cs typeface="Times New Roman" panose="02020603050405020304" pitchFamily="18" charset="0"/>
              </a:rPr>
              <a:t> Cont</a:t>
            </a:r>
            <a:r>
              <a:rPr lang="en-US" sz="2800" b="1" kern="0" dirty="0">
                <a:latin typeface="Aptos Display" panose="020B0004020202020204" pitchFamily="34" charset="0"/>
                <a:ea typeface="Times New Roman" panose="02020603050405020304" pitchFamily="18" charset="0"/>
                <a:cs typeface="Times New Roman" panose="02020603050405020304" pitchFamily="18" charset="0"/>
              </a:rPr>
              <a: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6314303" y="1210962"/>
            <a:ext cx="5758247" cy="5647038"/>
          </a:xfrm>
        </p:spPr>
        <p:txBody>
          <a:bodyPr>
            <a:normAutofit/>
          </a:bodyPr>
          <a:lstStyle/>
          <a:p>
            <a:pPr marL="0" marR="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Younger wines (typically 3 and 5 years old) undergo the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estufagem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aging process to produce Madeira's distinctive flavor by artificial heating, whereas the wines destined for long aging are barrel-aged using only the naturally high temperatures of the barrel storage rooms.</a:t>
            </a:r>
          </a:p>
          <a:p>
            <a:pPr marL="0" marR="0"/>
            <a:r>
              <a:rPr lang="en-US" sz="2400" dirty="0">
                <a:latin typeface="Times New Roman" panose="02020603050405020304" pitchFamily="18" charset="0"/>
                <a:ea typeface="Times New Roman" panose="02020603050405020304" pitchFamily="18" charset="0"/>
                <a:cs typeface="Times New Roman" panose="02020603050405020304" pitchFamily="18" charset="0"/>
              </a:rPr>
              <a:t>Age really does matter. When wine is aged more than 10 years (Canteiro Method) it develops a smoother and more complex character than a Madeira aged 5 years or less.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4" descr="A diagram of a wine production&#10;&#10;Description automatically generated with medium confidence">
            <a:extLst>
              <a:ext uri="{FF2B5EF4-FFF2-40B4-BE49-F238E27FC236}">
                <a16:creationId xmlns:a16="http://schemas.microsoft.com/office/drawing/2014/main" id="{EF97133E-2D4D-0CF3-BD0D-0D2F17354323}"/>
              </a:ext>
            </a:extLst>
          </p:cNvPr>
          <p:cNvPicPr>
            <a:picLocks noChangeAspect="1"/>
          </p:cNvPicPr>
          <p:nvPr/>
        </p:nvPicPr>
        <p:blipFill rotWithShape="1">
          <a:blip r:embed="rId3">
            <a:extLst>
              <a:ext uri="{28A0092B-C50C-407E-A947-70E740481C1C}">
                <a14:useLocalDpi xmlns:a14="http://schemas.microsoft.com/office/drawing/2010/main" val="0"/>
              </a:ext>
            </a:extLst>
          </a:blip>
          <a:srcRect b="14609"/>
          <a:stretch/>
        </p:blipFill>
        <p:spPr>
          <a:xfrm>
            <a:off x="0" y="1210962"/>
            <a:ext cx="6096000" cy="3682314"/>
          </a:xfrm>
          <a:prstGeom prst="rect">
            <a:avLst/>
          </a:prstGeom>
        </p:spPr>
      </p:pic>
      <p:sp>
        <p:nvSpPr>
          <p:cNvPr id="7" name="TextBox 6">
            <a:extLst>
              <a:ext uri="{FF2B5EF4-FFF2-40B4-BE49-F238E27FC236}">
                <a16:creationId xmlns:a16="http://schemas.microsoft.com/office/drawing/2014/main" id="{DDF1B161-43D7-E923-003F-18E77035D270}"/>
              </a:ext>
            </a:extLst>
          </p:cNvPr>
          <p:cNvSpPr txBox="1"/>
          <p:nvPr/>
        </p:nvSpPr>
        <p:spPr>
          <a:xfrm>
            <a:off x="119451" y="5273240"/>
            <a:ext cx="11953099" cy="830997"/>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From 10 to 15 years the maturation effect is quite noticeable and at 20 years Madeira wines achieve a level of perfection that is both unique and delightful. </a:t>
            </a:r>
          </a:p>
        </p:txBody>
      </p:sp>
    </p:spTree>
    <p:extLst>
      <p:ext uri="{BB962C8B-B14F-4D97-AF65-F5344CB8AC3E}">
        <p14:creationId xmlns:p14="http://schemas.microsoft.com/office/powerpoint/2010/main" val="35682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24584"/>
            <a:ext cx="12192000" cy="1325563"/>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Aging Process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0" y="1260390"/>
            <a:ext cx="12191999" cy="2854410"/>
          </a:xfrm>
        </p:spPr>
        <p:txBody>
          <a:bodyPr>
            <a:normAutofit/>
          </a:bodyPr>
          <a:lstStyle/>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What makes Madeira wine production unique is how the wines are aged in relatively high temperatures, meant to duplicate the effect of a long sea voyage on the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aging barrels</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through tropical climates. </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Three main methods are used to heat the wine during aging. The two processes belong to the </a:t>
            </a:r>
            <a:r>
              <a:rPr lang="en-US" sz="2400" i="1" dirty="0">
                <a:effectLst/>
                <a:latin typeface="Times New Roman" panose="02020603050405020304" pitchFamily="18" charset="0"/>
                <a:ea typeface="Aptos" panose="020B0004020202020204" pitchFamily="34" charset="0"/>
                <a:cs typeface="Times New Roman" panose="02020603050405020304" pitchFamily="18" charset="0"/>
              </a:rPr>
              <a:t>estufagem</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process (</a:t>
            </a:r>
            <a:r>
              <a:rPr lang="en-US" sz="2400" i="1" dirty="0">
                <a:effectLst/>
                <a:latin typeface="Times New Roman" panose="02020603050405020304" pitchFamily="18" charset="0"/>
                <a:ea typeface="Aptos" panose="020B0004020202020204" pitchFamily="34" charset="0"/>
                <a:cs typeface="Times New Roman" panose="02020603050405020304" pitchFamily="18" charset="0"/>
              </a:rPr>
              <a:t>estufa</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means hothouse or stove in Portuguese), in which artificial heat is used to accelerate the aging process of the wines, whereas the </a:t>
            </a:r>
            <a:r>
              <a:rPr lang="en-US" sz="2400" i="1" dirty="0">
                <a:effectLst/>
                <a:latin typeface="Times New Roman" panose="02020603050405020304" pitchFamily="18" charset="0"/>
                <a:ea typeface="Aptos" panose="020B0004020202020204" pitchFamily="34" charset="0"/>
                <a:cs typeface="Times New Roman" panose="02020603050405020304" pitchFamily="18" charset="0"/>
              </a:rPr>
              <a:t>canteiro</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process is used for the older and more expensive wines and employs only the natural heat of the barrel warehouses</a:t>
            </a:r>
            <a:endParaRPr lang="en-US" sz="2400" dirty="0">
              <a:latin typeface="Times New Roman" panose="02020603050405020304" pitchFamily="18" charset="0"/>
              <a:cs typeface="Times New Roman" panose="02020603050405020304" pitchFamily="18" charset="0"/>
            </a:endParaRPr>
          </a:p>
        </p:txBody>
      </p:sp>
      <p:pic>
        <p:nvPicPr>
          <p:cNvPr id="5" name="Picture 4" descr="Diagram of a wine storage tank&#10;&#10;Description automatically generated">
            <a:extLst>
              <a:ext uri="{FF2B5EF4-FFF2-40B4-BE49-F238E27FC236}">
                <a16:creationId xmlns:a16="http://schemas.microsoft.com/office/drawing/2014/main" id="{2017DBED-F1DC-34C5-C8EF-7626D7E63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69" y="3979006"/>
            <a:ext cx="5659395" cy="2849348"/>
          </a:xfrm>
          <a:prstGeom prst="rect">
            <a:avLst/>
          </a:prstGeom>
        </p:spPr>
      </p:pic>
      <p:pic>
        <p:nvPicPr>
          <p:cNvPr id="7" name="Picture 6" descr="A diagram of wine production&#10;&#10;Description automatically generated">
            <a:extLst>
              <a:ext uri="{FF2B5EF4-FFF2-40B4-BE49-F238E27FC236}">
                <a16:creationId xmlns:a16="http://schemas.microsoft.com/office/drawing/2014/main" id="{2874475A-3D9B-DFC6-8CDF-9787593DEE9F}"/>
              </a:ext>
            </a:extLst>
          </p:cNvPr>
          <p:cNvPicPr>
            <a:picLocks noChangeAspect="1"/>
          </p:cNvPicPr>
          <p:nvPr/>
        </p:nvPicPr>
        <p:blipFill rotWithShape="1">
          <a:blip r:embed="rId4">
            <a:extLst>
              <a:ext uri="{28A0092B-C50C-407E-A947-70E740481C1C}">
                <a14:useLocalDpi xmlns:a14="http://schemas.microsoft.com/office/drawing/2010/main" val="0"/>
              </a:ext>
            </a:extLst>
          </a:blip>
          <a:srcRect t="3843" b="8018"/>
          <a:stretch/>
        </p:blipFill>
        <p:spPr>
          <a:xfrm>
            <a:off x="6191250" y="3979006"/>
            <a:ext cx="5086350" cy="2854410"/>
          </a:xfrm>
          <a:prstGeom prst="rect">
            <a:avLst/>
          </a:prstGeom>
        </p:spPr>
      </p:pic>
    </p:spTree>
    <p:extLst>
      <p:ext uri="{BB962C8B-B14F-4D97-AF65-F5344CB8AC3E}">
        <p14:creationId xmlns:p14="http://schemas.microsoft.com/office/powerpoint/2010/main" val="39786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3447535" y="0"/>
            <a:ext cx="5132928" cy="1359243"/>
          </a:xfrm>
        </p:spPr>
        <p:txBody>
          <a:bodyPr>
            <a:normAutofit/>
          </a:bodyPr>
          <a:lstStyle/>
          <a:p>
            <a:pPr algn="ctr"/>
            <a:r>
              <a:rPr lang="en-US" b="1" kern="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Aging Process </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Cont.</a:t>
            </a:r>
            <a:endParaRPr lang="en-US" sz="2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7" name="Picture 6" descr="A room with barrels of wine&#10;&#10;Description automatically generated">
            <a:extLst>
              <a:ext uri="{FF2B5EF4-FFF2-40B4-BE49-F238E27FC236}">
                <a16:creationId xmlns:a16="http://schemas.microsoft.com/office/drawing/2014/main" id="{41CC936A-33AC-C326-DDA9-1A2A3F120ACF}"/>
              </a:ext>
            </a:extLst>
          </p:cNvPr>
          <p:cNvPicPr>
            <a:picLocks noChangeAspect="1"/>
          </p:cNvPicPr>
          <p:nvPr/>
        </p:nvPicPr>
        <p:blipFill rotWithShape="1">
          <a:blip r:embed="rId3">
            <a:extLst>
              <a:ext uri="{28A0092B-C50C-407E-A947-70E740481C1C}">
                <a14:useLocalDpi xmlns:a14="http://schemas.microsoft.com/office/drawing/2010/main" val="0"/>
              </a:ext>
            </a:extLst>
          </a:blip>
          <a:srcRect l="24517" r="39647"/>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3447531" y="1260388"/>
            <a:ext cx="5132928" cy="5597611"/>
          </a:xfrm>
        </p:spPr>
        <p:txBody>
          <a:bodyPr>
            <a:noAutofit/>
          </a:bodyPr>
          <a:lstStyle/>
          <a:p>
            <a:pPr marL="0" indent="0">
              <a:buNone/>
            </a:pPr>
            <a:r>
              <a:rPr lang="en-US" sz="2400" b="1" i="1"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Estufagem</a:t>
            </a:r>
            <a:r>
              <a:rPr lang="en-US" sz="2400" b="1"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processes</a:t>
            </a:r>
          </a:p>
          <a:p>
            <a:pPr>
              <a:spcBef>
                <a:spcPts val="0"/>
              </a:spcBef>
              <a:spcAft>
                <a:spcPts val="800"/>
              </a:spcAft>
              <a:buSzPct val="100000"/>
              <a:tabLst>
                <a:tab pos="457200" algn="l"/>
              </a:tabLst>
            </a:pPr>
            <a:r>
              <a:rPr lang="en-US" sz="2400" i="1" kern="100" dirty="0" err="1">
                <a:solidFill>
                  <a:schemeClr val="tx1">
                    <a:lumMod val="85000"/>
                    <a:lumOff val="15000"/>
                  </a:schemeClr>
                </a:solidFill>
                <a:effectLst/>
                <a:latin typeface="Times New Roman" panose="02020603050405020304" pitchFamily="18" charset="0"/>
                <a:ea typeface="Aptos" panose="020B0004020202020204" pitchFamily="34" charset="0"/>
                <a:cs typeface="Times New Roman" panose="02020603050405020304" pitchFamily="18" charset="0"/>
              </a:rPr>
              <a:t>Armazém</a:t>
            </a:r>
            <a:r>
              <a:rPr lang="en-US" sz="2400" i="1" kern="100" dirty="0">
                <a:solidFill>
                  <a:schemeClr val="tx1">
                    <a:lumMod val="85000"/>
                    <a:lumOff val="15000"/>
                  </a:schemeClr>
                </a:solidFill>
                <a:effectLst/>
                <a:latin typeface="Times New Roman" panose="02020603050405020304" pitchFamily="18" charset="0"/>
                <a:ea typeface="Aptos" panose="020B0004020202020204" pitchFamily="34" charset="0"/>
                <a:cs typeface="Times New Roman" panose="02020603050405020304" pitchFamily="18" charset="0"/>
              </a:rPr>
              <a:t> de Calor</a:t>
            </a:r>
            <a:r>
              <a:rPr lang="en-US" sz="2400" kern="100" dirty="0">
                <a:solidFill>
                  <a:schemeClr val="tx1">
                    <a:lumMod val="85000"/>
                    <a:lumOff val="15000"/>
                  </a:schemeClr>
                </a:solidFill>
                <a:effectLst/>
                <a:latin typeface="Times New Roman" panose="02020603050405020304" pitchFamily="18" charset="0"/>
                <a:ea typeface="Aptos" panose="020B0004020202020204" pitchFamily="34" charset="0"/>
                <a:cs typeface="Times New Roman" panose="02020603050405020304" pitchFamily="18" charset="0"/>
              </a:rPr>
              <a:t>: Only used by the Madeira Wine Company, this method involves storing the wine in large wooden casks in a specially designed room outfitted with steam-producing tanks or pipes that heat the room, creating a type of sauna. This process more gently exposes the wine to heat.</a:t>
            </a:r>
          </a:p>
          <a:p>
            <a:pPr>
              <a:spcBef>
                <a:spcPts val="0"/>
              </a:spcBef>
              <a:spcAft>
                <a:spcPts val="800"/>
              </a:spcAft>
              <a:buSzPct val="100000"/>
              <a:tabLst>
                <a:tab pos="457200" algn="l"/>
              </a:tabLst>
            </a:pPr>
            <a:r>
              <a:rPr lang="en-US" sz="2400" i="1" kern="100" dirty="0">
                <a:solidFill>
                  <a:schemeClr val="tx1">
                    <a:lumMod val="85000"/>
                    <a:lumOff val="15000"/>
                  </a:schemeClr>
                </a:solidFill>
                <a:effectLst/>
                <a:latin typeface="Times New Roman" panose="02020603050405020304" pitchFamily="18" charset="0"/>
                <a:ea typeface="Aptos" panose="020B0004020202020204" pitchFamily="34" charset="0"/>
                <a:cs typeface="Times New Roman" panose="02020603050405020304" pitchFamily="18" charset="0"/>
              </a:rPr>
              <a:t>Cuba de Calor</a:t>
            </a:r>
            <a:r>
              <a:rPr lang="en-US" sz="2400" kern="100" dirty="0">
                <a:solidFill>
                  <a:schemeClr val="tx1">
                    <a:lumMod val="85000"/>
                    <a:lumOff val="15000"/>
                  </a:schemeClr>
                </a:solidFill>
                <a:effectLst/>
                <a:latin typeface="Times New Roman" panose="02020603050405020304" pitchFamily="18" charset="0"/>
                <a:ea typeface="Aptos" panose="020B0004020202020204" pitchFamily="34" charset="0"/>
                <a:cs typeface="Times New Roman" panose="02020603050405020304" pitchFamily="18" charset="0"/>
              </a:rPr>
              <a:t>: The most common, used for low-cost Madeira, is bulk aging in stainless steel or concrete tanks surrounded by either heat coils or piping that allow hot water to circulate around the container. </a:t>
            </a:r>
          </a:p>
        </p:txBody>
      </p:sp>
      <p:pic>
        <p:nvPicPr>
          <p:cNvPr id="5" name="Picture 4" descr="A large metal tanks in a factory&#10;&#10;Description automatically generated">
            <a:extLst>
              <a:ext uri="{FF2B5EF4-FFF2-40B4-BE49-F238E27FC236}">
                <a16:creationId xmlns:a16="http://schemas.microsoft.com/office/drawing/2014/main" id="{E0E7A32A-36DF-1B1F-4A42-FCD894A531B1}"/>
              </a:ext>
            </a:extLst>
          </p:cNvPr>
          <p:cNvPicPr>
            <a:picLocks noChangeAspect="1"/>
          </p:cNvPicPr>
          <p:nvPr/>
        </p:nvPicPr>
        <p:blipFill rotWithShape="1">
          <a:blip r:embed="rId4">
            <a:extLst>
              <a:ext uri="{28A0092B-C50C-407E-A947-70E740481C1C}">
                <a14:useLocalDpi xmlns:a14="http://schemas.microsoft.com/office/drawing/2010/main" val="0"/>
              </a:ext>
            </a:extLst>
          </a:blip>
          <a:srcRect l="4133" r="25652" b="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09074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1"/>
            <a:ext cx="6226167" cy="1309815"/>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Aging Process </a:t>
            </a:r>
            <a:r>
              <a:rPr lang="en-US" sz="2800" b="1" dirty="0">
                <a:latin typeface="Times New Roman" panose="02020603050405020304" pitchFamily="18" charset="0"/>
                <a:cs typeface="Times New Roman" panose="02020603050405020304" pitchFamily="18" charset="0"/>
              </a:rPr>
              <a:t>Cont.</a:t>
            </a:r>
            <a:endParaRPr lang="en-US"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85351" y="1309816"/>
            <a:ext cx="6040815" cy="5214552"/>
          </a:xfrm>
        </p:spPr>
        <p:txBody>
          <a:bodyPr>
            <a:normAutofit/>
          </a:bodyPr>
          <a:lstStyle/>
          <a:p>
            <a:pPr marL="0" marR="0" indent="0">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Barrel-aging process</a:t>
            </a:r>
          </a:p>
          <a:p>
            <a:pPr marR="0" lvl="0">
              <a:spcBef>
                <a:spcPts val="0"/>
              </a:spcBef>
              <a:spcAft>
                <a:spcPts val="800"/>
              </a:spcAft>
              <a:buSzPct val="100000"/>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Canteiro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Used for the highest quality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Madeiras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these wines are aged without the use of any artificial heat, being stored by the winery in warm rooms that are heated only by the warm climate of the Madeira island. In cases such as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Frasqueira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(vintage) Madeira, this heating process can last from 20 years to even more than 100 years.</a:t>
            </a:r>
          </a:p>
          <a:p>
            <a:pPr marR="0" lvl="0">
              <a:spcBef>
                <a:spcPts val="0"/>
              </a:spcBef>
              <a:spcAft>
                <a:spcPts val="800"/>
              </a:spcAft>
              <a:buSzPct val="100000"/>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term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Canteiro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comes from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canteiros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the wooden staves that keep the barrels in their places.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Canteiro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process is used by all of the top Madeira brands, including Blandy's, Borges, Broadbent,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d'Oliveiras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Justino's.</a:t>
            </a:r>
          </a:p>
        </p:txBody>
      </p:sp>
      <p:pic>
        <p:nvPicPr>
          <p:cNvPr id="5" name="Picture 4" descr="A stack of barrels in a warehouse&#10;&#10;Description automatically generated">
            <a:extLst>
              <a:ext uri="{FF2B5EF4-FFF2-40B4-BE49-F238E27FC236}">
                <a16:creationId xmlns:a16="http://schemas.microsoft.com/office/drawing/2014/main" id="{E53335E9-C242-7148-6888-8EBF6073D4FB}"/>
              </a:ext>
            </a:extLst>
          </p:cNvPr>
          <p:cNvPicPr>
            <a:picLocks noChangeAspect="1"/>
          </p:cNvPicPr>
          <p:nvPr/>
        </p:nvPicPr>
        <p:blipFill rotWithShape="1">
          <a:blip r:embed="rId2">
            <a:extLst>
              <a:ext uri="{28A0092B-C50C-407E-A947-70E740481C1C}">
                <a14:useLocalDpi xmlns:a14="http://schemas.microsoft.com/office/drawing/2010/main" val="0"/>
              </a:ext>
            </a:extLst>
          </a:blip>
          <a:srcRect l="12273" r="389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803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6094476" y="0"/>
            <a:ext cx="6057965" cy="1389264"/>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Aging Process </a:t>
            </a:r>
            <a:r>
              <a:rPr lang="en-US" sz="2800" b="1" dirty="0">
                <a:latin typeface="Times New Roman" panose="02020603050405020304" pitchFamily="18" charset="0"/>
                <a:cs typeface="Times New Roman" panose="02020603050405020304" pitchFamily="18" charset="0"/>
              </a:rPr>
              <a:t>Cont.</a:t>
            </a:r>
            <a:endParaRPr lang="en-US" dirty="0"/>
          </a:p>
        </p:txBody>
      </p:sp>
      <p:pic>
        <p:nvPicPr>
          <p:cNvPr id="5" name="Picture 4" descr="A room with barrels and a stone wall&#10;&#10;Description automatically generated">
            <a:extLst>
              <a:ext uri="{FF2B5EF4-FFF2-40B4-BE49-F238E27FC236}">
                <a16:creationId xmlns:a16="http://schemas.microsoft.com/office/drawing/2014/main" id="{04DBBA21-7C0C-AA05-CAB3-33DBA208EDC9}"/>
              </a:ext>
            </a:extLst>
          </p:cNvPr>
          <p:cNvPicPr>
            <a:picLocks noChangeAspect="1"/>
          </p:cNvPicPr>
          <p:nvPr/>
        </p:nvPicPr>
        <p:blipFill rotWithShape="1">
          <a:blip r:embed="rId2">
            <a:extLst>
              <a:ext uri="{28A0092B-C50C-407E-A947-70E740481C1C}">
                <a14:useLocalDpi xmlns:a14="http://schemas.microsoft.com/office/drawing/2010/main" val="0"/>
              </a:ext>
            </a:extLst>
          </a:blip>
          <a:srcRect l="8882" r="2043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6116569" y="1248032"/>
            <a:ext cx="6075431" cy="4928931"/>
          </a:xfrm>
        </p:spPr>
        <p:txBody>
          <a:bodyPr>
            <a:normAutofit/>
          </a:bodyPr>
          <a:lstStyle/>
          <a:p>
            <a:pPr marL="0" marR="0"/>
            <a:r>
              <a:rPr lang="en-US" sz="2400" dirty="0">
                <a:effectLst/>
                <a:latin typeface="Times New Roman" panose="02020603050405020304" pitchFamily="18" charset="0"/>
                <a:ea typeface="Times New Roman" panose="02020603050405020304" pitchFamily="18" charset="0"/>
              </a:rPr>
              <a:t>Much of the characteristic flavor of Madeira is due to this practice, which hastens the mellowing of the wine and also tends to check secondary fermentation in as much as it is, in effect, a mild kind of pasteurization.</a:t>
            </a:r>
          </a:p>
          <a:p>
            <a:pPr marL="0" marR="0"/>
            <a:r>
              <a:rPr lang="en-US" sz="2400" dirty="0">
                <a:effectLst/>
                <a:latin typeface="Times New Roman" panose="02020603050405020304" pitchFamily="18" charset="0"/>
                <a:ea typeface="Times New Roman" panose="02020603050405020304" pitchFamily="18" charset="0"/>
              </a:rPr>
              <a:t>Furthermore, the wine is deliberately exposed to air, causing it to oxidize. The resulting wine has a color similar to a tawny port wine. Wine tasters sometimes describe a wine that has been exposed to excessive heat during its storage as being cooked or </a:t>
            </a:r>
            <a:r>
              <a:rPr lang="en-US" sz="2400" i="1" dirty="0" err="1">
                <a:effectLst/>
                <a:latin typeface="Times New Roman" panose="02020603050405020304" pitchFamily="18" charset="0"/>
                <a:ea typeface="Times New Roman" panose="02020603050405020304" pitchFamily="18" charset="0"/>
              </a:rPr>
              <a:t>maderized</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54504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6095999" cy="1272745"/>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Uses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5" y="1124465"/>
            <a:ext cx="5350476" cy="5560540"/>
          </a:xfrm>
        </p:spPr>
        <p:txBody>
          <a:bodyPr>
            <a:noAutofit/>
          </a:bodyPr>
          <a:lstStyle/>
          <a:p>
            <a:pPr marL="0" marR="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Popular uses include apéritifs (pre-meal) and digestifs (post-meal). In Britain it has traditionally been associated with Madeira cake. </a:t>
            </a:r>
          </a:p>
          <a:p>
            <a:pPr marL="0" marR="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Madeira is also used as a flavoring agent in cooking. Lower-quality Madeira wines may be flavored with salt and pepper to prevent their sale as Madeira wine, and then exported for cooking purposes. Madeira wine is commonly used in tournedos Rossini and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sauce madère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(Madeira sauce).</a:t>
            </a:r>
            <a:r>
              <a:rPr lang="en-US" sz="2400" u="sng"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Unflavored Madeira may also be used in cooking, such as the dessert dish "Plum in madeira". </a:t>
            </a:r>
          </a:p>
        </p:txBody>
      </p:sp>
      <p:pic>
        <p:nvPicPr>
          <p:cNvPr id="5" name="Picture 4" descr="A plate of food with a scoop of ice cream on top&#10;&#10;Description automatically generated">
            <a:extLst>
              <a:ext uri="{FF2B5EF4-FFF2-40B4-BE49-F238E27FC236}">
                <a16:creationId xmlns:a16="http://schemas.microsoft.com/office/drawing/2014/main" id="{CEBF3738-2729-699B-B240-17C9169AD662}"/>
              </a:ext>
            </a:extLst>
          </p:cNvPr>
          <p:cNvPicPr>
            <a:picLocks noChangeAspect="1"/>
          </p:cNvPicPr>
          <p:nvPr/>
        </p:nvPicPr>
        <p:blipFill rotWithShape="1">
          <a:blip r:embed="rId2">
            <a:extLst>
              <a:ext uri="{28A0092B-C50C-407E-A947-70E740481C1C}">
                <a14:useLocalDpi xmlns:a14="http://schemas.microsoft.com/office/drawing/2010/main" val="0"/>
              </a:ext>
            </a:extLst>
          </a:blip>
          <a:srcRect l="9500" r="25216" b="1"/>
          <a:stretch/>
        </p:blipFill>
        <p:spPr>
          <a:xfrm>
            <a:off x="5449331" y="10"/>
            <a:ext cx="674266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709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C80C-C707-2417-5FA3-325EBA78608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 I will cover</a:t>
            </a:r>
          </a:p>
        </p:txBody>
      </p:sp>
      <p:sp>
        <p:nvSpPr>
          <p:cNvPr id="3" name="Content Placeholder 2">
            <a:extLst>
              <a:ext uri="{FF2B5EF4-FFF2-40B4-BE49-F238E27FC236}">
                <a16:creationId xmlns:a16="http://schemas.microsoft.com/office/drawing/2014/main" id="{C262B3C8-F75E-26BA-7EAC-81C0FAC12CED}"/>
              </a:ext>
            </a:extLst>
          </p:cNvPr>
          <p:cNvSpPr>
            <a:spLocks noGrp="1"/>
          </p:cNvSpPr>
          <p:nvPr>
            <p:ph idx="1"/>
          </p:nvPr>
        </p:nvSpPr>
        <p:spPr>
          <a:xfrm>
            <a:off x="1828800" y="1825624"/>
            <a:ext cx="9525000" cy="5032375"/>
          </a:xfrm>
        </p:spPr>
        <p:txBody>
          <a:bodyPr>
            <a:normAutofit fontScale="92500" lnSpcReduction="20000"/>
          </a:bodyPr>
          <a:lstStyle/>
          <a:p>
            <a:r>
              <a:rPr lang="en-US" sz="3500" b="1" dirty="0">
                <a:solidFill>
                  <a:srgbClr val="000000"/>
                </a:solidFill>
                <a:latin typeface="Times New Roman" panose="02020603050405020304" pitchFamily="18" charset="0"/>
                <a:cs typeface="Times New Roman" panose="02020603050405020304" pitchFamily="18" charset="0"/>
              </a:rPr>
              <a:t>About Madeira</a:t>
            </a:r>
            <a:endParaRPr lang="en-US" sz="3500" b="1" dirty="0">
              <a:latin typeface="Times New Roman" panose="02020603050405020304" pitchFamily="18" charset="0"/>
              <a:cs typeface="Times New Roman" panose="02020603050405020304" pitchFamily="18" charset="0"/>
            </a:endParaRPr>
          </a:p>
          <a:p>
            <a:r>
              <a:rPr lang="en-US" sz="3500" b="1" dirty="0">
                <a:latin typeface="Times New Roman" panose="02020603050405020304" pitchFamily="18" charset="0"/>
                <a:ea typeface="Tahoma" panose="020B0604030504040204" pitchFamily="34" charset="0"/>
                <a:cs typeface="Times New Roman" panose="02020603050405020304" pitchFamily="18" charset="0"/>
              </a:rPr>
              <a:t>W</a:t>
            </a:r>
            <a:r>
              <a:rPr lang="en-US" sz="3500" b="1" dirty="0">
                <a:effectLst/>
                <a:latin typeface="Times New Roman" panose="02020603050405020304" pitchFamily="18" charset="0"/>
                <a:ea typeface="Tahoma" panose="020B0604030504040204" pitchFamily="34" charset="0"/>
                <a:cs typeface="Times New Roman" panose="02020603050405020304" pitchFamily="18" charset="0"/>
              </a:rPr>
              <a:t>inemaking Process</a:t>
            </a:r>
          </a:p>
          <a:p>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Wine History</a:t>
            </a:r>
            <a:endParaRPr lang="en-US" sz="3500" b="1" dirty="0">
              <a:effectLst/>
              <a:latin typeface="Times New Roman" panose="02020603050405020304" pitchFamily="18" charset="0"/>
              <a:ea typeface="Tahoma" panose="020B0604030504040204" pitchFamily="34" charset="0"/>
              <a:cs typeface="Times New Roman" panose="02020603050405020304" pitchFamily="18" charset="0"/>
            </a:endParaRPr>
          </a:p>
          <a:p>
            <a:r>
              <a:rPr lang="en-US" sz="3500" b="1" kern="0" dirty="0">
                <a:effectLst/>
                <a:latin typeface="Times New Roman" panose="02020603050405020304" pitchFamily="18" charset="0"/>
                <a:ea typeface="Times New Roman" panose="02020603050405020304" pitchFamily="18" charset="0"/>
                <a:cs typeface="Times New Roman" panose="02020603050405020304" pitchFamily="18" charset="0"/>
              </a:rPr>
              <a:t>Early American History  </a:t>
            </a:r>
          </a:p>
          <a:p>
            <a:r>
              <a:rPr lang="en-US" sz="3500" b="1" dirty="0">
                <a:effectLst/>
                <a:latin typeface="Times New Roman" panose="02020603050405020304" pitchFamily="18" charset="0"/>
                <a:ea typeface="Tahoma" panose="020B0604030504040204" pitchFamily="34" charset="0"/>
                <a:cs typeface="Times New Roman" panose="02020603050405020304" pitchFamily="18" charset="0"/>
              </a:rPr>
              <a:t>Modern Era</a:t>
            </a:r>
          </a:p>
          <a:p>
            <a:r>
              <a:rPr lang="en-US" sz="3500" b="1" dirty="0">
                <a:solidFill>
                  <a:srgbClr val="000000"/>
                </a:solidFill>
                <a:latin typeface="Times New Roman" panose="02020603050405020304" pitchFamily="18" charset="0"/>
                <a:cs typeface="Times New Roman" panose="02020603050405020304" pitchFamily="18" charset="0"/>
              </a:rPr>
              <a:t>Wine Making</a:t>
            </a:r>
          </a:p>
          <a:p>
            <a:r>
              <a:rPr lang="en-US" sz="3500" b="1" dirty="0">
                <a:latin typeface="Times New Roman" panose="02020603050405020304" pitchFamily="18" charset="0"/>
                <a:cs typeface="Times New Roman" panose="02020603050405020304" pitchFamily="18" charset="0"/>
              </a:rPr>
              <a:t>Aging Process</a:t>
            </a:r>
          </a:p>
          <a:p>
            <a:r>
              <a:rPr lang="en-US" sz="3500" b="1" dirty="0">
                <a:latin typeface="Times New Roman" panose="02020603050405020304" pitchFamily="18" charset="0"/>
                <a:cs typeface="Times New Roman" panose="02020603050405020304" pitchFamily="18" charset="0"/>
              </a:rPr>
              <a:t>Uses</a:t>
            </a:r>
          </a:p>
          <a:p>
            <a:r>
              <a:rPr lang="en-US"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Conclusion</a:t>
            </a:r>
          </a:p>
          <a:p>
            <a:r>
              <a:rPr lang="en-US" sz="3500" b="1" dirty="0">
                <a:latin typeface="Times New Roman" panose="02020603050405020304" pitchFamily="18" charset="0"/>
                <a:cs typeface="Times New Roman" panose="02020603050405020304" pitchFamily="18" charset="0"/>
              </a:rPr>
              <a:t>Acknowledgement</a:t>
            </a:r>
            <a:endParaRPr lang="en-US"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rgbClr val="000000"/>
              </a:solidFill>
              <a:effectLst/>
              <a:latin typeface="Aptos Display" panose="020B0004020202020204" pitchFamily="34" charset="0"/>
              <a:ea typeface="Times New Roman" panose="02020603050405020304" pitchFamily="18" charset="0"/>
            </a:endParaRPr>
          </a:p>
          <a:p>
            <a:endParaRPr lang="en-US" sz="2800" dirty="0"/>
          </a:p>
          <a:p>
            <a:endParaRPr lang="en-US" dirty="0">
              <a:latin typeface="Aptos Display" panose="020B0004020202020204" pitchFamily="34" charset="0"/>
            </a:endParaRPr>
          </a:p>
        </p:txBody>
      </p:sp>
    </p:spTree>
    <p:extLst>
      <p:ext uri="{BB962C8B-B14F-4D97-AF65-F5344CB8AC3E}">
        <p14:creationId xmlns:p14="http://schemas.microsoft.com/office/powerpoint/2010/main" val="38500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0"/>
            <a:ext cx="12192000" cy="1767015"/>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36650" y="1519881"/>
            <a:ext cx="11874118" cy="5338108"/>
          </a:xfrm>
        </p:spPr>
        <p:txBody>
          <a:bodyPr>
            <a:noAutofit/>
          </a:bodyPr>
          <a:lstStyle/>
          <a:p>
            <a:r>
              <a:rPr lang="en-US" sz="2400" dirty="0">
                <a:latin typeface="Times New Roman" panose="02020603050405020304" pitchFamily="18" charset="0"/>
                <a:cs typeface="Times New Roman" panose="02020603050405020304" pitchFamily="18" charset="0"/>
              </a:rPr>
              <a:t>Madeira wine holds significant historical and cultural importance due to its unique production process and storied past. Produced on the Portuguese island of Madeira, this fortified wine gained fame in the 17th and 18th centuries for its durability on long sea voyages, making it popular among European explorers and traders. </a:t>
            </a:r>
          </a:p>
          <a:p>
            <a:r>
              <a:rPr lang="en-US" sz="2400" dirty="0">
                <a:latin typeface="Times New Roman" panose="02020603050405020304" pitchFamily="18" charset="0"/>
                <a:cs typeface="Times New Roman" panose="02020603050405020304" pitchFamily="18" charset="0"/>
              </a:rPr>
              <a:t>Its distinct flavors, ranging from dry to sweet, are achieved through heating and oxidation during aging, a process that gives Madeira its characteristic complexity and long shelf life.</a:t>
            </a:r>
          </a:p>
          <a:p>
            <a:r>
              <a:rPr lang="en-US" sz="2400" dirty="0">
                <a:latin typeface="Times New Roman" panose="02020603050405020304" pitchFamily="18" charset="0"/>
                <a:cs typeface="Times New Roman" panose="02020603050405020304" pitchFamily="18" charset="0"/>
              </a:rPr>
              <a:t>Today, Madeira wine continues to be cherished for its versatility in cooking and pairing with various dishes, from desserts to savory courses. Its rich, caramelized flavors and robust character make it a favorite among wine enthusiasts and collectors worldwide. </a:t>
            </a:r>
          </a:p>
          <a:p>
            <a:r>
              <a:rPr lang="en-US" sz="2400" dirty="0">
                <a:latin typeface="Times New Roman" panose="02020603050405020304" pitchFamily="18" charset="0"/>
                <a:cs typeface="Times New Roman" panose="02020603050405020304" pitchFamily="18" charset="0"/>
              </a:rPr>
              <a:t>Beyond its culinary appeal, Madeira wine serves as a symbol of Madeiran culture and craftsmanship, embodying centuries of tradition and innovation in winemaking.</a:t>
            </a:r>
          </a:p>
        </p:txBody>
      </p:sp>
    </p:spTree>
    <p:extLst>
      <p:ext uri="{BB962C8B-B14F-4D97-AF65-F5344CB8AC3E}">
        <p14:creationId xmlns:p14="http://schemas.microsoft.com/office/powerpoint/2010/main" val="28087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582024"/>
          </a:xfrm>
          <a:ln/>
        </p:spPr>
        <p:txBody>
          <a:bodyPr vert="horz" lIns="91440" tIns="35200" rIns="91440" bIns="45720" rtlCol="0" anchor="ctr">
            <a:normAutofit/>
          </a:bodyPr>
          <a:lstStyle/>
          <a:p>
            <a:pPr algn="ctr"/>
            <a:r>
              <a:rPr lang="en-US" sz="4400" b="1" kern="1800" dirty="0">
                <a:effectLst/>
                <a:latin typeface="Times New Roman" panose="02020603050405020304" pitchFamily="18" charset="0"/>
                <a:ea typeface="Times New Roman" panose="02020603050405020304" pitchFamily="18" charset="0"/>
              </a:rPr>
              <a:t>Madeira Wine</a:t>
            </a:r>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r>
              <a:rPr lang="en-US" altLang="en-US" sz="3000" dirty="0">
                <a:latin typeface="Aptos Display" panose="020B0004020202020204" pitchFamily="34" charset="0"/>
                <a:cs typeface="Times New Roman" panose="02020603050405020304" pitchFamily="18" charset="0"/>
              </a:rPr>
              <a:t>I hope you found these facts about </a:t>
            </a:r>
            <a:r>
              <a:rPr lang="en-US" sz="3200" kern="1800" dirty="0">
                <a:effectLst/>
                <a:latin typeface="Times New Roman" panose="02020603050405020304" pitchFamily="18" charset="0"/>
                <a:ea typeface="Times New Roman" panose="02020603050405020304" pitchFamily="18" charset="0"/>
              </a:rPr>
              <a:t>Madeira Wine</a:t>
            </a:r>
            <a:r>
              <a:rPr lang="en-US" sz="3000" kern="0" dirty="0">
                <a:effectLst/>
                <a:latin typeface="Aptos Display" panose="020B0004020202020204" pitchFamily="34" charset="0"/>
                <a:ea typeface="Times New Roman" panose="02020603050405020304" pitchFamily="18" charset="0"/>
                <a:cs typeface="Times New Roman" panose="02020603050405020304" pitchFamily="18" charset="0"/>
              </a:rPr>
              <a:t> </a:t>
            </a:r>
            <a:r>
              <a:rPr lang="en-US" altLang="en-US" sz="3000" dirty="0">
                <a:latin typeface="Aptos Display" panose="020B0004020202020204" pitchFamily="34" charset="0"/>
                <a:cs typeface="Times New Roman" panose="02020603050405020304" pitchFamily="18" charset="0"/>
              </a:rPr>
              <a:t>interesting and informative.</a:t>
            </a:r>
          </a:p>
          <a:p>
            <a:endParaRPr lang="en-US" altLang="en-US" sz="3000" b="1" dirty="0">
              <a:latin typeface="Aptos Display" panose="020B0004020202020204" pitchFamily="34" charset="0"/>
              <a:cs typeface="Times New Roman" panose="02020603050405020304" pitchFamily="18" charset="0"/>
            </a:endParaRPr>
          </a:p>
          <a:p>
            <a:r>
              <a:rPr lang="en-US" altLang="en-US" sz="3000" dirty="0">
                <a:latin typeface="Aptos Display" panose="020B0004020202020204" pitchFamily="34" charset="0"/>
                <a:cs typeface="Times New Roman" panose="02020603050405020304" pitchFamily="18" charset="0"/>
              </a:rPr>
              <a:t>Hopefully, you all get the opportunity to visit the beautiful Island of </a:t>
            </a:r>
            <a:r>
              <a:rPr lang="en-US" sz="3200" b="1" kern="1800" dirty="0">
                <a:effectLst/>
                <a:latin typeface="Times New Roman" panose="02020603050405020304" pitchFamily="18" charset="0"/>
                <a:ea typeface="Times New Roman" panose="02020603050405020304" pitchFamily="18" charset="0"/>
              </a:rPr>
              <a:t>Madeira </a:t>
            </a:r>
            <a:r>
              <a:rPr lang="en-US" altLang="en-US" sz="3000" dirty="0">
                <a:latin typeface="Aptos Display" panose="020B0004020202020204" pitchFamily="34" charset="0"/>
                <a:cs typeface="Times New Roman" panose="02020603050405020304" pitchFamily="18" charset="0"/>
              </a:rPr>
              <a:t>and wine region for yourselves.</a:t>
            </a:r>
          </a:p>
          <a:p>
            <a:endParaRPr lang="en-US" altLang="en-US" sz="2661" dirty="0">
              <a:latin typeface="Aptos Display" panose="020B0004020202020204" pitchFamily="34" charset="0"/>
            </a:endParaRPr>
          </a:p>
          <a:p>
            <a:pPr algn="ctr"/>
            <a:r>
              <a:rPr lang="en-US" altLang="en-US" sz="4400" dirty="0">
                <a:latin typeface="Aptos Display" panose="020B0004020202020204" pitchFamily="34" charset="0"/>
                <a:cs typeface="Times New Roman" panose="02020603050405020304" pitchFamily="18" charset="0"/>
              </a:rPr>
              <a:t>Thank you for coming!</a:t>
            </a:r>
          </a:p>
          <a:p>
            <a:endParaRPr lang="en-US" altLang="en-US" sz="2177"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504598"/>
            <a:ext cx="9144000" cy="156550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8976" y="2070100"/>
            <a:ext cx="10193968" cy="4787009"/>
          </a:xfrm>
        </p:spPr>
        <p:txBody>
          <a:bodyPr>
            <a:normAutofit/>
          </a:bodyPr>
          <a:lstStyle/>
          <a:p>
            <a:r>
              <a:rPr lang="en-US" sz="3000"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I would like to acknowledge the many source I have accessed.</a:t>
            </a:r>
          </a:p>
          <a:p>
            <a:r>
              <a:rPr lang="en-US" sz="3000" dirty="0">
                <a:latin typeface="Times New Roman" panose="02020603050405020304" pitchFamily="18" charset="0"/>
                <a:cs typeface="Times New Roman" panose="02020603050405020304" pitchFamily="18" charset="0"/>
              </a:rPr>
              <a:t>These include Wine Spectator, Wine Enthusiast</a:t>
            </a:r>
            <a:r>
              <a:rPr lang="en-US" sz="3000" b="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BKWine</a:t>
            </a:r>
            <a:r>
              <a:rPr lang="en-US" sz="3000"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sz="3000"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3000" dirty="0">
                <a:solidFill>
                  <a:srgbClr val="202124"/>
                </a:solidFill>
                <a:latin typeface="Times New Roman" panose="02020603050405020304" pitchFamily="18" charset="0"/>
                <a:cs typeface="Times New Roman" panose="02020603050405020304" pitchFamily="18" charset="0"/>
              </a:rPr>
              <a:t>ritannica.com, and the </a:t>
            </a:r>
            <a:br>
              <a:rPr lang="en-US" altLang="en-US" sz="3000" dirty="0">
                <a:solidFill>
                  <a:srgbClr val="202124"/>
                </a:solidFill>
                <a:latin typeface="Times New Roman" panose="02020603050405020304" pitchFamily="18" charset="0"/>
                <a:cs typeface="Times New Roman" panose="02020603050405020304" pitchFamily="18" charset="0"/>
              </a:rPr>
            </a:br>
            <a:r>
              <a:rPr lang="en-US" altLang="en-US" sz="3000"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41" y="3276641"/>
            <a:ext cx="304721" cy="304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3191" y="-273673"/>
            <a:ext cx="298342"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Tree>
    <p:extLst>
      <p:ext uri="{BB962C8B-B14F-4D97-AF65-F5344CB8AC3E}">
        <p14:creationId xmlns:p14="http://schemas.microsoft.com/office/powerpoint/2010/main" val="170412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534DB07-B4EC-36B1-D9E7-6A7F7178F829}"/>
              </a:ext>
            </a:extLst>
          </p:cNvPr>
          <p:cNvSpPr>
            <a:spLocks noGrp="1"/>
          </p:cNvSpPr>
          <p:nvPr>
            <p:ph type="title"/>
          </p:nvPr>
        </p:nvSpPr>
        <p:spPr>
          <a:xfrm>
            <a:off x="0" y="1"/>
            <a:ext cx="12191999" cy="1223318"/>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Early American History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sp>
        <p:nvSpPr>
          <p:cNvPr id="18" name="Content Placeholder 2">
            <a:extLst>
              <a:ext uri="{FF2B5EF4-FFF2-40B4-BE49-F238E27FC236}">
                <a16:creationId xmlns:a16="http://schemas.microsoft.com/office/drawing/2014/main" id="{2CEBCA1E-AE13-9323-4156-C070FD02EE70}"/>
              </a:ext>
            </a:extLst>
          </p:cNvPr>
          <p:cNvSpPr>
            <a:spLocks noGrp="1"/>
          </p:cNvSpPr>
          <p:nvPr>
            <p:ph idx="1"/>
          </p:nvPr>
        </p:nvSpPr>
        <p:spPr>
          <a:xfrm>
            <a:off x="104172" y="1309816"/>
            <a:ext cx="7260455" cy="5548184"/>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Madeira was a favorite of Thomas Jefferson, and it was used to toast the Declaration of Independence. George Washington, Alexander Hamilton, Benjamin Franklin and John Adams are also said to have appreciated the qualities of Madeira. </a:t>
            </a:r>
          </a:p>
          <a:p>
            <a:r>
              <a:rPr lang="en-US" sz="2400" dirty="0">
                <a:latin typeface="Times New Roman" panose="02020603050405020304" pitchFamily="18" charset="0"/>
                <a:cs typeface="Times New Roman" panose="02020603050405020304" pitchFamily="18" charset="0"/>
              </a:rPr>
              <a:t>The wine was mentioned in Benjamin Franklin's autobiography. On one occasion, Adams wrote to his wife, Abigail, of the great quantities of Madeira he consumed while a Massachusetts delegate to the Continental Congress. </a:t>
            </a:r>
          </a:p>
          <a:p>
            <a:r>
              <a:rPr lang="en-US" sz="2400" dirty="0">
                <a:latin typeface="Times New Roman" panose="02020603050405020304" pitchFamily="18" charset="0"/>
                <a:cs typeface="Times New Roman" panose="02020603050405020304" pitchFamily="18" charset="0"/>
              </a:rPr>
              <a:t>A bottle of Madeira was used by visiting Captain James Sever to christen USS </a:t>
            </a:r>
            <a:r>
              <a:rPr lang="en-US" sz="2400" i="1" dirty="0">
                <a:latin typeface="Times New Roman" panose="02020603050405020304" pitchFamily="18" charset="0"/>
                <a:cs typeface="Times New Roman" panose="02020603050405020304" pitchFamily="18" charset="0"/>
              </a:rPr>
              <a:t>Constitution</a:t>
            </a:r>
            <a:r>
              <a:rPr lang="en-US" sz="2400" dirty="0">
                <a:latin typeface="Times New Roman" panose="02020603050405020304" pitchFamily="18" charset="0"/>
                <a:cs typeface="Times New Roman" panose="02020603050405020304" pitchFamily="18" charset="0"/>
              </a:rPr>
              <a:t> in 1797. Chief Justice John Marshall was also known to appreciate Madeira, as were his cohorts on the early U.S. Supreme Court. Madeira and walnuts were often served together as a last course at dinner parties in Washington in the early decades of the 1800s.</a:t>
            </a:r>
          </a:p>
        </p:txBody>
      </p:sp>
    </p:spTree>
    <p:extLst>
      <p:ext uri="{BB962C8B-B14F-4D97-AF65-F5344CB8AC3E}">
        <p14:creationId xmlns:p14="http://schemas.microsoft.com/office/powerpoint/2010/main" val="262905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9D348-634E-399B-8FEA-6B92C07B067F}"/>
              </a:ext>
            </a:extLst>
          </p:cNvPr>
          <p:cNvSpPr>
            <a:spLocks noGrp="1"/>
          </p:cNvSpPr>
          <p:nvPr>
            <p:ph idx="1"/>
          </p:nvPr>
        </p:nvSpPr>
        <p:spPr>
          <a:xfrm>
            <a:off x="5412259" y="3120140"/>
            <a:ext cx="6779741" cy="3737859"/>
          </a:xfrm>
        </p:spPr>
        <p:txBody>
          <a:bodyPr>
            <a:normAutofit fontScale="85000" lnSpcReduction="20000"/>
          </a:bodyPr>
          <a:lstStyle/>
          <a:p>
            <a:pPr marL="0" marR="0">
              <a:lnSpc>
                <a:spcPct val="110000"/>
              </a:lnSpc>
            </a:pPr>
            <a:r>
              <a:rPr lang="en-US" dirty="0">
                <a:effectLst/>
                <a:latin typeface="Times New Roman" panose="02020603050405020304" pitchFamily="18" charset="0"/>
                <a:ea typeface="Times New Roman" panose="02020603050405020304" pitchFamily="18" charset="0"/>
              </a:rPr>
              <a:t>The islands of Madeira have a long winemaking history, dating back to the end of the 15th century when Madeira was a standard port of call for ships heading to the New World or East Indies. To prevent the wine from spoiling, neutral grape spirits were added. On the long sea voyages, the wines would be exposed to excessive heat and movement which transformed the flavor of the wine. This was discovered by the wine producers of Madeira when an unsold shipment of wine returned to the islands after a round trip</a:t>
            </a:r>
          </a:p>
          <a:p>
            <a:pPr marL="0" indent="0">
              <a:buNone/>
            </a:pPr>
            <a:endParaRPr lang="en-US" dirty="0"/>
          </a:p>
        </p:txBody>
      </p:sp>
      <p:sp>
        <p:nvSpPr>
          <p:cNvPr id="4" name="TextBox 3">
            <a:extLst>
              <a:ext uri="{FF2B5EF4-FFF2-40B4-BE49-F238E27FC236}">
                <a16:creationId xmlns:a16="http://schemas.microsoft.com/office/drawing/2014/main" id="{1B5436EA-9669-BA94-79A4-ACEB8097FCDA}"/>
              </a:ext>
            </a:extLst>
          </p:cNvPr>
          <p:cNvSpPr txBox="1"/>
          <p:nvPr/>
        </p:nvSpPr>
        <p:spPr>
          <a:xfrm>
            <a:off x="127322" y="1183158"/>
            <a:ext cx="12064678" cy="1938992"/>
          </a:xfrm>
          <a:prstGeom prst="rect">
            <a:avLst/>
          </a:prstGeom>
          <a:noFill/>
        </p:spPr>
        <p:txBody>
          <a:bodyPr wrap="square">
            <a:spAutoFit/>
          </a:bodyPr>
          <a:lstStyle/>
          <a:p>
            <a:pPr marL="342900" marR="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Madeira is a fortified wine made on the Portuguese Madeira Islands, off the coast of Africa. Madeira is produced in a variety of styles ranging from dry wines which can be consumed on their own, as an apéritif, to sweet wines usually consumed with dessert. Cheaper cooking versions are often flavored with salt and pepper for use in cooking, but these are meant to be used for consumption as a beverage. </a:t>
            </a:r>
          </a:p>
        </p:txBody>
      </p:sp>
      <p:sp>
        <p:nvSpPr>
          <p:cNvPr id="5" name="TextBox 4">
            <a:extLst>
              <a:ext uri="{FF2B5EF4-FFF2-40B4-BE49-F238E27FC236}">
                <a16:creationId xmlns:a16="http://schemas.microsoft.com/office/drawing/2014/main" id="{7B4EF1ED-2B64-865A-4AF6-792A6248614C}"/>
              </a:ext>
            </a:extLst>
          </p:cNvPr>
          <p:cNvSpPr txBox="1"/>
          <p:nvPr/>
        </p:nvSpPr>
        <p:spPr>
          <a:xfrm>
            <a:off x="0" y="291803"/>
            <a:ext cx="12192000" cy="769441"/>
          </a:xfrm>
          <a:prstGeom prst="rect">
            <a:avLst/>
          </a:prstGeom>
          <a:noFill/>
        </p:spPr>
        <p:txBody>
          <a:bodyPr wrap="square">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About Madeira</a:t>
            </a:r>
            <a:endParaRPr lang="en-US" sz="4400" b="1"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D3274EAE-12D3-1DE1-1C51-6FA6E7CBA4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5" r="9245" b="45925"/>
          <a:stretch/>
        </p:blipFill>
        <p:spPr bwMode="auto">
          <a:xfrm>
            <a:off x="54713" y="3122150"/>
            <a:ext cx="5233980" cy="3735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map of the ocean&#10;&#10;Description automatically generated">
            <a:extLst>
              <a:ext uri="{FF2B5EF4-FFF2-40B4-BE49-F238E27FC236}">
                <a16:creationId xmlns:a16="http://schemas.microsoft.com/office/drawing/2014/main" id="{922125CE-5B75-2920-5598-11FB6063A3FF}"/>
              </a:ext>
            </a:extLst>
          </p:cNvPr>
          <p:cNvPicPr>
            <a:picLocks noChangeAspect="1"/>
          </p:cNvPicPr>
          <p:nvPr/>
        </p:nvPicPr>
        <p:blipFill rotWithShape="1">
          <a:blip r:embed="rId3">
            <a:extLst>
              <a:ext uri="{28A0092B-C50C-407E-A947-70E740481C1C}">
                <a14:useLocalDpi xmlns:a14="http://schemas.microsoft.com/office/drawing/2010/main" val="0"/>
              </a:ext>
            </a:extLst>
          </a:blip>
          <a:srcRect l="31024" t="15316"/>
          <a:stretch/>
        </p:blipFill>
        <p:spPr>
          <a:xfrm>
            <a:off x="0" y="3141730"/>
            <a:ext cx="5350476" cy="3737859"/>
          </a:xfrm>
          <a:prstGeom prst="rect">
            <a:avLst/>
          </a:prstGeom>
        </p:spPr>
      </p:pic>
    </p:spTree>
    <p:extLst>
      <p:ext uri="{BB962C8B-B14F-4D97-AF65-F5344CB8AC3E}">
        <p14:creationId xmlns:p14="http://schemas.microsoft.com/office/powerpoint/2010/main" val="40155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0" y="365125"/>
            <a:ext cx="12192000" cy="884941"/>
          </a:xfrm>
        </p:spPr>
        <p:txBody>
          <a:bodyPr/>
          <a:lstStyle/>
          <a:p>
            <a:pPr algn="ctr"/>
            <a:r>
              <a:rPr lang="en-US" b="1" dirty="0">
                <a:latin typeface="Times New Roman" panose="02020603050405020304" pitchFamily="18" charset="0"/>
                <a:ea typeface="Tahoma" panose="020B0604030504040204" pitchFamily="34" charset="0"/>
                <a:cs typeface="Times New Roman" panose="02020603050405020304" pitchFamily="18" charset="0"/>
              </a:rPr>
              <a:t>W</a:t>
            </a:r>
            <a:r>
              <a:rPr lang="en-US" sz="4400" b="1" dirty="0">
                <a:effectLst/>
                <a:latin typeface="Times New Roman" panose="02020603050405020304" pitchFamily="18" charset="0"/>
                <a:ea typeface="Tahoma" panose="020B0604030504040204" pitchFamily="34" charset="0"/>
                <a:cs typeface="Times New Roman" panose="02020603050405020304" pitchFamily="18" charset="0"/>
              </a:rPr>
              <a:t>inemaking Process</a:t>
            </a:r>
            <a:endParaRPr lang="en-US" b="1" dirty="0"/>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185196" y="1250067"/>
            <a:ext cx="12006804" cy="2813934"/>
          </a:xfrm>
          <a:noFill/>
        </p:spPr>
        <p:txBody>
          <a:bodyPr>
            <a:normAutofit/>
          </a:bodyPr>
          <a:lstStyle/>
          <a:p>
            <a:pPr marL="0"/>
            <a:r>
              <a:rPr lang="en-US" sz="2400" dirty="0">
                <a:effectLst/>
                <a:latin typeface="Times New Roman" panose="02020603050405020304" pitchFamily="18" charset="0"/>
                <a:ea typeface="Tahoma" panose="020B0604030504040204" pitchFamily="34" charset="0"/>
                <a:cs typeface="Times New Roman" panose="02020603050405020304" pitchFamily="18" charset="0"/>
              </a:rPr>
              <a:t>Today, Madeira is noted for its unique winemaking process which involves oxidizing the wine through heat and ageing. The younger blends (three and five years old) are produced with the aid of artificial application of heat to accelerate the aging process; the older blends, colheitas and frasqueiras, are produced by the canteiro method. The Canteiro method of aging Madeira wine is used for producing more expensive wine. The wine barrels are arranged in stacks that allow the gentle warming of the wine in contact with the wood of the barrel to produce a wonderful caramel note.</a:t>
            </a:r>
            <a:endParaRPr lang="en-US" sz="2400" dirty="0">
              <a:effectLst/>
              <a:latin typeface="Aptos" panose="020B0004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998CF66D-04D5-BFC1-2232-4F77C11AC730}"/>
              </a:ext>
            </a:extLst>
          </p:cNvPr>
          <p:cNvSpPr txBox="1"/>
          <p:nvPr/>
        </p:nvSpPr>
        <p:spPr>
          <a:xfrm>
            <a:off x="185195" y="3765223"/>
            <a:ext cx="6944653"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of the way these wines are aged, they are very long-lived in the bottle, and those produced by the canteiro method will survive for decades and even centuries, even after being opened. Wines that have been in barrels for many decades are often removed and stored in demijohns where they may remain unharmed indefinitely. </a:t>
            </a:r>
          </a:p>
          <a:p>
            <a:pPr marL="342900" indent="-342900">
              <a:buFont typeface="Arial" panose="020B0604020202020204" pitchFamily="34" charset="0"/>
              <a:buChar char="•"/>
            </a:pPr>
            <a:endParaRPr lang="en-US" sz="2400" dirty="0">
              <a:latin typeface="Aptos" panose="020B0004020202020204" pitchFamily="34" charset="0"/>
            </a:endParaRPr>
          </a:p>
        </p:txBody>
      </p:sp>
      <p:pic>
        <p:nvPicPr>
          <p:cNvPr id="3074" name="Picture 2" descr="Boal, Verdelho and Tinta Negra all aging canteiro style">
            <a:extLst>
              <a:ext uri="{FF2B5EF4-FFF2-40B4-BE49-F238E27FC236}">
                <a16:creationId xmlns:a16="http://schemas.microsoft.com/office/drawing/2014/main" id="{D8C3F606-5F6B-8612-E75A-508347526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270" y="3352948"/>
            <a:ext cx="4839730" cy="350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205140"/>
            <a:ext cx="12188952" cy="741186"/>
          </a:xfrm>
        </p:spPr>
        <p:txBody>
          <a:bodyPr>
            <a:noAutofit/>
          </a:bodyPr>
          <a:lstStyle/>
          <a:p>
            <a:pPr marL="0" marR="0" algn="ctr">
              <a:lnSpc>
                <a:spcPct val="107000"/>
              </a:lnSpc>
              <a:spcBef>
                <a:spcPts val="0"/>
              </a:spcBef>
              <a:spcAft>
                <a:spcPts val="800"/>
              </a:spcAft>
            </a:pP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Wine History </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(15th–18th centuries)</a:t>
            </a: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4769708" y="946326"/>
            <a:ext cx="7419243" cy="5911674"/>
          </a:xfrm>
        </p:spPr>
        <p:txBody>
          <a:bodyPr>
            <a:normAutofit/>
          </a:bodyPr>
          <a:lstStyle/>
          <a:p>
            <a:r>
              <a:rPr lang="en-US" sz="2400" dirty="0">
                <a:latin typeface="Times New Roman" panose="02020603050405020304" pitchFamily="18" charset="0"/>
                <a:cs typeface="Times New Roman" panose="02020603050405020304" pitchFamily="18" charset="0"/>
              </a:rPr>
              <a:t>The roots of Madeira's wine industry date back to the Age of Exploration, when Madeira was a regular port of call for ships travelling to the East Indies. </a:t>
            </a:r>
          </a:p>
          <a:p>
            <a:r>
              <a:rPr lang="en-US" sz="2400" dirty="0">
                <a:latin typeface="Times New Roman" panose="02020603050405020304" pitchFamily="18" charset="0"/>
                <a:cs typeface="Times New Roman" panose="02020603050405020304" pitchFamily="18" charset="0"/>
              </a:rPr>
              <a:t>By the 16th century, records indicate that a well-established wine industry on the island supplied these ships with wine for the long voyages across the sea. The earliest examples of Madeira were unfortified and tended to spoil before reaching their destination. </a:t>
            </a:r>
          </a:p>
          <a:p>
            <a:r>
              <a:rPr lang="en-US" sz="2400" dirty="0">
                <a:latin typeface="Times New Roman" panose="02020603050405020304" pitchFamily="18" charset="0"/>
                <a:cs typeface="Times New Roman" panose="02020603050405020304" pitchFamily="18" charset="0"/>
              </a:rPr>
              <a:t>Following the example of port, a small amount of distilled alcohol made from cane sugar was added to stabilize the wine by boosting the alcohol content (the modern process of fortification using brandy did not become widespread until the 18th century). </a:t>
            </a:r>
          </a:p>
          <a:p>
            <a:r>
              <a:rPr lang="en-US" sz="2400" dirty="0">
                <a:latin typeface="Times New Roman" panose="02020603050405020304" pitchFamily="18" charset="0"/>
                <a:cs typeface="Times New Roman" panose="02020603050405020304" pitchFamily="18" charset="0"/>
              </a:rPr>
              <a:t>The Dutch East India Company became a regular customer, picking up large, 423-litre (112 US gal) casks of wine known as "pipes" for their voyages to India.</a:t>
            </a:r>
          </a:p>
          <a:p>
            <a:endParaRPr lang="en-US" sz="1600" dirty="0"/>
          </a:p>
        </p:txBody>
      </p:sp>
      <p:pic>
        <p:nvPicPr>
          <p:cNvPr id="5" name="Picture 4" descr="A map of the age of exploration&#10;&#10;Description automatically generated">
            <a:extLst>
              <a:ext uri="{FF2B5EF4-FFF2-40B4-BE49-F238E27FC236}">
                <a16:creationId xmlns:a16="http://schemas.microsoft.com/office/drawing/2014/main" id="{E42B7692-9C27-AAB2-7C01-1964739E2DF3}"/>
              </a:ext>
            </a:extLst>
          </p:cNvPr>
          <p:cNvPicPr>
            <a:picLocks noChangeAspect="1"/>
          </p:cNvPicPr>
          <p:nvPr/>
        </p:nvPicPr>
        <p:blipFill rotWithShape="1">
          <a:blip r:embed="rId3">
            <a:extLst>
              <a:ext uri="{28A0092B-C50C-407E-A947-70E740481C1C}">
                <a14:useLocalDpi xmlns:a14="http://schemas.microsoft.com/office/drawing/2010/main" val="0"/>
              </a:ext>
            </a:extLst>
          </a:blip>
          <a:srcRect l="13744" t="17100" r="36012" b="1730"/>
          <a:stretch/>
        </p:blipFill>
        <p:spPr>
          <a:xfrm>
            <a:off x="0" y="1078889"/>
            <a:ext cx="4769707" cy="5779111"/>
          </a:xfrm>
          <a:prstGeom prst="rect">
            <a:avLst/>
          </a:prstGeom>
        </p:spPr>
      </p:pic>
    </p:spTree>
    <p:extLst>
      <p:ext uri="{BB962C8B-B14F-4D97-AF65-F5344CB8AC3E}">
        <p14:creationId xmlns:p14="http://schemas.microsoft.com/office/powerpoint/2010/main" val="3240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205140"/>
            <a:ext cx="12188951" cy="741186"/>
          </a:xfrm>
        </p:spPr>
        <p:txBody>
          <a:bodyPr>
            <a:normAutofit/>
          </a:bodyPr>
          <a:lstStyle/>
          <a:p>
            <a:pPr algn="ct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Wine History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A61A52-3830-ED87-B52D-2D02D3746AD3}"/>
              </a:ext>
            </a:extLst>
          </p:cNvPr>
          <p:cNvSpPr txBox="1"/>
          <p:nvPr/>
        </p:nvSpPr>
        <p:spPr>
          <a:xfrm>
            <a:off x="1" y="1166842"/>
            <a:ext cx="6882713" cy="526297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intense heat in the holds of the ships had a transforming effect on the wine, as discovered by Madeira producers when one shipment was returned to the island after a long trip. The customer was found to prefer the taste of this style of wine, and Madeira labeled as </a:t>
            </a:r>
            <a:r>
              <a:rPr lang="en-US" sz="2400" i="1" dirty="0">
                <a:latin typeface="Times New Roman" panose="02020603050405020304" pitchFamily="18" charset="0"/>
                <a:cs typeface="Times New Roman" panose="02020603050405020304" pitchFamily="18" charset="0"/>
              </a:rPr>
              <a:t>vinho da roda</a:t>
            </a:r>
            <a:r>
              <a:rPr lang="en-US" sz="2400" dirty="0">
                <a:latin typeface="Times New Roman" panose="02020603050405020304" pitchFamily="18" charset="0"/>
                <a:cs typeface="Times New Roman" panose="02020603050405020304" pitchFamily="18" charset="0"/>
              </a:rPr>
              <a:t> (wines that have made a round trip) became very popular.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Madeira producers found that aging the wine on long sea voyages was very costly, so they began to develop methods on the island to produce the same aged and heated style.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began storing the wines on trestles at the winery or in special rooms known as </a:t>
            </a:r>
            <a:r>
              <a:rPr lang="en-US" sz="2400" i="1" dirty="0">
                <a:latin typeface="Times New Roman" panose="02020603050405020304" pitchFamily="18" charset="0"/>
                <a:cs typeface="Times New Roman" panose="02020603050405020304" pitchFamily="18" charset="0"/>
              </a:rPr>
              <a:t>estufas</a:t>
            </a:r>
            <a:r>
              <a:rPr lang="en-US" sz="2400" dirty="0">
                <a:latin typeface="Times New Roman" panose="02020603050405020304" pitchFamily="18" charset="0"/>
                <a:cs typeface="Times New Roman" panose="02020603050405020304" pitchFamily="18" charset="0"/>
              </a:rPr>
              <a:t>, where the heat of the island sun would age the wine. </a:t>
            </a:r>
          </a:p>
        </p:txBody>
      </p:sp>
      <p:pic>
        <p:nvPicPr>
          <p:cNvPr id="4" name="Picture 3" descr="A couple of men in a boat&#10;&#10;Description automatically generated">
            <a:extLst>
              <a:ext uri="{FF2B5EF4-FFF2-40B4-BE49-F238E27FC236}">
                <a16:creationId xmlns:a16="http://schemas.microsoft.com/office/drawing/2014/main" id="{1C199B99-2E2F-5A95-8A35-5138E051B0A7}"/>
              </a:ext>
            </a:extLst>
          </p:cNvPr>
          <p:cNvPicPr>
            <a:picLocks noChangeAspect="1"/>
          </p:cNvPicPr>
          <p:nvPr/>
        </p:nvPicPr>
        <p:blipFill rotWithShape="1">
          <a:blip r:embed="rId2">
            <a:extLst>
              <a:ext uri="{28A0092B-C50C-407E-A947-70E740481C1C}">
                <a14:useLocalDpi xmlns:a14="http://schemas.microsoft.com/office/drawing/2010/main" val="0"/>
              </a:ext>
            </a:extLst>
          </a:blip>
          <a:srcRect r="16780"/>
          <a:stretch/>
        </p:blipFill>
        <p:spPr>
          <a:xfrm>
            <a:off x="6882714" y="1312469"/>
            <a:ext cx="5310702" cy="4233061"/>
          </a:xfrm>
          <a:prstGeom prst="rect">
            <a:avLst/>
          </a:prstGeom>
        </p:spPr>
      </p:pic>
    </p:spTree>
    <p:extLst>
      <p:ext uri="{BB962C8B-B14F-4D97-AF65-F5344CB8AC3E}">
        <p14:creationId xmlns:p14="http://schemas.microsoft.com/office/powerpoint/2010/main" val="10967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3719384" y="205140"/>
            <a:ext cx="8469566" cy="741186"/>
          </a:xfrm>
        </p:spPr>
        <p:txBody>
          <a:bodyPr>
            <a:normAutofit/>
          </a:bodyPr>
          <a:lstStyle/>
          <a:p>
            <a:pPr algn="ct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Wine History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4000" dirty="0"/>
          </a:p>
        </p:txBody>
      </p:sp>
      <p:sp>
        <p:nvSpPr>
          <p:cNvPr id="13" name="TextBox 12">
            <a:extLst>
              <a:ext uri="{FF2B5EF4-FFF2-40B4-BE49-F238E27FC236}">
                <a16:creationId xmlns:a16="http://schemas.microsoft.com/office/drawing/2014/main" id="{B657FC94-727F-0B81-A506-4D445EA7E3D4}"/>
              </a:ext>
            </a:extLst>
          </p:cNvPr>
          <p:cNvSpPr txBox="1"/>
          <p:nvPr/>
        </p:nvSpPr>
        <p:spPr>
          <a:xfrm>
            <a:off x="3719384" y="999827"/>
            <a:ext cx="8133947" cy="6001643"/>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increase of commercial treaties with England such as the Marriage Treaty in 1662, important English merchants settled on the island and, ultimately, controlled the increasingly important island wine trade.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English traders settled in the Funchal as of the seventeenth century, consolidating the markets from North America, the West Indies and England itself. Notable brands include </a:t>
            </a:r>
            <a:r>
              <a:rPr lang="en-US" sz="2400" dirty="0" err="1">
                <a:latin typeface="Times New Roman" panose="02020603050405020304" pitchFamily="18" charset="0"/>
                <a:cs typeface="Times New Roman" panose="02020603050405020304" pitchFamily="18" charset="0"/>
              </a:rPr>
              <a:t>Cossart</a:t>
            </a:r>
            <a:r>
              <a:rPr lang="en-US" sz="2400" dirty="0">
                <a:latin typeface="Times New Roman" panose="02020603050405020304" pitchFamily="18" charset="0"/>
                <a:cs typeface="Times New Roman" panose="02020603050405020304" pitchFamily="18" charset="0"/>
              </a:rPr>
              <a:t> and Gordon founded in 1745 and Blandy's in 1811. </a:t>
            </a:r>
          </a:p>
          <a:p>
            <a:r>
              <a:rPr lang="en-US" sz="2400" dirty="0">
                <a:latin typeface="Times New Roman" panose="02020603050405020304" pitchFamily="18" charset="0"/>
                <a:cs typeface="Times New Roman" panose="02020603050405020304" pitchFamily="18" charset="0"/>
              </a:rPr>
              <a:t>The eighteenth century was the "golden age" for Madeira. The wine's popularity extended from the American colonies and Brazil in the New World to Great Britain, Russia, and Northern Africa. The American colonies, in particular, were enthusiastic customers, consuming as much as 95% of all wine produced on the island each year. </a:t>
            </a:r>
          </a:p>
          <a:p>
            <a:pPr marL="342900" indent="-342900">
              <a:buFont typeface="Arial" panose="020B0604020202020204" pitchFamily="34" charset="0"/>
              <a:buChar char="•"/>
            </a:pPr>
            <a:endParaRPr lang="en-US" sz="2400" dirty="0">
              <a:effectLst/>
              <a:latin typeface="Aptos Display" panose="020B0004020202020204" pitchFamily="34" charset="0"/>
              <a:ea typeface="Times New Roman" panose="02020603050405020304" pitchFamily="18" charset="0"/>
            </a:endParaRPr>
          </a:p>
        </p:txBody>
      </p:sp>
      <p:pic>
        <p:nvPicPr>
          <p:cNvPr id="4" name="Picture 3" descr="A bottle of wine next to a glass of wine&#10;&#10;Description automatically generated">
            <a:extLst>
              <a:ext uri="{FF2B5EF4-FFF2-40B4-BE49-F238E27FC236}">
                <a16:creationId xmlns:a16="http://schemas.microsoft.com/office/drawing/2014/main" id="{C7B46191-9082-A350-D351-466DAB1C2232}"/>
              </a:ext>
            </a:extLst>
          </p:cNvPr>
          <p:cNvPicPr>
            <a:picLocks noChangeAspect="1"/>
          </p:cNvPicPr>
          <p:nvPr/>
        </p:nvPicPr>
        <p:blipFill rotWithShape="1">
          <a:blip r:embed="rId2">
            <a:extLst>
              <a:ext uri="{28A0092B-C50C-407E-A947-70E740481C1C}">
                <a14:useLocalDpi xmlns:a14="http://schemas.microsoft.com/office/drawing/2010/main" val="0"/>
              </a:ext>
            </a:extLst>
          </a:blip>
          <a:srcRect l="15374" r="12313"/>
          <a:stretch/>
        </p:blipFill>
        <p:spPr>
          <a:xfrm>
            <a:off x="0" y="0"/>
            <a:ext cx="3719384" cy="6858000"/>
          </a:xfrm>
          <a:prstGeom prst="rect">
            <a:avLst/>
          </a:prstGeom>
        </p:spPr>
      </p:pic>
    </p:spTree>
    <p:extLst>
      <p:ext uri="{BB962C8B-B14F-4D97-AF65-F5344CB8AC3E}">
        <p14:creationId xmlns:p14="http://schemas.microsoft.com/office/powerpoint/2010/main" val="29086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1999"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Early American History (17th–18th centuries)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0" y="1446837"/>
            <a:ext cx="6425514" cy="5550060"/>
          </a:xfrm>
        </p:spPr>
        <p:txBody>
          <a:bodyPr>
            <a:normAutofit/>
          </a:bodyPr>
          <a:lstStyle/>
          <a:p>
            <a:r>
              <a:rPr lang="en-US" sz="2400" dirty="0">
                <a:latin typeface="Times New Roman" panose="02020603050405020304" pitchFamily="18" charset="0"/>
                <a:cs typeface="Times New Roman" panose="02020603050405020304" pitchFamily="18" charset="0"/>
              </a:rPr>
              <a:t>Madeira was a very important wine in the history of the United States of America. No wine-quality grapes were grown among the thirteen colonies, so imports were needed, with a great focus on Madeira. </a:t>
            </a:r>
          </a:p>
          <a:p>
            <a:r>
              <a:rPr lang="en-US" sz="2400" dirty="0">
                <a:latin typeface="Times New Roman" panose="02020603050405020304" pitchFamily="18" charset="0"/>
                <a:cs typeface="Times New Roman" panose="02020603050405020304" pitchFamily="18" charset="0"/>
              </a:rPr>
              <a:t>One of the major events on the road to the American Revolution in which Madeira played a key role was the British seizure of John Hancock's sloop </a:t>
            </a:r>
            <a:r>
              <a:rPr lang="en-US" sz="2400" i="1" dirty="0">
                <a:latin typeface="Times New Roman" panose="02020603050405020304" pitchFamily="18" charset="0"/>
                <a:cs typeface="Times New Roman" panose="02020603050405020304" pitchFamily="18" charset="0"/>
              </a:rPr>
              <a:t>Liberty</a:t>
            </a:r>
            <a:r>
              <a:rPr lang="en-US" sz="2400" dirty="0">
                <a:latin typeface="Times New Roman" panose="02020603050405020304" pitchFamily="18" charset="0"/>
                <a:cs typeface="Times New Roman" panose="02020603050405020304" pitchFamily="18" charset="0"/>
              </a:rPr>
              <a:t> on 9 May 1768. </a:t>
            </a:r>
          </a:p>
          <a:p>
            <a:r>
              <a:rPr lang="en-US" sz="2400" dirty="0">
                <a:latin typeface="Times New Roman" panose="02020603050405020304" pitchFamily="18" charset="0"/>
                <a:cs typeface="Times New Roman" panose="02020603050405020304" pitchFamily="18" charset="0"/>
              </a:rPr>
              <a:t>Hancock's boat was seized after he had unloaded a cargo of 25 pipes (3,150 US gallons (11,900 L)) of Madeira, and a dispute arose over import duties. The seizure of </a:t>
            </a:r>
            <a:r>
              <a:rPr lang="en-US" sz="2400" i="1" dirty="0">
                <a:latin typeface="Times New Roman" panose="02020603050405020304" pitchFamily="18" charset="0"/>
                <a:cs typeface="Times New Roman" panose="02020603050405020304" pitchFamily="18" charset="0"/>
              </a:rPr>
              <a:t>Liberty</a:t>
            </a:r>
            <a:r>
              <a:rPr lang="en-US" sz="2400" dirty="0">
                <a:latin typeface="Times New Roman" panose="02020603050405020304" pitchFamily="18" charset="0"/>
                <a:cs typeface="Times New Roman" panose="02020603050405020304" pitchFamily="18" charset="0"/>
              </a:rPr>
              <a:t> caused riots to erupt among the people of Boston. </a:t>
            </a:r>
          </a:p>
        </p:txBody>
      </p:sp>
      <p:pic>
        <p:nvPicPr>
          <p:cNvPr id="5" name="Picture 4" descr="A sailboat with a flag on the water&#10;&#10;Description automatically generated">
            <a:extLst>
              <a:ext uri="{FF2B5EF4-FFF2-40B4-BE49-F238E27FC236}">
                <a16:creationId xmlns:a16="http://schemas.microsoft.com/office/drawing/2014/main" id="{BA06D34A-D1AE-5A1C-7937-1C7E8533E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514" y="1446837"/>
            <a:ext cx="5766485" cy="5406119"/>
          </a:xfrm>
          <a:prstGeom prst="rect">
            <a:avLst/>
          </a:prstGeom>
        </p:spPr>
      </p:pic>
    </p:spTree>
    <p:extLst>
      <p:ext uri="{BB962C8B-B14F-4D97-AF65-F5344CB8AC3E}">
        <p14:creationId xmlns:p14="http://schemas.microsoft.com/office/powerpoint/2010/main" val="23305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0" y="1"/>
            <a:ext cx="12192000" cy="1690688"/>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Modern Era (19th century – present)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0B4BE07-5E91-3A14-2156-CCEACAD34646}"/>
              </a:ext>
            </a:extLst>
          </p:cNvPr>
          <p:cNvSpPr txBox="1"/>
          <p:nvPr/>
        </p:nvSpPr>
        <p:spPr>
          <a:xfrm>
            <a:off x="4942703" y="1440180"/>
            <a:ext cx="7093086" cy="3227102"/>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mid-19th century ushered an end to the industry's prosperity. First came the 1851 discovery of powdery mildew, which severely reduced production over the next three years. Just as the industry was recovering through the use of the copper-based Bordeaux mixture fungicide, the phylloxera epidemic that had plagued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France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other European wine regions reached the island. </a:t>
            </a:r>
          </a:p>
        </p:txBody>
      </p:sp>
      <p:pic>
        <p:nvPicPr>
          <p:cNvPr id="6" name="Picture 5" descr="A leaf with red spots on it&#10;&#10;Description automatically generated">
            <a:extLst>
              <a:ext uri="{FF2B5EF4-FFF2-40B4-BE49-F238E27FC236}">
                <a16:creationId xmlns:a16="http://schemas.microsoft.com/office/drawing/2014/main" id="{91E6904B-4698-4887-0E5C-9839CF7DF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0750"/>
            <a:ext cx="4808942" cy="3205961"/>
          </a:xfrm>
          <a:prstGeom prst="rect">
            <a:avLst/>
          </a:prstGeom>
        </p:spPr>
      </p:pic>
      <p:sp>
        <p:nvSpPr>
          <p:cNvPr id="8" name="TextBox 7">
            <a:extLst>
              <a:ext uri="{FF2B5EF4-FFF2-40B4-BE49-F238E27FC236}">
                <a16:creationId xmlns:a16="http://schemas.microsoft.com/office/drawing/2014/main" id="{57B5D29C-6354-6F6E-8FE5-A1FE4037307B}"/>
              </a:ext>
            </a:extLst>
          </p:cNvPr>
          <p:cNvSpPr txBox="1"/>
          <p:nvPr/>
        </p:nvSpPr>
        <p:spPr>
          <a:xfrm>
            <a:off x="156211" y="4860040"/>
            <a:ext cx="11879578" cy="1656607"/>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By the end of the 19th century, most of the island's vineyards had been uprooted, and many were converted to sugar cane production. Many of the vineyards that did replant chose to use American vine varieties, or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hybrid grape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varieties rather than replant with the </a:t>
            </a:r>
            <a:r>
              <a:rPr lang="en-US" sz="2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Vitis vinifera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varieties that were previously grown.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BF38955-8996-B45B-17FD-8C63B889CE71}"/>
              </a:ext>
            </a:extLst>
          </p:cNvPr>
          <p:cNvSpPr txBox="1"/>
          <p:nvPr/>
        </p:nvSpPr>
        <p:spPr>
          <a:xfrm>
            <a:off x="515895" y="3999810"/>
            <a:ext cx="3364127" cy="430887"/>
          </a:xfrm>
          <a:prstGeom prst="rect">
            <a:avLst/>
          </a:prstGeom>
          <a:noFill/>
        </p:spPr>
        <p:txBody>
          <a:bodyPr wrap="square">
            <a:spAutoFit/>
          </a:bodyPr>
          <a:lstStyle/>
          <a:p>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phylloxera</a:t>
            </a:r>
            <a:endParaRPr lang="en-US" sz="2200" dirty="0"/>
          </a:p>
        </p:txBody>
      </p:sp>
    </p:spTree>
    <p:extLst>
      <p:ext uri="{BB962C8B-B14F-4D97-AF65-F5344CB8AC3E}">
        <p14:creationId xmlns:p14="http://schemas.microsoft.com/office/powerpoint/2010/main" val="17133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618</TotalTime>
  <Words>2462</Words>
  <Application>Microsoft Office PowerPoint</Application>
  <PresentationFormat>Widescreen</PresentationFormat>
  <Paragraphs>102</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Calibri Light</vt:lpstr>
      <vt:lpstr>Times New Roman</vt:lpstr>
      <vt:lpstr>Office 2013 - 2022 Theme</vt:lpstr>
      <vt:lpstr>PowerPoint Presentation</vt:lpstr>
      <vt:lpstr>What I will cover</vt:lpstr>
      <vt:lpstr>PowerPoint Presentation</vt:lpstr>
      <vt:lpstr>Winemaking Process</vt:lpstr>
      <vt:lpstr>Wine History (15th–18th centuries)</vt:lpstr>
      <vt:lpstr>Wine History Cont.</vt:lpstr>
      <vt:lpstr>Wine History Cont.</vt:lpstr>
      <vt:lpstr>Early American History (17th–18th centuries)</vt:lpstr>
      <vt:lpstr>Modern Era (19th century – present)</vt:lpstr>
      <vt:lpstr>Modern Era Cont.</vt:lpstr>
      <vt:lpstr>Modern Era Cont.</vt:lpstr>
      <vt:lpstr>Modern Era Cont</vt:lpstr>
      <vt:lpstr>Winemaking</vt:lpstr>
      <vt:lpstr>Winemaking Cont.</vt:lpstr>
      <vt:lpstr>The Aging Process</vt:lpstr>
      <vt:lpstr>The Aging Process Cont.</vt:lpstr>
      <vt:lpstr>The Aging Process Cont.</vt:lpstr>
      <vt:lpstr>The Aging Process Cont.</vt:lpstr>
      <vt:lpstr>Uses</vt:lpstr>
      <vt:lpstr>Conclusion</vt:lpstr>
      <vt:lpstr>Madeira Wine</vt:lpstr>
      <vt:lpstr>Acknowledgement</vt:lpstr>
      <vt:lpstr>Early American History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Enchanting Mosel Wine Region With  Marc Silver</dc:title>
  <dc:creator>Marc Silver</dc:creator>
  <cp:lastModifiedBy>Marc Silver</cp:lastModifiedBy>
  <cp:revision>68</cp:revision>
  <dcterms:created xsi:type="dcterms:W3CDTF">2024-04-24T01:03:46Z</dcterms:created>
  <dcterms:modified xsi:type="dcterms:W3CDTF">2024-09-09T17:22:35Z</dcterms:modified>
</cp:coreProperties>
</file>