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2" r:id="rId3"/>
    <p:sldId id="397" r:id="rId4"/>
    <p:sldId id="412" r:id="rId5"/>
    <p:sldId id="377" r:id="rId6"/>
    <p:sldId id="414" r:id="rId7"/>
    <p:sldId id="415" r:id="rId8"/>
    <p:sldId id="379" r:id="rId9"/>
    <p:sldId id="407" r:id="rId10"/>
    <p:sldId id="410" r:id="rId11"/>
    <p:sldId id="408" r:id="rId12"/>
    <p:sldId id="416" r:id="rId13"/>
    <p:sldId id="417" r:id="rId14"/>
    <p:sldId id="403" r:id="rId15"/>
    <p:sldId id="413" r:id="rId16"/>
    <p:sldId id="382" r:id="rId17"/>
    <p:sldId id="360" r:id="rId18"/>
    <p:sldId id="352" r:id="rId19"/>
    <p:sldId id="304" r:id="rId20"/>
    <p:sldId id="2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91" autoAdjust="0"/>
    <p:restoredTop sz="82370" autoAdjust="0"/>
  </p:normalViewPr>
  <p:slideViewPr>
    <p:cSldViewPr snapToGrid="0" showGuides="1">
      <p:cViewPr varScale="1">
        <p:scale>
          <a:sx n="71" d="100"/>
          <a:sy n="71" d="100"/>
        </p:scale>
        <p:origin x="294" y="54"/>
      </p:cViewPr>
      <p:guideLst>
        <p:guide orient="horz" pos="13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8A784-F01B-4042-BFDA-50419095861B}" type="datetimeFigureOut">
              <a:rPr lang="en-US" smtClean="0"/>
              <a:t>12/8/2024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7E49-3BF5-468C-94CD-AD0776A81355}" type="slidenum">
              <a:rPr lang="en-US" smtClean="0"/>
              <a:t>‹#›</a:t>
            </a:fld>
            <a:endParaRPr lang="en-US" dirty="0"/>
          </a:p>
        </p:txBody>
      </p:sp>
    </p:spTree>
    <p:extLst>
      <p:ext uri="{BB962C8B-B14F-4D97-AF65-F5344CB8AC3E}">
        <p14:creationId xmlns:p14="http://schemas.microsoft.com/office/powerpoint/2010/main" val="324257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a:t>
            </a:fld>
            <a:endParaRPr lang="en-US" dirty="0"/>
          </a:p>
        </p:txBody>
      </p:sp>
    </p:spTree>
    <p:extLst>
      <p:ext uri="{BB962C8B-B14F-4D97-AF65-F5344CB8AC3E}">
        <p14:creationId xmlns:p14="http://schemas.microsoft.com/office/powerpoint/2010/main" val="528397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19</a:t>
            </a:fld>
            <a:endParaRPr lang="en-US" dirty="0"/>
          </a:p>
        </p:txBody>
      </p:sp>
    </p:spTree>
    <p:extLst>
      <p:ext uri="{BB962C8B-B14F-4D97-AF65-F5344CB8AC3E}">
        <p14:creationId xmlns:p14="http://schemas.microsoft.com/office/powerpoint/2010/main" val="3238845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9</a:t>
            </a:fld>
            <a:endParaRPr lang="en-US" dirty="0"/>
          </a:p>
        </p:txBody>
      </p:sp>
    </p:spTree>
    <p:extLst>
      <p:ext uri="{BB962C8B-B14F-4D97-AF65-F5344CB8AC3E}">
        <p14:creationId xmlns:p14="http://schemas.microsoft.com/office/powerpoint/2010/main" val="1045188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10</a:t>
            </a:fld>
            <a:endParaRPr lang="en-US" dirty="0"/>
          </a:p>
        </p:txBody>
      </p:sp>
    </p:spTree>
    <p:extLst>
      <p:ext uri="{BB962C8B-B14F-4D97-AF65-F5344CB8AC3E}">
        <p14:creationId xmlns:p14="http://schemas.microsoft.com/office/powerpoint/2010/main" val="4036718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11</a:t>
            </a:fld>
            <a:endParaRPr lang="en-US" dirty="0"/>
          </a:p>
        </p:txBody>
      </p:sp>
    </p:spTree>
    <p:extLst>
      <p:ext uri="{BB962C8B-B14F-4D97-AF65-F5344CB8AC3E}">
        <p14:creationId xmlns:p14="http://schemas.microsoft.com/office/powerpoint/2010/main" val="1075073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14</a:t>
            </a:fld>
            <a:endParaRPr lang="en-US" dirty="0"/>
          </a:p>
        </p:txBody>
      </p:sp>
    </p:spTree>
    <p:extLst>
      <p:ext uri="{BB962C8B-B14F-4D97-AF65-F5344CB8AC3E}">
        <p14:creationId xmlns:p14="http://schemas.microsoft.com/office/powerpoint/2010/main" val="1099002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0DE01-BF37-75DE-15C2-44B86B0C9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5CDC01-4B27-6D1D-ABCF-45EB628FC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ADEAD-8BF6-5610-5A5B-F40ADDD0D6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E0902B-4285-7C79-5F97-17705BA77423}"/>
              </a:ext>
            </a:extLst>
          </p:cNvPr>
          <p:cNvSpPr>
            <a:spLocks noGrp="1"/>
          </p:cNvSpPr>
          <p:nvPr>
            <p:ph type="sldNum" sz="quarter" idx="5"/>
          </p:nvPr>
        </p:nvSpPr>
        <p:spPr/>
        <p:txBody>
          <a:bodyPr/>
          <a:lstStyle/>
          <a:p>
            <a:fld id="{D8D87E49-3BF5-468C-94CD-AD0776A81355}" type="slidenum">
              <a:rPr lang="en-US" smtClean="0"/>
              <a:t>15</a:t>
            </a:fld>
            <a:endParaRPr lang="en-US" dirty="0"/>
          </a:p>
        </p:txBody>
      </p:sp>
    </p:spTree>
    <p:extLst>
      <p:ext uri="{BB962C8B-B14F-4D97-AF65-F5344CB8AC3E}">
        <p14:creationId xmlns:p14="http://schemas.microsoft.com/office/powerpoint/2010/main" val="3514696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44A03-AFDA-CF2F-962F-AD75DAA819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83E4DB-009E-F759-AFCC-04C66992D8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6DDF8C-6F90-EC0D-616B-F083B70BA0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03D3C2-F8FD-B583-4682-DCC484CCDAAB}"/>
              </a:ext>
            </a:extLst>
          </p:cNvPr>
          <p:cNvSpPr>
            <a:spLocks noGrp="1"/>
          </p:cNvSpPr>
          <p:nvPr>
            <p:ph type="sldNum" sz="quarter" idx="5"/>
          </p:nvPr>
        </p:nvSpPr>
        <p:spPr/>
        <p:txBody>
          <a:bodyPr/>
          <a:lstStyle/>
          <a:p>
            <a:fld id="{D8D87E49-3BF5-468C-94CD-AD0776A81355}" type="slidenum">
              <a:rPr lang="en-US" smtClean="0"/>
              <a:t>16</a:t>
            </a:fld>
            <a:endParaRPr lang="en-US" dirty="0"/>
          </a:p>
        </p:txBody>
      </p:sp>
    </p:spTree>
    <p:extLst>
      <p:ext uri="{BB962C8B-B14F-4D97-AF65-F5344CB8AC3E}">
        <p14:creationId xmlns:p14="http://schemas.microsoft.com/office/powerpoint/2010/main" val="3199560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17</a:t>
            </a:fld>
            <a:endParaRPr lang="en-US" dirty="0"/>
          </a:p>
        </p:txBody>
      </p:sp>
    </p:spTree>
    <p:extLst>
      <p:ext uri="{BB962C8B-B14F-4D97-AF65-F5344CB8AC3E}">
        <p14:creationId xmlns:p14="http://schemas.microsoft.com/office/powerpoint/2010/main" val="603818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18</a:t>
            </a:fld>
            <a:endParaRPr lang="en-US" dirty="0"/>
          </a:p>
        </p:txBody>
      </p:sp>
    </p:spTree>
    <p:extLst>
      <p:ext uri="{BB962C8B-B14F-4D97-AF65-F5344CB8AC3E}">
        <p14:creationId xmlns:p14="http://schemas.microsoft.com/office/powerpoint/2010/main" val="3296846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DAF-D626-C0F6-8F39-FA52A1117F5D}"/>
              </a:ext>
            </a:extLst>
          </p:cNvPr>
          <p:cNvSpPr>
            <a:spLocks noGrp="1"/>
          </p:cNvSpPr>
          <p:nvPr>
            <p:ph type="ctrTitle"/>
          </p:nvPr>
        </p:nvSpPr>
        <p:spPr>
          <a:xfrm>
            <a:off x="1524000" y="1122363"/>
            <a:ext cx="9144000" cy="2387600"/>
          </a:xfrm>
        </p:spPr>
        <p:txBody>
          <a:bodyPr anchor="b">
            <a:normAutofit/>
          </a:bodyPr>
          <a:lstStyle>
            <a:lvl1pPr algn="ctr">
              <a:defRPr sz="4400" b="1">
                <a:latin typeface="Times New Roman" panose="02020603050405020304" pitchFamily="18" charset="0"/>
                <a:cs typeface="Times New Roman" panose="02020603050405020304" pitchFamily="18" charset="0"/>
              </a:defRPr>
            </a:lvl1pPr>
          </a:lstStyle>
          <a:p>
            <a:r>
              <a:rPr lang="en-US" dirty="0"/>
              <a:t>Click </a:t>
            </a:r>
            <a:r>
              <a:rPr lang="en-US"/>
              <a:t>to edit Master title style</a:t>
            </a:r>
            <a:endParaRPr lang="en-US" dirty="0"/>
          </a:p>
        </p:txBody>
      </p:sp>
      <p:sp>
        <p:nvSpPr>
          <p:cNvPr id="3" name="Subtitle 2">
            <a:extLst>
              <a:ext uri="{FF2B5EF4-FFF2-40B4-BE49-F238E27FC236}">
                <a16:creationId xmlns:a16="http://schemas.microsoft.com/office/drawing/2014/main" id="{8C06DC92-9132-EB33-2BF7-A06445D1D27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br>
              <a:rPr lang="en-US" dirty="0"/>
            </a:br>
            <a:r>
              <a:rPr lang="en-US" dirty="0"/>
              <a:t>Marc Silver</a:t>
            </a:r>
          </a:p>
        </p:txBody>
      </p:sp>
      <p:sp>
        <p:nvSpPr>
          <p:cNvPr id="4" name="Date Placeholder 3">
            <a:extLst>
              <a:ext uri="{FF2B5EF4-FFF2-40B4-BE49-F238E27FC236}">
                <a16:creationId xmlns:a16="http://schemas.microsoft.com/office/drawing/2014/main" id="{58847313-977B-02B5-5CB3-713B54D2D1B4}"/>
              </a:ext>
            </a:extLst>
          </p:cNvPr>
          <p:cNvSpPr>
            <a:spLocks noGrp="1"/>
          </p:cNvSpPr>
          <p:nvPr>
            <p:ph type="dt" sz="half" idx="10"/>
          </p:nvPr>
        </p:nvSpPr>
        <p:spPr/>
        <p:txBody>
          <a:bodyPr/>
          <a:lstStyle/>
          <a:p>
            <a:fld id="{3F398FCF-7BF3-46A9-9AC8-80C36578A121}" type="datetimeFigureOut">
              <a:rPr lang="en-US" smtClean="0"/>
              <a:t>12/8/2024</a:t>
            </a:fld>
            <a:endParaRPr lang="en-US" dirty="0"/>
          </a:p>
        </p:txBody>
      </p:sp>
      <p:sp>
        <p:nvSpPr>
          <p:cNvPr id="5" name="Footer Placeholder 4">
            <a:extLst>
              <a:ext uri="{FF2B5EF4-FFF2-40B4-BE49-F238E27FC236}">
                <a16:creationId xmlns:a16="http://schemas.microsoft.com/office/drawing/2014/main" id="{31C8E1CB-449B-CC37-0DB9-28D2C4D304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BC59EA-1DBA-71E3-BA2F-36D8E5EE9871}"/>
              </a:ext>
            </a:extLst>
          </p:cNvPr>
          <p:cNvSpPr>
            <a:spLocks noGrp="1"/>
          </p:cNvSpPr>
          <p:nvPr>
            <p:ph type="sldNum" sz="quarter" idx="12"/>
          </p:nvPr>
        </p:nvSpPr>
        <p:spPr/>
        <p:txBody>
          <a:bodyPr/>
          <a:lstStyle/>
          <a:p>
            <a:fld id="{B30B3E97-1D21-48A6-A757-C45A40CBBC18}" type="slidenum">
              <a:rPr lang="en-US" smtClean="0"/>
              <a:t>‹#›</a:t>
            </a:fld>
            <a:endParaRPr lang="en-US" dirty="0"/>
          </a:p>
        </p:txBody>
      </p:sp>
    </p:spTree>
    <p:extLst>
      <p:ext uri="{BB962C8B-B14F-4D97-AF65-F5344CB8AC3E}">
        <p14:creationId xmlns:p14="http://schemas.microsoft.com/office/powerpoint/2010/main" val="30873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52F10-1A5D-9FAD-AE55-4443FD5C6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520F1-4465-05A4-AF5A-FB8C5C528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7158B-444B-FEC1-4FE7-09147F7E0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12/8/2024</a:t>
            </a:fld>
            <a:endParaRPr lang="en-US" dirty="0"/>
          </a:p>
        </p:txBody>
      </p:sp>
      <p:sp>
        <p:nvSpPr>
          <p:cNvPr id="5" name="Footer Placeholder 4">
            <a:extLst>
              <a:ext uri="{FF2B5EF4-FFF2-40B4-BE49-F238E27FC236}">
                <a16:creationId xmlns:a16="http://schemas.microsoft.com/office/drawing/2014/main" id="{335C9F95-09DD-6831-4481-2BFCC60E2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5448027A-3FA7-6185-BE84-AB20F959F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dirty="0"/>
          </a:p>
        </p:txBody>
      </p:sp>
    </p:spTree>
    <p:extLst>
      <p:ext uri="{BB962C8B-B14F-4D97-AF65-F5344CB8AC3E}">
        <p14:creationId xmlns:p14="http://schemas.microsoft.com/office/powerpoint/2010/main" val="11225065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718556-2716-07FE-9D0E-28F801067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60146"/>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0" y="344384"/>
            <a:ext cx="12192000" cy="5464745"/>
          </a:xfrm>
        </p:spPr>
        <p:txBody>
          <a:bodyPr anchor="ctr">
            <a:noAutofit/>
          </a:bodyPr>
          <a:lstStyle/>
          <a:p>
            <a:pPr>
              <a:lnSpc>
                <a:spcPct val="115000"/>
              </a:lnSpc>
              <a:spcBef>
                <a:spcPts val="0"/>
              </a:spcBef>
              <a:spcAft>
                <a:spcPts val="800"/>
              </a:spcAft>
              <a:tabLst>
                <a:tab pos="225425" algn="l"/>
              </a:tabLst>
            </a:pPr>
            <a:r>
              <a:rPr lang="en-US" kern="100" dirty="0">
                <a:solidFill>
                  <a:srgbClr val="FFFF00"/>
                </a:solidFill>
                <a:effectLst>
                  <a:outerShdw blurRad="38100" dist="38100" dir="2700000" algn="tl">
                    <a:srgbClr val="000000">
                      <a:alpha val="43137"/>
                    </a:srgbClr>
                  </a:outerShdw>
                </a:effectLst>
                <a:ea typeface="Aptos" panose="020B0004020202020204" pitchFamily="34" charset="0"/>
              </a:rPr>
              <a:t>Wine Regions </a:t>
            </a:r>
            <a:r>
              <a:rPr lang="en-US" b="1" kern="100" dirty="0">
                <a:solidFill>
                  <a:srgbClr val="FFFF00"/>
                </a:solidFill>
                <a:effectLst>
                  <a:outerShdw blurRad="38100" dist="38100" dir="2700000" algn="tl">
                    <a:srgbClr val="000000">
                      <a:alpha val="43137"/>
                    </a:srgbClr>
                  </a:outerShdw>
                </a:effectLst>
                <a:ea typeface="Aptos" panose="020B0004020202020204" pitchFamily="34" charset="0"/>
              </a:rPr>
              <a:t>of the World</a:t>
            </a:r>
            <a:br>
              <a:rPr lang="en-US" sz="5000" kern="100" dirty="0">
                <a:solidFill>
                  <a:srgbClr val="FFFF00"/>
                </a:solidFill>
                <a:effectLst>
                  <a:outerShdw blurRad="38100" dist="38100" dir="2700000" algn="tl">
                    <a:srgbClr val="000000">
                      <a:alpha val="43137"/>
                    </a:srgbClr>
                  </a:outerShdw>
                </a:effectLst>
                <a:ea typeface="Aptos" panose="020B0004020202020204" pitchFamily="34" charset="0"/>
              </a:rPr>
            </a:br>
            <a:r>
              <a:rPr lang="en-US" sz="5000" b="1" kern="100" dirty="0">
                <a:solidFill>
                  <a:srgbClr val="FFFF00"/>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Wine in </a:t>
            </a:r>
            <a:r>
              <a:rPr lang="en-US" sz="5000" b="1" kern="100"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Madagascar</a:t>
            </a:r>
            <a:br>
              <a:rPr lang="en-US" sz="5000" kern="100" dirty="0">
                <a:solidFill>
                  <a:srgbClr val="FFFF00"/>
                </a:solidFill>
                <a:effectLst>
                  <a:outerShdw blurRad="38100" dist="38100" dir="2700000" algn="tl">
                    <a:srgbClr val="000000">
                      <a:alpha val="43137"/>
                    </a:srgbClr>
                  </a:outerShdw>
                </a:effectLst>
                <a:ea typeface="Aptos" panose="020B0004020202020204" pitchFamily="34" charset="0"/>
              </a:rPr>
            </a:br>
            <a:br>
              <a:rPr lang="en-US" sz="1800"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br>
            <a:r>
              <a:rPr lang="en-US" sz="2800" b="1" dirty="0">
                <a:solidFill>
                  <a:srgbClr val="FFFF00"/>
                </a:solidFill>
                <a:effectLst>
                  <a:outerShdw blurRad="38100" dist="38100" dir="2700000" algn="tl">
                    <a:srgbClr val="000000">
                      <a:alpha val="43137"/>
                    </a:srgbClr>
                  </a:outerShdw>
                </a:effectLst>
                <a:latin typeface="Times New Roman, serif"/>
              </a:rPr>
              <a:t>Presented by</a:t>
            </a:r>
            <a:br>
              <a:rPr lang="en-US" sz="2800" dirty="0">
                <a:solidFill>
                  <a:srgbClr val="FFFF00"/>
                </a:solidFill>
                <a:effectLst>
                  <a:outerShdw blurRad="38100" dist="38100" dir="2700000" algn="tl">
                    <a:srgbClr val="000000">
                      <a:alpha val="43137"/>
                    </a:srgbClr>
                  </a:outerShdw>
                </a:effectLst>
              </a:rPr>
            </a:br>
            <a:r>
              <a:rPr lang="en-US" b="1" dirty="0">
                <a:solidFill>
                  <a:srgbClr val="FFFF00"/>
                </a:solidFill>
                <a:effectLst>
                  <a:outerShdw blurRad="38100" dist="38100" dir="2700000" algn="tl">
                    <a:srgbClr val="000000">
                      <a:alpha val="43137"/>
                    </a:srgbClr>
                  </a:outerShdw>
                </a:effectLst>
                <a:latin typeface="Times New Roman, serif"/>
              </a:rPr>
              <a:t>Marc Silver</a:t>
            </a:r>
            <a:endParaRPr lang="en-US" sz="6000"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92BB52E-0ABE-6680-F535-A6072BF222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00AC9E-E287-AFDD-5F96-98E8C586E9DB}"/>
              </a:ext>
            </a:extLst>
          </p:cNvPr>
          <p:cNvSpPr>
            <a:spLocks noGrp="1"/>
          </p:cNvSpPr>
          <p:nvPr>
            <p:ph type="ctrTitle"/>
          </p:nvPr>
        </p:nvSpPr>
        <p:spPr>
          <a:xfrm>
            <a:off x="0" y="1"/>
            <a:ext cx="12191998"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Regional Breakdown</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46A5EEF-E316-384D-BEE8-7050CEB511D1}"/>
              </a:ext>
            </a:extLst>
          </p:cNvPr>
          <p:cNvSpPr>
            <a:spLocks noGrp="1"/>
          </p:cNvSpPr>
          <p:nvPr>
            <p:ph type="subTitle" idx="1"/>
          </p:nvPr>
        </p:nvSpPr>
        <p:spPr>
          <a:xfrm>
            <a:off x="633046" y="1224221"/>
            <a:ext cx="6790004" cy="4921610"/>
          </a:xfrm>
        </p:spPr>
        <p:txBody>
          <a:bodyPr>
            <a:noAutofit/>
          </a:bodyPr>
          <a:lstStyle/>
          <a:p>
            <a:pPr marL="457200" marR="0" lvl="0" indent="-457200" algn="l">
              <a:lnSpc>
                <a:spcPct val="107000"/>
              </a:lnSpc>
              <a:spcAft>
                <a:spcPts val="800"/>
              </a:spcAft>
              <a:buSzPct val="100000"/>
              <a:buFont typeface="Arial" panose="020B0604020202020204" pitchFamily="34" charset="0"/>
              <a:buChar char="•"/>
              <a:tabLst>
                <a:tab pos="457200" algn="l"/>
              </a:tabLst>
            </a:pPr>
            <a:r>
              <a:rPr lang="en-US" b="1" kern="100" dirty="0" err="1">
                <a:effectLst/>
                <a:ea typeface="Calibri" panose="020F0502020204030204" pitchFamily="34" charset="0"/>
              </a:rPr>
              <a:t>Fianarantsoa</a:t>
            </a:r>
            <a:r>
              <a:rPr lang="en-US" kern="100" dirty="0">
                <a:effectLst/>
                <a:ea typeface="Calibri" panose="020F0502020204030204" pitchFamily="34" charset="0"/>
              </a:rPr>
              <a:t>: Known as Madagascar’s wine capital, this region produces the majority of the country’s wine. Its cooler climate allows for better grape ripening, resulting in wines with balanced acidity.</a:t>
            </a:r>
          </a:p>
          <a:p>
            <a:pPr marL="457200" marR="0" lvl="0" indent="-457200" algn="l">
              <a:lnSpc>
                <a:spcPct val="107000"/>
              </a:lnSpc>
              <a:spcAft>
                <a:spcPts val="800"/>
              </a:spcAft>
              <a:buSzPct val="100000"/>
              <a:buFont typeface="Arial" panose="020B0604020202020204" pitchFamily="34" charset="0"/>
              <a:buChar char="•"/>
              <a:tabLst>
                <a:tab pos="457200" algn="l"/>
              </a:tabLst>
            </a:pPr>
            <a:r>
              <a:rPr lang="en-US" b="1" kern="100" dirty="0" err="1">
                <a:effectLst/>
                <a:ea typeface="Calibri" panose="020F0502020204030204" pitchFamily="34" charset="0"/>
              </a:rPr>
              <a:t>Ambalavao</a:t>
            </a:r>
            <a:r>
              <a:rPr lang="en-US" kern="100" dirty="0">
                <a:effectLst/>
                <a:ea typeface="Calibri" panose="020F0502020204030204" pitchFamily="34" charset="0"/>
              </a:rPr>
              <a:t>: Located nearby, this area is famous for its scenic vineyards and pioneering producers who experiment with organic and sustainable practices.</a:t>
            </a:r>
          </a:p>
          <a:p>
            <a:pPr marL="285750" indent="-285750" algn="l">
              <a:buFont typeface="Arial" panose="020B0604020202020204" pitchFamily="34" charset="0"/>
              <a:buChar char="•"/>
            </a:pPr>
            <a:endParaRPr lang="en-US" sz="2400" dirty="0"/>
          </a:p>
        </p:txBody>
      </p:sp>
      <p:pic>
        <p:nvPicPr>
          <p:cNvPr id="7" name="Picture 6">
            <a:extLst>
              <a:ext uri="{FF2B5EF4-FFF2-40B4-BE49-F238E27FC236}">
                <a16:creationId xmlns:a16="http://schemas.microsoft.com/office/drawing/2014/main" id="{D3721E4F-9C64-A140-CCC4-3687A158DA24}"/>
              </a:ext>
            </a:extLst>
          </p:cNvPr>
          <p:cNvPicPr>
            <a:picLocks noChangeAspect="1"/>
          </p:cNvPicPr>
          <p:nvPr/>
        </p:nvPicPr>
        <p:blipFill>
          <a:blip r:embed="rId3">
            <a:extLst>
              <a:ext uri="{28A0092B-C50C-407E-A947-70E740481C1C}">
                <a14:useLocalDpi xmlns:a14="http://schemas.microsoft.com/office/drawing/2010/main" val="0"/>
              </a:ext>
            </a:extLst>
          </a:blip>
          <a:srcRect l="34606" t="7303" r="6502" b="8620"/>
          <a:stretch/>
        </p:blipFill>
        <p:spPr>
          <a:xfrm>
            <a:off x="7423049" y="1091997"/>
            <a:ext cx="4768949" cy="5766003"/>
          </a:xfrm>
          <a:prstGeom prst="rect">
            <a:avLst/>
          </a:prstGeom>
        </p:spPr>
      </p:pic>
    </p:spTree>
    <p:extLst>
      <p:ext uri="{BB962C8B-B14F-4D97-AF65-F5344CB8AC3E}">
        <p14:creationId xmlns:p14="http://schemas.microsoft.com/office/powerpoint/2010/main" val="602415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79B125D-53ED-7FEC-714B-FC2E076CC0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3AFC97-938A-C4BB-71AB-7253B804633C}"/>
              </a:ext>
            </a:extLst>
          </p:cNvPr>
          <p:cNvSpPr>
            <a:spLocks noGrp="1"/>
          </p:cNvSpPr>
          <p:nvPr>
            <p:ph type="ctrTitle"/>
          </p:nvPr>
        </p:nvSpPr>
        <p:spPr>
          <a:xfrm>
            <a:off x="0" y="1"/>
            <a:ext cx="12191999"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Madagascar’s Major Varietals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9D7D0C24-73E0-85FC-1AC7-DDEE94AD983C}"/>
              </a:ext>
            </a:extLst>
          </p:cNvPr>
          <p:cNvSpPr>
            <a:spLocks noGrp="1"/>
          </p:cNvSpPr>
          <p:nvPr>
            <p:ph type="subTitle" idx="1"/>
          </p:nvPr>
        </p:nvSpPr>
        <p:spPr>
          <a:xfrm>
            <a:off x="1869140" y="1170432"/>
            <a:ext cx="9681883" cy="5404909"/>
          </a:xfrm>
        </p:spPr>
        <p:txBody>
          <a:bodyPr>
            <a:noAutofit/>
          </a:bodyPr>
          <a:lstStyle/>
          <a:p>
            <a:pPr marL="0" marR="0" algn="l">
              <a:lnSpc>
                <a:spcPct val="107000"/>
              </a:lnSpc>
              <a:spcAft>
                <a:spcPts val="800"/>
              </a:spcAft>
            </a:pPr>
            <a:r>
              <a:rPr lang="en-US" kern="100" dirty="0">
                <a:effectLst/>
                <a:ea typeface="Calibri" panose="020F0502020204030204" pitchFamily="34" charset="0"/>
              </a:rPr>
              <a:t>The country’s varietals reflect a blend of imported grapes and locally adapted hybrids.</a:t>
            </a:r>
          </a:p>
          <a:p>
            <a:pPr marL="457200" marR="0" lvl="0" indent="-457200" algn="l">
              <a:lnSpc>
                <a:spcPct val="107000"/>
              </a:lnSpc>
              <a:spcAft>
                <a:spcPts val="800"/>
              </a:spcAft>
              <a:buSzPct val="100000"/>
              <a:buFont typeface="Arial" panose="020B0604020202020204" pitchFamily="34" charset="0"/>
              <a:buChar char="•"/>
              <a:tabLst>
                <a:tab pos="457200" algn="l"/>
              </a:tabLst>
            </a:pPr>
            <a:r>
              <a:rPr lang="en-US" b="1" kern="100" dirty="0">
                <a:effectLst/>
                <a:ea typeface="Calibri" panose="020F0502020204030204" pitchFamily="34" charset="0"/>
              </a:rPr>
              <a:t>Chenin Blanc</a:t>
            </a:r>
            <a:r>
              <a:rPr lang="en-US" kern="100" dirty="0">
                <a:effectLst/>
                <a:ea typeface="Calibri" panose="020F0502020204030204" pitchFamily="34" charset="0"/>
              </a:rPr>
              <a:t>: A white varietal known for its citrus and floral notes, offering crisp, refreshing wines that pair well with seafood.</a:t>
            </a:r>
          </a:p>
          <a:p>
            <a:pPr marL="457200" marR="0" lvl="0" indent="-457200" algn="l">
              <a:lnSpc>
                <a:spcPct val="107000"/>
              </a:lnSpc>
              <a:spcAft>
                <a:spcPts val="800"/>
              </a:spcAft>
              <a:buSzPct val="100000"/>
              <a:buFont typeface="Arial" panose="020B0604020202020204" pitchFamily="34" charset="0"/>
              <a:buChar char="•"/>
              <a:tabLst>
                <a:tab pos="457200" algn="l"/>
              </a:tabLst>
            </a:pPr>
            <a:r>
              <a:rPr lang="en-US" b="1" kern="100" dirty="0">
                <a:effectLst/>
                <a:ea typeface="Calibri" panose="020F0502020204030204" pitchFamily="34" charset="0"/>
              </a:rPr>
              <a:t>Petit Verdot</a:t>
            </a:r>
            <a:r>
              <a:rPr lang="en-US" kern="100" dirty="0">
                <a:effectLst/>
                <a:ea typeface="Calibri" panose="020F0502020204030204" pitchFamily="34" charset="0"/>
              </a:rPr>
              <a:t>: Typically used in blends, it provides structure and deep color to Madagascar’s reds.</a:t>
            </a:r>
          </a:p>
          <a:p>
            <a:pPr marL="457200" marR="0" lvl="0" indent="-457200" algn="l">
              <a:lnSpc>
                <a:spcPct val="107000"/>
              </a:lnSpc>
              <a:spcAft>
                <a:spcPts val="800"/>
              </a:spcAft>
              <a:buSzPct val="100000"/>
              <a:buFont typeface="Arial" panose="020B0604020202020204" pitchFamily="34" charset="0"/>
              <a:buChar char="•"/>
              <a:tabLst>
                <a:tab pos="457200" algn="l"/>
              </a:tabLst>
            </a:pPr>
            <a:r>
              <a:rPr lang="en-US" b="1" kern="100" dirty="0">
                <a:effectLst/>
                <a:ea typeface="Calibri" panose="020F0502020204030204" pitchFamily="34" charset="0"/>
              </a:rPr>
              <a:t>Local Hybrids</a:t>
            </a:r>
            <a:r>
              <a:rPr lang="en-US" kern="100" dirty="0">
                <a:effectLst/>
                <a:ea typeface="Calibri" panose="020F0502020204030204" pitchFamily="34" charset="0"/>
              </a:rPr>
              <a:t>: Unique to Madagascar, these grapes are adapted to the tropical climate, producing wines with bold tropical fruit flavors and a hint of spice.</a:t>
            </a:r>
          </a:p>
        </p:txBody>
      </p:sp>
      <p:pic>
        <p:nvPicPr>
          <p:cNvPr id="5" name="Picture 4">
            <a:extLst>
              <a:ext uri="{FF2B5EF4-FFF2-40B4-BE49-F238E27FC236}">
                <a16:creationId xmlns:a16="http://schemas.microsoft.com/office/drawing/2014/main" id="{7B4C3A30-4926-F3D6-4DBF-41296F5C7CC8}"/>
              </a:ext>
            </a:extLst>
          </p:cNvPr>
          <p:cNvPicPr>
            <a:picLocks noChangeAspect="1"/>
          </p:cNvPicPr>
          <p:nvPr/>
        </p:nvPicPr>
        <p:blipFill>
          <a:blip r:embed="rId3">
            <a:extLst>
              <a:ext uri="{28A0092B-C50C-407E-A947-70E740481C1C}">
                <a14:useLocalDpi xmlns:a14="http://schemas.microsoft.com/office/drawing/2010/main" val="0"/>
              </a:ext>
            </a:extLst>
          </a:blip>
          <a:srcRect l="34248" r="32222"/>
          <a:stretch/>
        </p:blipFill>
        <p:spPr>
          <a:xfrm>
            <a:off x="-174813" y="282658"/>
            <a:ext cx="2299447" cy="6858000"/>
          </a:xfrm>
          <a:prstGeom prst="rect">
            <a:avLst/>
          </a:prstGeom>
        </p:spPr>
      </p:pic>
    </p:spTree>
    <p:extLst>
      <p:ext uri="{BB962C8B-B14F-4D97-AF65-F5344CB8AC3E}">
        <p14:creationId xmlns:p14="http://schemas.microsoft.com/office/powerpoint/2010/main" val="2372166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B94F3D6-BAE0-91DB-1EC9-2B9FCE8B30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F69D1C-A604-3895-7EDC-0C5A325B71D1}"/>
              </a:ext>
            </a:extLst>
          </p:cNvPr>
          <p:cNvSpPr>
            <a:spLocks noGrp="1"/>
          </p:cNvSpPr>
          <p:nvPr>
            <p:ph type="ctrTitle"/>
          </p:nvPr>
        </p:nvSpPr>
        <p:spPr>
          <a:xfrm>
            <a:off x="0" y="1"/>
            <a:ext cx="12191999"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Madagascar’s </a:t>
            </a:r>
            <a:r>
              <a:rPr lang="en-US" b="1" dirty="0"/>
              <a:t>Hybrid</a:t>
            </a: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 Varietals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0686E911-7D1D-C30C-8DBA-2936967E3D9C}"/>
              </a:ext>
            </a:extLst>
          </p:cNvPr>
          <p:cNvSpPr>
            <a:spLocks noGrp="1"/>
          </p:cNvSpPr>
          <p:nvPr>
            <p:ph type="subTitle" idx="1"/>
          </p:nvPr>
        </p:nvSpPr>
        <p:spPr>
          <a:xfrm>
            <a:off x="633046" y="1170433"/>
            <a:ext cx="10043919" cy="5553096"/>
          </a:xfrm>
        </p:spPr>
        <p:txBody>
          <a:bodyPr>
            <a:noAutofit/>
          </a:bodyPr>
          <a:lstStyle/>
          <a:p>
            <a:pPr marL="342900" indent="-342900" algn="l">
              <a:buFont typeface="Arial" panose="020B0604020202020204" pitchFamily="34" charset="0"/>
              <a:buChar char="•"/>
            </a:pPr>
            <a:r>
              <a:rPr lang="en-US" sz="2400" b="1" dirty="0"/>
              <a:t>Petit </a:t>
            </a:r>
            <a:r>
              <a:rPr lang="en-US" sz="2400" b="1" dirty="0" err="1"/>
              <a:t>Bouschet</a:t>
            </a:r>
            <a:r>
              <a:rPr lang="en-US" sz="2400" b="1" dirty="0"/>
              <a:t>:</a:t>
            </a:r>
            <a:r>
              <a:rPr lang="en-US" sz="2400" dirty="0"/>
              <a:t> Known for its deep color and robust flavor, this grape contributes to the rich profile of Malagasy red wines.</a:t>
            </a:r>
          </a:p>
          <a:p>
            <a:pPr marL="342900" indent="-342900" algn="l">
              <a:buFont typeface="Arial" panose="020B0604020202020204" pitchFamily="34" charset="0"/>
              <a:buChar char="•"/>
            </a:pPr>
            <a:r>
              <a:rPr lang="en-US" sz="2400" b="1" dirty="0" err="1"/>
              <a:t>Chambourcin</a:t>
            </a:r>
            <a:r>
              <a:rPr lang="en-US" sz="2400" b="1" dirty="0"/>
              <a:t>:</a:t>
            </a:r>
            <a:r>
              <a:rPr lang="en-US" sz="2400" dirty="0"/>
              <a:t> A versatile red grape that produces wines with a balance of fruitiness and acidity, often exhibiting berry and spice notes.</a:t>
            </a:r>
          </a:p>
          <a:p>
            <a:pPr marL="342900" indent="-342900" algn="l">
              <a:buFont typeface="Arial" panose="020B0604020202020204" pitchFamily="34" charset="0"/>
              <a:buChar char="•"/>
            </a:pPr>
            <a:r>
              <a:rPr lang="en-US" sz="2400" b="1" dirty="0"/>
              <a:t>Villard Blanc:</a:t>
            </a:r>
            <a:r>
              <a:rPr lang="en-US" sz="2400" dirty="0"/>
              <a:t> A white grape variety yielding wines that are fresh and aromatic, with subtle fruit flavors.</a:t>
            </a:r>
          </a:p>
          <a:p>
            <a:pPr marL="342900" indent="-342900" algn="l">
              <a:buFont typeface="Arial" panose="020B0604020202020204" pitchFamily="34" charset="0"/>
              <a:buChar char="•"/>
            </a:pPr>
            <a:r>
              <a:rPr lang="en-US" sz="2400" b="1" dirty="0" err="1"/>
              <a:t>Seyve</a:t>
            </a:r>
            <a:r>
              <a:rPr lang="en-US" sz="2400" b="1" dirty="0"/>
              <a:t> Villard:</a:t>
            </a:r>
            <a:r>
              <a:rPr lang="en-US" sz="2400" dirty="0"/>
              <a:t> This hybrid is used to create medium-bodied reds with earthy undertones, offering a unique taste experience.</a:t>
            </a:r>
          </a:p>
          <a:p>
            <a:pPr marL="342900" indent="-342900" algn="l">
              <a:buFont typeface="Arial" panose="020B0604020202020204" pitchFamily="34" charset="0"/>
              <a:buChar char="•"/>
            </a:pPr>
            <a:r>
              <a:rPr lang="en-US" sz="2400" b="1" dirty="0" err="1"/>
              <a:t>Couderc</a:t>
            </a:r>
            <a:r>
              <a:rPr lang="en-US" sz="2400" b="1" dirty="0"/>
              <a:t> Blanc:</a:t>
            </a:r>
            <a:r>
              <a:rPr lang="en-US" sz="2400" dirty="0"/>
              <a:t> A white grape producing wines that are light and crisp, ideal for casual sipping.</a:t>
            </a:r>
          </a:p>
          <a:p>
            <a:pPr marL="342900" indent="-342900" algn="l">
              <a:buFont typeface="Arial" panose="020B0604020202020204" pitchFamily="34" charset="0"/>
              <a:buChar char="•"/>
            </a:pPr>
            <a:r>
              <a:rPr lang="en-US" sz="2400" b="1" dirty="0" err="1"/>
              <a:t>Viala</a:t>
            </a:r>
            <a:r>
              <a:rPr lang="en-US" sz="2400" b="1" dirty="0"/>
              <a:t>:</a:t>
            </a:r>
            <a:r>
              <a:rPr lang="en-US" sz="2400" dirty="0"/>
              <a:t> Utilized in both red and rosé wines, </a:t>
            </a:r>
            <a:r>
              <a:rPr lang="en-US" sz="2400" dirty="0" err="1"/>
              <a:t>Viala</a:t>
            </a:r>
            <a:r>
              <a:rPr lang="en-US" sz="2400" dirty="0"/>
              <a:t> imparts a fresh and fruity character, making it popular among local consumers.</a:t>
            </a:r>
          </a:p>
        </p:txBody>
      </p:sp>
      <p:pic>
        <p:nvPicPr>
          <p:cNvPr id="5" name="Picture 4">
            <a:extLst>
              <a:ext uri="{FF2B5EF4-FFF2-40B4-BE49-F238E27FC236}">
                <a16:creationId xmlns:a16="http://schemas.microsoft.com/office/drawing/2014/main" id="{36E031B5-F08A-E016-B59B-DDA22198643D}"/>
              </a:ext>
            </a:extLst>
          </p:cNvPr>
          <p:cNvPicPr>
            <a:picLocks noChangeAspect="1"/>
          </p:cNvPicPr>
          <p:nvPr/>
        </p:nvPicPr>
        <p:blipFill>
          <a:blip r:embed="rId2">
            <a:extLst>
              <a:ext uri="{28A0092B-C50C-407E-A947-70E740481C1C}">
                <a14:useLocalDpi xmlns:a14="http://schemas.microsoft.com/office/drawing/2010/main" val="0"/>
              </a:ext>
            </a:extLst>
          </a:blip>
          <a:srcRect l="20933" t="1961" r="15541" b="17066"/>
          <a:stretch/>
        </p:blipFill>
        <p:spPr>
          <a:xfrm>
            <a:off x="10676965" y="1200052"/>
            <a:ext cx="1507105" cy="5657947"/>
          </a:xfrm>
          <a:prstGeom prst="rect">
            <a:avLst/>
          </a:prstGeom>
        </p:spPr>
      </p:pic>
    </p:spTree>
    <p:extLst>
      <p:ext uri="{BB962C8B-B14F-4D97-AF65-F5344CB8AC3E}">
        <p14:creationId xmlns:p14="http://schemas.microsoft.com/office/powerpoint/2010/main" val="2085213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C70A00B-02BF-8314-3B6D-0919CDA49F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7CAB7E-A1C8-B8FE-A0DB-FD791AED2BD6}"/>
              </a:ext>
            </a:extLst>
          </p:cNvPr>
          <p:cNvSpPr>
            <a:spLocks noGrp="1"/>
          </p:cNvSpPr>
          <p:nvPr>
            <p:ph type="ctrTitle"/>
          </p:nvPr>
        </p:nvSpPr>
        <p:spPr>
          <a:xfrm>
            <a:off x="0" y="1"/>
            <a:ext cx="12191999"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Madagascar’s </a:t>
            </a:r>
            <a:r>
              <a:rPr lang="en-US" b="1" dirty="0"/>
              <a:t>Hybrid</a:t>
            </a: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 Varietals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742B7684-133C-66B5-1E19-B6D38385E005}"/>
              </a:ext>
            </a:extLst>
          </p:cNvPr>
          <p:cNvSpPr>
            <a:spLocks noGrp="1"/>
          </p:cNvSpPr>
          <p:nvPr>
            <p:ph type="subTitle" idx="1"/>
          </p:nvPr>
        </p:nvSpPr>
        <p:spPr>
          <a:xfrm>
            <a:off x="1815352" y="1170433"/>
            <a:ext cx="9856695" cy="4867296"/>
          </a:xfrm>
        </p:spPr>
        <p:txBody>
          <a:bodyPr>
            <a:noAutofit/>
          </a:bodyPr>
          <a:lstStyle/>
          <a:p>
            <a:pPr marL="342900" indent="-342900" algn="l">
              <a:lnSpc>
                <a:spcPct val="100000"/>
              </a:lnSpc>
              <a:buFont typeface="Arial" panose="020B0604020202020204" pitchFamily="34" charset="0"/>
              <a:buChar char="•"/>
            </a:pPr>
            <a:r>
              <a:rPr lang="en-US" sz="2400" dirty="0"/>
              <a:t>These hybrids are more resistant to diseases and pests, and they require less water—advantages that are crucial in Madagascar's humid climate. While these grapes may not match the refinement of traditional Vitis vinifera varieties, they play a significant role in the country's wine production. </a:t>
            </a:r>
          </a:p>
          <a:p>
            <a:pPr marL="342900" indent="-342900" algn="l">
              <a:lnSpc>
                <a:spcPct val="100000"/>
              </a:lnSpc>
              <a:buFont typeface="Arial" panose="020B0604020202020204" pitchFamily="34" charset="0"/>
              <a:buChar char="•"/>
            </a:pPr>
            <a:r>
              <a:rPr lang="en-US" sz="2400" dirty="0"/>
              <a:t>It's worth noting that some Malagasy wineries, like Clos </a:t>
            </a:r>
            <a:r>
              <a:rPr lang="en-US" sz="2400" dirty="0" err="1"/>
              <a:t>Nomena</a:t>
            </a:r>
            <a:r>
              <a:rPr lang="en-US" sz="2400" dirty="0"/>
              <a:t>, have begun cultivating noble European grape varieties, aiming to elevate the quality and international appeal of their wines. </a:t>
            </a:r>
          </a:p>
          <a:p>
            <a:pPr marL="342900" indent="-342900" algn="l">
              <a:lnSpc>
                <a:spcPct val="100000"/>
              </a:lnSpc>
              <a:buFont typeface="Arial" panose="020B0604020202020204" pitchFamily="34" charset="0"/>
              <a:buChar char="•"/>
            </a:pPr>
            <a:r>
              <a:rPr lang="en-US" sz="2400" dirty="0"/>
              <a:t>In summary, Madagascar's use of hybrid grape varieties showcases the adaptability and innovation of its wine industry, striving to produce distinctive wines that reflect the island's unique terroir.</a:t>
            </a:r>
          </a:p>
        </p:txBody>
      </p:sp>
      <p:pic>
        <p:nvPicPr>
          <p:cNvPr id="5" name="Picture 4">
            <a:extLst>
              <a:ext uri="{FF2B5EF4-FFF2-40B4-BE49-F238E27FC236}">
                <a16:creationId xmlns:a16="http://schemas.microsoft.com/office/drawing/2014/main" id="{FDDB585D-39A7-3EB9-222C-A6DA71C12A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853" y="0"/>
            <a:ext cx="3429000" cy="6858000"/>
          </a:xfrm>
          <a:prstGeom prst="rect">
            <a:avLst/>
          </a:prstGeom>
        </p:spPr>
      </p:pic>
    </p:spTree>
    <p:extLst>
      <p:ext uri="{BB962C8B-B14F-4D97-AF65-F5344CB8AC3E}">
        <p14:creationId xmlns:p14="http://schemas.microsoft.com/office/powerpoint/2010/main" val="3590040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67E6129-2A41-F675-411F-A8DB9F23DB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080BC4-3290-D45B-637F-EE11824047A2}"/>
              </a:ext>
            </a:extLst>
          </p:cNvPr>
          <p:cNvSpPr>
            <a:spLocks noGrp="1"/>
          </p:cNvSpPr>
          <p:nvPr>
            <p:ph type="ctrTitle"/>
          </p:nvPr>
        </p:nvSpPr>
        <p:spPr>
          <a:xfrm>
            <a:off x="0" y="1"/>
            <a:ext cx="12192000" cy="1170431"/>
          </a:xfrm>
        </p:spPr>
        <p:txBody>
          <a:bodyPr anchor="ctr">
            <a:no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Notable Wineries</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C05C64CB-780C-AA3A-6105-9ECACA581150}"/>
              </a:ext>
            </a:extLst>
          </p:cNvPr>
          <p:cNvSpPr>
            <a:spLocks noGrp="1"/>
          </p:cNvSpPr>
          <p:nvPr>
            <p:ph type="subTitle" idx="1"/>
          </p:nvPr>
        </p:nvSpPr>
        <p:spPr>
          <a:xfrm>
            <a:off x="597877" y="1170432"/>
            <a:ext cx="6582852" cy="5591314"/>
          </a:xfrm>
        </p:spPr>
        <p:txBody>
          <a:bodyPr>
            <a:noAutofit/>
          </a:bodyPr>
          <a:lstStyle/>
          <a:p>
            <a:pPr marR="0" algn="l">
              <a:lnSpc>
                <a:spcPct val="107000"/>
              </a:lnSpc>
              <a:spcAft>
                <a:spcPts val="800"/>
              </a:spcAft>
            </a:pPr>
            <a:r>
              <a:rPr lang="en-US" b="1" kern="100" dirty="0" err="1">
                <a:effectLst/>
                <a:ea typeface="Calibri" panose="020F0502020204030204" pitchFamily="34" charset="0"/>
              </a:rPr>
              <a:t>Lazan’i</a:t>
            </a:r>
            <a:r>
              <a:rPr lang="en-US" b="1" kern="100" dirty="0">
                <a:effectLst/>
                <a:ea typeface="Calibri" panose="020F0502020204030204" pitchFamily="34" charset="0"/>
              </a:rPr>
              <a:t> Betsileo</a:t>
            </a:r>
            <a:endParaRPr lang="en-US" kern="100" dirty="0">
              <a:effectLst/>
              <a:ea typeface="Calibri" panose="020F0502020204030204" pitchFamily="34" charset="0"/>
            </a:endParaRPr>
          </a:p>
          <a:p>
            <a:pPr marL="457200" marR="0" indent="-457200" algn="l">
              <a:lnSpc>
                <a:spcPct val="107000"/>
              </a:lnSpc>
              <a:spcAft>
                <a:spcPts val="800"/>
              </a:spcAft>
              <a:buFont typeface="Arial" panose="020B0604020202020204" pitchFamily="34" charset="0"/>
              <a:buChar char="•"/>
            </a:pPr>
            <a:r>
              <a:rPr lang="en-US" kern="100" dirty="0" err="1">
                <a:effectLst/>
                <a:ea typeface="Calibri" panose="020F0502020204030204" pitchFamily="34" charset="0"/>
              </a:rPr>
              <a:t>Lazan’i</a:t>
            </a:r>
            <a:r>
              <a:rPr lang="en-US" kern="100" dirty="0">
                <a:effectLst/>
                <a:ea typeface="Calibri" panose="020F0502020204030204" pitchFamily="34" charset="0"/>
              </a:rPr>
              <a:t> Betsileo is one of the most recognized names in Madagascar’s wine industry. </a:t>
            </a:r>
          </a:p>
          <a:p>
            <a:pPr marL="457200" marR="0" indent="-457200" algn="l">
              <a:lnSpc>
                <a:spcPct val="107000"/>
              </a:lnSpc>
              <a:spcAft>
                <a:spcPts val="800"/>
              </a:spcAft>
              <a:buFont typeface="Arial" panose="020B0604020202020204" pitchFamily="34" charset="0"/>
              <a:buChar char="•"/>
            </a:pPr>
            <a:r>
              <a:rPr lang="en-US" kern="100" dirty="0">
                <a:effectLst/>
                <a:ea typeface="Calibri" panose="020F0502020204030204" pitchFamily="34" charset="0"/>
              </a:rPr>
              <a:t>Known for its focus on sustainability, the winery blends traditional techniques with modern innovations. </a:t>
            </a:r>
          </a:p>
          <a:p>
            <a:pPr marL="457200" marR="0" indent="-457200" algn="l">
              <a:lnSpc>
                <a:spcPct val="107000"/>
              </a:lnSpc>
              <a:spcAft>
                <a:spcPts val="800"/>
              </a:spcAft>
              <a:buFont typeface="Arial" panose="020B0604020202020204" pitchFamily="34" charset="0"/>
              <a:buChar char="•"/>
            </a:pPr>
            <a:r>
              <a:rPr lang="en-US" kern="100" dirty="0">
                <a:effectLst/>
                <a:ea typeface="Calibri" panose="020F0502020204030204" pitchFamily="34" charset="0"/>
              </a:rPr>
              <a:t>Their standout wines include a robust red blend and a crisp Chenin Blanc that has gained attention in international tastings.</a:t>
            </a:r>
          </a:p>
        </p:txBody>
      </p:sp>
      <p:pic>
        <p:nvPicPr>
          <p:cNvPr id="5" name="Picture 4">
            <a:extLst>
              <a:ext uri="{FF2B5EF4-FFF2-40B4-BE49-F238E27FC236}">
                <a16:creationId xmlns:a16="http://schemas.microsoft.com/office/drawing/2014/main" id="{41F9DD2E-4E37-11E4-12A7-5504633C6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231" y="1170432"/>
            <a:ext cx="4954769" cy="3710850"/>
          </a:xfrm>
          <a:prstGeom prst="rect">
            <a:avLst/>
          </a:prstGeom>
        </p:spPr>
      </p:pic>
    </p:spTree>
    <p:extLst>
      <p:ext uri="{BB962C8B-B14F-4D97-AF65-F5344CB8AC3E}">
        <p14:creationId xmlns:p14="http://schemas.microsoft.com/office/powerpoint/2010/main" val="1865446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F5F8FE5-4DBB-0E41-6395-FA5E309CE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509E4E-97F3-EC5C-EF7F-5311F41905B2}"/>
              </a:ext>
            </a:extLst>
          </p:cNvPr>
          <p:cNvSpPr>
            <a:spLocks noGrp="1"/>
          </p:cNvSpPr>
          <p:nvPr>
            <p:ph type="ctrTitle"/>
          </p:nvPr>
        </p:nvSpPr>
        <p:spPr>
          <a:xfrm>
            <a:off x="0" y="1"/>
            <a:ext cx="12192000" cy="1170431"/>
          </a:xfrm>
        </p:spPr>
        <p:txBody>
          <a:bodyPr anchor="ctr">
            <a:no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Notable Wineries</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BD9B04F-F5FD-96E1-F6F4-A4FE8C5B7C92}"/>
              </a:ext>
            </a:extLst>
          </p:cNvPr>
          <p:cNvSpPr>
            <a:spLocks noGrp="1"/>
          </p:cNvSpPr>
          <p:nvPr>
            <p:ph type="subTitle" idx="1"/>
          </p:nvPr>
        </p:nvSpPr>
        <p:spPr>
          <a:xfrm>
            <a:off x="6481481" y="1170432"/>
            <a:ext cx="5472953" cy="5591314"/>
          </a:xfrm>
        </p:spPr>
        <p:txBody>
          <a:bodyPr>
            <a:noAutofit/>
          </a:bodyPr>
          <a:lstStyle/>
          <a:p>
            <a:pPr marR="0" algn="l">
              <a:lnSpc>
                <a:spcPct val="107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Clos </a:t>
            </a:r>
            <a:r>
              <a:rPr lang="en-US" b="1" kern="100" dirty="0" err="1">
                <a:effectLst/>
                <a:latin typeface="Times New Roman" panose="02020603050405020304" pitchFamily="18" charset="0"/>
                <a:ea typeface="Calibri" panose="020F0502020204030204" pitchFamily="34" charset="0"/>
                <a:cs typeface="Times New Roman" panose="02020603050405020304" pitchFamily="18" charset="0"/>
              </a:rPr>
              <a:t>Malaza</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This boutique winery is celebrated for its commitment to organic farming and small-batch production. </a:t>
            </a:r>
          </a:p>
          <a:p>
            <a:pPr marL="457200" marR="0" indent="-45720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Clos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Malaza’s</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wines are characterized by their balance and vibrant expression of Madagascar’s terroir.</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E8AD9B8-8238-1A4F-2FA6-1848D4F70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10643"/>
            <a:ext cx="6481482" cy="4854274"/>
          </a:xfrm>
          <a:prstGeom prst="rect">
            <a:avLst/>
          </a:prstGeom>
        </p:spPr>
      </p:pic>
    </p:spTree>
    <p:extLst>
      <p:ext uri="{BB962C8B-B14F-4D97-AF65-F5344CB8AC3E}">
        <p14:creationId xmlns:p14="http://schemas.microsoft.com/office/powerpoint/2010/main" val="3246528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4CBED7F-30F3-2CE3-BBF9-E7A39CAF8D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A9DA33-0446-52CA-7655-070D7CF2CE04}"/>
              </a:ext>
            </a:extLst>
          </p:cNvPr>
          <p:cNvSpPr>
            <a:spLocks noGrp="1"/>
          </p:cNvSpPr>
          <p:nvPr>
            <p:ph type="ctrTitle"/>
          </p:nvPr>
        </p:nvSpPr>
        <p:spPr>
          <a:xfrm>
            <a:off x="0" y="1"/>
            <a:ext cx="12192000" cy="1170431"/>
          </a:xfrm>
        </p:spPr>
        <p:txBody>
          <a:bodyPr anchor="ctr">
            <a:normAutofit/>
          </a:bodyPr>
          <a:lstStyle/>
          <a:p>
            <a:r>
              <a:rPr lang="en-US" b="1" dirty="0"/>
              <a:t>The Cultural Significance</a:t>
            </a:r>
            <a:endParaRPr lang="en-US" dirty="0"/>
          </a:p>
        </p:txBody>
      </p:sp>
      <p:sp>
        <p:nvSpPr>
          <p:cNvPr id="3" name="Subtitle 2">
            <a:extLst>
              <a:ext uri="{FF2B5EF4-FFF2-40B4-BE49-F238E27FC236}">
                <a16:creationId xmlns:a16="http://schemas.microsoft.com/office/drawing/2014/main" id="{31478E47-7986-519F-A460-A492308AF9DD}"/>
              </a:ext>
            </a:extLst>
          </p:cNvPr>
          <p:cNvSpPr>
            <a:spLocks noGrp="1"/>
          </p:cNvSpPr>
          <p:nvPr>
            <p:ph type="subTitle" idx="1"/>
          </p:nvPr>
        </p:nvSpPr>
        <p:spPr>
          <a:xfrm>
            <a:off x="376518" y="1318351"/>
            <a:ext cx="11815482" cy="1882050"/>
          </a:xfrm>
        </p:spPr>
        <p:txBody>
          <a:bodyPr>
            <a:noAutofit/>
          </a:bodyPr>
          <a:lstStyle/>
          <a:p>
            <a:pPr marL="457200" indent="-457200" algn="l">
              <a:buFont typeface="Arial" panose="020B0604020202020204" pitchFamily="34" charset="0"/>
              <a:buChar char="•"/>
            </a:pPr>
            <a:r>
              <a:rPr lang="en-US" dirty="0"/>
              <a:t>Wine in Madagascar is more than just a beverage—it’s a symbol of ingenuity and adaptation. </a:t>
            </a:r>
          </a:p>
          <a:p>
            <a:pPr marL="457200" indent="-457200" algn="l">
              <a:buFont typeface="Arial" panose="020B0604020202020204" pitchFamily="34" charset="0"/>
              <a:buChar char="•"/>
            </a:pPr>
            <a:r>
              <a:rPr lang="en-US" dirty="0"/>
              <a:t>It plays a role in local festivals, celebrations, and culinary traditions. </a:t>
            </a:r>
          </a:p>
        </p:txBody>
      </p:sp>
      <p:pic>
        <p:nvPicPr>
          <p:cNvPr id="5" name="Picture 4">
            <a:extLst>
              <a:ext uri="{FF2B5EF4-FFF2-40B4-BE49-F238E27FC236}">
                <a16:creationId xmlns:a16="http://schemas.microsoft.com/office/drawing/2014/main" id="{1CF3310F-50ED-D535-802B-F94650107A7B}"/>
              </a:ext>
            </a:extLst>
          </p:cNvPr>
          <p:cNvPicPr>
            <a:picLocks noChangeAspect="1"/>
          </p:cNvPicPr>
          <p:nvPr/>
        </p:nvPicPr>
        <p:blipFill>
          <a:blip r:embed="rId3">
            <a:extLst>
              <a:ext uri="{28A0092B-C50C-407E-A947-70E740481C1C}">
                <a14:useLocalDpi xmlns:a14="http://schemas.microsoft.com/office/drawing/2010/main" val="0"/>
              </a:ext>
            </a:extLst>
          </a:blip>
          <a:srcRect l="4513" r="4718"/>
          <a:stretch/>
        </p:blipFill>
        <p:spPr>
          <a:xfrm>
            <a:off x="4892937" y="2689412"/>
            <a:ext cx="7299063" cy="4020670"/>
          </a:xfrm>
          <a:prstGeom prst="rect">
            <a:avLst/>
          </a:prstGeom>
        </p:spPr>
      </p:pic>
      <p:sp>
        <p:nvSpPr>
          <p:cNvPr id="7" name="TextBox 6">
            <a:extLst>
              <a:ext uri="{FF2B5EF4-FFF2-40B4-BE49-F238E27FC236}">
                <a16:creationId xmlns:a16="http://schemas.microsoft.com/office/drawing/2014/main" id="{DF4DD115-E13C-48AE-FD13-9E93FC693DF5}"/>
              </a:ext>
            </a:extLst>
          </p:cNvPr>
          <p:cNvSpPr txBox="1"/>
          <p:nvPr/>
        </p:nvSpPr>
        <p:spPr>
          <a:xfrm>
            <a:off x="376518" y="2967335"/>
            <a:ext cx="4516419" cy="2677656"/>
          </a:xfrm>
          <a:prstGeom prst="rect">
            <a:avLst/>
          </a:prstGeom>
          <a:noFill/>
        </p:spPr>
        <p:txBody>
          <a:bodyPr wrap="square">
            <a:spAutoFit/>
          </a:bodyPr>
          <a:lstStyle/>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 areas like </a:t>
            </a:r>
            <a:r>
              <a:rPr lang="en-US" sz="2800" dirty="0" err="1">
                <a:latin typeface="Times New Roman" panose="02020603050405020304" pitchFamily="18" charset="0"/>
                <a:cs typeface="Times New Roman" panose="02020603050405020304" pitchFamily="18" charset="0"/>
              </a:rPr>
              <a:t>Fianarantsoa</a:t>
            </a:r>
            <a:r>
              <a:rPr lang="en-US" sz="2800" dirty="0">
                <a:latin typeface="Times New Roman" panose="02020603050405020304" pitchFamily="18" charset="0"/>
                <a:cs typeface="Times New Roman" panose="02020603050405020304" pitchFamily="18" charset="0"/>
              </a:rPr>
              <a:t>, winemaking is a family craft passed down through generations, preserving both heritage and community spirit.</a:t>
            </a:r>
          </a:p>
        </p:txBody>
      </p:sp>
    </p:spTree>
    <p:extLst>
      <p:ext uri="{BB962C8B-B14F-4D97-AF65-F5344CB8AC3E}">
        <p14:creationId xmlns:p14="http://schemas.microsoft.com/office/powerpoint/2010/main" val="325615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Autofit/>
          </a:bodyPr>
          <a:lstStyle/>
          <a:p>
            <a:pPr marL="0" marR="0">
              <a:lnSpc>
                <a:spcPct val="107000"/>
              </a:lnSpc>
              <a:spcAft>
                <a:spcPts val="800"/>
              </a:spcAft>
            </a:pPr>
            <a:r>
              <a:rPr lang="en-US" sz="5000" b="1" kern="100" dirty="0">
                <a:effectLst/>
                <a:latin typeface="Times New Roman" panose="02020603050405020304" pitchFamily="18" charset="0"/>
                <a:ea typeface="Calibri" panose="020F0502020204030204" pitchFamily="34" charset="0"/>
                <a:cs typeface="Times New Roman" panose="02020603050405020304" pitchFamily="18" charset="0"/>
              </a:rPr>
              <a:t>Contemporary Developments</a:t>
            </a:r>
            <a:endParaRPr lang="en-US" sz="5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11338560" cy="2258568"/>
          </a:xfrm>
        </p:spPr>
        <p:txBody>
          <a:bodyPr>
            <a:noAutofit/>
          </a:bodyPr>
          <a:lstStyle/>
          <a:p>
            <a:pPr marL="457200" marR="0" indent="-45720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Madagascar’s wine industry is gradually making its mark. </a:t>
            </a:r>
          </a:p>
          <a:p>
            <a:pPr marL="457200" marR="0" indent="-45720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Wineries are exploring sustainable viticulture, experimenting with biodynamic methods, and aiming for greater visibility in international markets. </a:t>
            </a:r>
          </a:p>
        </p:txBody>
      </p:sp>
      <p:pic>
        <p:nvPicPr>
          <p:cNvPr id="5" name="Picture 4">
            <a:extLst>
              <a:ext uri="{FF2B5EF4-FFF2-40B4-BE49-F238E27FC236}">
                <a16:creationId xmlns:a16="http://schemas.microsoft.com/office/drawing/2014/main" id="{339D78F5-1102-77ED-AE11-2D9A1800C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6110322" cy="3428999"/>
          </a:xfrm>
          <a:prstGeom prst="rect">
            <a:avLst/>
          </a:prstGeom>
        </p:spPr>
      </p:pic>
      <p:sp>
        <p:nvSpPr>
          <p:cNvPr id="7" name="TextBox 6">
            <a:extLst>
              <a:ext uri="{FF2B5EF4-FFF2-40B4-BE49-F238E27FC236}">
                <a16:creationId xmlns:a16="http://schemas.microsoft.com/office/drawing/2014/main" id="{0B0556EE-4A38-3A08-5E06-4AA204611DE7}"/>
              </a:ext>
            </a:extLst>
          </p:cNvPr>
          <p:cNvSpPr txBox="1"/>
          <p:nvPr/>
        </p:nvSpPr>
        <p:spPr>
          <a:xfrm>
            <a:off x="6266328" y="3429000"/>
            <a:ext cx="5645256" cy="1913665"/>
          </a:xfrm>
          <a:prstGeom prst="rect">
            <a:avLst/>
          </a:prstGeom>
          <a:noFill/>
        </p:spPr>
        <p:txBody>
          <a:bodyPr wrap="square">
            <a:spAutoFit/>
          </a:bodyPr>
          <a:lstStyle/>
          <a:p>
            <a:pPr marL="457200" marR="0" indent="-457200" algn="l">
              <a:lnSpc>
                <a:spcPct val="107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Climate change poses challenges, but innovative techniques, like using drought-resistant grape varietals, offer hope for the future.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5907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74711"/>
          </a:xfrm>
        </p:spPr>
        <p:txBody>
          <a:bodyPr anchor="ctr">
            <a:no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Final Thoughts</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78224" y="1252975"/>
            <a:ext cx="5728447" cy="5605024"/>
          </a:xfrm>
        </p:spPr>
        <p:txBody>
          <a:bodyPr>
            <a:noAutofit/>
          </a:bodyPr>
          <a:lstStyle/>
          <a:p>
            <a:pPr marL="285750" marR="0" indent="-28575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Madagascar’s wine scene is a testament to the island’s resilience and creativity. </a:t>
            </a:r>
          </a:p>
          <a:p>
            <a:pPr marL="285750" marR="0" indent="-28575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While small in scale, the country’s wines reflect its unique terroir and rich cultural heritage. </a:t>
            </a:r>
          </a:p>
          <a:p>
            <a:pPr marL="285750" marR="0" indent="-28575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As you explore Madagascar’s offerings, you’ll discover wines that are not only distinct but also full of character, a true reflection of this remarkable land.</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9002DB6-CC2A-8D34-DE17-A46542C84AB5}"/>
              </a:ext>
            </a:extLst>
          </p:cNvPr>
          <p:cNvPicPr>
            <a:picLocks noChangeAspect="1"/>
          </p:cNvPicPr>
          <p:nvPr/>
        </p:nvPicPr>
        <p:blipFill>
          <a:blip r:embed="rId3">
            <a:extLst>
              <a:ext uri="{28A0092B-C50C-407E-A947-70E740481C1C}">
                <a14:useLocalDpi xmlns:a14="http://schemas.microsoft.com/office/drawing/2010/main" val="0"/>
              </a:ext>
            </a:extLst>
          </a:blip>
          <a:srcRect r="16263"/>
          <a:stretch/>
        </p:blipFill>
        <p:spPr>
          <a:xfrm>
            <a:off x="6329995" y="1441234"/>
            <a:ext cx="5862005" cy="4179637"/>
          </a:xfrm>
          <a:prstGeom prst="rect">
            <a:avLst/>
          </a:prstGeom>
        </p:spPr>
      </p:pic>
    </p:spTree>
    <p:extLst>
      <p:ext uri="{BB962C8B-B14F-4D97-AF65-F5344CB8AC3E}">
        <p14:creationId xmlns:p14="http://schemas.microsoft.com/office/powerpoint/2010/main" val="1151273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804673"/>
            <a:ext cx="9144000" cy="1719072"/>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036064"/>
            <a:ext cx="10196623" cy="4281165"/>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Wine Spectator, </a:t>
            </a:r>
            <a:r>
              <a:rPr lang="en-US" dirty="0"/>
              <a:t>Wine Enthusiast</a:t>
            </a:r>
            <a:r>
              <a:rPr lang="en-US" b="1" dirty="0"/>
              <a:t>, </a:t>
            </a:r>
            <a:r>
              <a:rPr lang="en-US" dirty="0"/>
              <a:t>BKWine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405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b="1" kern="100" dirty="0">
                <a:effectLst/>
                <a:ea typeface="Aptos" panose="020B0004020202020204" pitchFamily="34" charset="0"/>
              </a:rPr>
              <a:t>An Introduction to Wine in Madagascar</a:t>
            </a:r>
            <a:endParaRPr lang="en-US" kern="100" dirty="0">
              <a:effectLst/>
              <a:ea typeface="Aptos" panose="020B0004020202020204" pitchFamily="34" charset="0"/>
            </a:endParaRPr>
          </a:p>
        </p:txBody>
      </p:sp>
      <p:sp>
        <p:nvSpPr>
          <p:cNvPr id="4" name="TextBox 3">
            <a:extLst>
              <a:ext uri="{FF2B5EF4-FFF2-40B4-BE49-F238E27FC236}">
                <a16:creationId xmlns:a16="http://schemas.microsoft.com/office/drawing/2014/main" id="{3781C9BB-E8E3-DB4D-53E4-013781664C27}"/>
              </a:ext>
            </a:extLst>
          </p:cNvPr>
          <p:cNvSpPr txBox="1"/>
          <p:nvPr/>
        </p:nvSpPr>
        <p:spPr>
          <a:xfrm>
            <a:off x="1520042" y="1170431"/>
            <a:ext cx="10049658" cy="5145383"/>
          </a:xfrm>
          <a:prstGeom prst="rect">
            <a:avLst/>
          </a:prstGeom>
          <a:noFill/>
        </p:spPr>
        <p:txBody>
          <a:bodyPr wrap="square">
            <a:spAutoFit/>
          </a:bodyPr>
          <a:lstStyle/>
          <a:p>
            <a:pPr marL="0" marR="0">
              <a:lnSpc>
                <a:spcPct val="107000"/>
              </a:lnSpc>
              <a:spcAft>
                <a:spcPts val="800"/>
              </a:spcAft>
            </a:pP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Table of Contents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a:tabLst>
                <a:tab pos="457200" algn="l"/>
              </a:tabLst>
            </a:pP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Introduction</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a:tabLst>
                <a:tab pos="457200" algn="l"/>
              </a:tabLst>
            </a:pP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History of Wine in Madagascar</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a:tabLst>
                <a:tab pos="457200" algn="l"/>
              </a:tabLst>
            </a:pP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Wine Classification System</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a:tabLst>
                <a:tab pos="457200" algn="l"/>
              </a:tabLst>
            </a:pP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Wine Regions of Madagascar</a:t>
            </a:r>
          </a:p>
          <a:p>
            <a:pPr marL="342900" marR="0" lvl="0" indent="-342900">
              <a:lnSpc>
                <a:spcPct val="107000"/>
              </a:lnSpc>
              <a:spcAft>
                <a:spcPts val="800"/>
              </a:spcAft>
              <a:buFont typeface="+mj-lt"/>
              <a:buAutoNum type="arabicPeriod"/>
              <a:tabLst>
                <a:tab pos="457200" algn="l"/>
              </a:tabLs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Madagascar’s Major Varietals</a:t>
            </a:r>
          </a:p>
          <a:p>
            <a:pPr marL="342900" indent="-342900">
              <a:lnSpc>
                <a:spcPct val="107000"/>
              </a:lnSpc>
              <a:spcAft>
                <a:spcPts val="800"/>
              </a:spcAft>
              <a:buFont typeface="+mj-lt"/>
              <a:buAutoNum type="arabicPeriod"/>
              <a:tabLst>
                <a:tab pos="457200" algn="l"/>
              </a:tabLst>
            </a:pP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Notable Wineries in Madagascar</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a:tabLst>
                <a:tab pos="457200" algn="l"/>
              </a:tabLst>
            </a:pP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Cultural Significance</a:t>
            </a:r>
          </a:p>
          <a:p>
            <a:pPr marL="342900" marR="0" lvl="0" indent="-342900">
              <a:lnSpc>
                <a:spcPct val="107000"/>
              </a:lnSpc>
              <a:spcAft>
                <a:spcPts val="800"/>
              </a:spcAft>
              <a:buFont typeface="+mj-lt"/>
              <a:buAutoNum type="arabicPeriod"/>
              <a:tabLst>
                <a:tab pos="457200" algn="l"/>
              </a:tabLs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Contemporary Developments</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a:tabLst>
                <a:tab pos="457200" algn="l"/>
              </a:tabLst>
            </a:pP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Final Thoughts</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buFont typeface="+mj-lt"/>
              <a:buAutoNum type="arabicPeriod"/>
              <a:tabLst>
                <a:tab pos="457200" algn="l"/>
              </a:tabLst>
            </a:pPr>
            <a:r>
              <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rPr>
              <a:t>References</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7935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1"/>
            <a:ext cx="12192000" cy="1743457"/>
          </a:xfrm>
        </p:spPr>
        <p:txBody>
          <a:bodyPr anchor="ctr"/>
          <a:lstStyle/>
          <a:p>
            <a:pPr rtl="0">
              <a:spcAft>
                <a:spcPts val="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Citations and References</a:t>
            </a:r>
            <a:endParaRPr lang="en-US" sz="4000" dirty="0">
              <a:effectLst/>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85216" y="1609344"/>
            <a:ext cx="11021568" cy="5248657"/>
          </a:xfrm>
        </p:spPr>
        <p:txBody>
          <a:bodyPr>
            <a:normAutofit fontScale="92500" lnSpcReduction="20000"/>
          </a:bodyPr>
          <a:lstStyle/>
          <a:p>
            <a:pPr marL="342900" marR="0" lvl="0" indent="-342900" algn="l">
              <a:lnSpc>
                <a:spcPct val="107000"/>
              </a:lnSpc>
              <a:spcAft>
                <a:spcPts val="800"/>
              </a:spcAft>
              <a:buFont typeface="+mj-lt"/>
              <a:buAutoNum type="arabicPeriod"/>
              <a:tabLst>
                <a:tab pos="457200" algn="l"/>
              </a:tabLst>
            </a:pPr>
            <a:r>
              <a:rPr lang="en-US" sz="2800" b="1" kern="100" dirty="0">
                <a:effectLst/>
                <a:ea typeface="Calibri" panose="020F0502020204030204" pitchFamily="34" charset="0"/>
              </a:rPr>
              <a:t>Academic/Scholarly Publications</a:t>
            </a:r>
            <a:r>
              <a:rPr lang="en-US" sz="2800" kern="100" dirty="0">
                <a:effectLst/>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Search for studies or academic papers on Madagascar’s agriculture, viticulture, and biodiversity.</a:t>
            </a:r>
          </a:p>
          <a:p>
            <a:pPr marL="342900" marR="0" lvl="0" indent="-342900" algn="l">
              <a:lnSpc>
                <a:spcPct val="107000"/>
              </a:lnSpc>
              <a:spcAft>
                <a:spcPts val="800"/>
              </a:spcAft>
              <a:buFont typeface="+mj-lt"/>
              <a:buAutoNum type="arabicPeriod"/>
              <a:tabLst>
                <a:tab pos="457200" algn="l"/>
              </a:tabLst>
            </a:pPr>
            <a:r>
              <a:rPr lang="en-US" sz="2800" b="1" kern="100" dirty="0">
                <a:effectLst/>
                <a:ea typeface="Calibri" panose="020F0502020204030204" pitchFamily="34" charset="0"/>
              </a:rPr>
              <a:t>Regional Wine Authority</a:t>
            </a:r>
            <a:r>
              <a:rPr lang="en-US" sz="2800" kern="100" dirty="0">
                <a:effectLst/>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Use Madagascar-specific resources like agricultural reports or regional tourism boards discussing viticulture.</a:t>
            </a:r>
          </a:p>
          <a:p>
            <a:pPr marL="342900" marR="0" lvl="0" indent="-342900" algn="l">
              <a:lnSpc>
                <a:spcPct val="107000"/>
              </a:lnSpc>
              <a:spcAft>
                <a:spcPts val="800"/>
              </a:spcAft>
              <a:buFont typeface="+mj-lt"/>
              <a:buAutoNum type="arabicPeriod"/>
              <a:tabLst>
                <a:tab pos="457200" algn="l"/>
              </a:tabLst>
            </a:pPr>
            <a:r>
              <a:rPr lang="en-US" sz="2800" b="1" kern="100" dirty="0">
                <a:effectLst/>
                <a:ea typeface="Calibri" panose="020F0502020204030204" pitchFamily="34" charset="0"/>
              </a:rPr>
              <a:t>International Wine Publications -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Refer to global wine databases like </a:t>
            </a:r>
            <a:r>
              <a:rPr lang="en-US" sz="2800" i="1" kern="100" dirty="0">
                <a:effectLst/>
                <a:latin typeface="Times New Roman" panose="02020603050405020304" pitchFamily="18" charset="0"/>
                <a:ea typeface="Calibri" panose="020F0502020204030204" pitchFamily="34" charset="0"/>
                <a:cs typeface="Times New Roman" panose="02020603050405020304" pitchFamily="18" charset="0"/>
              </a:rPr>
              <a:t>Wine Enthusiast</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kern="100" dirty="0">
                <a:effectLst/>
                <a:latin typeface="Times New Roman" panose="02020603050405020304" pitchFamily="18" charset="0"/>
                <a:ea typeface="Calibri" panose="020F0502020204030204" pitchFamily="34" charset="0"/>
                <a:cs typeface="Times New Roman" panose="02020603050405020304" pitchFamily="18" charset="0"/>
              </a:rPr>
              <a:t>Decanter</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or </a:t>
            </a:r>
            <a:r>
              <a:rPr lang="en-US" sz="2800" i="1" kern="100" dirty="0">
                <a:effectLst/>
                <a:latin typeface="Times New Roman" panose="02020603050405020304" pitchFamily="18" charset="0"/>
                <a:ea typeface="Calibri" panose="020F0502020204030204" pitchFamily="34" charset="0"/>
                <a:cs typeface="Times New Roman" panose="02020603050405020304" pitchFamily="18" charset="0"/>
              </a:rPr>
              <a:t>The Wine Advocate</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for mentions of Madagascar’s wines.</a:t>
            </a:r>
          </a:p>
          <a:p>
            <a:pPr marL="342900" marR="0" lvl="0" indent="-342900" algn="l">
              <a:lnSpc>
                <a:spcPct val="107000"/>
              </a:lnSpc>
              <a:spcAft>
                <a:spcPts val="800"/>
              </a:spcAft>
              <a:buFont typeface="+mj-lt"/>
              <a:buAutoNum type="arabicPeriod"/>
              <a:tabLst>
                <a:tab pos="457200" algn="l"/>
              </a:tabLst>
            </a:pPr>
            <a:r>
              <a:rPr lang="en-US" sz="2800" b="1" kern="100" dirty="0">
                <a:effectLst/>
                <a:ea typeface="Calibri" panose="020F0502020204030204" pitchFamily="34" charset="0"/>
              </a:rPr>
              <a:t>Local Cultural/Historical Sources</a:t>
            </a:r>
            <a:r>
              <a:rPr lang="en-US" sz="2800" kern="100" dirty="0">
                <a:effectLst/>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Explore Malagasy cultural websites, historical archives, or local blogs discussing wine traditions and regional practices.</a:t>
            </a:r>
          </a:p>
          <a:p>
            <a:pPr marL="342900" marR="0" lvl="0" indent="-342900" algn="l">
              <a:lnSpc>
                <a:spcPct val="107000"/>
              </a:lnSpc>
              <a:spcAft>
                <a:spcPts val="800"/>
              </a:spcAft>
              <a:buFont typeface="+mj-lt"/>
              <a:buAutoNum type="arabicPeriod"/>
              <a:tabLst>
                <a:tab pos="457200" algn="l"/>
              </a:tabLst>
            </a:pPr>
            <a:r>
              <a:rPr lang="en-US" sz="2800" b="1" kern="100" dirty="0">
                <a:effectLst/>
                <a:ea typeface="Calibri" panose="020F0502020204030204" pitchFamily="34" charset="0"/>
              </a:rPr>
              <a:t>APA 7th Edition Citation Format</a:t>
            </a:r>
            <a:r>
              <a:rPr lang="en-US" sz="2800" kern="100" dirty="0">
                <a:effectLst/>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Include full references with DOIs or URLs for digital sources.</a:t>
            </a:r>
            <a:r>
              <a:rPr lang="en-US" sz="2800" kern="100" dirty="0">
                <a:effectLst/>
                <a:ea typeface="Calibri" panose="020F0502020204030204" pitchFamily="34" charset="0"/>
              </a:rPr>
              <a:t> </a:t>
            </a:r>
          </a:p>
          <a:p>
            <a:pPr marR="0" algn="l">
              <a:lnSpc>
                <a:spcPct val="115000"/>
              </a:lnSpc>
              <a:spcBef>
                <a:spcPts val="0"/>
              </a:spcBef>
              <a:spcAft>
                <a:spcPts val="8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3027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4FB9DDC-875C-6504-5646-D052C1481D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799738-6C0E-FCC4-502A-F970196DFCCD}"/>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A Toast to the Unexpected</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572C8AB-877F-8379-2477-6EF475E428C6}"/>
              </a:ext>
            </a:extLst>
          </p:cNvPr>
          <p:cNvSpPr txBox="1"/>
          <p:nvPr/>
        </p:nvSpPr>
        <p:spPr>
          <a:xfrm>
            <a:off x="211015" y="1170431"/>
            <a:ext cx="8260631" cy="5468164"/>
          </a:xfrm>
          <a:prstGeom prst="rect">
            <a:avLst/>
          </a:prstGeom>
          <a:noFill/>
        </p:spPr>
        <p:txBody>
          <a:bodyPr wrap="square">
            <a:spAutoFit/>
          </a:bodyPr>
          <a:lstStyle/>
          <a:p>
            <a:pPr marL="342900" marR="0" indent="-342900">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Forget everything you thought you knew about wine. Picture an island where lemurs leap through misty forests, chameleons shimmer like living jewels, and somewhere in this wild landscape, vineyards are quietly rewriting the rules of winemaking. </a:t>
            </a:r>
          </a:p>
          <a:p>
            <a:pPr marL="342900" marR="0" indent="-342900">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Welcome to Madagascar, a wine destination that's about as far from traditional vineyard postcards as you can get.</a:t>
            </a:r>
          </a:p>
          <a:p>
            <a:pPr marL="342900" marR="0" indent="-342900">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isn't just another wine story. It's a tale of audacity, of vines taking root where few would dare to plant them. Madagascar's wine scene is like the island itself, unpredictable, vibrant, and bursting with untold potential. Imagine wines crafted from grapes nurtured by volcanic soils that have witnessed millions of years of geological drama, kissed by tropical breezes and grown under a sun that's anything but gentle.</a:t>
            </a:r>
          </a:p>
        </p:txBody>
      </p:sp>
      <p:pic>
        <p:nvPicPr>
          <p:cNvPr id="5" name="Picture 4">
            <a:extLst>
              <a:ext uri="{FF2B5EF4-FFF2-40B4-BE49-F238E27FC236}">
                <a16:creationId xmlns:a16="http://schemas.microsoft.com/office/drawing/2014/main" id="{5E25BB95-6358-E290-8162-D21A3D60A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1646" y="1277470"/>
            <a:ext cx="3720353" cy="5580530"/>
          </a:xfrm>
          <a:prstGeom prst="rect">
            <a:avLst/>
          </a:prstGeom>
        </p:spPr>
      </p:pic>
    </p:spTree>
    <p:extLst>
      <p:ext uri="{BB962C8B-B14F-4D97-AF65-F5344CB8AC3E}">
        <p14:creationId xmlns:p14="http://schemas.microsoft.com/office/powerpoint/2010/main" val="188814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521974B-4F75-46FC-C177-8447E7A83F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647654-ECA3-1809-CB52-871BD2E0A15B}"/>
              </a:ext>
            </a:extLst>
          </p:cNvPr>
          <p:cNvSpPr>
            <a:spLocks noGrp="1"/>
          </p:cNvSpPr>
          <p:nvPr>
            <p:ph type="ctrTitle"/>
          </p:nvPr>
        </p:nvSpPr>
        <p:spPr>
          <a:xfrm>
            <a:off x="0" y="1"/>
            <a:ext cx="12192000" cy="1103195"/>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A Toast to the Unexpected</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6BF672A-10DB-2612-BB67-4F88C628F0B2}"/>
              </a:ext>
            </a:extLst>
          </p:cNvPr>
          <p:cNvSpPr txBox="1"/>
          <p:nvPr/>
        </p:nvSpPr>
        <p:spPr>
          <a:xfrm>
            <a:off x="211015" y="1103196"/>
            <a:ext cx="11769969" cy="2934521"/>
          </a:xfrm>
          <a:prstGeom prst="rect">
            <a:avLst/>
          </a:prstGeom>
          <a:noFill/>
        </p:spPr>
        <p:txBody>
          <a:bodyPr wrap="square">
            <a:spAutoFit/>
          </a:bodyPr>
          <a:lstStyle/>
          <a:p>
            <a:pPr marL="342900" marR="0" indent="-34290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island's winemakers are modern-day pioneers, transforming Madagascar from a biodiversity hotspot into an emerging viticultural wonder. Each bottle tells a story of innovation, of French colonial influences mixing with local terroir, of ancient volcanic landscapes giving birth to wines that defy expectation. These are not your typical mass-produced vintages, but liquid narratives of an island's resilience and creativity.</a:t>
            </a:r>
          </a:p>
          <a:p>
            <a:pPr marL="342900" marR="0" indent="-34290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For the adventurous wine lover, Madagascar offers something truly extraordinary: wines that challenge everything you thought you knew about winemaking. </a:t>
            </a:r>
          </a:p>
        </p:txBody>
      </p:sp>
      <p:pic>
        <p:nvPicPr>
          <p:cNvPr id="5" name="Picture 4">
            <a:extLst>
              <a:ext uri="{FF2B5EF4-FFF2-40B4-BE49-F238E27FC236}">
                <a16:creationId xmlns:a16="http://schemas.microsoft.com/office/drawing/2014/main" id="{7A3A47C1-A05F-2A9E-3C00-5C483FC6A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4544"/>
            <a:ext cx="3697941" cy="2773456"/>
          </a:xfrm>
          <a:prstGeom prst="rect">
            <a:avLst/>
          </a:prstGeom>
        </p:spPr>
      </p:pic>
      <p:sp>
        <p:nvSpPr>
          <p:cNvPr id="7" name="TextBox 6">
            <a:extLst>
              <a:ext uri="{FF2B5EF4-FFF2-40B4-BE49-F238E27FC236}">
                <a16:creationId xmlns:a16="http://schemas.microsoft.com/office/drawing/2014/main" id="{C6B18078-CB1D-6FC4-7FC4-504890BCB761}"/>
              </a:ext>
            </a:extLst>
          </p:cNvPr>
          <p:cNvSpPr txBox="1"/>
          <p:nvPr/>
        </p:nvSpPr>
        <p:spPr>
          <a:xfrm>
            <a:off x="3792071" y="3930141"/>
            <a:ext cx="8188913" cy="2934521"/>
          </a:xfrm>
          <a:prstGeom prst="rect">
            <a:avLst/>
          </a:prstGeom>
          <a:noFill/>
        </p:spPr>
        <p:txBody>
          <a:bodyPr wrap="square">
            <a:spAutoFit/>
          </a:bodyPr>
          <a:lstStyle/>
          <a:p>
            <a:pPr marL="342900" marR="0" indent="-34290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It's a sensory journey that begins where traditional wine maps end, a place where each sip is a discovery, each glass a conversation with an extraordinary landscape.</a:t>
            </a:r>
          </a:p>
          <a:p>
            <a:pPr marL="342900" marR="0" indent="-34290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Would you like me to elaborate on any part of this revised version? I've aimed to inject more narrative excitement, personal tone, and vivid imagery to make the exploration of Madagascar's wine scene more captivating.</a:t>
            </a:r>
          </a:p>
        </p:txBody>
      </p:sp>
    </p:spTree>
    <p:extLst>
      <p:ext uri="{BB962C8B-B14F-4D97-AF65-F5344CB8AC3E}">
        <p14:creationId xmlns:p14="http://schemas.microsoft.com/office/powerpoint/2010/main" val="984693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75EA271-F6AA-D107-0C25-90413D6ACB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20A94C-2D0B-513A-0FCA-B8D85828C10A}"/>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5000" b="1" kern="100" dirty="0">
                <a:effectLst/>
                <a:latin typeface="Times New Roman" panose="02020603050405020304" pitchFamily="18" charset="0"/>
                <a:ea typeface="Calibri" panose="020F0502020204030204" pitchFamily="34" charset="0"/>
                <a:cs typeface="Times New Roman" panose="02020603050405020304" pitchFamily="18" charset="0"/>
              </a:rPr>
              <a:t>History of Wine in Madagascar</a:t>
            </a:r>
            <a:endParaRPr lang="en-US" sz="5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9309F1E2-9628-E69D-9CAE-4F723C727986}"/>
              </a:ext>
            </a:extLst>
          </p:cNvPr>
          <p:cNvSpPr>
            <a:spLocks noGrp="1"/>
          </p:cNvSpPr>
          <p:nvPr>
            <p:ph type="subTitle" idx="1"/>
          </p:nvPr>
        </p:nvSpPr>
        <p:spPr>
          <a:xfrm>
            <a:off x="658368" y="1170433"/>
            <a:ext cx="8232648" cy="5687566"/>
          </a:xfrm>
        </p:spPr>
        <p:txBody>
          <a:bodyPr>
            <a:no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story of wine in Madagascar is tied to its colonial past and agricultural experiments.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introduction of viticulture dates back to the late 19th century, during French colonial rule, when settlers brought grapevines from mainland France.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While early efforts faced challenges due to Madagascar’s humid climate, local ingenuity and adaptation over decades allowed viticulture to take root.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 the modern era, Madagascar’s wine industry remains niche, but it reflects a rich tapestry of history, culture, and resilience.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E5392B3-FB3D-381C-4772-53AF103C9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1016" y="1170432"/>
            <a:ext cx="3300984" cy="5074920"/>
          </a:xfrm>
          <a:prstGeom prst="rect">
            <a:avLst/>
          </a:prstGeom>
        </p:spPr>
      </p:pic>
    </p:spTree>
    <p:extLst>
      <p:ext uri="{BB962C8B-B14F-4D97-AF65-F5344CB8AC3E}">
        <p14:creationId xmlns:p14="http://schemas.microsoft.com/office/powerpoint/2010/main" val="4138629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33F75F8-C6A5-13D6-31B9-D4171B22D0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7376C1-F00A-A9B4-CA55-4F3724D561EA}"/>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5000" b="1" kern="100" dirty="0">
                <a:effectLst/>
                <a:latin typeface="Times New Roman" panose="02020603050405020304" pitchFamily="18" charset="0"/>
                <a:ea typeface="Calibri" panose="020F0502020204030204" pitchFamily="34" charset="0"/>
                <a:cs typeface="Times New Roman" panose="02020603050405020304" pitchFamily="18" charset="0"/>
              </a:rPr>
              <a:t>History of Wine in Madagascar</a:t>
            </a:r>
            <a:endParaRPr lang="en-US" sz="5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173A3D27-C2DA-8025-CA1C-B9F42EC136B4}"/>
              </a:ext>
            </a:extLst>
          </p:cNvPr>
          <p:cNvSpPr>
            <a:spLocks noGrp="1"/>
          </p:cNvSpPr>
          <p:nvPr>
            <p:ph type="subTitle" idx="1"/>
          </p:nvPr>
        </p:nvSpPr>
        <p:spPr>
          <a:xfrm>
            <a:off x="658368" y="1170433"/>
            <a:ext cx="11282620" cy="5687566"/>
          </a:xfrm>
        </p:spPr>
        <p:txBody>
          <a:bodyPr>
            <a:noAutofit/>
          </a:bodyPr>
          <a:lstStyle/>
          <a:p>
            <a:pPr marR="0" algn="l">
              <a:lnSpc>
                <a:spcPct val="107000"/>
              </a:lnSpc>
              <a:spcAft>
                <a:spcPts val="800"/>
              </a:spcAft>
            </a:pPr>
            <a:r>
              <a:rPr lang="en-US" sz="2400" b="1" kern="100" dirty="0">
                <a:effectLst/>
                <a:ea typeface="Calibri" panose="020F0502020204030204" pitchFamily="34" charset="0"/>
              </a:rPr>
              <a:t>Early Beginnings and Colonial Influence</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Wine production in Madagascar started as part of colonial agricultural experiments. French settlers, seeing potential in the island’s highlands, planted grapevines imported from Europe.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However, the tropical and humid conditions posed significant challenges.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Diseases like mildew and pests, combined with unsuitable soil in many areas, made initial attempts less than successful.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Despite these hurdles, the colonial effort laid the groundwork for what would later become a budding wine culture.	</a:t>
            </a:r>
          </a:p>
        </p:txBody>
      </p:sp>
    </p:spTree>
    <p:extLst>
      <p:ext uri="{BB962C8B-B14F-4D97-AF65-F5344CB8AC3E}">
        <p14:creationId xmlns:p14="http://schemas.microsoft.com/office/powerpoint/2010/main" val="2034034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45C63B0-247E-FE12-C07B-81D06BED1C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C86C8-7618-C41D-05DB-03D6BED2113B}"/>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5000" b="1" kern="100" dirty="0">
                <a:effectLst/>
                <a:latin typeface="Times New Roman" panose="02020603050405020304" pitchFamily="18" charset="0"/>
                <a:ea typeface="Calibri" panose="020F0502020204030204" pitchFamily="34" charset="0"/>
                <a:cs typeface="Times New Roman" panose="02020603050405020304" pitchFamily="18" charset="0"/>
              </a:rPr>
              <a:t>History of Wine in Madagascar</a:t>
            </a:r>
            <a:endParaRPr lang="en-US" sz="5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1260D397-80E8-4DFE-1E3C-2ED6EBC97EC6}"/>
              </a:ext>
            </a:extLst>
          </p:cNvPr>
          <p:cNvSpPr>
            <a:spLocks noGrp="1"/>
          </p:cNvSpPr>
          <p:nvPr>
            <p:ph type="subTitle" idx="1"/>
          </p:nvPr>
        </p:nvSpPr>
        <p:spPr>
          <a:xfrm>
            <a:off x="658368" y="1170433"/>
            <a:ext cx="11282620" cy="5687566"/>
          </a:xfrm>
        </p:spPr>
        <p:txBody>
          <a:bodyPr>
            <a:noAutofit/>
          </a:bodyPr>
          <a:lstStyle/>
          <a:p>
            <a:pPr marL="0" marR="0" algn="l">
              <a:lnSpc>
                <a:spcPct val="107000"/>
              </a:lnSpc>
              <a:spcAft>
                <a:spcPts val="800"/>
              </a:spcAft>
            </a:pPr>
            <a:r>
              <a:rPr lang="en-US" sz="2400" b="1" kern="100" dirty="0">
                <a:effectLst/>
                <a:ea typeface="Calibri" panose="020F0502020204030204" pitchFamily="34" charset="0"/>
              </a:rPr>
              <a:t>Post-Independence Revival</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After Madagascar gained independence in 1960, its wine industry entered a period of dormancy. Efforts to develop other agricultural sectors overshadowed viticulture.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Yet, the 1990s brought a resurgence of interest, fueled by the global expansion of the wine market and a growing appreciation for unique, regionally distinct wines.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Malagasy producers began adopting modern techniques, experimenting with hybrids better suited to the local climate, and focusing on sustainable farming practices.</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Today, Madagascar’s wine industry is small but resilient, producing wines that reflect the island’s rich history and unique terroir.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From volcanic soils to the ingenuity of its winemakers, Madagascar’s journey in winemaking is a story of perseverance and adaptation.</a:t>
            </a:r>
          </a:p>
        </p:txBody>
      </p:sp>
    </p:spTree>
    <p:extLst>
      <p:ext uri="{BB962C8B-B14F-4D97-AF65-F5344CB8AC3E}">
        <p14:creationId xmlns:p14="http://schemas.microsoft.com/office/powerpoint/2010/main" val="1085056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A52E58E-D002-03A4-CF8D-6B2A7E5D8A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E7DB42-6A87-91E6-AE29-B58923853EFB}"/>
              </a:ext>
            </a:extLst>
          </p:cNvPr>
          <p:cNvSpPr>
            <a:spLocks noGrp="1"/>
          </p:cNvSpPr>
          <p:nvPr>
            <p:ph type="ctrTitle"/>
          </p:nvPr>
        </p:nvSpPr>
        <p:spPr>
          <a:xfrm>
            <a:off x="0" y="1"/>
            <a:ext cx="12192000" cy="1170431"/>
          </a:xfrm>
        </p:spPr>
        <p:txBody>
          <a:bodyPr anchor="ctr">
            <a:normAutofit/>
          </a:bodyPr>
          <a:lstStyle/>
          <a:p>
            <a:pPr marL="0" marR="0"/>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Wine Classification System</a:t>
            </a:r>
            <a:endParaRPr lang="en-US"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103A0075-BA62-DC19-AE7C-43C91CC342AF}"/>
              </a:ext>
            </a:extLst>
          </p:cNvPr>
          <p:cNvSpPr>
            <a:spLocks noGrp="1"/>
          </p:cNvSpPr>
          <p:nvPr>
            <p:ph type="subTitle" idx="1"/>
          </p:nvPr>
        </p:nvSpPr>
        <p:spPr>
          <a:xfrm>
            <a:off x="510988" y="1302784"/>
            <a:ext cx="11483788" cy="6375487"/>
          </a:xfrm>
        </p:spPr>
        <p:txBody>
          <a:bodyPr>
            <a:noAutofit/>
          </a:bodyPr>
          <a:lstStyle/>
          <a:p>
            <a:pPr marL="457200" indent="-457200" algn="l">
              <a:buFont typeface="Arial" panose="020B0604020202020204" pitchFamily="34" charset="0"/>
              <a:buChar char="•"/>
            </a:pPr>
            <a:r>
              <a:rPr lang="en-US" sz="2400" dirty="0"/>
              <a:t>You might be wondering—does Madagascar have a governmental wine classification system like France or Germany? </a:t>
            </a:r>
          </a:p>
          <a:p>
            <a:pPr marL="457200" indent="-457200" algn="l">
              <a:buFont typeface="Arial" panose="020B0604020202020204" pitchFamily="34" charset="0"/>
              <a:buChar char="•"/>
            </a:pPr>
            <a:r>
              <a:rPr lang="en-US" sz="2400" dirty="0"/>
              <a:t>Not quite, but the industry is heading in an exciting direction. While there isn’t a formal system like the AOC in France or Germany’s </a:t>
            </a:r>
            <a:r>
              <a:rPr lang="en-US" sz="2400" dirty="0" err="1"/>
              <a:t>Prädikatswein</a:t>
            </a:r>
            <a:r>
              <a:rPr lang="en-US" sz="2400" dirty="0"/>
              <a:t>, some wineries have started adopting their own internal quality standards. </a:t>
            </a:r>
          </a:p>
          <a:p>
            <a:pPr marL="45720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Why? To ensure their wines meet the expectations of export markets and to give local consumers confidence in what they’re sipping.</a:t>
            </a:r>
          </a:p>
          <a:p>
            <a:pPr marL="45720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 Madagascar’s wine industry continues to grow, there’s a buzz about the possibility of formal classifications in the future. </a:t>
            </a:r>
          </a:p>
          <a:p>
            <a:pPr marL="45720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Producers and regional cooperatives are already laying the groundwork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by creating informal guidelines to standardize production and highlight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authenticity of Malagasy wines. It’s a promising step that could not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only boost trust in these unique wines but also help them shine on the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international stage. Who knows? In a few years, we might see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Madagascar’s own version of prestigious wine labels!</a:t>
            </a:r>
          </a:p>
        </p:txBody>
      </p:sp>
      <p:pic>
        <p:nvPicPr>
          <p:cNvPr id="5" name="Picture 4">
            <a:extLst>
              <a:ext uri="{FF2B5EF4-FFF2-40B4-BE49-F238E27FC236}">
                <a16:creationId xmlns:a16="http://schemas.microsoft.com/office/drawing/2014/main" id="{1903C55A-EB79-A164-6EF4-50636AB8203B}"/>
              </a:ext>
            </a:extLst>
          </p:cNvPr>
          <p:cNvPicPr>
            <a:picLocks noChangeAspect="1"/>
          </p:cNvPicPr>
          <p:nvPr/>
        </p:nvPicPr>
        <p:blipFill>
          <a:blip r:embed="rId2">
            <a:extLst>
              <a:ext uri="{28A0092B-C50C-407E-A947-70E740481C1C}">
                <a14:useLocalDpi xmlns:a14="http://schemas.microsoft.com/office/drawing/2010/main" val="0"/>
              </a:ext>
            </a:extLst>
          </a:blip>
          <a:srcRect r="35803" b="9371"/>
          <a:stretch/>
        </p:blipFill>
        <p:spPr>
          <a:xfrm>
            <a:off x="9856695" y="4465359"/>
            <a:ext cx="2335306" cy="2392640"/>
          </a:xfrm>
          <a:prstGeom prst="rect">
            <a:avLst/>
          </a:prstGeom>
        </p:spPr>
      </p:pic>
    </p:spTree>
    <p:extLst>
      <p:ext uri="{BB962C8B-B14F-4D97-AF65-F5344CB8AC3E}">
        <p14:creationId xmlns:p14="http://schemas.microsoft.com/office/powerpoint/2010/main" val="2766821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FC9E92A-8A17-02E8-95C6-C4A12C0651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503CCF-E443-D8DF-40B4-93A16357CB79}"/>
              </a:ext>
            </a:extLst>
          </p:cNvPr>
          <p:cNvSpPr>
            <a:spLocks noGrp="1"/>
          </p:cNvSpPr>
          <p:nvPr>
            <p:ph type="ctrTitle"/>
          </p:nvPr>
        </p:nvSpPr>
        <p:spPr>
          <a:xfrm>
            <a:off x="0" y="1"/>
            <a:ext cx="12191999" cy="1170431"/>
          </a:xfrm>
        </p:spPr>
        <p:txBody>
          <a:bodyPr anchor="ctr">
            <a:normAutofit/>
          </a:bodyPr>
          <a:lstStyle/>
          <a:p>
            <a:pPr marL="0" marR="0">
              <a:lnSpc>
                <a:spcPct val="107000"/>
              </a:lnSpc>
              <a:spcAft>
                <a:spcPts val="800"/>
              </a:spcAft>
            </a:pPr>
            <a:r>
              <a:rPr lang="en-US" sz="5000" b="1" kern="100" dirty="0">
                <a:effectLst/>
                <a:latin typeface="Times New Roman" panose="02020603050405020304" pitchFamily="18" charset="0"/>
                <a:ea typeface="Calibri" panose="020F0502020204030204" pitchFamily="34" charset="0"/>
                <a:cs typeface="Times New Roman" panose="02020603050405020304" pitchFamily="18" charset="0"/>
              </a:rPr>
              <a:t>Madagascar’s Wine Regions</a:t>
            </a:r>
            <a:endParaRPr lang="en-US" sz="5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9BAA53FD-F445-BA51-D8CF-CCC93C9BE3FA}"/>
              </a:ext>
            </a:extLst>
          </p:cNvPr>
          <p:cNvSpPr>
            <a:spLocks noGrp="1"/>
          </p:cNvSpPr>
          <p:nvPr>
            <p:ph type="subTitle" idx="1"/>
          </p:nvPr>
        </p:nvSpPr>
        <p:spPr>
          <a:xfrm>
            <a:off x="4168588" y="1170433"/>
            <a:ext cx="8023410" cy="5781696"/>
          </a:xfrm>
        </p:spPr>
        <p:txBody>
          <a:bodyPr>
            <a:noAutofit/>
          </a:bodyPr>
          <a:lstStyle/>
          <a:p>
            <a:pPr marL="285750" marR="0" indent="-28575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Madagascar’s wine production is concentrated in a few key areas, notably the central highlands. </a:t>
            </a:r>
          </a:p>
          <a:p>
            <a:pPr marL="285750" marR="0" indent="-28575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Regions like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Fianarantsoa</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boast higher altitudes and cooler climates, which mitigate the challenges posed by tropical heat. </a:t>
            </a:r>
          </a:p>
          <a:p>
            <a:pPr marL="285750" marR="0" indent="-28575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The volcanic soils, rich in minerals, lend a unique profile to the grapes grown here, often described as vibrant with earthy undertones.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2D39DDA0-CF9A-48CA-1264-891E7637E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7569"/>
            <a:ext cx="4168588" cy="5610429"/>
          </a:xfrm>
          <a:prstGeom prst="rect">
            <a:avLst/>
          </a:prstGeom>
        </p:spPr>
      </p:pic>
    </p:spTree>
    <p:extLst>
      <p:ext uri="{BB962C8B-B14F-4D97-AF65-F5344CB8AC3E}">
        <p14:creationId xmlns:p14="http://schemas.microsoft.com/office/powerpoint/2010/main" val="4028681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2769</TotalTime>
  <Words>1761</Words>
  <Application>Microsoft Office PowerPoint</Application>
  <PresentationFormat>Widescreen</PresentationFormat>
  <Paragraphs>111</Paragraphs>
  <Slides>20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Aptos</vt:lpstr>
      <vt:lpstr>Aptos Display</vt:lpstr>
      <vt:lpstr>Arial</vt:lpstr>
      <vt:lpstr>Calibri</vt:lpstr>
      <vt:lpstr>Consolas</vt:lpstr>
      <vt:lpstr>Times New Roman</vt:lpstr>
      <vt:lpstr>Times New Roman, serif</vt:lpstr>
      <vt:lpstr>Office Theme</vt:lpstr>
      <vt:lpstr>Wine Regions of the World Wine in Madagascar  Presented by Marc Silver</vt:lpstr>
      <vt:lpstr>An Introduction to Wine in Madagascar</vt:lpstr>
      <vt:lpstr>A Toast to the Unexpected</vt:lpstr>
      <vt:lpstr>A Toast to the Unexpected</vt:lpstr>
      <vt:lpstr>History of Wine in Madagascar</vt:lpstr>
      <vt:lpstr>History of Wine in Madagascar</vt:lpstr>
      <vt:lpstr>History of Wine in Madagascar</vt:lpstr>
      <vt:lpstr>Wine Classification System</vt:lpstr>
      <vt:lpstr>Madagascar’s Wine Regions</vt:lpstr>
      <vt:lpstr>Regional Breakdown</vt:lpstr>
      <vt:lpstr>Madagascar’s Major Varietals</vt:lpstr>
      <vt:lpstr>Madagascar’s Hybrid Varietals</vt:lpstr>
      <vt:lpstr>Madagascar’s Hybrid Varietals</vt:lpstr>
      <vt:lpstr>Notable Wineries</vt:lpstr>
      <vt:lpstr>Notable Wineries</vt:lpstr>
      <vt:lpstr>The Cultural Significance</vt:lpstr>
      <vt:lpstr>Contemporary Developments</vt:lpstr>
      <vt:lpstr>Final Thoughts</vt:lpstr>
      <vt:lpstr>Acknowledgement</vt:lpstr>
      <vt:lpstr>Citations and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166</cp:revision>
  <dcterms:created xsi:type="dcterms:W3CDTF">2024-07-15T00:09:41Z</dcterms:created>
  <dcterms:modified xsi:type="dcterms:W3CDTF">2024-12-09T05:15:32Z</dcterms:modified>
</cp:coreProperties>
</file>