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73" r:id="rId3"/>
    <p:sldId id="274" r:id="rId4"/>
    <p:sldId id="276" r:id="rId5"/>
    <p:sldId id="280" r:id="rId6"/>
    <p:sldId id="275" r:id="rId7"/>
    <p:sldId id="257" r:id="rId8"/>
    <p:sldId id="258" r:id="rId9"/>
    <p:sldId id="278" r:id="rId10"/>
    <p:sldId id="279" r:id="rId11"/>
    <p:sldId id="282" r:id="rId12"/>
    <p:sldId id="260" r:id="rId13"/>
    <p:sldId id="283" r:id="rId14"/>
    <p:sldId id="261" r:id="rId15"/>
    <p:sldId id="285" r:id="rId16"/>
    <p:sldId id="284" r:id="rId17"/>
    <p:sldId id="286" r:id="rId18"/>
    <p:sldId id="262" r:id="rId19"/>
    <p:sldId id="287" r:id="rId20"/>
    <p:sldId id="288" r:id="rId21"/>
    <p:sldId id="264" r:id="rId22"/>
    <p:sldId id="289" r:id="rId23"/>
    <p:sldId id="266" r:id="rId24"/>
    <p:sldId id="291" r:id="rId25"/>
    <p:sldId id="27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02" autoAdjust="0"/>
    <p:restoredTop sz="94660"/>
  </p:normalViewPr>
  <p:slideViewPr>
    <p:cSldViewPr snapToGrid="0" snapToObjects="1">
      <p:cViewPr varScale="1">
        <p:scale>
          <a:sx n="82" d="100"/>
          <a:sy n="82" d="100"/>
        </p:scale>
        <p:origin x="117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2E335-1C56-4E54-98C4-8FB227609298}" type="datetimeFigureOut">
              <a:rPr lang="en-US" smtClean="0"/>
              <a:t>1/3/2026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53ECE7-C1E5-4163-BB51-9C3899FF02D1}" type="slidenum">
              <a:rPr lang="en-US" smtClean="0"/>
              <a:t>‹#›</a:t>
            </a:fld>
            <a:endParaRPr lang="en-US"/>
          </a:p>
        </p:txBody>
      </p:sp>
    </p:spTree>
    <p:extLst>
      <p:ext uri="{BB962C8B-B14F-4D97-AF65-F5344CB8AC3E}">
        <p14:creationId xmlns:p14="http://schemas.microsoft.com/office/powerpoint/2010/main" val="130949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txBody>
          <a:bodyPr/>
          <a:lstStyle/>
          <a:p>
            <a:endParaRPr lang="en-US"/>
          </a:p>
        </p:txBody>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25</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6241713" y="-13793788"/>
            <a:ext cx="19477038"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ebp"/><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eb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web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dirty="0">
                <a:latin typeface="Times New Roman" panose="02020603050405020304" pitchFamily="18" charset="0"/>
                <a:cs typeface="Times New Roman" panose="02020603050405020304" pitchFamily="18" charset="0"/>
              </a:rPr>
              <a:t>Maceió, Brazil</a:t>
            </a:r>
            <a:br>
              <a:rPr lang="en-US" dirty="0">
                <a:latin typeface="Times New Roman" panose="02020603050405020304" pitchFamily="18" charset="0"/>
                <a:cs typeface="Times New Roman" panose="02020603050405020304" pitchFamily="18" charset="0"/>
              </a:rPr>
            </a:br>
            <a:r>
              <a:rPr dirty="0">
                <a:latin typeface="Times New Roman" panose="02020603050405020304" pitchFamily="18" charset="0"/>
                <a:cs typeface="Times New Roman" panose="02020603050405020304" pitchFamily="18" charset="0"/>
              </a:rPr>
              <a:t>The Watercolor City</a:t>
            </a:r>
          </a:p>
        </p:txBody>
      </p:sp>
      <p:sp>
        <p:nvSpPr>
          <p:cNvPr id="3" name="Content Placeholder 2"/>
          <p:cNvSpPr>
            <a:spLocks noGrp="1"/>
          </p:cNvSpPr>
          <p:nvPr>
            <p:ph idx="1"/>
          </p:nvPr>
        </p:nvSpPr>
        <p:spPr/>
        <p:txBody>
          <a:bodyPr/>
          <a:lstStyle/>
          <a:p>
            <a:r>
              <a:rPr dirty="0">
                <a:latin typeface="Times New Roman" panose="02020603050405020304" pitchFamily="18" charset="0"/>
                <a:cs typeface="Times New Roman" panose="02020603050405020304" pitchFamily="18" charset="0"/>
              </a:rPr>
              <a:t>Beaches, Lagoons, and the Laid-Back Spirit of Northeastern Brazil</a:t>
            </a:r>
          </a:p>
        </p:txBody>
      </p:sp>
      <p:pic>
        <p:nvPicPr>
          <p:cNvPr id="5" name="Picture 4">
            <a:extLst>
              <a:ext uri="{FF2B5EF4-FFF2-40B4-BE49-F238E27FC236}">
                <a16:creationId xmlns:a16="http://schemas.microsoft.com/office/drawing/2014/main" id="{FF06DEA3-72CC-D013-D770-0730911B4160}"/>
              </a:ext>
            </a:extLst>
          </p:cNvPr>
          <p:cNvPicPr>
            <a:picLocks noChangeAspect="1"/>
          </p:cNvPicPr>
          <p:nvPr/>
        </p:nvPicPr>
        <p:blipFill>
          <a:blip r:embed="rId2"/>
          <a:stretch>
            <a:fillRect/>
          </a:stretch>
        </p:blipFill>
        <p:spPr>
          <a:xfrm>
            <a:off x="1632438" y="2849562"/>
            <a:ext cx="6019800" cy="3733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17F6CE23-787A-9B66-323A-7B609F2093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62F143-AD03-D410-11B1-278F9F3A934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D87F167-7408-31E1-5D56-E106C9E142F5}"/>
              </a:ext>
            </a:extLst>
          </p:cNvPr>
          <p:cNvPicPr>
            <a:picLocks noGrp="1" noChangeAspect="1"/>
          </p:cNvPicPr>
          <p:nvPr>
            <p:ph idx="1"/>
          </p:nvPr>
        </p:nvPicPr>
        <p:blipFill>
          <a:blip r:embed="rId2"/>
          <a:srcRect l="38056"/>
          <a:stretch>
            <a:fillRect/>
          </a:stretch>
        </p:blipFill>
        <p:spPr>
          <a:xfrm>
            <a:off x="0" y="0"/>
            <a:ext cx="9144000" cy="6858000"/>
          </a:xfrm>
        </p:spPr>
      </p:pic>
    </p:spTree>
    <p:extLst>
      <p:ext uri="{BB962C8B-B14F-4D97-AF65-F5344CB8AC3E}">
        <p14:creationId xmlns:p14="http://schemas.microsoft.com/office/powerpoint/2010/main" val="225698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E6C00-BC7E-D5E7-8E48-3D0421611C25}"/>
              </a:ext>
            </a:extLst>
          </p:cNvPr>
          <p:cNvSpPr>
            <a:spLocks noGrp="1"/>
          </p:cNvSpPr>
          <p:nvPr>
            <p:ph type="title"/>
          </p:nvPr>
        </p:nvSpPr>
        <p:spPr>
          <a:xfrm>
            <a:off x="457200" y="5862"/>
            <a:ext cx="8229600" cy="1143000"/>
          </a:xfrm>
        </p:spPr>
        <p:txBody>
          <a:bodyPr/>
          <a:lstStyle/>
          <a:p>
            <a:r>
              <a:rPr lang="en-US" b="1" dirty="0">
                <a:latin typeface="Times New Roman" panose="02020603050405020304" pitchFamily="18" charset="0"/>
                <a:cs typeface="Times New Roman" panose="02020603050405020304" pitchFamily="18" charset="0"/>
              </a:rPr>
              <a:t>Getting Around</a:t>
            </a:r>
          </a:p>
        </p:txBody>
      </p:sp>
      <p:sp>
        <p:nvSpPr>
          <p:cNvPr id="3" name="Content Placeholder 2">
            <a:extLst>
              <a:ext uri="{FF2B5EF4-FFF2-40B4-BE49-F238E27FC236}">
                <a16:creationId xmlns:a16="http://schemas.microsoft.com/office/drawing/2014/main" id="{A648BD28-84B3-744E-2B3F-486BC6C86F9F}"/>
              </a:ext>
            </a:extLst>
          </p:cNvPr>
          <p:cNvSpPr>
            <a:spLocks noGrp="1"/>
          </p:cNvSpPr>
          <p:nvPr>
            <p:ph idx="1"/>
          </p:nvPr>
        </p:nvSpPr>
        <p:spPr>
          <a:xfrm>
            <a:off x="375138" y="1148862"/>
            <a:ext cx="8768862" cy="4708525"/>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Hertz and </a:t>
            </a:r>
            <a:r>
              <a:rPr lang="en-US" dirty="0" err="1">
                <a:latin typeface="Times New Roman" panose="02020603050405020304" pitchFamily="18" charset="0"/>
                <a:cs typeface="Times New Roman" panose="02020603050405020304" pitchFamily="18" charset="0"/>
              </a:rPr>
              <a:t>Localiza</a:t>
            </a:r>
            <a:r>
              <a:rPr lang="en-US" dirty="0">
                <a:latin typeface="Times New Roman" panose="02020603050405020304" pitchFamily="18" charset="0"/>
                <a:cs typeface="Times New Roman" panose="02020603050405020304" pitchFamily="18" charset="0"/>
              </a:rPr>
              <a:t> car rental are available in the city.</a:t>
            </a:r>
          </a:p>
          <a:p>
            <a:r>
              <a:rPr lang="en-US" dirty="0">
                <a:latin typeface="Times New Roman" panose="02020603050405020304" pitchFamily="18" charset="0"/>
                <a:cs typeface="Times New Roman" panose="02020603050405020304" pitchFamily="18" charset="0"/>
              </a:rPr>
              <a:t>Good option for visiting multiple beaches independently</a:t>
            </a:r>
          </a:p>
          <a:p>
            <a:pPr marL="0" indent="0">
              <a:buNone/>
            </a:pPr>
            <a:r>
              <a:rPr lang="en-US" b="1" dirty="0">
                <a:latin typeface="Times New Roman" panose="02020603050405020304" pitchFamily="18" charset="0"/>
                <a:cs typeface="Times New Roman" panose="02020603050405020304" pitchFamily="18" charset="0"/>
              </a:rPr>
              <a:t>Distances from Port</a:t>
            </a:r>
          </a:p>
          <a:p>
            <a:r>
              <a:rPr lang="en-US" dirty="0">
                <a:latin typeface="Times New Roman" panose="02020603050405020304" pitchFamily="18" charset="0"/>
                <a:cs typeface="Times New Roman" panose="02020603050405020304" pitchFamily="18" charset="0"/>
              </a:rPr>
              <a:t>Ponta Verde Beach: 5 km (10 minutes)</a:t>
            </a:r>
          </a:p>
          <a:p>
            <a:r>
              <a:rPr lang="en-US" dirty="0" err="1">
                <a:latin typeface="Times New Roman" panose="02020603050405020304" pitchFamily="18" charset="0"/>
                <a:cs typeface="Times New Roman" panose="02020603050405020304" pitchFamily="18" charset="0"/>
              </a:rPr>
              <a:t>Jatiúca</a:t>
            </a:r>
            <a:r>
              <a:rPr lang="en-US" dirty="0">
                <a:latin typeface="Times New Roman" panose="02020603050405020304" pitchFamily="18" charset="0"/>
                <a:cs typeface="Times New Roman" panose="02020603050405020304" pitchFamily="18" charset="0"/>
              </a:rPr>
              <a:t> Beach: 6 km (15 minutes)</a:t>
            </a:r>
          </a:p>
          <a:p>
            <a:r>
              <a:rPr lang="en-US" dirty="0" err="1">
                <a:latin typeface="Times New Roman" panose="02020603050405020304" pitchFamily="18" charset="0"/>
                <a:cs typeface="Times New Roman" panose="02020603050405020304" pitchFamily="18" charset="0"/>
              </a:rPr>
              <a:t>Pajuçara</a:t>
            </a:r>
            <a:r>
              <a:rPr lang="en-US" dirty="0">
                <a:latin typeface="Times New Roman" panose="02020603050405020304" pitchFamily="18" charset="0"/>
                <a:cs typeface="Times New Roman" panose="02020603050405020304" pitchFamily="18" charset="0"/>
              </a:rPr>
              <a:t> Beach: Central (5 minutes)</a:t>
            </a:r>
          </a:p>
          <a:p>
            <a:r>
              <a:rPr lang="en-US" dirty="0" err="1">
                <a:latin typeface="Times New Roman" panose="02020603050405020304" pitchFamily="18" charset="0"/>
                <a:cs typeface="Times New Roman" panose="02020603050405020304" pitchFamily="18" charset="0"/>
              </a:rPr>
              <a:t>Pontal</a:t>
            </a:r>
            <a:r>
              <a:rPr lang="en-US" dirty="0">
                <a:latin typeface="Times New Roman" panose="02020603050405020304" pitchFamily="18" charset="0"/>
                <a:cs typeface="Times New Roman" panose="02020603050405020304" pitchFamily="18" charset="0"/>
              </a:rPr>
              <a:t> da Barra: 8 km (15 minutes)</a:t>
            </a:r>
          </a:p>
          <a:p>
            <a:r>
              <a:rPr lang="en-US" dirty="0">
                <a:latin typeface="Times New Roman" panose="02020603050405020304" pitchFamily="18" charset="0"/>
                <a:cs typeface="Times New Roman" panose="02020603050405020304" pitchFamily="18" charset="0"/>
              </a:rPr>
              <a:t>Marechal Deodoro: 20 km (30 minutes)</a:t>
            </a:r>
          </a:p>
          <a:p>
            <a:endParaRPr lang="en-US" dirty="0"/>
          </a:p>
        </p:txBody>
      </p:sp>
    </p:spTree>
    <p:extLst>
      <p:ext uri="{BB962C8B-B14F-4D97-AF65-F5344CB8AC3E}">
        <p14:creationId xmlns:p14="http://schemas.microsoft.com/office/powerpoint/2010/main" val="221122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438"/>
            <a:ext cx="8229600" cy="979731"/>
          </a:xfrm>
        </p:spPr>
        <p:txBody>
          <a:bodyPr/>
          <a:lstStyle/>
          <a:p>
            <a:r>
              <a:rPr lang="en-US" b="1" dirty="0">
                <a:latin typeface="Times New Roman" panose="02020603050405020304" pitchFamily="18" charset="0"/>
                <a:cs typeface="Times New Roman" panose="02020603050405020304" pitchFamily="18" charset="0"/>
              </a:rPr>
              <a:t>Top Beach Attractions</a:t>
            </a:r>
            <a:endParaRPr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199" y="961293"/>
            <a:ext cx="8593015" cy="6389076"/>
          </a:xfrm>
        </p:spPr>
        <p:txBody>
          <a:bodyPr>
            <a:normAutofit fontScale="70000" lnSpcReduction="20000"/>
          </a:bodyPr>
          <a:lstStyle/>
          <a:p>
            <a:pPr marL="514350" indent="-514350">
              <a:buFont typeface="+mj-lt"/>
              <a:buAutoNum type="arabicPeriod"/>
            </a:pPr>
            <a:r>
              <a:rPr lang="en-US" b="1" dirty="0" err="1">
                <a:latin typeface="Times New Roman" panose="02020603050405020304" pitchFamily="18" charset="0"/>
                <a:cs typeface="Times New Roman" panose="02020603050405020304" pitchFamily="18" charset="0"/>
              </a:rPr>
              <a:t>Pajuçara</a:t>
            </a:r>
            <a:r>
              <a:rPr lang="en-US" b="1" dirty="0">
                <a:latin typeface="Times New Roman" panose="02020603050405020304" pitchFamily="18" charset="0"/>
                <a:cs typeface="Times New Roman" panose="02020603050405020304" pitchFamily="18" charset="0"/>
              </a:rPr>
              <a:t> Beach</a:t>
            </a:r>
            <a:r>
              <a:rPr lang="en-US" dirty="0">
                <a:latin typeface="Times New Roman" panose="02020603050405020304" pitchFamily="18" charset="0"/>
                <a:cs typeface="Times New Roman" panose="02020603050405020304" pitchFamily="18" charset="0"/>
              </a:rPr>
              <a:t> – Natural tide pools accessible by </a:t>
            </a:r>
            <a:r>
              <a:rPr lang="en-US" dirty="0" err="1">
                <a:latin typeface="Times New Roman" panose="02020603050405020304" pitchFamily="18" charset="0"/>
                <a:cs typeface="Times New Roman" panose="02020603050405020304" pitchFamily="18" charset="0"/>
              </a:rPr>
              <a:t>jangada</a:t>
            </a:r>
            <a:r>
              <a:rPr lang="en-US" dirty="0">
                <a:latin typeface="Times New Roman" panose="02020603050405020304" pitchFamily="18" charset="0"/>
                <a:cs typeface="Times New Roman" panose="02020603050405020304" pitchFamily="18" charset="0"/>
              </a:rPr>
              <a:t> (traditional sailboat). Famous natural pools 2 km offshore. Perfect for snorkeling with colorful tropical fish</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Ponta Verde</a:t>
            </a:r>
            <a:r>
              <a:rPr lang="en-US" dirty="0">
                <a:latin typeface="Times New Roman" panose="02020603050405020304" pitchFamily="18" charset="0"/>
                <a:cs typeface="Times New Roman" panose="02020603050405020304" pitchFamily="18" charset="0"/>
              </a:rPr>
              <a:t> – Most popular city beach with calm, clear waters. Famous for its coconut palms and calm waters. Excellent beachside cafés and restaurants. Try traditional </a:t>
            </a:r>
            <a:r>
              <a:rPr lang="en-US" dirty="0" err="1">
                <a:latin typeface="Times New Roman" panose="02020603050405020304" pitchFamily="18" charset="0"/>
                <a:cs typeface="Times New Roman" panose="02020603050405020304" pitchFamily="18" charset="0"/>
              </a:rPr>
              <a:t>Acarajé</a:t>
            </a:r>
            <a:r>
              <a:rPr lang="en-US" dirty="0">
                <a:latin typeface="Times New Roman" panose="02020603050405020304" pitchFamily="18" charset="0"/>
                <a:cs typeface="Times New Roman" panose="02020603050405020304" pitchFamily="18" charset="0"/>
              </a:rPr>
              <a:t> (bean fritters stuffed with shrimp)</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Praia de </a:t>
            </a:r>
            <a:r>
              <a:rPr lang="en-US" b="1" dirty="0" err="1">
                <a:latin typeface="Times New Roman" panose="02020603050405020304" pitchFamily="18" charset="0"/>
                <a:cs typeface="Times New Roman" panose="02020603050405020304" pitchFamily="18" charset="0"/>
              </a:rPr>
              <a:t>Jatiúca</a:t>
            </a:r>
            <a:r>
              <a:rPr lang="en-US" dirty="0">
                <a:latin typeface="Times New Roman" panose="02020603050405020304" pitchFamily="18" charset="0"/>
                <a:cs typeface="Times New Roman" panose="02020603050405020304" pitchFamily="18" charset="0"/>
              </a:rPr>
              <a:t> – Beautiful white sand and emerald waters. Great for swimming and relaxing. Plenty of bars and umbrellas for rent</a:t>
            </a:r>
          </a:p>
          <a:p>
            <a:pPr marL="0" indent="0">
              <a:buNone/>
            </a:pPr>
            <a:r>
              <a:rPr lang="en-US" b="1" dirty="0">
                <a:latin typeface="Times New Roman" panose="02020603050405020304" pitchFamily="18" charset="0"/>
                <a:cs typeface="Times New Roman" panose="02020603050405020304" pitchFamily="18" charset="0"/>
              </a:rPr>
              <a:t>More Beach Destinations</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Praia do </a:t>
            </a:r>
            <a:r>
              <a:rPr lang="en-US" b="1" dirty="0" err="1">
                <a:latin typeface="Times New Roman" panose="02020603050405020304" pitchFamily="18" charset="0"/>
                <a:cs typeface="Times New Roman" panose="02020603050405020304" pitchFamily="18" charset="0"/>
              </a:rPr>
              <a:t>Francês</a:t>
            </a:r>
            <a:r>
              <a:rPr lang="en-US" dirty="0">
                <a:latin typeface="Times New Roman" panose="02020603050405020304" pitchFamily="18" charset="0"/>
                <a:cs typeface="Times New Roman" panose="02020603050405020304" pitchFamily="18" charset="0"/>
              </a:rPr>
              <a:t> – Stunning natural beauty with divided areas. Surfing and beachside cafes. Calm side for families, wave side for surfers. Fresh seafood at beachside restaurants</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Praia Gunga Beach</a:t>
            </a:r>
            <a:r>
              <a:rPr lang="en-US" dirty="0">
                <a:latin typeface="Times New Roman" panose="02020603050405020304" pitchFamily="18" charset="0"/>
                <a:cs typeface="Times New Roman" panose="02020603050405020304" pitchFamily="18" charset="0"/>
              </a:rPr>
              <a:t> – Palm-covered peninsula. Surrounded by coconut trees. Both ocean waves and calm lagoon waters. Colorful rock formations</a:t>
            </a:r>
          </a:p>
          <a:p>
            <a:pPr marL="514350" indent="-514350">
              <a:buFont typeface="+mj-lt"/>
              <a:buAutoNum type="arabicPeriod"/>
            </a:pPr>
            <a:r>
              <a:rPr lang="en-US" b="1" dirty="0" err="1">
                <a:latin typeface="Times New Roman" panose="02020603050405020304" pitchFamily="18" charset="0"/>
                <a:cs typeface="Times New Roman" panose="02020603050405020304" pitchFamily="18" charset="0"/>
              </a:rPr>
              <a:t>Maragogi</a:t>
            </a:r>
            <a:r>
              <a:rPr lang="en-US" dirty="0">
                <a:latin typeface="Times New Roman" panose="02020603050405020304" pitchFamily="18" charset="0"/>
                <a:cs typeface="Times New Roman" panose="02020603050405020304" pitchFamily="18" charset="0"/>
              </a:rPr>
              <a:t> – The 'Brazilian Caribbean' with crystal-clear reefs. 90 km north (full day trip). Famous natural pools called "The </a:t>
            </a:r>
            <a:r>
              <a:rPr lang="en-US" dirty="0" err="1">
                <a:latin typeface="Times New Roman" panose="02020603050405020304" pitchFamily="18" charset="0"/>
                <a:cs typeface="Times New Roman" panose="02020603050405020304" pitchFamily="18" charset="0"/>
              </a:rPr>
              <a:t>Galés</a:t>
            </a:r>
            <a:r>
              <a:rPr lang="en-US" dirty="0">
                <a:latin typeface="Times New Roman" panose="02020603050405020304" pitchFamily="18" charset="0"/>
                <a:cs typeface="Times New Roman" panose="02020603050405020304" pitchFamily="18" charset="0"/>
              </a:rPr>
              <a:t>“. World-class snorkeling destination. </a:t>
            </a:r>
            <a:r>
              <a:rPr lang="en-US" b="1" dirty="0">
                <a:latin typeface="Times New Roman" panose="02020603050405020304" pitchFamily="18" charset="0"/>
                <a:cs typeface="Times New Roman" panose="02020603050405020304" pitchFamily="18" charset="0"/>
              </a:rPr>
              <a:t>	Note:</a:t>
            </a:r>
            <a:r>
              <a:rPr lang="en-US" dirty="0">
                <a:latin typeface="Times New Roman" panose="02020603050405020304" pitchFamily="18" charset="0"/>
                <a:cs typeface="Times New Roman" panose="02020603050405020304" pitchFamily="18" charset="0"/>
              </a:rPr>
              <a:t> Only for longer port stays</a:t>
            </a:r>
          </a:p>
          <a:p>
            <a:pPr marL="0" indent="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9BE238EA-6B57-5019-0DCD-32A421272A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F31FBB-CD93-A71B-19C5-974B97A77D95}"/>
              </a:ext>
            </a:extLst>
          </p:cNvPr>
          <p:cNvSpPr>
            <a:spLocks noGrp="1"/>
          </p:cNvSpPr>
          <p:nvPr>
            <p:ph type="title"/>
          </p:nvPr>
        </p:nvSpPr>
        <p:spPr>
          <a:xfrm>
            <a:off x="457200" y="51900"/>
            <a:ext cx="8229600" cy="1143000"/>
          </a:xfrm>
        </p:spPr>
        <p:txBody>
          <a:bodyPr/>
          <a:lstStyle/>
          <a:p>
            <a:r>
              <a:rPr lang="en-US" b="1" dirty="0">
                <a:latin typeface="Times New Roman" panose="02020603050405020304" pitchFamily="18" charset="0"/>
                <a:cs typeface="Times New Roman" panose="02020603050405020304" pitchFamily="18" charset="0"/>
              </a:rPr>
              <a:t>Lagoon &amp; Waterway Attraction</a:t>
            </a:r>
          </a:p>
        </p:txBody>
      </p:sp>
      <p:sp>
        <p:nvSpPr>
          <p:cNvPr id="3" name="Content Placeholder 2">
            <a:extLst>
              <a:ext uri="{FF2B5EF4-FFF2-40B4-BE49-F238E27FC236}">
                <a16:creationId xmlns:a16="http://schemas.microsoft.com/office/drawing/2014/main" id="{F1C87698-43FA-E181-2EA6-9DEEF34D6599}"/>
              </a:ext>
            </a:extLst>
          </p:cNvPr>
          <p:cNvSpPr>
            <a:spLocks noGrp="1"/>
          </p:cNvSpPr>
          <p:nvPr>
            <p:ph idx="1"/>
          </p:nvPr>
        </p:nvSpPr>
        <p:spPr>
          <a:xfrm>
            <a:off x="457200" y="1224208"/>
            <a:ext cx="8229600" cy="6161330"/>
          </a:xfrm>
        </p:spPr>
        <p:txBody>
          <a:bodyPr>
            <a:normAutofit/>
          </a:bodyPr>
          <a:lstStyle/>
          <a:p>
            <a:pPr marL="0" indent="0">
              <a:buNone/>
            </a:pPr>
            <a:r>
              <a:rPr lang="en-US" sz="2400" b="1" dirty="0" err="1">
                <a:latin typeface="Times New Roman" panose="02020603050405020304" pitchFamily="18" charset="0"/>
                <a:cs typeface="Times New Roman" panose="02020603050405020304" pitchFamily="18" charset="0"/>
              </a:rPr>
              <a:t>Mundaú</a:t>
            </a:r>
            <a:r>
              <a:rPr lang="en-US" sz="2400" b="1" dirty="0">
                <a:latin typeface="Times New Roman" panose="02020603050405020304" pitchFamily="18" charset="0"/>
                <a:cs typeface="Times New Roman" panose="02020603050405020304" pitchFamily="18" charset="0"/>
              </a:rPr>
              <a:t> Lagoon</a:t>
            </a:r>
            <a:r>
              <a:rPr lang="en-US" sz="2400" dirty="0">
                <a:latin typeface="Times New Roman" panose="02020603050405020304" pitchFamily="18" charset="0"/>
                <a:cs typeface="Times New Roman" panose="02020603050405020304" pitchFamily="18" charset="0"/>
              </a:rPr>
              <a:t> – Sunset cruises and local fishing villages</a:t>
            </a:r>
          </a:p>
          <a:p>
            <a:r>
              <a:rPr lang="en-US" sz="2400" dirty="0">
                <a:latin typeface="Times New Roman" panose="02020603050405020304" pitchFamily="18" charset="0"/>
                <a:cs typeface="Times New Roman" panose="02020603050405020304" pitchFamily="18" charset="0"/>
              </a:rPr>
              <a:t>Peaceful waterfront setting</a:t>
            </a:r>
          </a:p>
          <a:p>
            <a:r>
              <a:rPr lang="en-US" sz="2400" dirty="0">
                <a:latin typeface="Times New Roman" panose="02020603050405020304" pitchFamily="18" charset="0"/>
                <a:cs typeface="Times New Roman" panose="02020603050405020304" pitchFamily="18" charset="0"/>
              </a:rPr>
              <a:t>Watch local craftspeople at work</a:t>
            </a:r>
          </a:p>
          <a:p>
            <a:r>
              <a:rPr lang="en-US" sz="2400" dirty="0">
                <a:latin typeface="Times New Roman" panose="02020603050405020304" pitchFamily="18" charset="0"/>
                <a:cs typeface="Times New Roman" panose="02020603050405020304" pitchFamily="18" charset="0"/>
              </a:rPr>
              <a:t>Beautiful views and photo opportunities</a:t>
            </a:r>
          </a:p>
          <a:p>
            <a:pPr marL="0" indent="0">
              <a:buNone/>
            </a:pPr>
            <a:r>
              <a:rPr lang="en-US" sz="2400" b="1" dirty="0">
                <a:latin typeface="Times New Roman" panose="02020603050405020304" pitchFamily="18" charset="0"/>
                <a:cs typeface="Times New Roman" panose="02020603050405020304" pitchFamily="18" charset="0"/>
              </a:rPr>
              <a:t>São Francisco River Mouth</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Witness where the river meets the Atlantic Ocean</a:t>
            </a:r>
          </a:p>
          <a:p>
            <a:r>
              <a:rPr lang="en-US" sz="2400" dirty="0">
                <a:latin typeface="Times New Roman" panose="02020603050405020304" pitchFamily="18" charset="0"/>
                <a:cs typeface="Times New Roman" panose="02020603050405020304" pitchFamily="18" charset="0"/>
              </a:rPr>
              <a:t>Full-day boat trip with local village visits</a:t>
            </a:r>
          </a:p>
          <a:p>
            <a:r>
              <a:rPr lang="en-US" sz="2400" dirty="0">
                <a:latin typeface="Times New Roman" panose="02020603050405020304" pitchFamily="18" charset="0"/>
                <a:cs typeface="Times New Roman" panose="02020603050405020304" pitchFamily="18" charset="0"/>
              </a:rPr>
              <a:t>Swimming in natural pools along the way</a:t>
            </a:r>
          </a:p>
          <a:p>
            <a:pPr marL="0" indent="0">
              <a:buNone/>
            </a:pPr>
            <a:endParaRPr dirty="0"/>
          </a:p>
        </p:txBody>
      </p:sp>
    </p:spTree>
    <p:extLst>
      <p:ext uri="{BB962C8B-B14F-4D97-AF65-F5344CB8AC3E}">
        <p14:creationId xmlns:p14="http://schemas.microsoft.com/office/powerpoint/2010/main" val="124355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732"/>
            <a:ext cx="8229600" cy="1143000"/>
          </a:xfrm>
        </p:spPr>
        <p:txBody>
          <a:bodyPr/>
          <a:lstStyle/>
          <a:p>
            <a:r>
              <a:rPr lang="en-US" b="1" dirty="0">
                <a:latin typeface="Times New Roman" panose="02020603050405020304" pitchFamily="18" charset="0"/>
                <a:cs typeface="Times New Roman" panose="02020603050405020304" pitchFamily="18" charset="0"/>
              </a:rPr>
              <a:t>Cultural &amp; Historical Sites</a:t>
            </a:r>
          </a:p>
        </p:txBody>
      </p:sp>
      <p:sp>
        <p:nvSpPr>
          <p:cNvPr id="3" name="Content Placeholder 2"/>
          <p:cNvSpPr>
            <a:spLocks noGrp="1"/>
          </p:cNvSpPr>
          <p:nvPr>
            <p:ph idx="1"/>
          </p:nvPr>
        </p:nvSpPr>
        <p:spPr>
          <a:xfrm>
            <a:off x="457200" y="1153872"/>
            <a:ext cx="8229600" cy="4525963"/>
          </a:xfrm>
        </p:spPr>
        <p:txBody>
          <a:bodyPr>
            <a:normAutofit fontScale="85000" lnSpcReduction="20000"/>
          </a:bodyPr>
          <a:lstStyle/>
          <a:p>
            <a:pPr marL="0" indent="0">
              <a:buNone/>
            </a:pPr>
            <a:r>
              <a:rPr lang="en-US" b="1" dirty="0">
                <a:latin typeface="Times New Roman" panose="02020603050405020304" pitchFamily="18" charset="0"/>
                <a:cs typeface="Times New Roman" panose="02020603050405020304" pitchFamily="18" charset="0"/>
              </a:rPr>
              <a:t>Downtown Maceió</a:t>
            </a:r>
          </a:p>
          <a:p>
            <a:r>
              <a:rPr lang="en-US" b="1" dirty="0">
                <a:latin typeface="Times New Roman" panose="02020603050405020304" pitchFamily="18" charset="0"/>
                <a:cs typeface="Times New Roman" panose="02020603050405020304" pitchFamily="18" charset="0"/>
              </a:rPr>
              <a:t>🏛️ Cathedral of Nossa Senhora dos Prazeres (1840)</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Beautiful colonial architecture</a:t>
            </a:r>
          </a:p>
          <a:p>
            <a:r>
              <a:rPr lang="en-US" dirty="0">
                <a:latin typeface="Times New Roman" panose="02020603050405020304" pitchFamily="18" charset="0"/>
                <a:cs typeface="Times New Roman" panose="02020603050405020304" pitchFamily="18" charset="0"/>
              </a:rPr>
              <a:t>Central landmark of the city</a:t>
            </a:r>
          </a:p>
          <a:p>
            <a:r>
              <a:rPr lang="en-US" b="1" dirty="0">
                <a:latin typeface="Times New Roman" panose="02020603050405020304" pitchFamily="18" charset="0"/>
                <a:cs typeface="Times New Roman" panose="02020603050405020304" pitchFamily="18" charset="0"/>
              </a:rPr>
              <a:t>⛪ Church of Bom Jesus dos Martires (1870)</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Historic religious site</a:t>
            </a:r>
          </a:p>
          <a:p>
            <a:r>
              <a:rPr lang="en-US" b="1" dirty="0">
                <a:latin typeface="Times New Roman" panose="02020603050405020304" pitchFamily="18" charset="0"/>
                <a:cs typeface="Times New Roman" panose="02020603050405020304" pitchFamily="18" charset="0"/>
              </a:rPr>
              <a:t>🏰 Palácio do Governo</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Houses religious art collection (</a:t>
            </a:r>
            <a:r>
              <a:rPr lang="en-US" dirty="0" err="1">
                <a:latin typeface="Times New Roman" panose="02020603050405020304" pitchFamily="18" charset="0"/>
                <a:cs typeface="Times New Roman" panose="02020603050405020304" pitchFamily="18" charset="0"/>
              </a:rPr>
              <a:t>Fundação</a:t>
            </a:r>
            <a:r>
              <a:rPr lang="en-US" dirty="0">
                <a:latin typeface="Times New Roman" panose="02020603050405020304" pitchFamily="18" charset="0"/>
                <a:cs typeface="Times New Roman" panose="02020603050405020304" pitchFamily="18" charset="0"/>
              </a:rPr>
              <a:t> Pierre Chalita)</a:t>
            </a:r>
          </a:p>
          <a:p>
            <a:r>
              <a:rPr lang="en-US" b="1" dirty="0">
                <a:latin typeface="Times New Roman" panose="02020603050405020304" pitchFamily="18" charset="0"/>
                <a:cs typeface="Times New Roman" panose="02020603050405020304" pitchFamily="18" charset="0"/>
              </a:rPr>
              <a:t>🎭 Deodoro Theatre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Historic performing arts venue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6D53BCE3-8F0C-9985-DD50-FD02AA5249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A2FA83-7167-F2E5-38B1-EDE057253CF5}"/>
              </a:ext>
            </a:extLst>
          </p:cNvPr>
          <p:cNvSpPr>
            <a:spLocks noGrp="1"/>
          </p:cNvSpPr>
          <p:nvPr>
            <p:ph type="title"/>
          </p:nvPr>
        </p:nvSpPr>
        <p:spPr>
          <a:xfrm>
            <a:off x="0" y="16732"/>
            <a:ext cx="9144000" cy="1143000"/>
          </a:xfrm>
        </p:spPr>
        <p:txBody>
          <a:bodyPr>
            <a:normAutofit/>
          </a:bodyPr>
          <a:lstStyle/>
          <a:p>
            <a:r>
              <a:rPr lang="en-US" b="1" dirty="0">
                <a:latin typeface="Times New Roman" panose="02020603050405020304" pitchFamily="18" charset="0"/>
                <a:cs typeface="Times New Roman" panose="02020603050405020304" pitchFamily="18" charset="0"/>
              </a:rPr>
              <a:t>Cultural &amp; Lifestyle Sites</a:t>
            </a:r>
          </a:p>
        </p:txBody>
      </p:sp>
      <p:sp>
        <p:nvSpPr>
          <p:cNvPr id="3" name="Content Placeholder 2">
            <a:extLst>
              <a:ext uri="{FF2B5EF4-FFF2-40B4-BE49-F238E27FC236}">
                <a16:creationId xmlns:a16="http://schemas.microsoft.com/office/drawing/2014/main" id="{B0FFC4EA-7007-8C3E-6DAF-BF3F8E3C59CD}"/>
              </a:ext>
            </a:extLst>
          </p:cNvPr>
          <p:cNvSpPr>
            <a:spLocks noGrp="1"/>
          </p:cNvSpPr>
          <p:nvPr>
            <p:ph idx="1"/>
          </p:nvPr>
        </p:nvSpPr>
        <p:spPr>
          <a:xfrm>
            <a:off x="457200" y="1153872"/>
            <a:ext cx="8229600" cy="4525963"/>
          </a:xfrm>
        </p:spPr>
        <p:txBody>
          <a:bodyPr>
            <a:normAutofit fontScale="92500" lnSpcReduction="20000"/>
          </a:bodyPr>
          <a:lstStyle/>
          <a:p>
            <a:pPr marL="0" indent="0">
              <a:buNone/>
            </a:pPr>
            <a:r>
              <a:rPr lang="en-US" dirty="0">
                <a:latin typeface="Times New Roman" panose="02020603050405020304" pitchFamily="18" charset="0"/>
                <a:cs typeface="Times New Roman" panose="02020603050405020304" pitchFamily="18" charset="0"/>
              </a:rPr>
              <a:t>Maceió blends Afro-Brazilian, Indigenous, and Portuguese influences.</a:t>
            </a:r>
          </a:p>
          <a:p>
            <a:r>
              <a:rPr lang="en-US" b="1" dirty="0">
                <a:latin typeface="Times New Roman" panose="02020603050405020304" pitchFamily="18" charset="0"/>
                <a:cs typeface="Times New Roman" panose="02020603050405020304" pitchFamily="18" charset="0"/>
              </a:rPr>
              <a:t>Crafts:</a:t>
            </a:r>
            <a:r>
              <a:rPr lang="en-US" dirty="0">
                <a:latin typeface="Times New Roman" panose="02020603050405020304" pitchFamily="18" charset="0"/>
                <a:cs typeface="Times New Roman" panose="02020603050405020304" pitchFamily="18" charset="0"/>
              </a:rPr>
              <a:t> Lacework (Maceió specialty), woodcarving, embroidered textiles, and ceramics</a:t>
            </a:r>
          </a:p>
          <a:p>
            <a:r>
              <a:rPr lang="en-US" b="1" dirty="0">
                <a:latin typeface="Times New Roman" panose="02020603050405020304" pitchFamily="18" charset="0"/>
                <a:cs typeface="Times New Roman" panose="02020603050405020304" pitchFamily="18" charset="0"/>
              </a:rPr>
              <a:t>Music:</a:t>
            </a:r>
            <a:r>
              <a:rPr lang="en-US" dirty="0">
                <a:latin typeface="Times New Roman" panose="02020603050405020304" pitchFamily="18" charset="0"/>
                <a:cs typeface="Times New Roman" panose="02020603050405020304" pitchFamily="18" charset="0"/>
              </a:rPr>
              <a:t> Forró and samba de roda fill the beach bars</a:t>
            </a:r>
          </a:p>
          <a:p>
            <a:r>
              <a:rPr lang="en-US" dirty="0">
                <a:latin typeface="Times New Roman" panose="02020603050405020304" pitchFamily="18" charset="0"/>
                <a:cs typeface="Times New Roman" panose="02020603050405020304" pitchFamily="18" charset="0"/>
              </a:rPr>
              <a:t>Locals, called </a:t>
            </a:r>
            <a:r>
              <a:rPr lang="en-US" dirty="0" err="1">
                <a:latin typeface="Times New Roman" panose="02020603050405020304" pitchFamily="18" charset="0"/>
                <a:cs typeface="Times New Roman" panose="02020603050405020304" pitchFamily="18" charset="0"/>
              </a:rPr>
              <a:t>alagoanos</a:t>
            </a:r>
            <a:r>
              <a:rPr lang="en-US" dirty="0">
                <a:latin typeface="Times New Roman" panose="02020603050405020304" pitchFamily="18" charset="0"/>
                <a:cs typeface="Times New Roman" panose="02020603050405020304" pitchFamily="18" charset="0"/>
              </a:rPr>
              <a:t>, are known for their warmth and hospitality</a:t>
            </a:r>
          </a:p>
          <a:p>
            <a:r>
              <a:rPr lang="en-US" b="1" dirty="0">
                <a:latin typeface="Times New Roman" panose="02020603050405020304" pitchFamily="18" charset="0"/>
                <a:cs typeface="Times New Roman" panose="02020603050405020304" pitchFamily="18" charset="0"/>
              </a:rPr>
              <a:t>Shopping: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Pontal</a:t>
            </a:r>
            <a:r>
              <a:rPr lang="en-US" dirty="0">
                <a:latin typeface="Times New Roman" panose="02020603050405020304" pitchFamily="18" charset="0"/>
                <a:cs typeface="Times New Roman" panose="02020603050405020304" pitchFamily="18" charset="0"/>
              </a:rPr>
              <a:t> da Barra and </a:t>
            </a:r>
            <a:r>
              <a:rPr lang="en-US" dirty="0" err="1">
                <a:latin typeface="Times New Roman" panose="02020603050405020304" pitchFamily="18" charset="0"/>
                <a:cs typeface="Times New Roman" panose="02020603050405020304" pitchFamily="18" charset="0"/>
              </a:rPr>
              <a:t>Cheiro</a:t>
            </a:r>
            <a:r>
              <a:rPr lang="en-US" dirty="0">
                <a:latin typeface="Times New Roman" panose="02020603050405020304" pitchFamily="18" charset="0"/>
                <a:cs typeface="Times New Roman" panose="02020603050405020304" pitchFamily="18" charset="0"/>
              </a:rPr>
              <a:t> de Terra Trade Complex for authentic handicrafts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999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7953C78E-5720-E4A9-F75E-B06501D7B5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857F58-BF18-A67B-C1F9-77F4BB87BB0A}"/>
              </a:ext>
            </a:extLst>
          </p:cNvPr>
          <p:cNvSpPr>
            <a:spLocks noGrp="1"/>
          </p:cNvSpPr>
          <p:nvPr>
            <p:ph type="title"/>
          </p:nvPr>
        </p:nvSpPr>
        <p:spPr>
          <a:xfrm>
            <a:off x="457200" y="16732"/>
            <a:ext cx="8229600" cy="1143000"/>
          </a:xfrm>
        </p:spPr>
        <p:txBody>
          <a:bodyPr/>
          <a:lstStyle/>
          <a:p>
            <a:r>
              <a:rPr lang="en-US" b="1" dirty="0">
                <a:latin typeface="Times New Roman" panose="02020603050405020304" pitchFamily="18" charset="0"/>
                <a:cs typeface="Times New Roman" panose="02020603050405020304" pitchFamily="18" charset="0"/>
              </a:rPr>
              <a:t>Museums Worth Visiting</a:t>
            </a:r>
          </a:p>
        </p:txBody>
      </p:sp>
      <p:sp>
        <p:nvSpPr>
          <p:cNvPr id="3" name="Content Placeholder 2">
            <a:extLst>
              <a:ext uri="{FF2B5EF4-FFF2-40B4-BE49-F238E27FC236}">
                <a16:creationId xmlns:a16="http://schemas.microsoft.com/office/drawing/2014/main" id="{786A1DC7-639B-8917-7E31-35887A1F331E}"/>
              </a:ext>
            </a:extLst>
          </p:cNvPr>
          <p:cNvSpPr>
            <a:spLocks noGrp="1"/>
          </p:cNvSpPr>
          <p:nvPr>
            <p:ph idx="1"/>
          </p:nvPr>
        </p:nvSpPr>
        <p:spPr>
          <a:xfrm>
            <a:off x="457200" y="1153872"/>
            <a:ext cx="8229600" cy="4525963"/>
          </a:xfrm>
        </p:spPr>
        <p:txBody>
          <a:bodyPr>
            <a:normAutofit fontScale="92500" lnSpcReduction="10000"/>
          </a:bodyPr>
          <a:lstStyle/>
          <a:p>
            <a:pPr marL="0" indent="0">
              <a:buNone/>
            </a:pPr>
            <a:r>
              <a:rPr lang="en-US" b="1" dirty="0"/>
              <a:t>🎨 </a:t>
            </a:r>
            <a:r>
              <a:rPr lang="en-US" b="1" dirty="0" err="1">
                <a:latin typeface="Times New Roman" panose="02020603050405020304" pitchFamily="18" charset="0"/>
                <a:cs typeface="Times New Roman" panose="02020603050405020304" pitchFamily="18" charset="0"/>
              </a:rPr>
              <a:t>Museu</a:t>
            </a:r>
            <a:r>
              <a:rPr lang="en-US" b="1" dirty="0">
                <a:latin typeface="Times New Roman" panose="02020603050405020304" pitchFamily="18" charset="0"/>
                <a:cs typeface="Times New Roman" panose="02020603050405020304" pitchFamily="18" charset="0"/>
              </a:rPr>
              <a:t> do Comércio de Alagoas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Located in elegant port area building</a:t>
            </a:r>
          </a:p>
          <a:p>
            <a:r>
              <a:rPr lang="en-US" dirty="0">
                <a:latin typeface="Times New Roman" panose="02020603050405020304" pitchFamily="18" charset="0"/>
                <a:cs typeface="Times New Roman" panose="02020603050405020304" pitchFamily="18" charset="0"/>
              </a:rPr>
              <a:t>Fascinating collection of 19th-20th century commercial equipment</a:t>
            </a:r>
          </a:p>
          <a:p>
            <a:r>
              <a:rPr lang="en-US" dirty="0">
                <a:latin typeface="Times New Roman" panose="02020603050405020304" pitchFamily="18" charset="0"/>
                <a:cs typeface="Times New Roman" panose="02020603050405020304" pitchFamily="18" charset="0"/>
              </a:rPr>
              <a:t>Exhibits dating from 1866-1980</a:t>
            </a:r>
          </a:p>
          <a:p>
            <a:pPr marL="0" indent="0">
              <a:buNone/>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Museu</a:t>
            </a:r>
            <a:r>
              <a:rPr lang="en-US" b="1" dirty="0">
                <a:latin typeface="Times New Roman" panose="02020603050405020304" pitchFamily="18" charset="0"/>
                <a:cs typeface="Times New Roman" panose="02020603050405020304" pitchFamily="18" charset="0"/>
              </a:rPr>
              <a:t> Théo Brandão</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Folklore and anthropology exhibits</a:t>
            </a:r>
          </a:p>
          <a:p>
            <a:r>
              <a:rPr lang="en-US" dirty="0">
                <a:latin typeface="Times New Roman" panose="02020603050405020304" pitchFamily="18" charset="0"/>
                <a:cs typeface="Times New Roman" panose="02020603050405020304" pitchFamily="18" charset="0"/>
              </a:rPr>
              <a:t>Showcases local Indigenous and Afro-Brazilian culture</a:t>
            </a:r>
          </a:p>
        </p:txBody>
      </p:sp>
    </p:spTree>
    <p:extLst>
      <p:ext uri="{BB962C8B-B14F-4D97-AF65-F5344CB8AC3E}">
        <p14:creationId xmlns:p14="http://schemas.microsoft.com/office/powerpoint/2010/main" val="405777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079B-7624-CCA5-D5DB-2C65F254F522}"/>
              </a:ext>
            </a:extLst>
          </p:cNvPr>
          <p:cNvSpPr>
            <a:spLocks noGrp="1"/>
          </p:cNvSpPr>
          <p:nvPr>
            <p:ph type="title"/>
          </p:nvPr>
        </p:nvSpPr>
        <p:spPr>
          <a:xfrm>
            <a:off x="457200" y="51900"/>
            <a:ext cx="8229600" cy="1143000"/>
          </a:xfrm>
        </p:spPr>
        <p:txBody>
          <a:bodyPr>
            <a:normAutofit/>
          </a:bodyPr>
          <a:lstStyle/>
          <a:p>
            <a:r>
              <a:rPr lang="en-US" b="1" dirty="0">
                <a:latin typeface="Times New Roman" panose="02020603050405020304" pitchFamily="18" charset="0"/>
                <a:cs typeface="Times New Roman" panose="02020603050405020304" pitchFamily="18" charset="0"/>
              </a:rPr>
              <a:t>Shopping for Authentic Crafts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3F66994-2E23-1AFA-1430-AEAF274F9D6D}"/>
              </a:ext>
            </a:extLst>
          </p:cNvPr>
          <p:cNvSpPr>
            <a:spLocks noGrp="1"/>
          </p:cNvSpPr>
          <p:nvPr>
            <p:ph idx="1"/>
          </p:nvPr>
        </p:nvSpPr>
        <p:spPr>
          <a:xfrm>
            <a:off x="457200" y="1377462"/>
            <a:ext cx="8229600" cy="4525963"/>
          </a:xfrm>
        </p:spPr>
        <p:txBody>
          <a:bodyPr>
            <a:normAutofit fontScale="70000" lnSpcReduction="20000"/>
          </a:bodyPr>
          <a:lstStyle/>
          <a:p>
            <a:pPr marL="0" indent="0">
              <a:buNone/>
            </a:pPr>
            <a:r>
              <a:rPr lang="en-US" b="1" dirty="0">
                <a:latin typeface="Times New Roman" panose="02020603050405020304" pitchFamily="18" charset="0"/>
                <a:cs typeface="Times New Roman" panose="02020603050405020304" pitchFamily="18" charset="0"/>
              </a:rPr>
              <a:t>Best Shopping Spots</a:t>
            </a:r>
          </a:p>
          <a:p>
            <a:r>
              <a:rPr lang="en-US" b="1" dirty="0" err="1">
                <a:latin typeface="Times New Roman" panose="02020603050405020304" pitchFamily="18" charset="0"/>
                <a:cs typeface="Times New Roman" panose="02020603050405020304" pitchFamily="18" charset="0"/>
              </a:rPr>
              <a:t>Pontal</a:t>
            </a:r>
            <a:r>
              <a:rPr lang="en-US" b="1" dirty="0">
                <a:latin typeface="Times New Roman" panose="02020603050405020304" pitchFamily="18" charset="0"/>
                <a:cs typeface="Times New Roman" panose="02020603050405020304" pitchFamily="18" charset="0"/>
              </a:rPr>
              <a:t> da Barra</a:t>
            </a:r>
            <a:r>
              <a:rPr lang="en-US" dirty="0">
                <a:latin typeface="Times New Roman" panose="02020603050405020304" pitchFamily="18" charset="0"/>
                <a:cs typeface="Times New Roman" panose="02020603050405020304" pitchFamily="18" charset="0"/>
              </a:rPr>
              <a:t> (8 km/5 miles away)</a:t>
            </a:r>
          </a:p>
          <a:p>
            <a:r>
              <a:rPr lang="en-US" dirty="0">
                <a:latin typeface="Times New Roman" panose="02020603050405020304" pitchFamily="18" charset="0"/>
                <a:cs typeface="Times New Roman" panose="02020603050405020304" pitchFamily="18" charset="0"/>
              </a:rPr>
              <a:t>Watch local craftspeople at work</a:t>
            </a:r>
          </a:p>
          <a:p>
            <a:r>
              <a:rPr lang="en-US" dirty="0">
                <a:latin typeface="Times New Roman" panose="02020603050405020304" pitchFamily="18" charset="0"/>
                <a:cs typeface="Times New Roman" panose="02020603050405020304" pitchFamily="18" charset="0"/>
              </a:rPr>
              <a:t>Purchase authentic embroidered pieces and lace goods</a:t>
            </a:r>
          </a:p>
          <a:p>
            <a:r>
              <a:rPr lang="en-US" dirty="0">
                <a:latin typeface="Times New Roman" panose="02020603050405020304" pitchFamily="18" charset="0"/>
                <a:cs typeface="Times New Roman" panose="02020603050405020304" pitchFamily="18" charset="0"/>
              </a:rPr>
              <a:t>Beautiful waterfront setting</a:t>
            </a:r>
          </a:p>
          <a:p>
            <a:r>
              <a:rPr lang="en-US" b="1" dirty="0" err="1">
                <a:latin typeface="Times New Roman" panose="02020603050405020304" pitchFamily="18" charset="0"/>
                <a:cs typeface="Times New Roman" panose="02020603050405020304" pitchFamily="18" charset="0"/>
              </a:rPr>
              <a:t>Cheiro</a:t>
            </a:r>
            <a:r>
              <a:rPr lang="en-US" b="1" dirty="0">
                <a:latin typeface="Times New Roman" panose="02020603050405020304" pitchFamily="18" charset="0"/>
                <a:cs typeface="Times New Roman" panose="02020603050405020304" pitchFamily="18" charset="0"/>
              </a:rPr>
              <a:t> de Terra</a:t>
            </a:r>
            <a:r>
              <a:rPr lang="en-US" dirty="0">
                <a:latin typeface="Times New Roman" panose="02020603050405020304" pitchFamily="18" charset="0"/>
                <a:cs typeface="Times New Roman" panose="02020603050405020304" pitchFamily="18" charset="0"/>
              </a:rPr>
              <a:t> (Trade Complex)</a:t>
            </a:r>
          </a:p>
          <a:p>
            <a:r>
              <a:rPr lang="en-US" dirty="0">
                <a:latin typeface="Times New Roman" panose="02020603050405020304" pitchFamily="18" charset="0"/>
                <a:cs typeface="Times New Roman" panose="02020603050405020304" pitchFamily="18" charset="0"/>
              </a:rPr>
              <a:t>Large selection of local handicrafts</a:t>
            </a:r>
          </a:p>
          <a:p>
            <a:r>
              <a:rPr lang="en-US" dirty="0">
                <a:latin typeface="Times New Roman" panose="02020603050405020304" pitchFamily="18" charset="0"/>
                <a:cs typeface="Times New Roman" panose="02020603050405020304" pitchFamily="18" charset="0"/>
              </a:rPr>
              <a:t>Fine laces, woven clothes, curtains, jewelry</a:t>
            </a:r>
          </a:p>
          <a:p>
            <a:r>
              <a:rPr lang="en-US" dirty="0">
                <a:latin typeface="Times New Roman" panose="02020603050405020304" pitchFamily="18" charset="0"/>
                <a:cs typeface="Times New Roman" panose="02020603050405020304" pitchFamily="18" charset="0"/>
              </a:rPr>
              <a:t>Colorful intricate designs unique to Maceió</a:t>
            </a:r>
          </a:p>
          <a:p>
            <a:pPr marL="0" indent="0">
              <a:buNone/>
            </a:pPr>
            <a:r>
              <a:rPr lang="en-US" b="1" dirty="0">
                <a:latin typeface="Times New Roman" panose="02020603050405020304" pitchFamily="18" charset="0"/>
                <a:cs typeface="Times New Roman" panose="02020603050405020304" pitchFamily="18" charset="0"/>
              </a:rPr>
              <a:t>What to Buy:</a:t>
            </a:r>
          </a:p>
          <a:p>
            <a:r>
              <a:rPr lang="en-US" dirty="0">
                <a:latin typeface="Times New Roman" panose="02020603050405020304" pitchFamily="18" charset="0"/>
                <a:cs typeface="Times New Roman" panose="02020603050405020304" pitchFamily="18" charset="0"/>
              </a:rPr>
              <a:t>Hand-embroidered textiles and linens</a:t>
            </a:r>
          </a:p>
          <a:p>
            <a:r>
              <a:rPr lang="en-US" dirty="0">
                <a:latin typeface="Times New Roman" panose="02020603050405020304" pitchFamily="18" charset="0"/>
                <a:cs typeface="Times New Roman" panose="02020603050405020304" pitchFamily="18" charset="0"/>
              </a:rPr>
              <a:t>Traditional lace work (Maceió specialty)</a:t>
            </a:r>
          </a:p>
          <a:p>
            <a:r>
              <a:rPr lang="en-US" dirty="0">
                <a:latin typeface="Times New Roman" panose="02020603050405020304" pitchFamily="18" charset="0"/>
                <a:cs typeface="Times New Roman" panose="02020603050405020304" pitchFamily="18" charset="0"/>
              </a:rPr>
              <a:t>Local jewelry and beachwear</a:t>
            </a:r>
          </a:p>
          <a:p>
            <a:endParaRPr lang="en-US" dirty="0"/>
          </a:p>
        </p:txBody>
      </p:sp>
    </p:spTree>
    <p:extLst>
      <p:ext uri="{BB962C8B-B14F-4D97-AF65-F5344CB8AC3E}">
        <p14:creationId xmlns:p14="http://schemas.microsoft.com/office/powerpoint/2010/main" val="279793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 calcmode="lin" valueType="num">
                                      <p:cBhvr additive="base">
                                        <p:cTn id="2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 calcmode="lin" valueType="num">
                                      <p:cBhvr additive="base">
                                        <p:cTn id="3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b="1" dirty="0">
                <a:latin typeface="Times New Roman" panose="02020603050405020304" pitchFamily="18" charset="0"/>
                <a:cs typeface="Times New Roman" panose="02020603050405020304" pitchFamily="18" charset="0"/>
              </a:rPr>
              <a:t>Cuisine</a:t>
            </a:r>
          </a:p>
        </p:txBody>
      </p:sp>
      <p:sp>
        <p:nvSpPr>
          <p:cNvPr id="3" name="Content Placeholder 2"/>
          <p:cNvSpPr>
            <a:spLocks noGrp="1"/>
          </p:cNvSpPr>
          <p:nvPr>
            <p:ph idx="1"/>
          </p:nvPr>
        </p:nvSpPr>
        <p:spPr>
          <a:xfrm>
            <a:off x="457200" y="1325562"/>
            <a:ext cx="8229600" cy="5532438"/>
          </a:xfrm>
        </p:spPr>
        <p:txBody>
          <a:bodyPr>
            <a:normAutofit fontScale="77500" lnSpcReduction="20000"/>
          </a:bodyPr>
          <a:lstStyle/>
          <a:p>
            <a:pPr marL="0" indent="0">
              <a:buNone/>
            </a:pPr>
            <a:r>
              <a:rPr lang="en-US" dirty="0">
                <a:latin typeface="Times New Roman" panose="02020603050405020304" pitchFamily="18" charset="0"/>
                <a:cs typeface="Times New Roman" panose="02020603050405020304" pitchFamily="18" charset="0"/>
              </a:rPr>
              <a:t>Seafood is the heart of </a:t>
            </a:r>
            <a:r>
              <a:rPr lang="en-US" dirty="0" err="1">
                <a:latin typeface="Times New Roman" panose="02020603050405020304" pitchFamily="18" charset="0"/>
                <a:cs typeface="Times New Roman" panose="02020603050405020304" pitchFamily="18" charset="0"/>
              </a:rPr>
              <a:t>Maceió's</a:t>
            </a:r>
            <a:r>
              <a:rPr lang="en-US" dirty="0">
                <a:latin typeface="Times New Roman" panose="02020603050405020304" pitchFamily="18" charset="0"/>
                <a:cs typeface="Times New Roman" panose="02020603050405020304" pitchFamily="18" charset="0"/>
              </a:rPr>
              <a:t> cuisine.</a:t>
            </a:r>
          </a:p>
          <a:p>
            <a:r>
              <a:rPr lang="en-US" dirty="0">
                <a:latin typeface="Times New Roman" panose="02020603050405020304" pitchFamily="18" charset="0"/>
                <a:cs typeface="Times New Roman" panose="02020603050405020304" pitchFamily="18" charset="0"/>
              </a:rPr>
              <a:t>Try </a:t>
            </a:r>
            <a:r>
              <a:rPr lang="en-US" b="1" dirty="0" err="1">
                <a:latin typeface="Times New Roman" panose="02020603050405020304" pitchFamily="18" charset="0"/>
                <a:cs typeface="Times New Roman" panose="02020603050405020304" pitchFamily="18" charset="0"/>
              </a:rPr>
              <a:t>sururu</a:t>
            </a:r>
            <a:r>
              <a:rPr lang="en-US" dirty="0">
                <a:latin typeface="Times New Roman" panose="02020603050405020304" pitchFamily="18" charset="0"/>
                <a:cs typeface="Times New Roman" panose="02020603050405020304" pitchFamily="18" charset="0"/>
              </a:rPr>
              <a:t> (mussels), </a:t>
            </a:r>
            <a:r>
              <a:rPr lang="en-US" b="1" dirty="0" err="1">
                <a:latin typeface="Times New Roman" panose="02020603050405020304" pitchFamily="18" charset="0"/>
                <a:cs typeface="Times New Roman" panose="02020603050405020304" pitchFamily="18" charset="0"/>
              </a:rPr>
              <a:t>peixada</a:t>
            </a:r>
            <a:r>
              <a:rPr lang="en-US" dirty="0">
                <a:latin typeface="Times New Roman" panose="02020603050405020304" pitchFamily="18" charset="0"/>
                <a:cs typeface="Times New Roman" panose="02020603050405020304" pitchFamily="18" charset="0"/>
              </a:rPr>
              <a:t> (fish stew), and </a:t>
            </a:r>
            <a:r>
              <a:rPr lang="en-US" b="1" dirty="0">
                <a:latin typeface="Times New Roman" panose="02020603050405020304" pitchFamily="18" charset="0"/>
                <a:cs typeface="Times New Roman" panose="02020603050405020304" pitchFamily="18" charset="0"/>
              </a:rPr>
              <a:t>tapioca pancakes</a:t>
            </a:r>
            <a:r>
              <a:rPr lang="en-US" dirty="0">
                <a:latin typeface="Times New Roman" panose="02020603050405020304" pitchFamily="18" charset="0"/>
                <a:cs typeface="Times New Roman" panose="02020603050405020304" pitchFamily="18" charset="0"/>
              </a:rPr>
              <a:t>.</a:t>
            </a:r>
          </a:p>
          <a:p>
            <a:r>
              <a:rPr lang="en-US" b="1" dirty="0" err="1">
                <a:latin typeface="Times New Roman" panose="02020603050405020304" pitchFamily="18" charset="0"/>
                <a:cs typeface="Times New Roman" panose="02020603050405020304" pitchFamily="18" charset="0"/>
              </a:rPr>
              <a:t>Moqueca</a:t>
            </a:r>
            <a:r>
              <a:rPr lang="en-US" dirty="0">
                <a:latin typeface="Times New Roman" panose="02020603050405020304" pitchFamily="18" charset="0"/>
                <a:cs typeface="Times New Roman" panose="02020603050405020304" pitchFamily="18" charset="0"/>
              </a:rPr>
              <a:t> – Flavorful seafood stew, a Brazilian specialty</a:t>
            </a:r>
          </a:p>
          <a:p>
            <a:r>
              <a:rPr lang="en-US" b="1" dirty="0" err="1">
                <a:latin typeface="Times New Roman" panose="02020603050405020304" pitchFamily="18" charset="0"/>
                <a:cs typeface="Times New Roman" panose="02020603050405020304" pitchFamily="18" charset="0"/>
              </a:rPr>
              <a:t>Acarajé</a:t>
            </a:r>
            <a:r>
              <a:rPr lang="en-US" dirty="0">
                <a:latin typeface="Times New Roman" panose="02020603050405020304" pitchFamily="18" charset="0"/>
                <a:cs typeface="Times New Roman" panose="02020603050405020304" pitchFamily="18" charset="0"/>
              </a:rPr>
              <a:t> – Deep-fried bean balls with shrimp (African-Brazilian street food)</a:t>
            </a:r>
          </a:p>
          <a:p>
            <a:r>
              <a:rPr lang="en-US" dirty="0">
                <a:latin typeface="Times New Roman" panose="02020603050405020304" pitchFamily="18" charset="0"/>
                <a:cs typeface="Times New Roman" panose="02020603050405020304" pitchFamily="18" charset="0"/>
              </a:rPr>
              <a:t>Fresh coconuts and tropical fruit juices are everywhere.</a:t>
            </a:r>
          </a:p>
          <a:p>
            <a:r>
              <a:rPr lang="en-US" dirty="0">
                <a:latin typeface="Times New Roman" panose="02020603050405020304" pitchFamily="18" charset="0"/>
                <a:cs typeface="Times New Roman" panose="02020603050405020304" pitchFamily="18" charset="0"/>
              </a:rPr>
              <a:t>Don't miss local desserts made with sugarcane and coconut.</a:t>
            </a:r>
          </a:p>
          <a:p>
            <a:pPr marL="0" indent="0">
              <a:buNone/>
            </a:pPr>
            <a:r>
              <a:rPr lang="en-US" b="1" dirty="0">
                <a:latin typeface="Times New Roman" panose="02020603050405020304" pitchFamily="18" charset="0"/>
                <a:cs typeface="Times New Roman" panose="02020603050405020304" pitchFamily="18" charset="0"/>
              </a:rPr>
              <a:t>Where to Eat</a:t>
            </a:r>
          </a:p>
          <a:p>
            <a:r>
              <a:rPr lang="en-US" dirty="0">
                <a:latin typeface="Times New Roman" panose="02020603050405020304" pitchFamily="18" charset="0"/>
                <a:cs typeface="Times New Roman" panose="02020603050405020304" pitchFamily="18" charset="0"/>
              </a:rPr>
              <a:t>Beachside cafés along Ponta Verde and </a:t>
            </a:r>
            <a:r>
              <a:rPr lang="en-US" dirty="0" err="1">
                <a:latin typeface="Times New Roman" panose="02020603050405020304" pitchFamily="18" charset="0"/>
                <a:cs typeface="Times New Roman" panose="02020603050405020304" pitchFamily="18" charset="0"/>
              </a:rPr>
              <a:t>Jatiúca</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Pajuçara</a:t>
            </a:r>
            <a:r>
              <a:rPr lang="en-US" dirty="0">
                <a:latin typeface="Times New Roman" panose="02020603050405020304" pitchFamily="18" charset="0"/>
                <a:cs typeface="Times New Roman" panose="02020603050405020304" pitchFamily="18" charset="0"/>
              </a:rPr>
              <a:t> Beach – Lively restaurants and bars</a:t>
            </a:r>
          </a:p>
          <a:p>
            <a:r>
              <a:rPr lang="en-US" dirty="0" err="1">
                <a:latin typeface="Times New Roman" panose="02020603050405020304" pitchFamily="18" charset="0"/>
                <a:cs typeface="Times New Roman" panose="02020603050405020304" pitchFamily="18" charset="0"/>
              </a:rPr>
              <a:t>Jaraguá</a:t>
            </a:r>
            <a:r>
              <a:rPr lang="en-US" dirty="0">
                <a:latin typeface="Times New Roman" panose="02020603050405020304" pitchFamily="18" charset="0"/>
                <a:cs typeface="Times New Roman" panose="02020603050405020304" pitchFamily="18" charset="0"/>
              </a:rPr>
              <a:t> Quarter – Historic warehouses converted to bars/restaurants</a:t>
            </a:r>
          </a:p>
          <a:p>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26503637-2841-847D-2860-1B9F03EB28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E43123-9EFC-ACB3-FB8B-35B90D40E506}"/>
              </a:ext>
            </a:extLst>
          </p:cNvPr>
          <p:cNvSpPr>
            <a:spLocks noGrp="1"/>
          </p:cNvSpPr>
          <p:nvPr>
            <p:ph type="title"/>
          </p:nvPr>
        </p:nvSpPr>
        <p:spPr>
          <a:xfrm>
            <a:off x="457200" y="0"/>
            <a:ext cx="8229600" cy="1143000"/>
          </a:xfrm>
        </p:spPr>
        <p:txBody>
          <a:bodyPr/>
          <a:lstStyle/>
          <a:p>
            <a:r>
              <a:rPr lang="en-US" b="1" dirty="0">
                <a:latin typeface="Times New Roman" panose="02020603050405020304" pitchFamily="18" charset="0"/>
                <a:cs typeface="Times New Roman" panose="02020603050405020304" pitchFamily="18" charset="0"/>
              </a:rPr>
              <a:t>Nature and Adventure</a:t>
            </a:r>
          </a:p>
        </p:txBody>
      </p:sp>
      <p:sp>
        <p:nvSpPr>
          <p:cNvPr id="3" name="Content Placeholder 2">
            <a:extLst>
              <a:ext uri="{FF2B5EF4-FFF2-40B4-BE49-F238E27FC236}">
                <a16:creationId xmlns:a16="http://schemas.microsoft.com/office/drawing/2014/main" id="{E0D1008C-C165-1081-09E1-6667B024BC80}"/>
              </a:ext>
            </a:extLst>
          </p:cNvPr>
          <p:cNvSpPr>
            <a:spLocks noGrp="1"/>
          </p:cNvSpPr>
          <p:nvPr>
            <p:ph idx="1"/>
          </p:nvPr>
        </p:nvSpPr>
        <p:spPr>
          <a:xfrm>
            <a:off x="457200" y="1167300"/>
            <a:ext cx="8440616" cy="5532438"/>
          </a:xfrm>
        </p:spPr>
        <p:txBody>
          <a:bodyPr>
            <a:noAutofit/>
          </a:bodyPr>
          <a:lstStyle/>
          <a:p>
            <a:r>
              <a:rPr lang="en-US" sz="2400" b="1" dirty="0">
                <a:latin typeface="Times New Roman" panose="02020603050405020304" pitchFamily="18" charset="0"/>
                <a:cs typeface="Times New Roman" panose="02020603050405020304" pitchFamily="18" charset="0"/>
              </a:rPr>
              <a:t>Boat rides to natural pools</a:t>
            </a:r>
            <a:r>
              <a:rPr lang="en-US" sz="2400" dirty="0">
                <a:latin typeface="Times New Roman" panose="02020603050405020304" pitchFamily="18" charset="0"/>
                <a:cs typeface="Times New Roman" panose="02020603050405020304" pitchFamily="18" charset="0"/>
              </a:rPr>
              <a:t> at low tide – Check tide schedules for best timing</a:t>
            </a:r>
          </a:p>
          <a:p>
            <a:r>
              <a:rPr lang="en-US" sz="2400" b="1" dirty="0">
                <a:latin typeface="Times New Roman" panose="02020603050405020304" pitchFamily="18" charset="0"/>
                <a:cs typeface="Times New Roman" panose="02020603050405020304" pitchFamily="18" charset="0"/>
              </a:rPr>
              <a:t>Snorkeling among coral reefs</a:t>
            </a:r>
            <a:r>
              <a:rPr lang="en-US" sz="2400" dirty="0">
                <a:latin typeface="Times New Roman" panose="02020603050405020304" pitchFamily="18" charset="0"/>
                <a:cs typeface="Times New Roman" panose="02020603050405020304" pitchFamily="18" charset="0"/>
              </a:rPr>
              <a:t> – Visibility up to 150 feet</a:t>
            </a:r>
          </a:p>
          <a:p>
            <a:r>
              <a:rPr lang="en-US" sz="2400" b="1" dirty="0">
                <a:latin typeface="Times New Roman" panose="02020603050405020304" pitchFamily="18" charset="0"/>
                <a:cs typeface="Times New Roman" panose="02020603050405020304" pitchFamily="18" charset="0"/>
              </a:rPr>
              <a:t>Kayaking on </a:t>
            </a:r>
            <a:r>
              <a:rPr lang="en-US" sz="2400" b="1" dirty="0" err="1">
                <a:latin typeface="Times New Roman" panose="02020603050405020304" pitchFamily="18" charset="0"/>
                <a:cs typeface="Times New Roman" panose="02020603050405020304" pitchFamily="18" charset="0"/>
              </a:rPr>
              <a:t>Mundaú</a:t>
            </a:r>
            <a:r>
              <a:rPr lang="en-US" sz="2400" b="1" dirty="0">
                <a:latin typeface="Times New Roman" panose="02020603050405020304" pitchFamily="18" charset="0"/>
                <a:cs typeface="Times New Roman" panose="02020603050405020304" pitchFamily="18" charset="0"/>
              </a:rPr>
              <a:t> Lagoon</a:t>
            </a:r>
            <a:r>
              <a:rPr lang="en-US" sz="2400" dirty="0">
                <a:latin typeface="Times New Roman" panose="02020603050405020304" pitchFamily="18" charset="0"/>
                <a:cs typeface="Times New Roman" panose="02020603050405020304" pitchFamily="18" charset="0"/>
              </a:rPr>
              <a:t> – Peaceful paddle through protected waters</a:t>
            </a:r>
          </a:p>
          <a:p>
            <a:r>
              <a:rPr lang="en-US" sz="2400" b="1" dirty="0">
                <a:latin typeface="Times New Roman" panose="02020603050405020304" pitchFamily="18" charset="0"/>
                <a:cs typeface="Times New Roman" panose="02020603050405020304" pitchFamily="18" charset="0"/>
              </a:rPr>
              <a:t>Eco-tours to mangroves</a:t>
            </a:r>
            <a:r>
              <a:rPr lang="en-US" sz="2400" dirty="0">
                <a:latin typeface="Times New Roman" panose="02020603050405020304" pitchFamily="18" charset="0"/>
                <a:cs typeface="Times New Roman" panose="02020603050405020304" pitchFamily="18" charset="0"/>
              </a:rPr>
              <a:t> and small islands</a:t>
            </a:r>
          </a:p>
          <a:p>
            <a:r>
              <a:rPr lang="en-US" sz="2400" b="1" dirty="0">
                <a:latin typeface="Times New Roman" panose="02020603050405020304" pitchFamily="18" charset="0"/>
                <a:cs typeface="Times New Roman" panose="02020603050405020304" pitchFamily="18" charset="0"/>
              </a:rPr>
              <a:t>5-hour catamaran tours</a:t>
            </a:r>
            <a:r>
              <a:rPr lang="en-US" sz="2400" dirty="0">
                <a:latin typeface="Times New Roman" panose="02020603050405020304" pitchFamily="18" charset="0"/>
                <a:cs typeface="Times New Roman" panose="02020603050405020304" pitchFamily="18" charset="0"/>
              </a:rPr>
              <a:t> – Explore nearby islands and pristine reefs</a:t>
            </a:r>
          </a:p>
          <a:p>
            <a:r>
              <a:rPr lang="en-US" sz="2400" b="1" dirty="0" err="1">
                <a:latin typeface="Times New Roman" panose="02020603050405020304" pitchFamily="18" charset="0"/>
                <a:cs typeface="Times New Roman" panose="02020603050405020304" pitchFamily="18" charset="0"/>
              </a:rPr>
              <a:t>Jangada</a:t>
            </a:r>
            <a:r>
              <a:rPr lang="en-US" sz="2400" b="1" dirty="0">
                <a:latin typeface="Times New Roman" panose="02020603050405020304" pitchFamily="18" charset="0"/>
                <a:cs typeface="Times New Roman" panose="02020603050405020304" pitchFamily="18" charset="0"/>
              </a:rPr>
              <a:t> raft rides</a:t>
            </a:r>
            <a:r>
              <a:rPr lang="en-US" sz="2400" dirty="0">
                <a:latin typeface="Times New Roman" panose="02020603050405020304" pitchFamily="18" charset="0"/>
                <a:cs typeface="Times New Roman" panose="02020603050405020304" pitchFamily="18" charset="0"/>
              </a:rPr>
              <a:t> – Traditional sailboats to offshore pools</a:t>
            </a:r>
          </a:p>
        </p:txBody>
      </p:sp>
    </p:spTree>
    <p:extLst>
      <p:ext uri="{BB962C8B-B14F-4D97-AF65-F5344CB8AC3E}">
        <p14:creationId xmlns:p14="http://schemas.microsoft.com/office/powerpoint/2010/main" val="56413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944069" y="289548"/>
            <a:ext cx="6857280" cy="854210"/>
          </a:xfrm>
        </p:spPr>
        <p:txBody>
          <a:bodyPr>
            <a:normAutofit/>
          </a:bodyPr>
          <a:lstStyle/>
          <a:p>
            <a:r>
              <a:rPr lang="en-US" sz="4354" b="1" dirty="0">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453662" y="1398313"/>
            <a:ext cx="7690337" cy="5144042"/>
          </a:xfrm>
        </p:spPr>
        <p:txBody>
          <a:bodyPr>
            <a:normAutofit fontScale="92500" lnSpcReduction="10000"/>
          </a:bodyPr>
          <a:lstStyle/>
          <a:p>
            <a:pPr marL="457200" indent="-457200" algn="l">
              <a:buFont typeface="Wingdings" panose="05000000000000000000" pitchFamily="2" charset="2"/>
              <a:buChar char="Ø"/>
              <a:defRPr sz="2000"/>
            </a:pPr>
            <a:r>
              <a:rPr lang="en-US" sz="2800" b="1" dirty="0">
                <a:solidFill>
                  <a:schemeClr val="tx1"/>
                </a:solidFill>
                <a:latin typeface="Times New Roman" panose="02020603050405020304" pitchFamily="18" charset="0"/>
                <a:cs typeface="Times New Roman" panose="02020603050405020304" pitchFamily="18" charset="0"/>
              </a:rPr>
              <a:t>My Port Philosophy</a:t>
            </a:r>
          </a:p>
          <a:p>
            <a:pPr marL="457200" indent="-457200" algn="l">
              <a:buFont typeface="Wingdings" panose="05000000000000000000" pitchFamily="2" charset="2"/>
              <a:buChar char="Ø"/>
              <a:defRPr sz="2000"/>
            </a:pPr>
            <a:r>
              <a:rPr lang="en-US" sz="2800" b="1" dirty="0">
                <a:solidFill>
                  <a:schemeClr val="tx1"/>
                </a:solidFill>
                <a:latin typeface="Times New Roman" panose="02020603050405020304" pitchFamily="18" charset="0"/>
                <a:cs typeface="Times New Roman" panose="02020603050405020304" pitchFamily="18" charset="0"/>
              </a:rPr>
              <a:t>Don’t Miss the Ship</a:t>
            </a:r>
          </a:p>
          <a:p>
            <a:pPr marL="457200" indent="-457200" algn="l">
              <a:buFont typeface="Wingdings" panose="05000000000000000000" pitchFamily="2" charset="2"/>
              <a:buChar char="Ø"/>
              <a:defRPr sz="2000"/>
            </a:pPr>
            <a:r>
              <a:rPr lang="en-US" sz="2800" b="1" dirty="0">
                <a:solidFill>
                  <a:schemeClr val="tx1"/>
                </a:solidFill>
                <a:latin typeface="Times New Roman" panose="02020603050405020304" pitchFamily="18" charset="0"/>
                <a:cs typeface="Times New Roman" panose="02020603050405020304" pitchFamily="18" charset="0"/>
              </a:rPr>
              <a:t>Money and Currency Tips</a:t>
            </a:r>
          </a:p>
          <a:p>
            <a:pPr marL="457200" indent="-457200" algn="l">
              <a:buFont typeface="Wingdings" panose="05000000000000000000" pitchFamily="2" charset="2"/>
              <a:buChar char="Ø"/>
              <a:defRPr sz="2000"/>
            </a:pPr>
            <a:r>
              <a:rPr lang="en-US" sz="2800" b="1" dirty="0">
                <a:solidFill>
                  <a:schemeClr val="tx1"/>
                </a:solidFill>
                <a:latin typeface="Times New Roman" panose="02020603050405020304" pitchFamily="18" charset="0"/>
                <a:cs typeface="Times New Roman" panose="02020603050405020304" pitchFamily="18" charset="0"/>
              </a:rPr>
              <a:t>About Maceió</a:t>
            </a:r>
          </a:p>
          <a:p>
            <a:pPr marL="457200" indent="-457200" algn="l">
              <a:buFont typeface="Wingdings" panose="05000000000000000000" pitchFamily="2" charset="2"/>
              <a:buChar char="Ø"/>
              <a:defRPr sz="2000"/>
            </a:pPr>
            <a:r>
              <a:rPr lang="en-US" sz="2800" b="1" dirty="0">
                <a:solidFill>
                  <a:schemeClr val="tx1"/>
                </a:solidFill>
                <a:latin typeface="Times New Roman" panose="02020603050405020304" pitchFamily="18" charset="0"/>
                <a:cs typeface="Times New Roman" panose="02020603050405020304" pitchFamily="18" charset="0"/>
              </a:rPr>
              <a:t>Maps</a:t>
            </a:r>
          </a:p>
          <a:p>
            <a:pPr marL="457200" indent="-457200" algn="l">
              <a:buFont typeface="Wingdings" panose="05000000000000000000" pitchFamily="2" charset="2"/>
              <a:buChar char="Ø"/>
              <a:defRPr sz="2000"/>
            </a:pPr>
            <a:r>
              <a:rPr lang="en-US" sz="2800" b="1" dirty="0">
                <a:solidFill>
                  <a:schemeClr val="tx1"/>
                </a:solidFill>
                <a:latin typeface="Times New Roman" panose="02020603050405020304" pitchFamily="18" charset="0"/>
                <a:cs typeface="Times New Roman" panose="02020603050405020304" pitchFamily="18" charset="0"/>
              </a:rPr>
              <a:t>Getting Around</a:t>
            </a:r>
          </a:p>
          <a:p>
            <a:pPr marL="457200" indent="-457200" algn="l">
              <a:buFont typeface="Wingdings" panose="05000000000000000000" pitchFamily="2" charset="2"/>
              <a:buChar char="Ø"/>
              <a:defRPr sz="2000"/>
            </a:pPr>
            <a:r>
              <a:rPr lang="en-US" sz="2800" b="1" dirty="0">
                <a:solidFill>
                  <a:schemeClr val="tx1"/>
                </a:solidFill>
                <a:latin typeface="Times New Roman" panose="02020603050405020304" pitchFamily="18" charset="0"/>
                <a:cs typeface="Times New Roman" panose="02020603050405020304" pitchFamily="18" charset="0"/>
              </a:rPr>
              <a:t>Top Attractions &amp; Points of Interest</a:t>
            </a:r>
          </a:p>
          <a:p>
            <a:pPr marL="457200" indent="-457200" algn="l">
              <a:buFont typeface="Wingdings" panose="05000000000000000000" pitchFamily="2" charset="2"/>
              <a:buChar char="Ø"/>
              <a:defRPr sz="2000"/>
            </a:pPr>
            <a:r>
              <a:rPr lang="en-US" sz="2800" b="1" dirty="0">
                <a:solidFill>
                  <a:schemeClr val="tx1"/>
                </a:solidFill>
                <a:latin typeface="Times New Roman" panose="02020603050405020304" pitchFamily="18" charset="0"/>
                <a:cs typeface="Times New Roman" panose="02020603050405020304" pitchFamily="18" charset="0"/>
              </a:rPr>
              <a:t>Cuisine</a:t>
            </a:r>
          </a:p>
          <a:p>
            <a:pPr marL="457200" indent="-457200" algn="l">
              <a:buFont typeface="Wingdings" panose="05000000000000000000" pitchFamily="2" charset="2"/>
              <a:buChar char="Ø"/>
              <a:defRPr sz="2000"/>
            </a:pPr>
            <a:r>
              <a:rPr lang="en-US" sz="2800" b="1" dirty="0">
                <a:solidFill>
                  <a:schemeClr val="tx1"/>
                </a:solidFill>
                <a:latin typeface="Times New Roman" panose="02020603050405020304" pitchFamily="18" charset="0"/>
                <a:cs typeface="Times New Roman" panose="02020603050405020304" pitchFamily="18" charset="0"/>
              </a:rPr>
              <a:t>Nature and Adventure</a:t>
            </a:r>
          </a:p>
          <a:p>
            <a:pPr marL="457200" indent="-457200" algn="l">
              <a:buFont typeface="Wingdings" panose="05000000000000000000" pitchFamily="2" charset="2"/>
              <a:buChar char="Ø"/>
              <a:defRPr sz="2000"/>
            </a:pPr>
            <a:r>
              <a:rPr lang="en-US" sz="2800" b="1" dirty="0">
                <a:solidFill>
                  <a:schemeClr val="tx1"/>
                </a:solidFill>
                <a:latin typeface="Times New Roman" panose="02020603050405020304" pitchFamily="18" charset="0"/>
                <a:cs typeface="Times New Roman" panose="02020603050405020304" pitchFamily="18" charset="0"/>
              </a:rPr>
              <a:t>Important Tips &amp; Practical Advice</a:t>
            </a:r>
          </a:p>
          <a:p>
            <a:pPr marL="457200" indent="-457200" algn="l">
              <a:buFont typeface="Wingdings" panose="05000000000000000000" pitchFamily="2" charset="2"/>
              <a:buChar char="Ø"/>
              <a:defRPr sz="2000"/>
            </a:pPr>
            <a:r>
              <a:rPr lang="en-US" sz="28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83CCF18B-7CF7-1D27-A9D2-A567E0CB42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CDD4BF-6AD5-95CB-78BA-167B9CD305E1}"/>
              </a:ext>
            </a:extLst>
          </p:cNvPr>
          <p:cNvSpPr>
            <a:spLocks noGrp="1"/>
          </p:cNvSpPr>
          <p:nvPr>
            <p:ph type="title"/>
          </p:nvPr>
        </p:nvSpPr>
        <p:spPr>
          <a:xfrm>
            <a:off x="457200" y="0"/>
            <a:ext cx="8229600" cy="1143000"/>
          </a:xfrm>
        </p:spPr>
        <p:txBody>
          <a:bodyPr/>
          <a:lstStyle/>
          <a:p>
            <a:r>
              <a:rPr lang="en-US" b="1" dirty="0">
                <a:latin typeface="Times New Roman" panose="02020603050405020304" pitchFamily="18" charset="0"/>
                <a:cs typeface="Times New Roman" panose="02020603050405020304" pitchFamily="18" charset="0"/>
              </a:rPr>
              <a:t>Nature and Adventure</a:t>
            </a:r>
          </a:p>
        </p:txBody>
      </p:sp>
      <p:sp>
        <p:nvSpPr>
          <p:cNvPr id="3" name="Content Placeholder 2">
            <a:extLst>
              <a:ext uri="{FF2B5EF4-FFF2-40B4-BE49-F238E27FC236}">
                <a16:creationId xmlns:a16="http://schemas.microsoft.com/office/drawing/2014/main" id="{955BE2F6-90C9-8BA9-A44A-F4A15AC2AC5A}"/>
              </a:ext>
            </a:extLst>
          </p:cNvPr>
          <p:cNvSpPr>
            <a:spLocks noGrp="1"/>
          </p:cNvSpPr>
          <p:nvPr>
            <p:ph idx="1"/>
          </p:nvPr>
        </p:nvSpPr>
        <p:spPr>
          <a:xfrm>
            <a:off x="457199" y="1167300"/>
            <a:ext cx="8686801" cy="5532438"/>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Day Trip Ideas</a:t>
            </a:r>
          </a:p>
          <a:p>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Maragogi</a:t>
            </a:r>
            <a:r>
              <a:rPr lang="en-US" sz="2400" dirty="0">
                <a:latin typeface="Times New Roman" panose="02020603050405020304" pitchFamily="18" charset="0"/>
                <a:cs typeface="Times New Roman" panose="02020603050405020304" pitchFamily="18" charset="0"/>
              </a:rPr>
              <a:t> (90 km north) - Stunning coral reefs and beaches</a:t>
            </a:r>
          </a:p>
          <a:p>
            <a:r>
              <a:rPr lang="en-US" sz="2400" dirty="0">
                <a:latin typeface="Times New Roman" panose="02020603050405020304" pitchFamily="18" charset="0"/>
                <a:cs typeface="Times New Roman" panose="02020603050405020304" pitchFamily="18" charset="0"/>
              </a:rPr>
              <a:t>The famous "</a:t>
            </a:r>
            <a:r>
              <a:rPr lang="en-US" sz="2400" dirty="0" err="1">
                <a:latin typeface="Times New Roman" panose="02020603050405020304" pitchFamily="18" charset="0"/>
                <a:cs typeface="Times New Roman" panose="02020603050405020304" pitchFamily="18" charset="0"/>
              </a:rPr>
              <a:t>Galés</a:t>
            </a:r>
            <a:r>
              <a:rPr lang="en-US" sz="2400" dirty="0">
                <a:latin typeface="Times New Roman" panose="02020603050405020304" pitchFamily="18" charset="0"/>
                <a:cs typeface="Times New Roman" panose="02020603050405020304" pitchFamily="18" charset="0"/>
              </a:rPr>
              <a:t>" natural pools - Full day excursion</a:t>
            </a:r>
          </a:p>
          <a:p>
            <a:r>
              <a:rPr lang="en-US" sz="2400" b="1" dirty="0">
                <a:latin typeface="Times New Roman" panose="02020603050405020304" pitchFamily="18" charset="0"/>
                <a:cs typeface="Times New Roman" panose="02020603050405020304" pitchFamily="18" charset="0"/>
              </a:rPr>
              <a:t>2. Barra de São Miguel</a:t>
            </a:r>
            <a:r>
              <a:rPr lang="en-US" sz="2400" dirty="0">
                <a:latin typeface="Times New Roman" panose="02020603050405020304" pitchFamily="18" charset="0"/>
                <a:cs typeface="Times New Roman" panose="02020603050405020304" pitchFamily="18" charset="0"/>
              </a:rPr>
              <a:t> (South) - Calm turquoise waters. Less crowded alternative</a:t>
            </a:r>
          </a:p>
          <a:p>
            <a:r>
              <a:rPr lang="en-US" sz="2400" b="1" dirty="0">
                <a:latin typeface="Times New Roman" panose="02020603050405020304" pitchFamily="18" charset="0"/>
                <a:cs typeface="Times New Roman" panose="02020603050405020304" pitchFamily="18" charset="0"/>
              </a:rPr>
              <a:t>3. Praia do Gunga - </a:t>
            </a:r>
            <a:r>
              <a:rPr lang="en-US" sz="2400" dirty="0">
                <a:latin typeface="Times New Roman" panose="02020603050405020304" pitchFamily="18" charset="0"/>
                <a:cs typeface="Times New Roman" panose="02020603050405020304" pitchFamily="18" charset="0"/>
              </a:rPr>
              <a:t>Palm-covered peninsula. Dramatic coastal scenery</a:t>
            </a:r>
          </a:p>
          <a:p>
            <a:r>
              <a:rPr lang="en-US" sz="2400" b="1" dirty="0">
                <a:latin typeface="Times New Roman" panose="02020603050405020304" pitchFamily="18" charset="0"/>
                <a:cs typeface="Times New Roman" panose="02020603050405020304" pitchFamily="18" charset="0"/>
              </a:rPr>
              <a:t>4. São Miguel dos Milagres - </a:t>
            </a:r>
            <a:r>
              <a:rPr lang="en-US" sz="2400" dirty="0">
                <a:latin typeface="Times New Roman" panose="02020603050405020304" pitchFamily="18" charset="0"/>
                <a:cs typeface="Times New Roman" panose="02020603050405020304" pitchFamily="18" charset="0"/>
              </a:rPr>
              <a:t>Secluded beach paradise. Pristine and peaceful</a:t>
            </a:r>
          </a:p>
          <a:p>
            <a:r>
              <a:rPr lang="en-US" sz="2400" b="1" dirty="0">
                <a:latin typeface="Times New Roman" panose="02020603050405020304" pitchFamily="18" charset="0"/>
                <a:cs typeface="Times New Roman" panose="02020603050405020304" pitchFamily="18" charset="0"/>
              </a:rPr>
              <a:t>5. Marechal Deodoro</a:t>
            </a:r>
            <a:r>
              <a:rPr lang="en-US" sz="2400" dirty="0">
                <a:latin typeface="Times New Roman" panose="02020603050405020304" pitchFamily="18" charset="0"/>
                <a:cs typeface="Times New Roman" panose="02020603050405020304" pitchFamily="18" charset="0"/>
              </a:rPr>
              <a:t> (20 km south - 30 minutes) - Charming colonial town overlooking Lagoa </a:t>
            </a:r>
            <a:r>
              <a:rPr lang="en-US" sz="2400" dirty="0" err="1">
                <a:latin typeface="Times New Roman" panose="02020603050405020304" pitchFamily="18" charset="0"/>
                <a:cs typeface="Times New Roman" panose="02020603050405020304" pitchFamily="18" charset="0"/>
              </a:rPr>
              <a:t>Manguaba</a:t>
            </a:r>
            <a:r>
              <a:rPr lang="en-US" sz="2400" dirty="0">
                <a:latin typeface="Times New Roman" panose="02020603050405020304" pitchFamily="18" charset="0"/>
                <a:cs typeface="Times New Roman" panose="02020603050405020304" pitchFamily="18" charset="0"/>
              </a:rPr>
              <a:t>. Convento do São Francisco (17th century) – Stunning baroque monastery. </a:t>
            </a:r>
            <a:r>
              <a:rPr lang="en-US" sz="2400" dirty="0" err="1">
                <a:latin typeface="Times New Roman" panose="02020603050405020304" pitchFamily="18" charset="0"/>
                <a:cs typeface="Times New Roman" panose="02020603050405020304" pitchFamily="18" charset="0"/>
              </a:rPr>
              <a:t>Igreja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Matriz</a:t>
            </a:r>
            <a:r>
              <a:rPr lang="en-US" sz="2400" dirty="0">
                <a:latin typeface="Times New Roman" panose="02020603050405020304" pitchFamily="18" charset="0"/>
                <a:cs typeface="Times New Roman" panose="02020603050405020304" pitchFamily="18" charset="0"/>
              </a:rPr>
              <a:t> de Nossa Senhora da Conceição (1783) – Historic church</a:t>
            </a:r>
          </a:p>
        </p:txBody>
      </p:sp>
    </p:spTree>
    <p:extLst>
      <p:ext uri="{BB962C8B-B14F-4D97-AF65-F5344CB8AC3E}">
        <p14:creationId xmlns:p14="http://schemas.microsoft.com/office/powerpoint/2010/main" val="379314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732"/>
            <a:ext cx="8229600" cy="1143000"/>
          </a:xfrm>
        </p:spPr>
        <p:txBody>
          <a:bodyPr/>
          <a:lstStyle/>
          <a:p>
            <a:r>
              <a:rPr b="1" dirty="0">
                <a:latin typeface="Times New Roman" panose="02020603050405020304" pitchFamily="18" charset="0"/>
                <a:cs typeface="Times New Roman" panose="02020603050405020304" pitchFamily="18" charset="0"/>
              </a:rPr>
              <a:t>Practical Tips</a:t>
            </a:r>
          </a:p>
        </p:txBody>
      </p:sp>
      <p:sp>
        <p:nvSpPr>
          <p:cNvPr id="3" name="Content Placeholder 2"/>
          <p:cNvSpPr>
            <a:spLocks noGrp="1"/>
          </p:cNvSpPr>
          <p:nvPr>
            <p:ph idx="1"/>
          </p:nvPr>
        </p:nvSpPr>
        <p:spPr>
          <a:xfrm>
            <a:off x="457200" y="1342294"/>
            <a:ext cx="8229600" cy="4525963"/>
          </a:xfrm>
        </p:spPr>
        <p:txBody>
          <a:bodyPr/>
          <a:lstStyle/>
          <a:p>
            <a:r>
              <a:rPr dirty="0">
                <a:latin typeface="Times New Roman" panose="02020603050405020304" pitchFamily="18" charset="0"/>
                <a:cs typeface="Times New Roman" panose="02020603050405020304" pitchFamily="18" charset="0"/>
              </a:rPr>
              <a:t>Currency: Brazilian Real (BRL).</a:t>
            </a:r>
          </a:p>
          <a:p>
            <a:r>
              <a:rPr dirty="0">
                <a:latin typeface="Times New Roman" panose="02020603050405020304" pitchFamily="18" charset="0"/>
                <a:cs typeface="Times New Roman" panose="02020603050405020304" pitchFamily="18" charset="0"/>
              </a:rPr>
              <a:t>Language: Portuguese.</a:t>
            </a:r>
          </a:p>
          <a:p>
            <a:r>
              <a:rPr dirty="0">
                <a:latin typeface="Times New Roman" panose="02020603050405020304" pitchFamily="18" charset="0"/>
                <a:cs typeface="Times New Roman" panose="02020603050405020304" pitchFamily="18" charset="0"/>
              </a:rPr>
              <a:t>Weather: Tropical and sunny most of the year.</a:t>
            </a:r>
          </a:p>
          <a:p>
            <a:r>
              <a:rPr dirty="0">
                <a:latin typeface="Times New Roman" panose="02020603050405020304" pitchFamily="18" charset="0"/>
                <a:cs typeface="Times New Roman" panose="02020603050405020304" pitchFamily="18" charset="0"/>
              </a:rPr>
              <a:t>Best time: September to March.</a:t>
            </a:r>
          </a:p>
          <a:p>
            <a:r>
              <a:rPr dirty="0">
                <a:latin typeface="Times New Roman" panose="02020603050405020304" pitchFamily="18" charset="0"/>
                <a:cs typeface="Times New Roman" panose="02020603050405020304" pitchFamily="18" charset="0"/>
              </a:rPr>
              <a:t>Souvenirs: lace, handicrafts, and local rum (cachaça).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6BF0F6CA-CB83-4A43-DDAD-78A12EE89C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099A9B-A465-A485-93D8-5B99421C7127}"/>
              </a:ext>
            </a:extLst>
          </p:cNvPr>
          <p:cNvSpPr>
            <a:spLocks noGrp="1"/>
          </p:cNvSpPr>
          <p:nvPr>
            <p:ph type="title"/>
          </p:nvPr>
        </p:nvSpPr>
        <p:spPr>
          <a:xfrm>
            <a:off x="457200" y="16732"/>
            <a:ext cx="8229600" cy="1143000"/>
          </a:xfrm>
        </p:spPr>
        <p:txBody>
          <a:bodyPr/>
          <a:lstStyle/>
          <a:p>
            <a:r>
              <a:rPr lang="en-US" b="1" dirty="0">
                <a:latin typeface="Times New Roman" panose="02020603050405020304" pitchFamily="18" charset="0"/>
                <a:cs typeface="Times New Roman" panose="02020603050405020304" pitchFamily="18" charset="0"/>
              </a:rPr>
              <a:t>Safety &amp; Local Etiquette</a:t>
            </a:r>
          </a:p>
        </p:txBody>
      </p:sp>
      <p:sp>
        <p:nvSpPr>
          <p:cNvPr id="3" name="Content Placeholder 2">
            <a:extLst>
              <a:ext uri="{FF2B5EF4-FFF2-40B4-BE49-F238E27FC236}">
                <a16:creationId xmlns:a16="http://schemas.microsoft.com/office/drawing/2014/main" id="{01880AD9-278F-4FE9-CEDA-ACA4B6E38641}"/>
              </a:ext>
            </a:extLst>
          </p:cNvPr>
          <p:cNvSpPr>
            <a:spLocks noGrp="1"/>
          </p:cNvSpPr>
          <p:nvPr>
            <p:ph idx="1"/>
          </p:nvPr>
        </p:nvSpPr>
        <p:spPr>
          <a:xfrm>
            <a:off x="457200" y="1342294"/>
            <a:ext cx="8229600" cy="4525963"/>
          </a:xfrm>
        </p:spPr>
        <p:txBody>
          <a:bodyPr>
            <a:normAutofit fontScale="70000" lnSpcReduction="20000"/>
          </a:bodyPr>
          <a:lstStyle/>
          <a:p>
            <a:pPr marL="0" indent="0">
              <a:buNone/>
            </a:pPr>
            <a:r>
              <a:rPr lang="en-US" b="1" dirty="0">
                <a:latin typeface="Times New Roman" panose="02020603050405020304" pitchFamily="18" charset="0"/>
                <a:cs typeface="Times New Roman" panose="02020603050405020304" pitchFamily="18" charset="0"/>
              </a:rPr>
              <a:t>Safety Tips</a:t>
            </a:r>
          </a:p>
          <a:p>
            <a:r>
              <a:rPr lang="en-US" dirty="0">
                <a:latin typeface="Times New Roman" panose="02020603050405020304" pitchFamily="18" charset="0"/>
                <a:cs typeface="Times New Roman" panose="02020603050405020304" pitchFamily="18" charset="0"/>
              </a:rPr>
              <a:t>Stay along main beach boardwalks (Ponta Verde, </a:t>
            </a:r>
            <a:r>
              <a:rPr lang="en-US" dirty="0" err="1">
                <a:latin typeface="Times New Roman" panose="02020603050405020304" pitchFamily="18" charset="0"/>
                <a:cs typeface="Times New Roman" panose="02020603050405020304" pitchFamily="18" charset="0"/>
              </a:rPr>
              <a:t>Jatiúca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Pajuçara</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Keep valuables secure in crowded tourist areas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Don't stray far inland from beach areas</a:t>
            </a:r>
            <a:br>
              <a:rPr lang="en-US"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Avoid:</a:t>
            </a:r>
            <a:r>
              <a:rPr lang="en-US" dirty="0">
                <a:latin typeface="Times New Roman" panose="02020603050405020304" pitchFamily="18" charset="0"/>
                <a:cs typeface="Times New Roman" panose="02020603050405020304" pitchFamily="18" charset="0"/>
              </a:rPr>
              <a:t> Praia do Sobral and Praia da Avenida (polluted)</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Only use official transportation from the port</a:t>
            </a:r>
          </a:p>
          <a:p>
            <a:pPr marL="0" indent="0">
              <a:buNone/>
            </a:pPr>
            <a:r>
              <a:rPr lang="en-US" b="1" dirty="0">
                <a:latin typeface="Times New Roman" panose="02020603050405020304" pitchFamily="18" charset="0"/>
                <a:cs typeface="Times New Roman" panose="02020603050405020304" pitchFamily="18" charset="0"/>
              </a:rPr>
              <a:t>Local Etiquette</a:t>
            </a:r>
          </a:p>
          <a:p>
            <a:r>
              <a:rPr lang="en-US" dirty="0">
                <a:latin typeface="Times New Roman" panose="02020603050405020304" pitchFamily="18" charset="0"/>
                <a:cs typeface="Times New Roman" panose="02020603050405020304" pitchFamily="18" charset="0"/>
              </a:rPr>
              <a:t>Brazilians are warm and welcoming</a:t>
            </a:r>
          </a:p>
          <a:p>
            <a:r>
              <a:rPr lang="en-US" dirty="0">
                <a:latin typeface="Times New Roman" panose="02020603050405020304" pitchFamily="18" charset="0"/>
                <a:cs typeface="Times New Roman" panose="02020603050405020304" pitchFamily="18" charset="0"/>
              </a:rPr>
              <a:t>Casual beach attire is perfectly acceptable</a:t>
            </a:r>
          </a:p>
          <a:p>
            <a:r>
              <a:rPr lang="en-US" dirty="0">
                <a:latin typeface="Times New Roman" panose="02020603050405020304" pitchFamily="18" charset="0"/>
                <a:cs typeface="Times New Roman" panose="02020603050405020304" pitchFamily="18" charset="0"/>
              </a:rPr>
              <a:t>Tip 10% at restaurants if not included</a:t>
            </a:r>
          </a:p>
          <a:p>
            <a:r>
              <a:rPr lang="en-US" dirty="0">
                <a:latin typeface="Times New Roman" panose="02020603050405020304" pitchFamily="18" charset="0"/>
                <a:cs typeface="Times New Roman" panose="02020603050405020304" pitchFamily="18" charset="0"/>
              </a:rPr>
              <a:t>Greet people warmly – it's expected and appreciated</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 recommend always saying </a:t>
            </a:r>
            <a:r>
              <a:rPr lang="en-US" dirty="0" err="1">
                <a:latin typeface="Times New Roman" panose="02020603050405020304" pitchFamily="18" charset="0"/>
                <a:cs typeface="Times New Roman" panose="02020603050405020304" pitchFamily="18" charset="0"/>
              </a:rPr>
              <a:t>Tudoo</a:t>
            </a:r>
            <a:r>
              <a:rPr lang="en-US" dirty="0">
                <a:latin typeface="Times New Roman" panose="02020603050405020304" pitchFamily="18" charset="0"/>
                <a:cs typeface="Times New Roman" panose="02020603050405020304" pitchFamily="18" charset="0"/>
              </a:rPr>
              <a:t> Bem which means “All Good”</a:t>
            </a:r>
          </a:p>
          <a:p>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351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0177"/>
            <a:ext cx="8229600" cy="1143000"/>
          </a:xfrm>
        </p:spPr>
        <p:txBody>
          <a:bodyPr/>
          <a:lstStyle/>
          <a:p>
            <a:r>
              <a:rPr lang="en-US" b="1" dirty="0">
                <a:latin typeface="Times New Roman" panose="02020603050405020304" pitchFamily="18" charset="0"/>
                <a:cs typeface="Times New Roman" panose="02020603050405020304" pitchFamily="18" charset="0"/>
              </a:rPr>
              <a:t>Emergency Information</a:t>
            </a:r>
          </a:p>
        </p:txBody>
      </p:sp>
      <p:sp>
        <p:nvSpPr>
          <p:cNvPr id="3" name="Content Placeholder 2"/>
          <p:cNvSpPr>
            <a:spLocks noGrp="1"/>
          </p:cNvSpPr>
          <p:nvPr>
            <p:ph idx="1"/>
          </p:nvPr>
        </p:nvSpPr>
        <p:spPr>
          <a:xfrm>
            <a:off x="457200" y="1365739"/>
            <a:ext cx="8229600" cy="4525963"/>
          </a:xfrm>
        </p:spPr>
        <p:txBody>
          <a:bodyPr>
            <a:normAutofit fontScale="77500" lnSpcReduction="20000"/>
          </a:bodyPr>
          <a:lstStyle/>
          <a:p>
            <a:pPr marL="0" indent="0">
              <a:buNone/>
            </a:pPr>
            <a:r>
              <a:rPr lang="en-US" b="1" dirty="0">
                <a:latin typeface="Times New Roman" panose="02020603050405020304" pitchFamily="18" charset="0"/>
                <a:cs typeface="Times New Roman" panose="02020603050405020304" pitchFamily="18" charset="0"/>
              </a:rPr>
              <a:t>Quick Reference</a:t>
            </a:r>
          </a:p>
          <a:p>
            <a:r>
              <a:rPr lang="en-US" sz="26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International code for Brazil:</a:t>
            </a:r>
            <a:r>
              <a:rPr lang="en-US" dirty="0">
                <a:latin typeface="Times New Roman" panose="02020603050405020304" pitchFamily="18" charset="0"/>
                <a:cs typeface="Times New Roman" panose="02020603050405020304" pitchFamily="18" charset="0"/>
              </a:rPr>
              <a:t> +55</a:t>
            </a:r>
            <a:br>
              <a:rPr lang="en-US"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Maceió area code:</a:t>
            </a:r>
            <a:r>
              <a:rPr lang="en-US" dirty="0">
                <a:latin typeface="Times New Roman" panose="02020603050405020304" pitchFamily="18" charset="0"/>
                <a:cs typeface="Times New Roman" panose="02020603050405020304" pitchFamily="18" charset="0"/>
              </a:rPr>
              <a:t> 82</a:t>
            </a:r>
            <a:br>
              <a:rPr lang="en-US"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Emergency services:</a:t>
            </a:r>
            <a:r>
              <a:rPr lang="en-US" dirty="0">
                <a:latin typeface="Times New Roman" panose="02020603050405020304" pitchFamily="18" charset="0"/>
                <a:cs typeface="Times New Roman" panose="02020603050405020304" pitchFamily="18" charset="0"/>
              </a:rPr>
              <a:t> Available at port and major hotels</a:t>
            </a:r>
            <a:br>
              <a:rPr lang="en-US"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Port agents:</a:t>
            </a:r>
            <a:r>
              <a:rPr lang="en-US" dirty="0">
                <a:latin typeface="Times New Roman" panose="02020603050405020304" pitchFamily="18" charset="0"/>
                <a:cs typeface="Times New Roman" panose="02020603050405020304" pitchFamily="18" charset="0"/>
              </a:rPr>
              <a:t> Located at cruise terminal for assistance</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If You Need Help</a:t>
            </a:r>
          </a:p>
          <a:p>
            <a:r>
              <a:rPr lang="en-US" dirty="0">
                <a:latin typeface="Times New Roman" panose="02020603050405020304" pitchFamily="18" charset="0"/>
                <a:cs typeface="Times New Roman" panose="02020603050405020304" pitchFamily="18" charset="0"/>
              </a:rPr>
              <a:t>Contact your ship's port agent (info provided with cruise documents)</a:t>
            </a:r>
          </a:p>
          <a:p>
            <a:r>
              <a:rPr lang="en-US" dirty="0">
                <a:latin typeface="Times New Roman" panose="02020603050405020304" pitchFamily="18" charset="0"/>
                <a:cs typeface="Times New Roman" panose="02020603050405020304" pitchFamily="18" charset="0"/>
              </a:rPr>
              <a:t>Visit the information desk at the cruise terminal</a:t>
            </a:r>
          </a:p>
          <a:p>
            <a:r>
              <a:rPr lang="en-US" dirty="0">
                <a:latin typeface="Times New Roman" panose="02020603050405020304" pitchFamily="18" charset="0"/>
                <a:cs typeface="Times New Roman" panose="02020603050405020304" pitchFamily="18" charset="0"/>
              </a:rPr>
              <a:t>Hotel concierges and tourism offices are helpful</a:t>
            </a:r>
          </a:p>
          <a:p>
            <a:r>
              <a:rPr lang="en-US" dirty="0">
                <a:latin typeface="Times New Roman" panose="02020603050405020304" pitchFamily="18" charset="0"/>
                <a:cs typeface="Times New Roman" panose="02020603050405020304" pitchFamily="18" charset="0"/>
              </a:rPr>
              <a:t>Police are present in tourist areas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F4C85A15-0FFF-55CC-C53F-F8590FCBBB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E2D0DE-1BB8-0C43-1D0A-7274E28EDE74}"/>
              </a:ext>
            </a:extLst>
          </p:cNvPr>
          <p:cNvSpPr>
            <a:spLocks noGrp="1"/>
          </p:cNvSpPr>
          <p:nvPr>
            <p:ph type="title"/>
          </p:nvPr>
        </p:nvSpPr>
        <p:spPr>
          <a:xfrm>
            <a:off x="457200" y="16730"/>
            <a:ext cx="8229600" cy="1143000"/>
          </a:xfrm>
        </p:spPr>
        <p:txBody>
          <a:bodyPr/>
          <a:lstStyle/>
          <a:p>
            <a:pPr>
              <a:lnSpc>
                <a:spcPct val="150000"/>
              </a:lnSpc>
            </a:pPr>
            <a:r>
              <a:rPr lang="en-US" b="1" dirty="0">
                <a:latin typeface="Times New Roman" panose="02020603050405020304" pitchFamily="18" charset="0"/>
                <a:cs typeface="Times New Roman" panose="02020603050405020304" pitchFamily="18" charset="0"/>
              </a:rPr>
              <a:t>Why Maceió Is Special</a:t>
            </a:r>
          </a:p>
        </p:txBody>
      </p:sp>
      <p:sp>
        <p:nvSpPr>
          <p:cNvPr id="7" name="Rectangle 2">
            <a:extLst>
              <a:ext uri="{FF2B5EF4-FFF2-40B4-BE49-F238E27FC236}">
                <a16:creationId xmlns:a16="http://schemas.microsoft.com/office/drawing/2014/main" id="{3BD42BC3-44A0-AE20-AB6B-39928C389BFC}"/>
              </a:ext>
            </a:extLst>
          </p:cNvPr>
          <p:cNvSpPr>
            <a:spLocks noGrp="1" noChangeArrowheads="1"/>
          </p:cNvSpPr>
          <p:nvPr>
            <p:ph idx="1"/>
          </p:nvPr>
        </p:nvSpPr>
        <p:spPr bwMode="auto">
          <a:xfrm>
            <a:off x="457200" y="3540016"/>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B981E5CB-9D5A-244D-3498-2B1B94712C9C}"/>
              </a:ext>
            </a:extLst>
          </p:cNvPr>
          <p:cNvSpPr txBox="1"/>
          <p:nvPr/>
        </p:nvSpPr>
        <p:spPr>
          <a:xfrm>
            <a:off x="562706" y="1084769"/>
            <a:ext cx="8428894" cy="5632311"/>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Maceió feels like a painting come to life, blue seas, white sands, and golden light.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Tucked along Brazil’s northeastern coast, it’s one of the country’s most beautiful and least crowded beach destinations, offering a truly authentic Brazilian experience.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coastline is protected by coral reefs that create natural pools of turquoise water, perfect for swimming and snorkeling among colorful marine life.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Stroll along beaches consistently ranked among Brazil’s best, watch artisans craft traditional lace, and sample local seafood and tropical dishes that define </a:t>
            </a:r>
            <a:r>
              <a:rPr lang="en-US" sz="2400" dirty="0" err="1">
                <a:latin typeface="Times New Roman" panose="02020603050405020304" pitchFamily="18" charset="0"/>
                <a:cs typeface="Times New Roman" panose="02020603050405020304" pitchFamily="18" charset="0"/>
              </a:rPr>
              <a:t>Maceió’s</a:t>
            </a:r>
            <a:r>
              <a:rPr lang="en-US" sz="2400" dirty="0">
                <a:latin typeface="Times New Roman" panose="02020603050405020304" pitchFamily="18" charset="0"/>
                <a:cs typeface="Times New Roman" panose="02020603050405020304" pitchFamily="18" charset="0"/>
              </a:rPr>
              <a:t> cuisine.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city’s colonial charm meets modern beach culture in a warm, laid-back atmosphere that welcomes visitors year-round. For many travelers, Maceió is Brazil’s hidden gem, a perfect blend of natural beauty, culture, and pure relaxation.</a:t>
            </a:r>
          </a:p>
        </p:txBody>
      </p:sp>
    </p:spTree>
    <p:extLst>
      <p:ext uri="{BB962C8B-B14F-4D97-AF65-F5344CB8AC3E}">
        <p14:creationId xmlns:p14="http://schemas.microsoft.com/office/powerpoint/2010/main" val="205335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0" y="1313640"/>
            <a:ext cx="9144000" cy="856800"/>
          </a:xfrm>
          <a:prstGeom prst="rect">
            <a:avLst/>
          </a:prstGeom>
          <a:noFill/>
          <a:ln>
            <a:noFill/>
          </a:ln>
        </p:spPr>
        <p:txBody>
          <a:bodyPr vert="horz" wrap="square" lIns="81638" tIns="42452" rIns="81638" bIns="42452" rtlCol="0" anchor="ctr" anchorCtr="0" compatLnSpc="1">
            <a:noAutofit/>
          </a:bodyPr>
          <a:lstStyle/>
          <a:p>
            <a:pPr>
              <a:spcBef>
                <a:spcPts val="203"/>
              </a:spcBef>
              <a:spcAft>
                <a:spcPts val="203"/>
              </a:spcAft>
              <a:tabLst>
                <a:tab pos="0" algn="l"/>
                <a:tab pos="414726" algn="l"/>
                <a:tab pos="829452" algn="l"/>
                <a:tab pos="1244177" algn="l"/>
                <a:tab pos="1658904" algn="l"/>
                <a:tab pos="2073631" algn="l"/>
                <a:tab pos="2488356" algn="l"/>
                <a:tab pos="2903083" algn="l"/>
                <a:tab pos="3317809" algn="l"/>
                <a:tab pos="3732535" algn="l"/>
                <a:tab pos="4147261" algn="l"/>
                <a:tab pos="4561987" algn="l"/>
                <a:tab pos="4976713" algn="l"/>
                <a:tab pos="5391440" algn="l"/>
                <a:tab pos="5806165" algn="l"/>
                <a:tab pos="6220892" algn="l"/>
                <a:tab pos="6635618" algn="l"/>
                <a:tab pos="7050344" algn="l"/>
                <a:tab pos="7465070" algn="l"/>
                <a:tab pos="7879796" algn="l"/>
                <a:tab pos="8294522" algn="l"/>
                <a:tab pos="8709249" algn="l"/>
                <a:tab pos="9123975" algn="l"/>
                <a:tab pos="9538701" algn="l"/>
              </a:tabLst>
            </a:pPr>
            <a:r>
              <a:rPr lang="en-US" sz="4354"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1" y="2287080"/>
            <a:ext cx="9144000" cy="3257280"/>
          </a:xfrm>
          <a:prstGeom prst="rect">
            <a:avLst/>
          </a:prstGeom>
          <a:noFill/>
          <a:ln>
            <a:noFill/>
          </a:ln>
        </p:spPr>
        <p:txBody>
          <a:bodyPr vert="horz" wrap="square" lIns="81638" tIns="42452" rIns="81638" bIns="42452" rtlCol="0" anchor="t" anchorCtr="0" compatLnSpc="0">
            <a:normAutofit/>
          </a:bodyPr>
          <a:lstStyle/>
          <a:p>
            <a:pPr marL="311208" indent="-311208" algn="ctr">
              <a:lnSpc>
                <a:spcPct val="92000"/>
              </a:lnSpc>
              <a:spcBef>
                <a:spcPts val="738"/>
              </a:spcBef>
              <a:spcAft>
                <a:spcPts val="10"/>
              </a:spcAft>
              <a:buNone/>
              <a:tabLst>
                <a:tab pos="311208" algn="l"/>
                <a:tab pos="725934" algn="l"/>
                <a:tab pos="1140660" algn="l"/>
                <a:tab pos="1555385" algn="l"/>
                <a:tab pos="1970112" algn="l"/>
                <a:tab pos="2384838" algn="l"/>
                <a:tab pos="2799564" algn="l"/>
                <a:tab pos="3214291" algn="l"/>
                <a:tab pos="3629017" algn="l"/>
                <a:tab pos="4043743" algn="l"/>
                <a:tab pos="4458469" algn="l"/>
                <a:tab pos="4873195" algn="l"/>
                <a:tab pos="5287920" algn="l"/>
                <a:tab pos="5702647" algn="l"/>
                <a:tab pos="6117373" algn="l"/>
                <a:tab pos="6532100" algn="l"/>
                <a:tab pos="6946826" algn="l"/>
                <a:tab pos="7361552" algn="l"/>
                <a:tab pos="7776278" algn="l"/>
                <a:tab pos="8191004" algn="l"/>
                <a:tab pos="8605730" algn="l"/>
                <a:tab pos="9020456" algn="l"/>
                <a:tab pos="9435183" algn="l"/>
                <a:tab pos="9849909" algn="l"/>
              </a:tabLst>
            </a:pPr>
            <a:r>
              <a:rPr lang="en-US" sz="2177" b="1" dirty="0">
                <a:latin typeface="Times New Roman" panose="02020603050405020304" pitchFamily="18" charset="0"/>
                <a:cs typeface="Times New Roman" panose="02020603050405020304" pitchFamily="18" charset="0"/>
              </a:rPr>
              <a:t>If you have any more questions, please ask.</a:t>
            </a:r>
          </a:p>
          <a:p>
            <a:pPr marL="311208" indent="-311208" algn="ctr">
              <a:lnSpc>
                <a:spcPct val="92000"/>
              </a:lnSpc>
              <a:spcBef>
                <a:spcPts val="738"/>
              </a:spcBef>
              <a:spcAft>
                <a:spcPts val="10"/>
              </a:spcAft>
              <a:buNone/>
              <a:tabLst>
                <a:tab pos="311208" algn="l"/>
                <a:tab pos="725934" algn="l"/>
                <a:tab pos="1140660" algn="l"/>
                <a:tab pos="1555385" algn="l"/>
                <a:tab pos="1970112" algn="l"/>
                <a:tab pos="2384838" algn="l"/>
                <a:tab pos="2799564" algn="l"/>
                <a:tab pos="3214291" algn="l"/>
                <a:tab pos="3629017" algn="l"/>
                <a:tab pos="4043743" algn="l"/>
                <a:tab pos="4458469" algn="l"/>
                <a:tab pos="4873195" algn="l"/>
                <a:tab pos="5287920" algn="l"/>
                <a:tab pos="5702647" algn="l"/>
                <a:tab pos="6117373" algn="l"/>
                <a:tab pos="6532100" algn="l"/>
                <a:tab pos="6946826" algn="l"/>
                <a:tab pos="7361552" algn="l"/>
                <a:tab pos="7776278" algn="l"/>
                <a:tab pos="8191004" algn="l"/>
                <a:tab pos="8605730" algn="l"/>
                <a:tab pos="9020456" algn="l"/>
                <a:tab pos="9435183" algn="l"/>
                <a:tab pos="9849909" algn="l"/>
              </a:tabLst>
            </a:pPr>
            <a:r>
              <a:rPr lang="en-US" sz="2177" b="1" dirty="0">
                <a:latin typeface="Times New Roman" panose="02020603050405020304" pitchFamily="18" charset="0"/>
                <a:cs typeface="Times New Roman" panose="02020603050405020304" pitchFamily="18" charset="0"/>
              </a:rPr>
              <a:t>I will do my best to answer them for you.</a:t>
            </a:r>
          </a:p>
          <a:p>
            <a:pPr marL="311208" indent="-311208" algn="ctr">
              <a:lnSpc>
                <a:spcPct val="92000"/>
              </a:lnSpc>
              <a:spcBef>
                <a:spcPts val="738"/>
              </a:spcBef>
              <a:spcAft>
                <a:spcPts val="10"/>
              </a:spcAft>
              <a:buNone/>
              <a:tabLst>
                <a:tab pos="311208" algn="l"/>
                <a:tab pos="725934" algn="l"/>
                <a:tab pos="1140660" algn="l"/>
                <a:tab pos="1555385" algn="l"/>
                <a:tab pos="1970112" algn="l"/>
                <a:tab pos="2384838" algn="l"/>
                <a:tab pos="2799564" algn="l"/>
                <a:tab pos="3214291" algn="l"/>
                <a:tab pos="3629017" algn="l"/>
                <a:tab pos="4043743" algn="l"/>
                <a:tab pos="4458469" algn="l"/>
                <a:tab pos="4873195" algn="l"/>
                <a:tab pos="5287920" algn="l"/>
                <a:tab pos="5702647" algn="l"/>
                <a:tab pos="6117373" algn="l"/>
                <a:tab pos="6532100" algn="l"/>
                <a:tab pos="6946826" algn="l"/>
                <a:tab pos="7361552" algn="l"/>
                <a:tab pos="7776278" algn="l"/>
                <a:tab pos="8191004" algn="l"/>
                <a:tab pos="8605730" algn="l"/>
                <a:tab pos="9020456" algn="l"/>
                <a:tab pos="9435183" algn="l"/>
                <a:tab pos="9849909" algn="l"/>
              </a:tabLst>
            </a:pPr>
            <a:endParaRPr lang="en-US" sz="2177" b="1" dirty="0">
              <a:latin typeface="Times New Roman" panose="02020603050405020304" pitchFamily="18" charset="0"/>
              <a:cs typeface="Times New Roman" panose="02020603050405020304" pitchFamily="18" charset="0"/>
            </a:endParaRPr>
          </a:p>
          <a:p>
            <a:pPr marL="311208" indent="-311208" algn="ctr">
              <a:lnSpc>
                <a:spcPct val="92000"/>
              </a:lnSpc>
              <a:spcBef>
                <a:spcPts val="738"/>
              </a:spcBef>
              <a:spcAft>
                <a:spcPts val="10"/>
              </a:spcAft>
              <a:buNone/>
              <a:tabLst>
                <a:tab pos="311208" algn="l"/>
                <a:tab pos="725934" algn="l"/>
                <a:tab pos="1140660" algn="l"/>
                <a:tab pos="1555385" algn="l"/>
                <a:tab pos="1970112" algn="l"/>
                <a:tab pos="2384838" algn="l"/>
                <a:tab pos="2799564" algn="l"/>
                <a:tab pos="3214291" algn="l"/>
                <a:tab pos="3629017" algn="l"/>
                <a:tab pos="4043743" algn="l"/>
                <a:tab pos="4458469" algn="l"/>
                <a:tab pos="4873195" algn="l"/>
                <a:tab pos="5287920" algn="l"/>
                <a:tab pos="5702647" algn="l"/>
                <a:tab pos="6117373" algn="l"/>
                <a:tab pos="6532100" algn="l"/>
                <a:tab pos="6946826" algn="l"/>
                <a:tab pos="7361552" algn="l"/>
                <a:tab pos="7776278" algn="l"/>
                <a:tab pos="8191004" algn="l"/>
                <a:tab pos="8605730" algn="l"/>
                <a:tab pos="9020456" algn="l"/>
                <a:tab pos="9435183" algn="l"/>
                <a:tab pos="9849909" algn="l"/>
              </a:tabLst>
            </a:pPr>
            <a:r>
              <a:rPr lang="en-US" sz="2177" b="1" dirty="0">
                <a:latin typeface="Times New Roman" panose="02020603050405020304" pitchFamily="18" charset="0"/>
                <a:cs typeface="Times New Roman" panose="02020603050405020304" pitchFamily="18" charset="0"/>
              </a:rPr>
              <a:t>Have a great visit to Manaus!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5420" y="227909"/>
            <a:ext cx="9144000" cy="762388"/>
          </a:xfrm>
        </p:spPr>
        <p:txBody>
          <a:bodyPr vert="horz" wrap="square">
            <a:spAutoFit/>
          </a:bodyPr>
          <a:lstStyle/>
          <a:p>
            <a:pPr lvl="0" algn="ctr" rtl="0"/>
            <a:r>
              <a:rPr lang="en-US" sz="4354" b="1"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456659" y="1448953"/>
            <a:ext cx="8219843" cy="3960094"/>
          </a:xfrm>
          <a:prstGeom prst="rect">
            <a:avLst/>
          </a:prstGeom>
          <a:noFill/>
          <a:ln>
            <a:noFill/>
          </a:ln>
        </p:spPr>
        <p:txBody>
          <a:bodyPr vert="horz" wrap="none" lIns="81638" tIns="40819" rIns="81638" bIns="40819" anchorCtr="0" compatLnSpc="0">
            <a:noAutofit/>
          </a:bodyPr>
          <a:lstStyle/>
          <a:p>
            <a:pPr marL="96482">
              <a:lnSpc>
                <a:spcPct val="113000"/>
              </a:lnSpc>
              <a:buClr>
                <a:srgbClr val="77CAEE"/>
              </a:buClr>
              <a:buSzPct val="45000"/>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endParaRPr lang="en-US" sz="2177" dirty="0">
              <a:solidFill>
                <a:srgbClr val="000000"/>
              </a:solidFill>
              <a:latin typeface="Times New Roman" pitchFamily="18"/>
              <a:ea typeface="Lucida Sans Unicode" pitchFamily="2"/>
              <a:cs typeface="Tahoma" pitchFamily="2"/>
            </a:endParaRPr>
          </a:p>
        </p:txBody>
      </p:sp>
      <p:sp>
        <p:nvSpPr>
          <p:cNvPr id="5" name="TextBox 4">
            <a:extLst>
              <a:ext uri="{FF2B5EF4-FFF2-40B4-BE49-F238E27FC236}">
                <a16:creationId xmlns:a16="http://schemas.microsoft.com/office/drawing/2014/main" id="{ED237B33-DDCD-6701-F3F0-88D9943D6114}"/>
              </a:ext>
            </a:extLst>
          </p:cNvPr>
          <p:cNvSpPr txBox="1"/>
          <p:nvPr/>
        </p:nvSpPr>
        <p:spPr>
          <a:xfrm>
            <a:off x="467498" y="1143182"/>
            <a:ext cx="8209004" cy="5068439"/>
          </a:xfrm>
          <a:prstGeom prst="rect">
            <a:avLst/>
          </a:prstGeom>
          <a:noFill/>
        </p:spPr>
        <p:txBody>
          <a:bodyPr wrap="square">
            <a:spAutoFit/>
          </a:bodyPr>
          <a:lstStyle/>
          <a:p>
            <a:pPr marL="342900" indent="-342900">
              <a:lnSpc>
                <a:spcPct val="113000"/>
              </a:lnSpc>
              <a:buClr>
                <a:schemeClr val="tx1"/>
              </a:buClr>
              <a:buSzPct val="100000"/>
              <a:buFont typeface="Arial" panose="020B0604020202020204" pitchFamily="34" charset="0"/>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sz="2400" dirty="0">
                <a:solidFill>
                  <a:srgbClr val="000000"/>
                </a:solidFill>
                <a:latin typeface="Times New Roman" panose="02020603050405020304" pitchFamily="18" charset="0"/>
                <a:cs typeface="Times New Roman" panose="02020603050405020304" pitchFamily="18" charset="0"/>
              </a:rPr>
              <a:t>I have been cruising for over 46 years and have taken over 100 cruises. </a:t>
            </a:r>
            <a:br>
              <a:rPr lang="en-US" altLang="en-US" sz="2400" dirty="0">
                <a:solidFill>
                  <a:srgbClr val="000000"/>
                </a:solidFill>
                <a:latin typeface="Times New Roman" panose="02020603050405020304" pitchFamily="18" charset="0"/>
                <a:cs typeface="Times New Roman" panose="02020603050405020304" pitchFamily="18" charset="0"/>
              </a:rPr>
            </a:br>
            <a:r>
              <a:rPr lang="en-US" altLang="en-US" sz="2400" dirty="0">
                <a:solidFill>
                  <a:srgbClr val="000000"/>
                </a:solidFill>
                <a:latin typeface="Times New Roman" panose="02020603050405020304" pitchFamily="18" charset="0"/>
                <a:cs typeface="Times New Roman" panose="02020603050405020304" pitchFamily="18" charset="0"/>
              </a:rPr>
              <a:t>So, I consider myself an experienced cruiser.</a:t>
            </a:r>
          </a:p>
          <a:p>
            <a:pPr marL="342900" indent="-342900">
              <a:lnSpc>
                <a:spcPct val="113000"/>
              </a:lnSpc>
              <a:buClr>
                <a:schemeClr val="tx1"/>
              </a:buClr>
              <a:buSzPct val="100000"/>
              <a:buFont typeface="Arial" panose="020B0604020202020204" pitchFamily="34" charset="0"/>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sz="2400" dirty="0">
                <a:solidFill>
                  <a:srgbClr val="000000"/>
                </a:solidFill>
                <a:latin typeface="Times New Roman" panose="02020603050405020304" pitchFamily="18" charset="0"/>
                <a:cs typeface="Times New Roman" panose="02020603050405020304" pitchFamily="18" charset="0"/>
              </a:rPr>
              <a:t>The information I will present is based on those many years of experience.</a:t>
            </a:r>
          </a:p>
          <a:p>
            <a:pPr marL="342900" indent="-342900">
              <a:lnSpc>
                <a:spcPct val="113000"/>
              </a:lnSpc>
              <a:buClr>
                <a:schemeClr val="tx1"/>
              </a:buClr>
              <a:buSzPct val="100000"/>
              <a:buFont typeface="Arial" panose="020B0604020202020204" pitchFamily="34" charset="0"/>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altLang="en-US" sz="2400" dirty="0">
                <a:solidFill>
                  <a:srgbClr val="000000"/>
                </a:solidFill>
                <a:latin typeface="Times New Roman" panose="02020603050405020304" pitchFamily="18" charset="0"/>
                <a:cs typeface="Times New Roman" panose="02020603050405020304" pitchFamily="18" charset="0"/>
              </a:rPr>
              <a:t>When I am on a cruise where the city, I want to visit is not the port city, I always recommend taking a ship’s tour.</a:t>
            </a:r>
          </a:p>
          <a:p>
            <a:pPr marL="342900" indent="-342900">
              <a:lnSpc>
                <a:spcPct val="113000"/>
              </a:lnSpc>
              <a:buClr>
                <a:schemeClr val="tx1"/>
              </a:buClr>
              <a:buSzPct val="100000"/>
              <a:buFont typeface="Arial" panose="020B0604020202020204" pitchFamily="34" charset="0"/>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400" dirty="0">
                <a:latin typeface="Times New Roman" panose="02020603050405020304" pitchFamily="18" charset="0"/>
                <a:cs typeface="Times New Roman" panose="02020603050405020304" pitchFamily="18" charset="0"/>
              </a:rPr>
              <a:t>Lima is a fascinating port call, full of history, art, and incredible food. But the port of Callao, where ships dock, is industrial and distant from the city center. </a:t>
            </a:r>
          </a:p>
          <a:p>
            <a:pPr marL="342900" indent="-342900">
              <a:lnSpc>
                <a:spcPct val="113000"/>
              </a:lnSpc>
              <a:buClr>
                <a:schemeClr val="tx1"/>
              </a:buClr>
              <a:buSzPct val="100000"/>
              <a:buFont typeface="Arial" panose="020B0604020202020204" pitchFamily="34" charset="0"/>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400" dirty="0">
                <a:latin typeface="Times New Roman" panose="02020603050405020304" pitchFamily="18" charset="0"/>
                <a:cs typeface="Times New Roman" panose="02020603050405020304" pitchFamily="18" charset="0"/>
              </a:rPr>
              <a:t>For that reason, I strongly recommend organized ship tours or private, reputable excursions into Lima itself.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29420" y="1230924"/>
            <a:ext cx="8914579" cy="5163465"/>
          </a:xfrm>
          <a:prstGeom prst="rect">
            <a:avLst/>
          </a:prstGeom>
          <a:noFill/>
        </p:spPr>
        <p:txBody>
          <a:bodyPr wrap="square">
            <a:spAutoFit/>
          </a:bodyPr>
          <a:lstStyle/>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dirty="0">
                <a:latin typeface="Times New Roman" panose="02020603050405020304" pitchFamily="18" charset="0"/>
                <a:cs typeface="Times New Roman" panose="02020603050405020304" pitchFamily="18" charset="0"/>
              </a:rPr>
              <a:t>Pay attention to the time. - Ship time and local time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are often different. </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If a ship-sponsored excursion is late returning to port,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the ship will wait for you. If you are on your own.</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Be Prepared</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Have your Passport, Credit Card, and phone numbers for your ship port agent. </a:t>
            </a:r>
          </a:p>
          <a:p>
            <a:pP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b="1" dirty="0">
                <a:latin typeface="Times New Roman" panose="02020603050405020304" pitchFamily="18" charset="0"/>
                <a:cs typeface="Times New Roman" panose="02020603050405020304" pitchFamily="18" charset="0"/>
              </a:rPr>
              <a:t>What to Do If You Miss the Ship</a:t>
            </a:r>
            <a:br>
              <a:rPr lang="en-US" altLang="en-US" sz="2000" b="1"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 are lucky, when cruisers are late returning to the vessel, the ship’s crew will often remove the passengers’ essential items – passports, cell phones, and medication -- from the ship to leave with the port agents. </a:t>
            </a:r>
            <a:br>
              <a:rPr lang="en-US" altLang="en-US" sz="2000" dirty="0">
                <a:latin typeface="Times New Roman" panose="02020603050405020304" pitchFamily="18" charset="0"/>
                <a:cs typeface="Times New Roman" panose="02020603050405020304" pitchFamily="18" charset="0"/>
              </a:rPr>
            </a:br>
            <a:endParaRPr lang="en-US" altLang="en-US" sz="2000" dirty="0">
              <a:latin typeface="Times New Roman" panose="02020603050405020304" pitchFamily="18" charset="0"/>
              <a:cs typeface="Times New Roman" panose="02020603050405020304" pitchFamily="18" charset="0"/>
            </a:endParaRPr>
          </a:p>
          <a:p>
            <a:pPr algn="ctr" hangingPunct="0">
              <a:lnSpc>
                <a:spcPct val="93000"/>
              </a:lnSpc>
              <a:spcBef>
                <a:spcPts val="68"/>
              </a:spcBef>
              <a:spcAft>
                <a:spcPts val="68"/>
              </a:spcAf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 pos="8709249" algn="l"/>
                <a:tab pos="9123975" algn="l"/>
                <a:tab pos="9538701" algn="l"/>
              </a:tabLst>
            </a:pPr>
            <a:r>
              <a:rPr lang="en-US" altLang="en-US" sz="2000" dirty="0">
                <a:latin typeface="Times New Roman" panose="02020603050405020304" pitchFamily="18" charset="0"/>
                <a:cs typeface="Times New Roman" panose="02020603050405020304" pitchFamily="18" charset="0"/>
              </a:rPr>
              <a:t>The Port Officials can help you with contacting your ship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0" y="268062"/>
            <a:ext cx="9143999" cy="762388"/>
          </a:xfrm>
          <a:prstGeom prst="rect">
            <a:avLst/>
          </a:prstGeom>
          <a:noFill/>
        </p:spPr>
        <p:txBody>
          <a:bodyPr wrap="square">
            <a:spAutoFit/>
          </a:bodyPr>
          <a:lstStyle/>
          <a:p>
            <a:pPr algn="ctr"/>
            <a:r>
              <a:rPr lang="en-US" altLang="en-US" sz="4354" b="1" dirty="0">
                <a:latin typeface="Times New Roman" panose="02020603050405020304" pitchFamily="18" charset="0"/>
                <a:cs typeface="Times New Roman" panose="02020603050405020304" pitchFamily="18" charset="0"/>
              </a:rPr>
              <a:t>Don’t Miss the Ship</a:t>
            </a:r>
            <a:endParaRPr lang="en-US" sz="4354"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5896708" y="1030451"/>
            <a:ext cx="3247292" cy="2624964"/>
          </a:xfrm>
          <a:prstGeom prst="rect">
            <a:avLst/>
          </a:prstGeom>
        </p:spPr>
      </p:pic>
    </p:spTree>
    <p:extLst>
      <p:ext uri="{BB962C8B-B14F-4D97-AF65-F5344CB8AC3E}">
        <p14:creationId xmlns:p14="http://schemas.microsoft.com/office/powerpoint/2010/main" val="116508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FBB3892-0118-B36D-C766-6C3095E12345}"/>
              </a:ext>
            </a:extLst>
          </p:cNvPr>
          <p:cNvSpPr/>
          <p:nvPr/>
        </p:nvSpPr>
        <p:spPr>
          <a:xfrm>
            <a:off x="1" y="727846"/>
            <a:ext cx="8946849" cy="12799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81638" tIns="42452" rIns="81638" bIns="42452" anchor="ctr" anchorCtr="0" compatLnSpc="0">
            <a:noAutofit/>
          </a:bodyPr>
          <a:lstStyle/>
          <a:p>
            <a:pPr algn="ctr">
              <a:tabLst>
                <a:tab pos="0" algn="l"/>
                <a:tab pos="829452" algn="l"/>
                <a:tab pos="1658904" algn="l"/>
                <a:tab pos="2488356" algn="l"/>
                <a:tab pos="3317809" algn="l"/>
                <a:tab pos="4147261" algn="l"/>
                <a:tab pos="4976713" algn="l"/>
                <a:tab pos="5806165" algn="l"/>
                <a:tab pos="6635618" algn="l"/>
                <a:tab pos="7465070" algn="l"/>
                <a:tab pos="8294522" algn="l"/>
                <a:tab pos="9123975" algn="l"/>
                <a:tab pos="9538701" algn="l"/>
              </a:tabLst>
            </a:pPr>
            <a:endParaRPr lang="en-US" sz="3628" dirty="0">
              <a:solidFill>
                <a:srgbClr val="000000"/>
              </a:solidFill>
              <a:latin typeface="Times New Roman" pitchFamily="18"/>
              <a:ea typeface="Times New Roman" pitchFamily="18"/>
              <a:cs typeface="Times New Roman" pitchFamily="18"/>
            </a:endParaRPr>
          </a:p>
        </p:txBody>
      </p:sp>
      <p:sp>
        <p:nvSpPr>
          <p:cNvPr id="4" name="TextBox 3">
            <a:extLst>
              <a:ext uri="{FF2B5EF4-FFF2-40B4-BE49-F238E27FC236}">
                <a16:creationId xmlns:a16="http://schemas.microsoft.com/office/drawing/2014/main" id="{06A41A5A-2D48-6545-99F7-62C5A0760B92}"/>
              </a:ext>
            </a:extLst>
          </p:cNvPr>
          <p:cNvSpPr txBox="1"/>
          <p:nvPr/>
        </p:nvSpPr>
        <p:spPr>
          <a:xfrm>
            <a:off x="197149" y="1026262"/>
            <a:ext cx="8749702" cy="2308324"/>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Brazil's currency is the Brazilian Real (BRL).</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 dollars are accepted at some tourist venues, but you'll get better value using Reals.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Credit cards are widely accepted, and ATMs are available throughout Maceió.</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Always carry a few small bills for taxis or small purchases.</a:t>
            </a:r>
          </a:p>
        </p:txBody>
      </p:sp>
      <p:sp>
        <p:nvSpPr>
          <p:cNvPr id="6" name="TextBox 5">
            <a:extLst>
              <a:ext uri="{FF2B5EF4-FFF2-40B4-BE49-F238E27FC236}">
                <a16:creationId xmlns:a16="http://schemas.microsoft.com/office/drawing/2014/main" id="{5DCFFFC5-5621-CD47-8324-24C05AC8A0AE}"/>
              </a:ext>
            </a:extLst>
          </p:cNvPr>
          <p:cNvSpPr txBox="1"/>
          <p:nvPr/>
        </p:nvSpPr>
        <p:spPr>
          <a:xfrm>
            <a:off x="105507" y="280060"/>
            <a:ext cx="9038492" cy="701731"/>
          </a:xfrm>
          <a:prstGeom prst="rect">
            <a:avLst/>
          </a:prstGeom>
          <a:noFill/>
        </p:spPr>
        <p:txBody>
          <a:bodyPr wrap="square">
            <a:spAutoFit/>
          </a:bodyPr>
          <a:lstStyle/>
          <a:p>
            <a:pPr algn="ctr">
              <a:lnSpc>
                <a:spcPct val="90000"/>
              </a:lnSpc>
              <a:spcBef>
                <a:spcPct val="0"/>
              </a:spcBef>
              <a:spcAft>
                <a:spcPts val="544"/>
              </a:spcAft>
              <a:tabLst>
                <a:tab pos="0" algn="l"/>
                <a:tab pos="829452" algn="l"/>
                <a:tab pos="1658904" algn="l"/>
                <a:tab pos="2488356" algn="l"/>
                <a:tab pos="3317809" algn="l"/>
                <a:tab pos="4147261" algn="l"/>
                <a:tab pos="4976713" algn="l"/>
                <a:tab pos="5806165" algn="l"/>
                <a:tab pos="6635618" algn="l"/>
                <a:tab pos="7465070" algn="l"/>
                <a:tab pos="8294522" algn="l"/>
                <a:tab pos="9123975" algn="l"/>
                <a:tab pos="9538701" algn="l"/>
              </a:tabLst>
            </a:pPr>
            <a:r>
              <a:rPr lang="en-US" sz="4400" b="1" dirty="0">
                <a:latin typeface="Times New Roman" panose="02020603050405020304" pitchFamily="18" charset="0"/>
                <a:ea typeface="+mj-ea"/>
                <a:cs typeface="Times New Roman" panose="02020603050405020304" pitchFamily="18" charset="0"/>
              </a:rPr>
              <a:t>Money</a:t>
            </a:r>
          </a:p>
        </p:txBody>
      </p:sp>
      <p:pic>
        <p:nvPicPr>
          <p:cNvPr id="5" name="Picture 4">
            <a:extLst>
              <a:ext uri="{FF2B5EF4-FFF2-40B4-BE49-F238E27FC236}">
                <a16:creationId xmlns:a16="http://schemas.microsoft.com/office/drawing/2014/main" id="{7A97FB1C-AF09-5FCF-7400-3EC190C29CAC}"/>
              </a:ext>
            </a:extLst>
          </p:cNvPr>
          <p:cNvPicPr>
            <a:picLocks noChangeAspect="1"/>
          </p:cNvPicPr>
          <p:nvPr/>
        </p:nvPicPr>
        <p:blipFill>
          <a:blip r:embed="rId3"/>
          <a:srcRect b="9725"/>
          <a:stretch>
            <a:fillRect/>
          </a:stretch>
        </p:blipFill>
        <p:spPr>
          <a:xfrm>
            <a:off x="4114799" y="3474951"/>
            <a:ext cx="5017477" cy="3383049"/>
          </a:xfrm>
          <a:prstGeom prst="rect">
            <a:avLst/>
          </a:prstGeom>
        </p:spPr>
      </p:pic>
      <p:sp>
        <p:nvSpPr>
          <p:cNvPr id="8" name="TextBox 7">
            <a:extLst>
              <a:ext uri="{FF2B5EF4-FFF2-40B4-BE49-F238E27FC236}">
                <a16:creationId xmlns:a16="http://schemas.microsoft.com/office/drawing/2014/main" id="{2AE17991-9633-A272-B044-6AF0EF5CD46F}"/>
              </a:ext>
            </a:extLst>
          </p:cNvPr>
          <p:cNvSpPr txBox="1"/>
          <p:nvPr/>
        </p:nvSpPr>
        <p:spPr>
          <a:xfrm>
            <a:off x="339970" y="3633371"/>
            <a:ext cx="3774830" cy="1791260"/>
          </a:xfrm>
          <a:prstGeom prst="rect">
            <a:avLst/>
          </a:prstGeom>
          <a:noFill/>
        </p:spPr>
        <p:txBody>
          <a:bodyPr wrap="square">
            <a:spAutoFit/>
          </a:bodyPr>
          <a:lstStyle/>
          <a:p>
            <a:pPr algn="ctr"/>
            <a:r>
              <a:rPr lang="en-US" sz="2400" dirty="0">
                <a:latin typeface="Times New Roman" panose="02020603050405020304" pitchFamily="18" charset="0"/>
                <a:cs typeface="Times New Roman" panose="02020603050405020304" pitchFamily="18" charset="0"/>
              </a:rPr>
              <a:t>The official exchange rate is:</a:t>
            </a:r>
          </a:p>
          <a:p>
            <a:pPr algn="ctr" fontAlgn="base">
              <a:lnSpc>
                <a:spcPct val="90000"/>
              </a:lnSpc>
            </a:pPr>
            <a:r>
              <a:rPr lang="en-US" sz="2400" dirty="0">
                <a:latin typeface="Times New Roman" panose="02020603050405020304" pitchFamily="18" charset="0"/>
                <a:cs typeface="Times New Roman" panose="02020603050405020304" pitchFamily="18" charset="0"/>
              </a:rPr>
              <a:t>1 BRL = 0.1835 USD</a:t>
            </a:r>
          </a:p>
          <a:p>
            <a:pPr algn="ctr" fontAlgn="base">
              <a:lnSpc>
                <a:spcPct val="90000"/>
              </a:lnSpc>
            </a:pPr>
            <a:r>
              <a:rPr lang="en-US" sz="2400" dirty="0">
                <a:latin typeface="Times New Roman" panose="02020603050405020304" pitchFamily="18" charset="0"/>
                <a:cs typeface="Times New Roman" panose="02020603050405020304" pitchFamily="18" charset="0"/>
              </a:rPr>
              <a:t>1 USD = 5.4468 BRL</a:t>
            </a:r>
          </a:p>
          <a:p>
            <a:pPr algn="ctr" fontAlgn="base">
              <a:lnSpc>
                <a:spcPct val="90000"/>
              </a:lnSpc>
            </a:pPr>
            <a:r>
              <a:rPr lang="en-US" sz="2400" dirty="0">
                <a:latin typeface="Times New Roman" panose="02020603050405020304" pitchFamily="18" charset="0"/>
                <a:cs typeface="Times New Roman" panose="02020603050405020304" pitchFamily="18" charset="0"/>
              </a:rPr>
              <a:t>Be aware exchange rate fluctuate daily.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p:cTn id="2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8">
                                            <p:txEl>
                                              <p:pRg st="0" end="0"/>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 calcmode="lin" valueType="num">
                                      <p:cBhvr>
                                        <p:cTn id="31"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8">
                                            <p:txEl>
                                              <p:pRg st="1" end="1"/>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 calcmode="lin" valueType="num">
                                      <p:cBhvr>
                                        <p:cTn id="37"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8"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39"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40" dur="1000"/>
                                        <p:tgtEl>
                                          <p:spTgt spid="8">
                                            <p:txEl>
                                              <p:pRg st="2" end="2"/>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anim calcmode="lin" valueType="num">
                                      <p:cBhvr>
                                        <p:cTn id="43"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44"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45" dur="1000" fill="hold"/>
                                        <p:tgtEl>
                                          <p:spTgt spid="8">
                                            <p:txEl>
                                              <p:pRg st="3" end="3"/>
                                            </p:txEl>
                                          </p:spTgt>
                                        </p:tgtEl>
                                        <p:attrNameLst>
                                          <p:attrName>style.rotation</p:attrName>
                                        </p:attrNameLst>
                                      </p:cBhvr>
                                      <p:tavLst>
                                        <p:tav tm="0">
                                          <p:val>
                                            <p:fltVal val="90"/>
                                          </p:val>
                                        </p:tav>
                                        <p:tav tm="100000">
                                          <p:val>
                                            <p:fltVal val="0"/>
                                          </p:val>
                                        </p:tav>
                                      </p:tavLst>
                                    </p:anim>
                                    <p:animEffect transition="in" filter="fade">
                                      <p:cBhvr>
                                        <p:cTn id="46"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39A587-903E-7995-3904-DAAAB4681A80}"/>
              </a:ext>
            </a:extLst>
          </p:cNvPr>
          <p:cNvPicPr>
            <a:picLocks noChangeAspect="1"/>
          </p:cNvPicPr>
          <p:nvPr/>
        </p:nvPicPr>
        <p:blipFill>
          <a:blip r:embed="rId2"/>
          <a:stretch>
            <a:fillRect/>
          </a:stretch>
        </p:blipFill>
        <p:spPr>
          <a:xfrm>
            <a:off x="5931876" y="3119193"/>
            <a:ext cx="3212123" cy="2141415"/>
          </a:xfrm>
          <a:prstGeom prst="rect">
            <a:avLst/>
          </a:prstGeom>
        </p:spPr>
      </p:pic>
      <p:sp>
        <p:nvSpPr>
          <p:cNvPr id="2" name="Title 1"/>
          <p:cNvSpPr>
            <a:spLocks noGrp="1"/>
          </p:cNvSpPr>
          <p:nvPr>
            <p:ph type="title"/>
          </p:nvPr>
        </p:nvSpPr>
        <p:spPr>
          <a:xfrm>
            <a:off x="457200" y="51900"/>
            <a:ext cx="8229600" cy="1143000"/>
          </a:xfrm>
        </p:spPr>
        <p:txBody>
          <a:bodyPr/>
          <a:lstStyle/>
          <a:p>
            <a:r>
              <a:rPr lang="en-US" b="1" dirty="0">
                <a:latin typeface="Times New Roman" panose="02020603050405020304" pitchFamily="18" charset="0"/>
                <a:cs typeface="Times New Roman" panose="02020603050405020304" pitchFamily="18" charset="0"/>
              </a:rPr>
              <a:t>About Maceió, Brazil</a:t>
            </a:r>
            <a:endParaRPr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3606E3F-1531-7B34-435A-5A6D43B23ED2}"/>
              </a:ext>
            </a:extLst>
          </p:cNvPr>
          <p:cNvSpPr txBox="1"/>
          <p:nvPr/>
        </p:nvSpPr>
        <p:spPr>
          <a:xfrm>
            <a:off x="457199" y="1194899"/>
            <a:ext cx="8135815" cy="4893647"/>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Founded in the early 19th century as a sugar port.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Its name comes from the Indigenous term for 'spring of water’.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Grew rapidly through trade in sugar and coconut.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Today, it's a thriving resort city known for its clear seas and relaxed pace.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coastline alternates between urban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beaches and pristine natural stretches.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nearby coral reefs protect the shore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and create natural swimming pools.</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Key Historic Sites:</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Cathedral of Nossa Senhora dos Prazeres </a:t>
            </a: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(1840), Church of Bom</a:t>
            </a:r>
            <a:r>
              <a:rPr kumimoji="0" lang="en-US" altLang="en-US" sz="24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Jesus dos Martires (1870)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315"/>
            <a:ext cx="8229600" cy="1143000"/>
          </a:xfrm>
        </p:spPr>
        <p:txBody>
          <a:bodyPr/>
          <a:lstStyle/>
          <a:p>
            <a:r>
              <a:rPr b="1" dirty="0">
                <a:latin typeface="Times New Roman" panose="02020603050405020304" pitchFamily="18" charset="0"/>
                <a:cs typeface="Times New Roman" panose="02020603050405020304" pitchFamily="18" charset="0"/>
              </a:rPr>
              <a:t>Where We Are</a:t>
            </a:r>
          </a:p>
        </p:txBody>
      </p:sp>
      <p:sp>
        <p:nvSpPr>
          <p:cNvPr id="3" name="Content Placeholder 2"/>
          <p:cNvSpPr>
            <a:spLocks noGrp="1"/>
          </p:cNvSpPr>
          <p:nvPr>
            <p:ph idx="1"/>
          </p:nvPr>
        </p:nvSpPr>
        <p:spPr>
          <a:xfrm>
            <a:off x="457200" y="1177315"/>
            <a:ext cx="8229600" cy="4525963"/>
          </a:xfrm>
        </p:spPr>
        <p:txBody>
          <a:bodyPr>
            <a:normAutofit/>
          </a:bodyPr>
          <a:lstStyle/>
          <a:p>
            <a:r>
              <a:rPr sz="2800" dirty="0">
                <a:latin typeface="Times New Roman" panose="02020603050405020304" pitchFamily="18" charset="0"/>
                <a:cs typeface="Times New Roman" panose="02020603050405020304" pitchFamily="18" charset="0"/>
              </a:rPr>
              <a:t>Maceió is the capital of the state of Alagoas on Brazil’s northeastern coast.</a:t>
            </a:r>
          </a:p>
          <a:p>
            <a:r>
              <a:rPr sz="2800" dirty="0">
                <a:latin typeface="Times New Roman" panose="02020603050405020304" pitchFamily="18" charset="0"/>
                <a:cs typeface="Times New Roman" panose="02020603050405020304" pitchFamily="18" charset="0"/>
              </a:rPr>
              <a:t>It lies between the Atlantic Ocean and a series of tranquil lagoons, known for turquoise waters and coral reefs.</a:t>
            </a:r>
          </a:p>
        </p:txBody>
      </p:sp>
      <p:pic>
        <p:nvPicPr>
          <p:cNvPr id="7" name="Picture 6">
            <a:extLst>
              <a:ext uri="{FF2B5EF4-FFF2-40B4-BE49-F238E27FC236}">
                <a16:creationId xmlns:a16="http://schemas.microsoft.com/office/drawing/2014/main" id="{DB65084E-1246-AAD0-4975-4DCCF3A19B59}"/>
              </a:ext>
            </a:extLst>
          </p:cNvPr>
          <p:cNvPicPr>
            <a:picLocks noChangeAspect="1"/>
          </p:cNvPicPr>
          <p:nvPr/>
        </p:nvPicPr>
        <p:blipFill>
          <a:blip r:embed="rId2"/>
          <a:stretch>
            <a:fillRect/>
          </a:stretch>
        </p:blipFill>
        <p:spPr>
          <a:xfrm>
            <a:off x="2532185" y="3083169"/>
            <a:ext cx="6611815" cy="374051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latin typeface="Times New Roman" panose="02020603050405020304" pitchFamily="18" charset="0"/>
                <a:cs typeface="Times New Roman" panose="02020603050405020304" pitchFamily="18" charset="0"/>
              </a:rPr>
              <a:t>The Landscape</a:t>
            </a:r>
          </a:p>
        </p:txBody>
      </p:sp>
      <p:sp>
        <p:nvSpPr>
          <p:cNvPr id="3" name="Content Placeholder 2"/>
          <p:cNvSpPr>
            <a:spLocks noGrp="1"/>
          </p:cNvSpPr>
          <p:nvPr>
            <p:ph idx="1"/>
          </p:nvPr>
        </p:nvSpPr>
        <p:spPr>
          <a:xfrm>
            <a:off x="457200" y="1173163"/>
            <a:ext cx="6084277" cy="2311400"/>
          </a:xfrm>
        </p:spPr>
        <p:txBody>
          <a:bodyPr>
            <a:noAutofit/>
          </a:bodyPr>
          <a:lstStyle/>
          <a:p>
            <a:r>
              <a:rPr lang="en-US" sz="2400" dirty="0">
                <a:latin typeface="Times New Roman" panose="02020603050405020304" pitchFamily="18" charset="0"/>
                <a:cs typeface="Times New Roman" panose="02020603050405020304" pitchFamily="18" charset="0"/>
              </a:rPr>
              <a:t>Maceió is surrounded by lagoons,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palm-fringed beaches, and shallow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reef pools.</a:t>
            </a:r>
          </a:p>
          <a:p>
            <a:r>
              <a:rPr lang="en-US" sz="2400" dirty="0">
                <a:latin typeface="Times New Roman" panose="02020603050405020304" pitchFamily="18" charset="0"/>
                <a:cs typeface="Times New Roman" panose="02020603050405020304" pitchFamily="18" charset="0"/>
              </a:rPr>
              <a:t>The coastline alternates between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urban beaches and pristine natural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stretches.</a:t>
            </a:r>
          </a:p>
        </p:txBody>
      </p:sp>
      <p:pic>
        <p:nvPicPr>
          <p:cNvPr id="6" name="Picture 5">
            <a:extLst>
              <a:ext uri="{FF2B5EF4-FFF2-40B4-BE49-F238E27FC236}">
                <a16:creationId xmlns:a16="http://schemas.microsoft.com/office/drawing/2014/main" id="{24E1A927-00BD-2DCC-F1E8-E58B48AC0D4F}"/>
              </a:ext>
            </a:extLst>
          </p:cNvPr>
          <p:cNvPicPr>
            <a:picLocks noChangeAspect="1"/>
          </p:cNvPicPr>
          <p:nvPr/>
        </p:nvPicPr>
        <p:blipFill>
          <a:blip r:embed="rId2"/>
          <a:stretch>
            <a:fillRect/>
          </a:stretch>
        </p:blipFill>
        <p:spPr>
          <a:xfrm>
            <a:off x="5664200" y="1173163"/>
            <a:ext cx="3479800" cy="2311400"/>
          </a:xfrm>
          <a:prstGeom prst="rect">
            <a:avLst/>
          </a:prstGeom>
        </p:spPr>
      </p:pic>
      <p:sp>
        <p:nvSpPr>
          <p:cNvPr id="8" name="TextBox 7">
            <a:extLst>
              <a:ext uri="{FF2B5EF4-FFF2-40B4-BE49-F238E27FC236}">
                <a16:creationId xmlns:a16="http://schemas.microsoft.com/office/drawing/2014/main" id="{09042CD3-8779-E23E-67FE-C8C9463CA6B5}"/>
              </a:ext>
            </a:extLst>
          </p:cNvPr>
          <p:cNvSpPr txBox="1"/>
          <p:nvPr/>
        </p:nvSpPr>
        <p:spPr>
          <a:xfrm>
            <a:off x="457200" y="3497881"/>
            <a:ext cx="8464062" cy="230832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nearby coral reefs protect the shore and create natural swimming pools.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White sand beaches</a:t>
            </a:r>
            <a:r>
              <a:rPr lang="en-US" sz="2400" dirty="0">
                <a:latin typeface="Times New Roman" panose="02020603050405020304" pitchFamily="18" charset="0"/>
                <a:cs typeface="Times New Roman" panose="02020603050405020304" pitchFamily="18" charset="0"/>
              </a:rPr>
              <a:t> lined with coconut plantations create Brazil's "Caribbean coast"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Waters are remarkably clear with visibility up to 40-50 meters in some areas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3621-2BB7-F69E-9380-B8D0D555F24F}"/>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83CB1462-82BC-6600-98E0-92DAF2F3AD6C}"/>
              </a:ext>
            </a:extLst>
          </p:cNvPr>
          <p:cNvPicPr>
            <a:picLocks noGrp="1" noChangeAspect="1"/>
          </p:cNvPicPr>
          <p:nvPr>
            <p:ph idx="1"/>
          </p:nvPr>
        </p:nvPicPr>
        <p:blipFill>
          <a:blip r:embed="rId2"/>
          <a:srcRect l="38749"/>
          <a:stretch>
            <a:fillRect/>
          </a:stretch>
        </p:blipFill>
        <p:spPr>
          <a:xfrm>
            <a:off x="0" y="0"/>
            <a:ext cx="9144000" cy="6858000"/>
          </a:xfrm>
        </p:spPr>
      </p:pic>
    </p:spTree>
    <p:extLst>
      <p:ext uri="{BB962C8B-B14F-4D97-AF65-F5344CB8AC3E}">
        <p14:creationId xmlns:p14="http://schemas.microsoft.com/office/powerpoint/2010/main" val="2305962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1860</Words>
  <Application>Microsoft Office PowerPoint</Application>
  <PresentationFormat>On-screen Show (4:3)</PresentationFormat>
  <Paragraphs>185</Paragraphs>
  <Slides>25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Times New Roman</vt:lpstr>
      <vt:lpstr>Wingdings</vt:lpstr>
      <vt:lpstr>Office Theme</vt:lpstr>
      <vt:lpstr>Maceió, Brazil The Watercolor City</vt:lpstr>
      <vt:lpstr>What I Will Cover</vt:lpstr>
      <vt:lpstr>My Port Philosophy</vt:lpstr>
      <vt:lpstr>PowerPoint Presentation</vt:lpstr>
      <vt:lpstr>PowerPoint Presentation</vt:lpstr>
      <vt:lpstr>About Maceió, Brazil</vt:lpstr>
      <vt:lpstr>Where We Are</vt:lpstr>
      <vt:lpstr>The Landscape</vt:lpstr>
      <vt:lpstr>PowerPoint Presentation</vt:lpstr>
      <vt:lpstr>PowerPoint Presentation</vt:lpstr>
      <vt:lpstr>Getting Around</vt:lpstr>
      <vt:lpstr>Top Beach Attractions</vt:lpstr>
      <vt:lpstr>Lagoon &amp; Waterway Attraction</vt:lpstr>
      <vt:lpstr>Cultural &amp; Historical Sites</vt:lpstr>
      <vt:lpstr>Cultural &amp; Lifestyle Sites</vt:lpstr>
      <vt:lpstr>Museums Worth Visiting</vt:lpstr>
      <vt:lpstr>Shopping for Authentic Crafts</vt:lpstr>
      <vt:lpstr>Cuisine</vt:lpstr>
      <vt:lpstr>Nature and Adventure</vt:lpstr>
      <vt:lpstr>Nature and Adventure</vt:lpstr>
      <vt:lpstr>Practical Tips</vt:lpstr>
      <vt:lpstr>Safety &amp; Local Etiquette</vt:lpstr>
      <vt:lpstr>Emergency Information</vt:lpstr>
      <vt:lpstr>Why Maceió Is Special</vt:lpstr>
      <vt:lpstr>Thanks For Coming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Marc Silver</dc:creator>
  <cp:keywords/>
  <dc:description>generated using python-pptx</dc:description>
  <cp:lastModifiedBy>Marc Silver</cp:lastModifiedBy>
  <cp:revision>14</cp:revision>
  <dcterms:created xsi:type="dcterms:W3CDTF">2013-01-27T09:14:16Z</dcterms:created>
  <dcterms:modified xsi:type="dcterms:W3CDTF">2026-01-03T15:23:44Z</dcterms:modified>
  <cp:category/>
</cp:coreProperties>
</file>