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handoutMasterIdLst>
    <p:handoutMasterId r:id="rId22"/>
  </p:handoutMasterIdLst>
  <p:sldIdLst>
    <p:sldId id="256" r:id="rId2"/>
    <p:sldId id="273" r:id="rId3"/>
    <p:sldId id="257" r:id="rId4"/>
    <p:sldId id="274" r:id="rId5"/>
    <p:sldId id="258" r:id="rId6"/>
    <p:sldId id="279" r:id="rId7"/>
    <p:sldId id="266" r:id="rId8"/>
    <p:sldId id="276" r:id="rId9"/>
    <p:sldId id="260" r:id="rId10"/>
    <p:sldId id="277" r:id="rId11"/>
    <p:sldId id="261" r:id="rId12"/>
    <p:sldId id="280" r:id="rId13"/>
    <p:sldId id="264" r:id="rId14"/>
    <p:sldId id="265" r:id="rId15"/>
    <p:sldId id="278" r:id="rId16"/>
    <p:sldId id="281" r:id="rId17"/>
    <p:sldId id="283" r:id="rId18"/>
    <p:sldId id="286" r:id="rId19"/>
    <p:sldId id="272" r:id="rId20"/>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2"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8" d="100"/>
          <a:sy n="98" d="100"/>
        </p:scale>
        <p:origin x="2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1-24T19:13:05.132" idx="2">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557449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16</a:t>
            </a:fld>
            <a:endParaRPr lang="en-US"/>
          </a:p>
        </p:txBody>
      </p:sp>
    </p:spTree>
    <p:extLst>
      <p:ext uri="{BB962C8B-B14F-4D97-AF65-F5344CB8AC3E}">
        <p14:creationId xmlns:p14="http://schemas.microsoft.com/office/powerpoint/2010/main" val="192897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19</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93792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7</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DE8A-E5C2-2DCC-A676-A5A090C34EB0}"/>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4DC5A1B4-C719-1466-B017-FB6F122B037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DE6CB557-A787-ACA5-12A6-E3C81CE983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E2CB3DB-C3BD-7143-C72D-D7A0BA79FD4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35F7FBD-69C8-67B3-5EDC-A85221D5E6A0}"/>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230990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E5E0-F3F0-3F12-4133-0FB7E7FF53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F22A53-87D9-1994-5F46-9C033B5BEA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76A9-41A6-E1B7-56A2-0095993D64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B6928C03-221B-8384-ADF0-997D86DD373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3B83D7C-09D4-E15B-99ED-A5F67A6E0394}"/>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98150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031F61-5655-F793-E878-8520CAD73A02}"/>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9D0897-1DC3-7A58-5A80-06C80A34B17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51183-F652-2D5F-D876-43DC220FFDB9}"/>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D92863E-F1BC-CAAC-F55E-F67C59442307}"/>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FEAEA9-71F8-E595-6800-6C8F078BF4C4}"/>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123365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94FE-5659-AABC-53A1-3A5DED0B2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CC1D5-5FA2-B7C8-7375-E40CAE94A8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55AF1-C34C-23AF-4DD3-E85294BC9C98}"/>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7A6A3026-15C0-D594-B18F-D2467650F9D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5D18FF5-616B-4B32-61D1-59C6E6950829}"/>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361034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101A-EF5D-1B46-AF64-E084802056F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EE65BA15-99DF-17BE-702A-6C5177B174E3}"/>
              </a:ext>
            </a:extLst>
          </p:cNvPr>
          <p:cNvSpPr>
            <a:spLocks noGrp="1"/>
          </p:cNvSpPr>
          <p:nvPr>
            <p:ph type="body" idx="1"/>
          </p:nvPr>
        </p:nvSpPr>
        <p:spPr>
          <a:xfrm>
            <a:off x="687793" y="3794807"/>
            <a:ext cx="8694539" cy="1240432"/>
          </a:xfrm>
        </p:spPr>
        <p:txBody>
          <a:bodyPr/>
          <a:lstStyle>
            <a:lvl1pPr marL="0" indent="0">
              <a:buNone/>
              <a:defRPr sz="1984">
                <a:solidFill>
                  <a:schemeClr val="tx1">
                    <a:tint val="82000"/>
                  </a:schemeClr>
                </a:solidFill>
              </a:defRPr>
            </a:lvl1pPr>
            <a:lvl2pPr marL="378013" indent="0">
              <a:buNone/>
              <a:defRPr sz="1654">
                <a:solidFill>
                  <a:schemeClr val="tx1">
                    <a:tint val="82000"/>
                  </a:schemeClr>
                </a:solidFill>
              </a:defRPr>
            </a:lvl2pPr>
            <a:lvl3pPr marL="756026" indent="0">
              <a:buNone/>
              <a:defRPr sz="1488">
                <a:solidFill>
                  <a:schemeClr val="tx1">
                    <a:tint val="82000"/>
                  </a:schemeClr>
                </a:solidFill>
              </a:defRPr>
            </a:lvl3pPr>
            <a:lvl4pPr marL="1134039" indent="0">
              <a:buNone/>
              <a:defRPr sz="1323">
                <a:solidFill>
                  <a:schemeClr val="tx1">
                    <a:tint val="82000"/>
                  </a:schemeClr>
                </a:solidFill>
              </a:defRPr>
            </a:lvl4pPr>
            <a:lvl5pPr marL="1512052" indent="0">
              <a:buNone/>
              <a:defRPr sz="1323">
                <a:solidFill>
                  <a:schemeClr val="tx1">
                    <a:tint val="82000"/>
                  </a:schemeClr>
                </a:solidFill>
              </a:defRPr>
            </a:lvl5pPr>
            <a:lvl6pPr marL="1890065" indent="0">
              <a:buNone/>
              <a:defRPr sz="1323">
                <a:solidFill>
                  <a:schemeClr val="tx1">
                    <a:tint val="82000"/>
                  </a:schemeClr>
                </a:solidFill>
              </a:defRPr>
            </a:lvl6pPr>
            <a:lvl7pPr marL="2268078" indent="0">
              <a:buNone/>
              <a:defRPr sz="1323">
                <a:solidFill>
                  <a:schemeClr val="tx1">
                    <a:tint val="82000"/>
                  </a:schemeClr>
                </a:solidFill>
              </a:defRPr>
            </a:lvl7pPr>
            <a:lvl8pPr marL="2646091" indent="0">
              <a:buNone/>
              <a:defRPr sz="1323">
                <a:solidFill>
                  <a:schemeClr val="tx1">
                    <a:tint val="82000"/>
                  </a:schemeClr>
                </a:solidFill>
              </a:defRPr>
            </a:lvl8pPr>
            <a:lvl9pPr marL="3024104" indent="0">
              <a:buNone/>
              <a:defRPr sz="1323">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3C2B17-0472-D0F2-5A1D-3B6089455482}"/>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57091E19-2680-EE4F-3073-3325F33C081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EB1910D-24F6-704E-71C1-22BFC1EA28AB}"/>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138464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267C-5652-0B9E-F5C1-88E84647FB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7B90E-7C1D-15E9-2293-06DF7B8208D1}"/>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6A5E2-DED4-5CC7-681A-40D91E90BC4F}"/>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62F3BE-1B4C-0628-F4EA-F50C4B2AFA14}"/>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96224E6-EAC3-E1A6-7B89-7287D78084E1}"/>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6F9C12A6-2DEA-D496-7989-BB628E86E43A}"/>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107349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7484-D962-7CCD-AADF-1F986A0196E2}"/>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03AD47-E932-EC4D-633A-E1443C95B253}"/>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65955B3F-795E-D050-C8BF-F4CEFD8BB03C}"/>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66F78F-C3AB-81BC-7EA3-E249A5FAF578}"/>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4A979CD5-D7D5-E513-E42C-2C6161FF948F}"/>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2665D-6285-972C-73E1-C1DEE19C467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2739B2CA-FA10-D206-E8D9-66C77789430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9174D415-A801-8B7B-7EED-9CD8A2B55F32}"/>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411026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DB10-51CE-C888-37F8-5EBB800660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E2C4C-4A77-9B64-3F59-6B750C95F8B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B1A7AAEB-A9CA-5C89-1DBB-057ECF1A7D9D}"/>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722ABFE3-75E6-6F76-FB6A-9197A6C3A9B5}"/>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73252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EFF96-15A5-09D8-754C-2389057C806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7D05789B-B391-C9DC-DE67-36FAF81CD951}"/>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04917B49-9051-A959-A77B-D768A49015D0}"/>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8500753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33B0-4698-56E6-E5D0-2671D6E4C0F2}"/>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EAD752EE-BC6C-B062-6D15-BBBAEE7C68ED}"/>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E2AE30-F7CD-C06C-82A6-6DB9174F1B16}"/>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29D2F7D1-49C4-A310-6AFF-59022A743A0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95EFDF2-A582-B423-0835-14C939CD568F}"/>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B9A5CDF1-FBFB-9F80-F338-FA50ADC83EE2}"/>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71021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ACE7-472C-2E53-79C2-858CB76B0241}"/>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25BBBBE1-5FF1-AF89-C74B-3E46494BD963}"/>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ECC04E7E-F4CD-0713-B21A-D5E750CD07F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C5F72FCF-88CE-F834-FEAD-0192F24D00F2}"/>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80ABF349-3E99-9592-1109-2F569046744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4F40B83-F3C2-B00F-A498-16442311ED83}"/>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361020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5F741-0B4F-22F4-4AB4-80CE07CF96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3AB00-5764-408A-89A8-C97927CCCC5A}"/>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B93C4-32A3-6E66-8EC0-E8BE008B79E5}"/>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82000"/>
                  </a:schemeClr>
                </a:solidFill>
              </a:defRPr>
            </a:lvl1pPr>
          </a:lstStyle>
          <a:p>
            <a:pPr lvl="0"/>
            <a:endParaRPr lang="en-US"/>
          </a:p>
        </p:txBody>
      </p:sp>
      <p:sp>
        <p:nvSpPr>
          <p:cNvPr id="5" name="Footer Placeholder 4">
            <a:extLst>
              <a:ext uri="{FF2B5EF4-FFF2-40B4-BE49-F238E27FC236}">
                <a16:creationId xmlns:a16="http://schemas.microsoft.com/office/drawing/2014/main" id="{3A71EA2E-233A-901D-1A97-077049E74B4E}"/>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82000"/>
                  </a:schemeClr>
                </a:solidFill>
              </a:defRPr>
            </a:lvl1pPr>
          </a:lstStyle>
          <a:p>
            <a:pPr lvl="0"/>
            <a:endParaRPr lang="en-US"/>
          </a:p>
        </p:txBody>
      </p:sp>
      <p:sp>
        <p:nvSpPr>
          <p:cNvPr id="6" name="Slide Number Placeholder 5">
            <a:extLst>
              <a:ext uri="{FF2B5EF4-FFF2-40B4-BE49-F238E27FC236}">
                <a16:creationId xmlns:a16="http://schemas.microsoft.com/office/drawing/2014/main" id="{06DF2E78-BC80-C88B-1EAD-32E08D88EACA}"/>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82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15575398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031875"/>
            <a:ext cx="4648200" cy="3606800"/>
          </a:xfrm>
        </p:spPr>
        <p:txBody>
          <a:bodyPr vert="horz" lIns="91440" tIns="45720" rIns="91440" bIns="45720" rtlCol="0" anchor="ctr">
            <a:normAutofit/>
          </a:bodyPr>
          <a:lstStyle/>
          <a:p>
            <a:pPr lvl="0" algn="ctr" defTabSz="457200"/>
            <a:r>
              <a:rPr lang="en-US" sz="5400" b="0" i="0" kern="1200" dirty="0">
                <a:latin typeface="Times New Roman" panose="02020603050405020304" pitchFamily="18" charset="0"/>
                <a:cs typeface="Times New Roman" panose="02020603050405020304" pitchFamily="18" charset="0"/>
              </a:rPr>
              <a:t>Macapá, Brazil</a:t>
            </a:r>
            <a:br>
              <a:rPr lang="en-US" sz="5400" b="0" i="0" kern="1200" dirty="0">
                <a:latin typeface="Times New Roman" panose="02020603050405020304" pitchFamily="18" charset="0"/>
                <a:cs typeface="Times New Roman" panose="02020603050405020304" pitchFamily="18" charset="0"/>
              </a:rPr>
            </a:br>
            <a:r>
              <a:rPr lang="en-US" sz="2800" b="0" i="0" kern="1200" dirty="0">
                <a:latin typeface="Times New Roman" panose="02020603050405020304" pitchFamily="18" charset="0"/>
                <a:cs typeface="Times New Roman" panose="02020603050405020304" pitchFamily="18" charset="0"/>
              </a:rPr>
              <a:t>Presented by</a:t>
            </a:r>
            <a:br>
              <a:rPr lang="en-US" sz="5400" b="0" i="0" kern="1200" dirty="0">
                <a:latin typeface="Times New Roman" panose="02020603050405020304" pitchFamily="18" charset="0"/>
                <a:cs typeface="Times New Roman" panose="02020603050405020304" pitchFamily="18" charset="0"/>
              </a:rPr>
            </a:br>
            <a:r>
              <a:rPr lang="en-US" sz="4400" b="0" i="0" kern="1200" dirty="0">
                <a:latin typeface="Times New Roman" panose="02020603050405020304" pitchFamily="18" charset="0"/>
                <a:cs typeface="Times New Roman" panose="02020603050405020304" pitchFamily="18" charset="0"/>
              </a:rPr>
              <a:t>Marc Silver</a:t>
            </a:r>
          </a:p>
        </p:txBody>
      </p:sp>
      <p:pic>
        <p:nvPicPr>
          <p:cNvPr id="1026" name="Picture 2" descr="Brazil Flag HD Wallpapers - Wallpaper Cave">
            <a:extLst>
              <a:ext uri="{FF2B5EF4-FFF2-40B4-BE49-F238E27FC236}">
                <a16:creationId xmlns:a16="http://schemas.microsoft.com/office/drawing/2014/main" id="{E9B33078-286D-89AC-E661-28A27FD24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75" y="1031875"/>
            <a:ext cx="5518250" cy="3449027"/>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10</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250040"/>
            <a:ext cx="10080625"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Map of </a:t>
            </a:r>
            <a:r>
              <a:rPr lang="en-US" sz="4800" b="0" i="0" kern="1200" dirty="0">
                <a:latin typeface="Times New Roman" panose="02020603050405020304" pitchFamily="18" charset="0"/>
                <a:cs typeface="Times New Roman" panose="02020603050405020304" pitchFamily="18" charset="0"/>
              </a:rPr>
              <a:t>Macapá</a:t>
            </a:r>
            <a:endParaRPr lang="en-US" sz="4800"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map of a city with many colored spots&#10;&#10;Description automatically generated">
            <a:extLst>
              <a:ext uri="{FF2B5EF4-FFF2-40B4-BE49-F238E27FC236}">
                <a16:creationId xmlns:a16="http://schemas.microsoft.com/office/drawing/2014/main" id="{2410C011-6972-4CD2-9F6D-2FE0BEDBC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937129"/>
            <a:ext cx="10080625" cy="4761702"/>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name="page6">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42864"/>
            <a:ext cx="10080625" cy="1194331"/>
          </a:xfrm>
        </p:spPr>
        <p:txBody>
          <a:bodyPr vert="horz">
            <a:normAutofit/>
          </a:bodyPr>
          <a:lstStyle/>
          <a:p>
            <a:pPr algn="ctr"/>
            <a:r>
              <a:rPr lang="en-US" sz="4400" b="1" i="0" kern="1200" dirty="0">
                <a:latin typeface="Times New Roman" panose="02020603050405020304" pitchFamily="18" charset="0"/>
                <a:cs typeface="Times New Roman" panose="02020603050405020304" pitchFamily="18" charset="0"/>
              </a:rPr>
              <a:t>Macapá, Brazil</a:t>
            </a:r>
            <a:r>
              <a:rPr lang="en-US" sz="4400" b="1" dirty="0">
                <a:solidFill>
                  <a:schemeClr val="tx1"/>
                </a:solidFill>
                <a:latin typeface="Times New Roman" panose="02020603050405020304" pitchFamily="18" charset="0"/>
                <a:cs typeface="Times New Roman" panose="02020603050405020304" pitchFamily="18" charset="0"/>
              </a:rPr>
              <a:t> Transportation </a:t>
            </a:r>
          </a:p>
        </p:txBody>
      </p:sp>
      <p:sp>
        <p:nvSpPr>
          <p:cNvPr id="5" name="TextBox 4">
            <a:extLst>
              <a:ext uri="{FF2B5EF4-FFF2-40B4-BE49-F238E27FC236}">
                <a16:creationId xmlns:a16="http://schemas.microsoft.com/office/drawing/2014/main" id="{49409DBE-BB14-EA0E-D4AC-DA6957B04120}"/>
              </a:ext>
            </a:extLst>
          </p:cNvPr>
          <p:cNvSpPr txBox="1"/>
          <p:nvPr/>
        </p:nvSpPr>
        <p:spPr>
          <a:xfrm>
            <a:off x="141402" y="1008186"/>
            <a:ext cx="9776321" cy="4524315"/>
          </a:xfrm>
          <a:prstGeom prst="rect">
            <a:avLst/>
          </a:prstGeom>
          <a:noFill/>
        </p:spPr>
        <p:txBody>
          <a:bodyPr wrap="square">
            <a:spAutoFit/>
          </a:bodyPr>
          <a:lstStyle/>
          <a:p>
            <a:pPr marL="342900" indent="-342900" algn="l">
              <a:buFont typeface="Arial" panose="020B0604020202020204" pitchFamily="34" charset="0"/>
              <a:buChar char="•"/>
            </a:pPr>
            <a:r>
              <a:rPr lang="en-US" sz="2400" b="0" i="0" dirty="0" err="1">
                <a:effectLst/>
                <a:latin typeface="Roboto" panose="02000000000000000000" pitchFamily="2" charset="0"/>
              </a:rPr>
              <a:t>Sião</a:t>
            </a:r>
            <a:r>
              <a:rPr lang="en-US" sz="2400" b="0" i="0" dirty="0">
                <a:effectLst/>
                <a:latin typeface="Roboto" panose="02000000000000000000" pitchFamily="2" charset="0"/>
              </a:rPr>
              <a:t> </a:t>
            </a:r>
            <a:r>
              <a:rPr lang="en-US" sz="2400" b="0" i="0" dirty="0" err="1">
                <a:effectLst/>
                <a:latin typeface="Roboto" panose="02000000000000000000" pitchFamily="2" charset="0"/>
              </a:rPr>
              <a:t>Thur</a:t>
            </a:r>
            <a:r>
              <a:rPr lang="en-US" sz="2400" b="0" i="0" dirty="0">
                <a:effectLst/>
                <a:latin typeface="Roboto" panose="02000000000000000000" pitchFamily="2" charset="0"/>
              </a:rPr>
              <a:t> is a public transportation provider in Macapá which operates Bus routes.</a:t>
            </a:r>
          </a:p>
          <a:p>
            <a:pPr marL="342900" indent="-342900" algn="l">
              <a:buFont typeface="Arial" panose="020B0604020202020204" pitchFamily="34" charset="0"/>
              <a:buChar char="•"/>
            </a:pPr>
            <a:r>
              <a:rPr lang="en-US" sz="2400" b="0" i="0" dirty="0">
                <a:effectLst/>
                <a:latin typeface="Roboto" panose="02000000000000000000" pitchFamily="2" charset="0"/>
              </a:rPr>
              <a:t>The </a:t>
            </a:r>
            <a:r>
              <a:rPr lang="en-US" sz="2400" b="0" i="0" dirty="0" err="1">
                <a:effectLst/>
                <a:latin typeface="Roboto" panose="02000000000000000000" pitchFamily="2" charset="0"/>
              </a:rPr>
              <a:t>Sião</a:t>
            </a:r>
            <a:r>
              <a:rPr lang="en-US" sz="2400" b="0" i="0" dirty="0">
                <a:effectLst/>
                <a:latin typeface="Roboto" panose="02000000000000000000" pitchFamily="2" charset="0"/>
              </a:rPr>
              <a:t> </a:t>
            </a:r>
            <a:r>
              <a:rPr lang="en-US" sz="2400" b="0" i="0" dirty="0" err="1">
                <a:effectLst/>
                <a:latin typeface="Roboto" panose="02000000000000000000" pitchFamily="2" charset="0"/>
              </a:rPr>
              <a:t>Thur</a:t>
            </a:r>
            <a:r>
              <a:rPr lang="en-US" sz="2400" b="0" i="0" dirty="0">
                <a:effectLst/>
                <a:latin typeface="Roboto" panose="02000000000000000000" pitchFamily="2" charset="0"/>
              </a:rPr>
              <a:t> has 19 Bus routes in Macapá with 484 Bus stops.</a:t>
            </a:r>
          </a:p>
          <a:p>
            <a:pPr marL="342900" indent="-342900" algn="l">
              <a:buFont typeface="Arial" panose="020B0604020202020204" pitchFamily="34" charset="0"/>
              <a:buChar char="•"/>
            </a:pPr>
            <a:r>
              <a:rPr lang="en-US" sz="2400" b="0" i="0" dirty="0" err="1">
                <a:effectLst/>
                <a:latin typeface="Roboto" panose="02000000000000000000" pitchFamily="2" charset="0"/>
              </a:rPr>
              <a:t>Sião</a:t>
            </a:r>
            <a:r>
              <a:rPr lang="en-US" sz="2400" b="0" i="0" dirty="0">
                <a:effectLst/>
                <a:latin typeface="Roboto" panose="02000000000000000000" pitchFamily="2" charset="0"/>
              </a:rPr>
              <a:t> </a:t>
            </a:r>
            <a:r>
              <a:rPr lang="en-US" sz="2400" b="0" i="0" dirty="0" err="1">
                <a:effectLst/>
                <a:latin typeface="Roboto" panose="02000000000000000000" pitchFamily="2" charset="0"/>
              </a:rPr>
              <a:t>Thur</a:t>
            </a:r>
            <a:r>
              <a:rPr lang="en-US" sz="2400" b="0" i="0" dirty="0">
                <a:effectLst/>
                <a:latin typeface="Roboto" panose="02000000000000000000" pitchFamily="2" charset="0"/>
              </a:rPr>
              <a:t> line schedules (schedules, itineraries and service schedules) as well as departure and </a:t>
            </a:r>
            <a:br>
              <a:rPr lang="en-US" sz="2400" b="0" i="0" dirty="0">
                <a:effectLst/>
                <a:latin typeface="Roboto" panose="02000000000000000000" pitchFamily="2" charset="0"/>
              </a:rPr>
            </a:br>
            <a:r>
              <a:rPr lang="en-US" sz="2400" b="0" i="0" dirty="0">
                <a:effectLst/>
                <a:latin typeface="Roboto" panose="02000000000000000000" pitchFamily="2" charset="0"/>
              </a:rPr>
              <a:t>arrival times at stations are updated in,</a:t>
            </a:r>
            <a:br>
              <a:rPr lang="en-US" sz="2400" b="0" i="0" dirty="0">
                <a:effectLst/>
                <a:latin typeface="Roboto" panose="02000000000000000000" pitchFamily="2" charset="0"/>
              </a:rPr>
            </a:br>
            <a:r>
              <a:rPr lang="en-US" sz="2400" b="0" i="0" dirty="0">
                <a:effectLst/>
                <a:latin typeface="Roboto" panose="02000000000000000000" pitchFamily="2" charset="0"/>
              </a:rPr>
              <a:t>as well as departure and arrival times </a:t>
            </a:r>
            <a:br>
              <a:rPr lang="en-US" sz="2400" b="0" i="0" dirty="0">
                <a:effectLst/>
                <a:latin typeface="Roboto" panose="02000000000000000000" pitchFamily="2" charset="0"/>
              </a:rPr>
            </a:br>
            <a:r>
              <a:rPr lang="en-US" sz="2400" b="0" i="0" dirty="0">
                <a:effectLst/>
                <a:latin typeface="Roboto" panose="02000000000000000000" pitchFamily="2" charset="0"/>
              </a:rPr>
              <a:t>at stations, app in real time.</a:t>
            </a:r>
          </a:p>
          <a:p>
            <a:pPr marL="342900" indent="-342900" algn="l">
              <a:buFont typeface="Arial" panose="020B0604020202020204" pitchFamily="34" charset="0"/>
              <a:buChar char="•"/>
            </a:pPr>
            <a:r>
              <a:rPr lang="en-US" sz="2400" b="0" i="0" dirty="0">
                <a:effectLst/>
                <a:latin typeface="Roboto" panose="02000000000000000000" pitchFamily="2" charset="0"/>
              </a:rPr>
              <a:t>The costs and prices of different types </a:t>
            </a:r>
            <a:br>
              <a:rPr lang="en-US" sz="2400" b="0" i="0" dirty="0">
                <a:effectLst/>
                <a:latin typeface="Roboto" panose="02000000000000000000" pitchFamily="2" charset="0"/>
              </a:rPr>
            </a:br>
            <a:r>
              <a:rPr lang="en-US" sz="2400" b="0" i="0" dirty="0">
                <a:effectLst/>
                <a:latin typeface="Roboto" panose="02000000000000000000" pitchFamily="2" charset="0"/>
              </a:rPr>
              <a:t>of tickets can change, based on a </a:t>
            </a:r>
            <a:br>
              <a:rPr lang="en-US" sz="2400" b="0" i="0" dirty="0">
                <a:effectLst/>
                <a:latin typeface="Roboto" panose="02000000000000000000" pitchFamily="2" charset="0"/>
              </a:rPr>
            </a:br>
            <a:r>
              <a:rPr lang="en-US" sz="2400" b="0" i="0" dirty="0">
                <a:effectLst/>
                <a:latin typeface="Roboto" panose="02000000000000000000" pitchFamily="2" charset="0"/>
              </a:rPr>
              <a:t>number of factors. </a:t>
            </a:r>
          </a:p>
          <a:p>
            <a:pPr marL="342900" indent="-342900" algn="l">
              <a:buFont typeface="Arial" panose="020B0604020202020204" pitchFamily="34" charset="0"/>
              <a:buChar char="•"/>
            </a:pPr>
            <a:r>
              <a:rPr lang="en-US" sz="2400" b="0" i="0" dirty="0">
                <a:effectLst/>
                <a:latin typeface="Roboto" panose="02000000000000000000" pitchFamily="2" charset="0"/>
              </a:rPr>
              <a:t>Check the </a:t>
            </a:r>
            <a:r>
              <a:rPr lang="en-US" sz="2400" b="1" i="1" dirty="0" err="1">
                <a:effectLst/>
                <a:latin typeface="Roboto" panose="02000000000000000000" pitchFamily="2" charset="0"/>
              </a:rPr>
              <a:t>Moovit</a:t>
            </a:r>
            <a:r>
              <a:rPr lang="en-US" sz="2400" b="1" i="1" dirty="0">
                <a:effectLst/>
                <a:latin typeface="Roboto" panose="02000000000000000000" pitchFamily="2" charset="0"/>
              </a:rPr>
              <a:t> app </a:t>
            </a:r>
            <a:r>
              <a:rPr lang="en-US" sz="2400" b="0" i="0" dirty="0">
                <a:effectLst/>
                <a:latin typeface="Roboto" panose="02000000000000000000" pitchFamily="2" charset="0"/>
              </a:rPr>
              <a:t>for bus fares.</a:t>
            </a:r>
          </a:p>
        </p:txBody>
      </p:sp>
      <p:pic>
        <p:nvPicPr>
          <p:cNvPr id="1026" name="Picture 2">
            <a:extLst>
              <a:ext uri="{FF2B5EF4-FFF2-40B4-BE49-F238E27FC236}">
                <a16:creationId xmlns:a16="http://schemas.microsoft.com/office/drawing/2014/main" id="{7B768CC9-985D-F047-18D2-6037EF1A8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089" y="2538148"/>
            <a:ext cx="4176534" cy="3132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12</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42864"/>
            <a:ext cx="10080625" cy="858983"/>
          </a:xfrm>
        </p:spPr>
        <p:txBody>
          <a:bodyPr vert="horz">
            <a:normAutofit/>
          </a:bodyPr>
          <a:lstStyle/>
          <a:p>
            <a:pPr algn="ctr"/>
            <a:r>
              <a:rPr lang="en-US" sz="4400" b="1" i="0" kern="1200" dirty="0">
                <a:latin typeface="Times New Roman" panose="02020603050405020304" pitchFamily="18" charset="0"/>
                <a:cs typeface="Times New Roman" panose="02020603050405020304" pitchFamily="18" charset="0"/>
              </a:rPr>
              <a:t>Macapá Taxis</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9409DBE-BB14-EA0E-D4AC-DA6957B04120}"/>
              </a:ext>
            </a:extLst>
          </p:cNvPr>
          <p:cNvSpPr txBox="1"/>
          <p:nvPr/>
        </p:nvSpPr>
        <p:spPr>
          <a:xfrm>
            <a:off x="141402" y="1008186"/>
            <a:ext cx="9776321" cy="1569660"/>
          </a:xfrm>
          <a:prstGeom prst="rect">
            <a:avLst/>
          </a:prstGeom>
          <a:noFill/>
        </p:spPr>
        <p:txBody>
          <a:bodyPr wrap="square">
            <a:spAutoFit/>
          </a:bodyPr>
          <a:lstStyle/>
          <a:p>
            <a:pPr marL="342900" indent="-342900" algn="l">
              <a:buFont typeface="Arial" panose="020B0604020202020204" pitchFamily="34" charset="0"/>
              <a:buChar char="•"/>
            </a:pPr>
            <a:r>
              <a:rPr lang="en-US" sz="2400" b="1" i="0" dirty="0">
                <a:solidFill>
                  <a:srgbClr val="181818"/>
                </a:solidFill>
                <a:effectLst/>
                <a:latin typeface="+mj-lt"/>
              </a:rPr>
              <a:t>Taxis and Ridesharing Companies</a:t>
            </a:r>
            <a:r>
              <a:rPr lang="en-US" sz="2400" b="1" dirty="0">
                <a:solidFill>
                  <a:srgbClr val="181818"/>
                </a:solidFill>
                <a:latin typeface="+mj-lt"/>
              </a:rPr>
              <a:t> </a:t>
            </a:r>
            <a:r>
              <a:rPr lang="en-US" sz="2400" b="0" i="0" dirty="0">
                <a:solidFill>
                  <a:srgbClr val="181818"/>
                </a:solidFill>
                <a:effectLst/>
                <a:latin typeface="+mj-lt"/>
              </a:rPr>
              <a:t>are a comfortable way to get around the city of Macapá.</a:t>
            </a:r>
          </a:p>
          <a:p>
            <a:pPr marL="342900" indent="-342900" algn="l">
              <a:buFont typeface="Arial" panose="020B0604020202020204" pitchFamily="34" charset="0"/>
              <a:buChar char="•"/>
            </a:pPr>
            <a:r>
              <a:rPr lang="en-US" sz="2400" dirty="0">
                <a:solidFill>
                  <a:srgbClr val="181818"/>
                </a:solidFill>
                <a:latin typeface="+mj-lt"/>
              </a:rPr>
              <a:t>There are three ride-share companies in Brazil. </a:t>
            </a:r>
            <a:r>
              <a:rPr lang="en-US" sz="2400" b="0" i="0" dirty="0">
                <a:solidFill>
                  <a:srgbClr val="181818"/>
                </a:solidFill>
                <a:effectLst/>
                <a:latin typeface="+mj-lt"/>
              </a:rPr>
              <a:t>#1 Uber #2 Easy Taxi #3 99 Taxi, but you need the app on your phone to use them.</a:t>
            </a:r>
            <a:endParaRPr lang="en-US" sz="2400" dirty="0">
              <a:solidFill>
                <a:srgbClr val="181818"/>
              </a:solidFill>
              <a:latin typeface="+mj-lt"/>
            </a:endParaRPr>
          </a:p>
        </p:txBody>
      </p:sp>
      <p:pic>
        <p:nvPicPr>
          <p:cNvPr id="2050" name="Picture 2">
            <a:extLst>
              <a:ext uri="{FF2B5EF4-FFF2-40B4-BE49-F238E27FC236}">
                <a16:creationId xmlns:a16="http://schemas.microsoft.com/office/drawing/2014/main" id="{9F898A03-5C5A-7A79-B3D0-6C802544E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233" y="2742947"/>
            <a:ext cx="5989390" cy="28674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09ABFA-7E3B-82DF-5B0D-C7EECE2E0731}"/>
              </a:ext>
            </a:extLst>
          </p:cNvPr>
          <p:cNvSpPr txBox="1"/>
          <p:nvPr/>
        </p:nvSpPr>
        <p:spPr>
          <a:xfrm>
            <a:off x="162902" y="2577846"/>
            <a:ext cx="3928331" cy="2308324"/>
          </a:xfrm>
          <a:prstGeom prst="rect">
            <a:avLst/>
          </a:prstGeom>
          <a:noFill/>
        </p:spPr>
        <p:txBody>
          <a:bodyPr wrap="square">
            <a:spAutoFit/>
          </a:bodyPr>
          <a:lstStyle/>
          <a:p>
            <a:r>
              <a:rPr lang="en-US" sz="2400" b="0" i="0" dirty="0">
                <a:solidFill>
                  <a:srgbClr val="181818"/>
                </a:solidFill>
                <a:effectLst/>
                <a:latin typeface="+mj-lt"/>
              </a:rPr>
              <a:t>My warning to you is to watch out for taxi scams. So, if you can use Uber, I recommend doing so. If you have to take a Taxi, then be sure they are from a reliable taxi company.</a:t>
            </a:r>
            <a:endParaRPr lang="en-US" sz="2400" dirty="0"/>
          </a:p>
        </p:txBody>
      </p:sp>
    </p:spTree>
    <p:extLst>
      <p:ext uri="{BB962C8B-B14F-4D97-AF65-F5344CB8AC3E}">
        <p14:creationId xmlns:p14="http://schemas.microsoft.com/office/powerpoint/2010/main" val="250897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4591" y="0"/>
            <a:ext cx="6136033" cy="567054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5637229" y="169334"/>
            <a:ext cx="4443375" cy="1435122"/>
          </a:xfrm>
        </p:spPr>
        <p:txBody>
          <a:bodyPr vert="horz" lIns="91440" tIns="45720" rIns="91440" bIns="45720" rtlCol="0" anchor="ctr">
            <a:normAutofit fontScale="90000"/>
          </a:bodyPr>
          <a:lstStyle/>
          <a:p>
            <a:pPr algn="ctr" defTabSz="914400"/>
            <a:r>
              <a:rPr lang="en-US" sz="4000" b="1" i="0" dirty="0"/>
              <a:t>Central Market of Macapá</a:t>
            </a:r>
            <a:br>
              <a:rPr lang="en-US" sz="2100" b="0" i="0" dirty="0">
                <a:effectLst/>
              </a:rPr>
            </a:br>
            <a:br>
              <a:rPr lang="en-US" sz="2100" b="1" dirty="0"/>
            </a:br>
            <a:endParaRPr lang="en-US" sz="2100" b="1" i="0" u="none" strike="noStrike" dirty="0">
              <a:ln>
                <a:noFill/>
              </a:ln>
            </a:endParaRPr>
          </a:p>
        </p:txBody>
      </p:sp>
      <p:pic>
        <p:nvPicPr>
          <p:cNvPr id="5122" name="Picture 2">
            <a:extLst>
              <a:ext uri="{FF2B5EF4-FFF2-40B4-BE49-F238E27FC236}">
                <a16:creationId xmlns:a16="http://schemas.microsoft.com/office/drawing/2014/main" id="{B5394203-8525-C608-4C4F-B073FF0B39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02" r="12274"/>
          <a:stretch/>
        </p:blipFill>
        <p:spPr bwMode="auto">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8D3DD1-1494-42F3-0A91-7A177E8050F4}"/>
              </a:ext>
            </a:extLst>
          </p:cNvPr>
          <p:cNvSpPr txBox="1"/>
          <p:nvPr/>
        </p:nvSpPr>
        <p:spPr>
          <a:xfrm>
            <a:off x="5706510" y="1187777"/>
            <a:ext cx="4304756" cy="431343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rPr>
              <a:t> </a:t>
            </a:r>
            <a:r>
              <a:rPr lang="en-US" sz="2000" b="0" i="1" dirty="0">
                <a:effectLst/>
              </a:rPr>
              <a:t> </a:t>
            </a:r>
            <a:r>
              <a:rPr lang="en-US" sz="2200" b="0" i="1" dirty="0">
                <a:effectLst/>
              </a:rPr>
              <a:t>Mercado Central de Macapá</a:t>
            </a:r>
            <a:r>
              <a:rPr lang="en-US" sz="2200" b="0" i="0" dirty="0">
                <a:effectLst/>
              </a:rPr>
              <a:t> is a public market across the street from the </a:t>
            </a:r>
            <a:r>
              <a:rPr lang="en-US" sz="2200" b="0" i="1" dirty="0">
                <a:effectLst/>
              </a:rPr>
              <a:t>Fortress of São José de Macapá just a short walk from the dock. </a:t>
            </a:r>
            <a:r>
              <a:rPr lang="en-US" sz="2200" b="0" i="0" dirty="0">
                <a:effectLst/>
              </a:rPr>
              <a:t>It is considered the shopping stronghold of the families of </a:t>
            </a:r>
            <a:r>
              <a:rPr lang="en-US" sz="2200" b="0" i="0" u="none" strike="noStrike" dirty="0">
                <a:effectLst/>
              </a:rPr>
              <a:t>Amapá</a:t>
            </a:r>
            <a:r>
              <a:rPr lang="en-US" sz="2200" b="0" i="0" dirty="0">
                <a:effectLst/>
              </a:rPr>
              <a:t> since the 1950s. </a:t>
            </a:r>
          </a:p>
          <a:p>
            <a:pPr indent="-228600">
              <a:lnSpc>
                <a:spcPct val="90000"/>
              </a:lnSpc>
              <a:spcAft>
                <a:spcPts val="600"/>
              </a:spcAft>
              <a:buFont typeface="Arial" panose="020B0604020202020204" pitchFamily="34" charset="0"/>
              <a:buChar char="•"/>
            </a:pPr>
            <a:r>
              <a:rPr lang="en-US" sz="2200" b="0" i="0" dirty="0">
                <a:effectLst/>
              </a:rPr>
              <a:t>Nowadays, the market still preserves some services such as the sales of vegetables and shoe repairs, along with snack bars, fishmongers, and butchers.</a:t>
            </a:r>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121281"/>
            <a:ext cx="5587999" cy="642290"/>
          </a:xfrm>
        </p:spPr>
        <p:txBody>
          <a:bodyPr vert="horz" lIns="91440" tIns="45720" rIns="91440" bIns="45720" rtlCol="0" anchor="ctr">
            <a:normAutofit fontScale="90000"/>
          </a:bodyPr>
          <a:lstStyle/>
          <a:p>
            <a:pPr algn="ctr" defTabSz="914400"/>
            <a:br>
              <a:rPr lang="en-US" sz="2800" dirty="0"/>
            </a:br>
            <a:r>
              <a:rPr lang="en-US" sz="4000" b="1" dirty="0"/>
              <a:t>Take a Boat</a:t>
            </a:r>
          </a:p>
        </p:txBody>
      </p:sp>
      <p:sp>
        <p:nvSpPr>
          <p:cNvPr id="4" name="TextBox 3">
            <a:extLst>
              <a:ext uri="{FF2B5EF4-FFF2-40B4-BE49-F238E27FC236}">
                <a16:creationId xmlns:a16="http://schemas.microsoft.com/office/drawing/2014/main" id="{8249FCE4-A45B-E61B-E83B-1F26E6889F44}"/>
              </a:ext>
            </a:extLst>
          </p:cNvPr>
          <p:cNvSpPr txBox="1"/>
          <p:nvPr/>
        </p:nvSpPr>
        <p:spPr>
          <a:xfrm>
            <a:off x="174842" y="884842"/>
            <a:ext cx="5112266" cy="490697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i="0" dirty="0">
                <a:effectLst/>
                <a:latin typeface="+mj-lt"/>
              </a:rPr>
              <a:t>A boat ride on the Amazon River is the most classic and traditional ecotourism activity in Macapá. </a:t>
            </a:r>
          </a:p>
          <a:p>
            <a:pPr indent="-228600">
              <a:lnSpc>
                <a:spcPct val="90000"/>
              </a:lnSpc>
              <a:spcAft>
                <a:spcPts val="600"/>
              </a:spcAft>
              <a:buFont typeface="Arial" panose="020B0604020202020204" pitchFamily="34" charset="0"/>
              <a:buChar char="•"/>
            </a:pPr>
            <a:r>
              <a:rPr lang="en-US" sz="2000" i="0" dirty="0">
                <a:effectLst/>
                <a:latin typeface="+mj-lt"/>
              </a:rPr>
              <a:t>During the flood season, the Amazon River is great for all sorts of water sports. </a:t>
            </a:r>
          </a:p>
          <a:p>
            <a:pPr indent="-228600">
              <a:lnSpc>
                <a:spcPct val="90000"/>
              </a:lnSpc>
              <a:spcAft>
                <a:spcPts val="600"/>
              </a:spcAft>
              <a:buFont typeface="Arial" panose="020B0604020202020204" pitchFamily="34" charset="0"/>
              <a:buChar char="•"/>
            </a:pPr>
            <a:r>
              <a:rPr lang="en-US" sz="2000" i="0" dirty="0">
                <a:effectLst/>
                <a:latin typeface="+mj-lt"/>
              </a:rPr>
              <a:t>It is also possible to visit Marajo Island and the cities of Belem and Santarem by boat.</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You can charter a fishing boat to take you around the area while you search for wildlife such as playful river dolphins.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A half-day trip costs around 150 BRL (US$30) for up to four people.</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 go in the water, be especially careful of stingrays. They will only sting when stepped on, so shuffle your feet when you walk in the water.</a:t>
            </a:r>
          </a:p>
        </p:txBody>
      </p:sp>
      <p:pic>
        <p:nvPicPr>
          <p:cNvPr id="7172" name="Picture 4" descr="two men sitting on wooden boats in front of the sandy Ilha do Amor beach in Alter do Chao, Brazil">
            <a:extLst>
              <a:ext uri="{FF2B5EF4-FFF2-40B4-BE49-F238E27FC236}">
                <a16:creationId xmlns:a16="http://schemas.microsoft.com/office/drawing/2014/main" id="{62436DF2-2B76-7982-4254-16FB6FB969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02" r="23891" b="1"/>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06F87E9A-0C7A-408B-83BF-C200F674FBCC}" type="slidenum">
              <a:rPr lang="en-US" sz="1200">
                <a:solidFill>
                  <a:srgbClr val="FFFFFF"/>
                </a:solidFill>
                <a:latin typeface="Calibri" panose="020F0502020204030204"/>
              </a:rPr>
              <a:pPr>
                <a:spcAft>
                  <a:spcPts val="600"/>
                </a:spcAft>
                <a:defRPr/>
              </a:pPr>
              <a:t>14</a:t>
            </a:fld>
            <a:endParaRPr lang="en-US" sz="1200">
              <a:solidFill>
                <a:srgbClr val="FFFFFF"/>
              </a:solidFill>
              <a:latin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7000">
              <a:schemeClr val="accent1">
                <a:lumMod val="45000"/>
                <a:lumOff val="55000"/>
              </a:schemeClr>
            </a:gs>
            <a:gs pos="65000">
              <a:schemeClr val="accent1">
                <a:lumMod val="45000"/>
                <a:lumOff val="55000"/>
              </a:schemeClr>
            </a:gs>
            <a:gs pos="93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37306B-320D-8EFA-FCD0-4DD3922C827C}"/>
              </a:ext>
            </a:extLst>
          </p:cNvPr>
          <p:cNvSpPr txBox="1"/>
          <p:nvPr/>
        </p:nvSpPr>
        <p:spPr>
          <a:xfrm>
            <a:off x="0" y="301904"/>
            <a:ext cx="10080625" cy="82931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i="0" dirty="0" err="1">
                <a:effectLst/>
                <a:latin typeface="+mj-lt"/>
                <a:ea typeface="+mj-ea"/>
                <a:cs typeface="+mj-cs"/>
              </a:rPr>
              <a:t>Sacaca</a:t>
            </a:r>
            <a:r>
              <a:rPr lang="en-US" sz="4000" b="1" i="0" dirty="0">
                <a:effectLst/>
                <a:latin typeface="+mj-lt"/>
                <a:ea typeface="+mj-ea"/>
                <a:cs typeface="+mj-cs"/>
              </a:rPr>
              <a:t> Outdoor Museum</a:t>
            </a:r>
            <a:endParaRPr lang="en-US" sz="4000" b="1" dirty="0">
              <a:latin typeface="+mj-lt"/>
              <a:ea typeface="+mj-ea"/>
              <a:cs typeface="+mj-cs"/>
            </a:endParaRPr>
          </a:p>
        </p:txBody>
      </p:sp>
      <p:sp>
        <p:nvSpPr>
          <p:cNvPr id="4" name="TextBox 3">
            <a:extLst>
              <a:ext uri="{FF2B5EF4-FFF2-40B4-BE49-F238E27FC236}">
                <a16:creationId xmlns:a16="http://schemas.microsoft.com/office/drawing/2014/main" id="{DF9EBA76-8816-C055-E6D4-F4934137BD43}"/>
              </a:ext>
            </a:extLst>
          </p:cNvPr>
          <p:cNvSpPr txBox="1"/>
          <p:nvPr/>
        </p:nvSpPr>
        <p:spPr>
          <a:xfrm>
            <a:off x="207390" y="1244338"/>
            <a:ext cx="9719035" cy="442621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b="0" i="0" dirty="0">
                <a:solidFill>
                  <a:srgbClr val="6B6B6B"/>
                </a:solidFill>
                <a:effectLst/>
                <a:latin typeface="+mj-lt"/>
              </a:rPr>
              <a:t>Very good environment to bring children to walk in the late afternoon. It is a peaceful and beautiful environment for those who like museums and history, this is a great place to get to know the history of the site. </a:t>
            </a:r>
            <a:endParaRPr lang="en-US" sz="2200" dirty="0">
              <a:latin typeface="+mj-lt"/>
            </a:endParaRPr>
          </a:p>
        </p:txBody>
      </p:sp>
      <p:pic>
        <p:nvPicPr>
          <p:cNvPr id="6146" name="Picture 2">
            <a:extLst>
              <a:ext uri="{FF2B5EF4-FFF2-40B4-BE49-F238E27FC236}">
                <a16:creationId xmlns:a16="http://schemas.microsoft.com/office/drawing/2014/main" id="{B8511471-C159-0455-1538-3A339A899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5511"/>
            <a:ext cx="4923913" cy="33450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2875B4-4909-24CE-2E9D-F769D13B62AF}"/>
              </a:ext>
            </a:extLst>
          </p:cNvPr>
          <p:cNvSpPr txBox="1"/>
          <p:nvPr/>
        </p:nvSpPr>
        <p:spPr>
          <a:xfrm>
            <a:off x="5040311" y="2257115"/>
            <a:ext cx="4886115" cy="1938992"/>
          </a:xfrm>
          <a:prstGeom prst="rect">
            <a:avLst/>
          </a:prstGeom>
          <a:noFill/>
        </p:spPr>
        <p:txBody>
          <a:bodyPr wrap="square">
            <a:spAutoFit/>
          </a:bodyPr>
          <a:lstStyle/>
          <a:p>
            <a:pPr marL="342900" indent="-342900">
              <a:buFont typeface="Arial" panose="020B0604020202020204" pitchFamily="34" charset="0"/>
              <a:buChar char="•"/>
            </a:pPr>
            <a:r>
              <a:rPr lang="en-US" sz="2400" b="0" i="0" dirty="0">
                <a:solidFill>
                  <a:srgbClr val="6B6B6B"/>
                </a:solidFill>
                <a:effectLst/>
                <a:latin typeface="+mj-lt"/>
              </a:rPr>
              <a:t>It is a quiet and pleasant environment. Interesting place, worth stopping by and seeing a bit of local history, it is worth trying the ice cream on site.</a:t>
            </a:r>
            <a:endParaRPr lang="en-US" sz="2400" dirty="0">
              <a:latin typeface="+mj-lt"/>
            </a:endParaRPr>
          </a:p>
        </p:txBody>
      </p:sp>
    </p:spTree>
    <p:extLst>
      <p:ext uri="{BB962C8B-B14F-4D97-AF65-F5344CB8AC3E}">
        <p14:creationId xmlns:p14="http://schemas.microsoft.com/office/powerpoint/2010/main" val="219688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37306B-320D-8EFA-FCD0-4DD3922C827C}"/>
              </a:ext>
            </a:extLst>
          </p:cNvPr>
          <p:cNvSpPr txBox="1"/>
          <p:nvPr/>
        </p:nvSpPr>
        <p:spPr>
          <a:xfrm>
            <a:off x="0" y="151072"/>
            <a:ext cx="10080625" cy="87644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pt-BR" sz="4000" b="1" dirty="0">
                <a:effectLst/>
                <a:latin typeface="+mj-lt"/>
              </a:rPr>
              <a:t>Fortress of São José de Macapá</a:t>
            </a:r>
            <a:endParaRPr lang="en-US" sz="4000" b="1" dirty="0">
              <a:latin typeface="+mj-lt"/>
              <a:ea typeface="+mj-ea"/>
              <a:cs typeface="+mj-cs"/>
            </a:endParaRPr>
          </a:p>
        </p:txBody>
      </p:sp>
      <p:sp>
        <p:nvSpPr>
          <p:cNvPr id="4" name="TextBox 3">
            <a:extLst>
              <a:ext uri="{FF2B5EF4-FFF2-40B4-BE49-F238E27FC236}">
                <a16:creationId xmlns:a16="http://schemas.microsoft.com/office/drawing/2014/main" id="{5ED24F89-4878-9DFF-3870-F5380054ECE0}"/>
              </a:ext>
            </a:extLst>
          </p:cNvPr>
          <p:cNvSpPr txBox="1"/>
          <p:nvPr/>
        </p:nvSpPr>
        <p:spPr>
          <a:xfrm>
            <a:off x="90312" y="1074650"/>
            <a:ext cx="4349713" cy="4493538"/>
          </a:xfrm>
          <a:prstGeom prst="rect">
            <a:avLst/>
          </a:prstGeom>
          <a:noFill/>
        </p:spPr>
        <p:txBody>
          <a:bodyPr wrap="square">
            <a:spAutoFit/>
          </a:bodyPr>
          <a:lstStyle/>
          <a:p>
            <a:pPr marL="457200" indent="-342900" defTabSz="914400">
              <a:buFont typeface="Arial" panose="020B0604020202020204" pitchFamily="34" charset="0"/>
              <a:buChar char="•"/>
            </a:pPr>
            <a:r>
              <a:rPr lang="en-US" sz="2200" b="0" i="0" dirty="0">
                <a:effectLst/>
                <a:latin typeface="+mj-lt"/>
              </a:rPr>
              <a:t>The fortress of São Joselito de Macapá construction began in 1764, but took 18 years to complete, due to illness among the Indian workers, and numerous escapes made by black slaves. </a:t>
            </a:r>
          </a:p>
          <a:p>
            <a:pPr marL="457200" indent="-342900" defTabSz="914400">
              <a:buFont typeface="Arial" panose="020B0604020202020204" pitchFamily="34" charset="0"/>
              <a:buChar char="•"/>
            </a:pPr>
            <a:r>
              <a:rPr lang="en-US" sz="2200" dirty="0">
                <a:latin typeface="+mj-lt"/>
              </a:rPr>
              <a:t>The fortress was meant to protect the Amazon but never fired a shot to defend itself.</a:t>
            </a:r>
          </a:p>
          <a:p>
            <a:pPr marL="457200" indent="-342900" defTabSz="914400">
              <a:buFont typeface="Arial" panose="020B0604020202020204" pitchFamily="34" charset="0"/>
              <a:buChar char="•"/>
            </a:pPr>
            <a:r>
              <a:rPr lang="en-US" sz="2200" b="0" i="0" dirty="0">
                <a:solidFill>
                  <a:srgbClr val="444444"/>
                </a:solidFill>
                <a:effectLst/>
                <a:latin typeface="+mj-lt"/>
              </a:rPr>
              <a:t>Outside the Fort is a beautiful park with greenery, flowers and a wonderful view of the Fort itself.</a:t>
            </a:r>
            <a:endParaRPr lang="en-US" sz="2200" dirty="0">
              <a:latin typeface="+mj-lt"/>
            </a:endParaRPr>
          </a:p>
        </p:txBody>
      </p:sp>
      <p:pic>
        <p:nvPicPr>
          <p:cNvPr id="6" name="Picture 5" descr="A map of a city&#10;&#10;Description automatically generated">
            <a:extLst>
              <a:ext uri="{FF2B5EF4-FFF2-40B4-BE49-F238E27FC236}">
                <a16:creationId xmlns:a16="http://schemas.microsoft.com/office/drawing/2014/main" id="{666DED6D-C673-B31B-2187-919B022A9682}"/>
              </a:ext>
            </a:extLst>
          </p:cNvPr>
          <p:cNvPicPr>
            <a:picLocks noChangeAspect="1"/>
          </p:cNvPicPr>
          <p:nvPr/>
        </p:nvPicPr>
        <p:blipFill rotWithShape="1">
          <a:blip r:embed="rId3">
            <a:extLst>
              <a:ext uri="{28A0092B-C50C-407E-A947-70E740481C1C}">
                <a14:useLocalDpi xmlns:a14="http://schemas.microsoft.com/office/drawing/2010/main" val="0"/>
              </a:ext>
            </a:extLst>
          </a:blip>
          <a:srcRect l="8692" t="10046" r="3603" b="4482"/>
          <a:stretch/>
        </p:blipFill>
        <p:spPr>
          <a:xfrm>
            <a:off x="4459969" y="1103809"/>
            <a:ext cx="5597124" cy="4539795"/>
          </a:xfrm>
          <a:prstGeom prst="rect">
            <a:avLst/>
          </a:prstGeom>
        </p:spPr>
      </p:pic>
      <p:pic>
        <p:nvPicPr>
          <p:cNvPr id="1026" name="Picture 2">
            <a:extLst>
              <a:ext uri="{FF2B5EF4-FFF2-40B4-BE49-F238E27FC236}">
                <a16:creationId xmlns:a16="http://schemas.microsoft.com/office/drawing/2014/main" id="{976051E2-47BF-644C-E52C-B5B565A0A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8843" y="3827282"/>
            <a:ext cx="2768250" cy="1816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11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230" name="Rectangle 922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37306B-320D-8EFA-FCD0-4DD3922C827C}"/>
              </a:ext>
            </a:extLst>
          </p:cNvPr>
          <p:cNvSpPr txBox="1"/>
          <p:nvPr/>
        </p:nvSpPr>
        <p:spPr>
          <a:xfrm>
            <a:off x="4899378" y="301904"/>
            <a:ext cx="5181247" cy="1494373"/>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4400" b="1" dirty="0">
                <a:latin typeface="+mj-lt"/>
                <a:ea typeface="+mj-ea"/>
                <a:cs typeface="+mj-cs"/>
              </a:rPr>
              <a:t>Historical Museum Joaquim Caetano Sa Silva</a:t>
            </a:r>
          </a:p>
        </p:txBody>
      </p:sp>
      <p:pic>
        <p:nvPicPr>
          <p:cNvPr id="2050" name="Picture 2">
            <a:extLst>
              <a:ext uri="{FF2B5EF4-FFF2-40B4-BE49-F238E27FC236}">
                <a16:creationId xmlns:a16="http://schemas.microsoft.com/office/drawing/2014/main" id="{0950D082-5033-8E98-D499-DD902EA16E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8" r="7465" b="-2"/>
          <a:stretch/>
        </p:blipFill>
        <p:spPr bwMode="auto">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B8CF59-F64B-BA9B-D80A-3996262700A8}"/>
              </a:ext>
            </a:extLst>
          </p:cNvPr>
          <p:cNvSpPr txBox="1"/>
          <p:nvPr/>
        </p:nvSpPr>
        <p:spPr>
          <a:xfrm>
            <a:off x="4896857" y="1796278"/>
            <a:ext cx="5181247" cy="3874272"/>
          </a:xfrm>
          <a:prstGeom prst="rect">
            <a:avLst/>
          </a:prstGeom>
        </p:spPr>
        <p:txBody>
          <a:bodyPr vert="horz" lIns="91440" tIns="45720" rIns="91440" bIns="45720" rtlCol="0">
            <a:normAutofit fontScale="92500" lnSpcReduction="20000"/>
          </a:bodyPr>
          <a:lstStyle/>
          <a:p>
            <a:pPr marL="342900" indent="-342900" algn="l">
              <a:buFont typeface="Arial" panose="020B0604020202020204" pitchFamily="34" charset="0"/>
              <a:buChar char="•"/>
            </a:pPr>
            <a:r>
              <a:rPr lang="en-US" sz="2400" b="0" i="0" dirty="0">
                <a:solidFill>
                  <a:srgbClr val="333333"/>
                </a:solidFill>
                <a:effectLst/>
                <a:latin typeface="fregular"/>
              </a:rPr>
              <a:t>The Joaquim Caetano da Silva Museum is the right place for those who want to know more about the history of </a:t>
            </a:r>
            <a:r>
              <a:rPr lang="en-US" sz="2400" b="0" i="0" dirty="0" err="1">
                <a:solidFill>
                  <a:srgbClr val="333333"/>
                </a:solidFill>
                <a:effectLst/>
                <a:latin typeface="fregular"/>
              </a:rPr>
              <a:t>Amapá</a:t>
            </a:r>
            <a:r>
              <a:rPr lang="en-US" sz="2400" b="0" i="0" dirty="0">
                <a:solidFill>
                  <a:srgbClr val="333333"/>
                </a:solidFill>
                <a:effectLst/>
                <a:latin typeface="fregular"/>
              </a:rPr>
              <a:t>. You wil</a:t>
            </a:r>
            <a:r>
              <a:rPr lang="en-US" sz="2400" dirty="0">
                <a:solidFill>
                  <a:srgbClr val="333333"/>
                </a:solidFill>
                <a:latin typeface="fregular"/>
              </a:rPr>
              <a:t>l </a:t>
            </a:r>
            <a:r>
              <a:rPr lang="en-US" sz="2400" b="0" i="0" dirty="0">
                <a:solidFill>
                  <a:srgbClr val="333333"/>
                </a:solidFill>
                <a:effectLst/>
                <a:latin typeface="fregular"/>
              </a:rPr>
              <a:t>find an expressive collection with archaeological pieces, manuscript documents, and objects dating from the nineteenth and twentieth centuries, as well as photographs that record the daily life of the rulers and the people of </a:t>
            </a:r>
            <a:r>
              <a:rPr lang="en-US" sz="2400" b="0" i="0" dirty="0" err="1">
                <a:solidFill>
                  <a:srgbClr val="333333"/>
                </a:solidFill>
                <a:effectLst/>
                <a:latin typeface="fregular"/>
              </a:rPr>
              <a:t>Amapá</a:t>
            </a:r>
            <a:r>
              <a:rPr lang="en-US" sz="2400" b="0" i="0" dirty="0">
                <a:solidFill>
                  <a:srgbClr val="333333"/>
                </a:solidFill>
                <a:effectLst/>
                <a:latin typeface="fregular"/>
              </a:rPr>
              <a:t> through the ages. </a:t>
            </a:r>
          </a:p>
          <a:p>
            <a:pPr marL="342900" indent="-342900" algn="l">
              <a:buFont typeface="Arial" panose="020B0604020202020204" pitchFamily="34" charset="0"/>
              <a:buChar char="•"/>
            </a:pPr>
            <a:r>
              <a:rPr lang="en-US" sz="2400" b="0" i="0" dirty="0">
                <a:solidFill>
                  <a:srgbClr val="333333"/>
                </a:solidFill>
                <a:effectLst/>
                <a:latin typeface="fregular"/>
              </a:rPr>
              <a:t>The space was revitalized by the State Government in 2022, with interventions in its structure, preserving the original characteristics.</a:t>
            </a:r>
          </a:p>
          <a:p>
            <a:pPr indent="-228600">
              <a:lnSpc>
                <a:spcPct val="90000"/>
              </a:lnSpc>
              <a:spcAft>
                <a:spcPts val="600"/>
              </a:spcAft>
              <a:buFont typeface="Arial" panose="020B0604020202020204" pitchFamily="34" charset="0"/>
              <a:buChar char="•"/>
            </a:pPr>
            <a:endParaRPr lang="en-US" sz="2200" b="1" dirty="0">
              <a:latin typeface="+mj-lt"/>
              <a:ea typeface="+mj-ea"/>
              <a:cs typeface="+mj-cs"/>
            </a:endParaRPr>
          </a:p>
        </p:txBody>
      </p:sp>
    </p:spTree>
    <p:extLst>
      <p:ext uri="{BB962C8B-B14F-4D97-AF65-F5344CB8AC3E}">
        <p14:creationId xmlns:p14="http://schemas.microsoft.com/office/powerpoint/2010/main" val="1910431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235" name="Rectangle 923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37306B-320D-8EFA-FCD0-4DD3922C827C}"/>
              </a:ext>
            </a:extLst>
          </p:cNvPr>
          <p:cNvSpPr txBox="1"/>
          <p:nvPr/>
        </p:nvSpPr>
        <p:spPr>
          <a:xfrm>
            <a:off x="693043" y="301904"/>
            <a:ext cx="4341909" cy="149437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i="0" dirty="0">
                <a:effectLst/>
                <a:latin typeface="+mj-lt"/>
                <a:ea typeface="+mj-ea"/>
                <a:cs typeface="+mj-cs"/>
              </a:rPr>
              <a:t>Centro de Cultura Negra</a:t>
            </a:r>
            <a:endParaRPr lang="en-US" sz="4400" b="1" i="0">
              <a:effectLst/>
              <a:latin typeface="+mj-lt"/>
              <a:ea typeface="+mj-ea"/>
              <a:cs typeface="+mj-cs"/>
            </a:endParaRPr>
          </a:p>
        </p:txBody>
      </p:sp>
      <p:sp>
        <p:nvSpPr>
          <p:cNvPr id="4" name="TextBox 3">
            <a:extLst>
              <a:ext uri="{FF2B5EF4-FFF2-40B4-BE49-F238E27FC236}">
                <a16:creationId xmlns:a16="http://schemas.microsoft.com/office/drawing/2014/main" id="{56B8CF59-F64B-BA9B-D80A-3996262700A8}"/>
              </a:ext>
            </a:extLst>
          </p:cNvPr>
          <p:cNvSpPr txBox="1"/>
          <p:nvPr/>
        </p:nvSpPr>
        <p:spPr>
          <a:xfrm>
            <a:off x="693042" y="1929290"/>
            <a:ext cx="3819609" cy="317814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b="0" i="0">
                <a:effectLst/>
              </a:rPr>
              <a:t>Also </a:t>
            </a:r>
            <a:r>
              <a:rPr lang="en-US" sz="1600"/>
              <a:t>known as the </a:t>
            </a:r>
            <a:r>
              <a:rPr lang="en-US" sz="1600" b="1">
                <a:effectLst/>
              </a:rPr>
              <a:t>Center for Black Culture, </a:t>
            </a:r>
            <a:r>
              <a:rPr lang="en-US" sz="1600" b="0" i="0">
                <a:effectLst/>
              </a:rPr>
              <a:t>It was created to foster the spread of black culture where dance, music, crafts, and everything about black culture in Brazil.</a:t>
            </a:r>
          </a:p>
          <a:p>
            <a:pPr indent="-228600">
              <a:lnSpc>
                <a:spcPct val="90000"/>
              </a:lnSpc>
              <a:spcAft>
                <a:spcPts val="600"/>
              </a:spcAft>
              <a:buFont typeface="Arial" panose="020B0604020202020204" pitchFamily="34" charset="0"/>
              <a:buChar char="•"/>
            </a:pPr>
            <a:r>
              <a:rPr lang="en-US" sz="1600" b="0" i="0">
                <a:effectLst/>
              </a:rPr>
              <a:t>Recently renovated, this is the first update that the center has received since its inauguration in 1998. The revitalization cost more than R$ 1.3 million. </a:t>
            </a:r>
          </a:p>
          <a:p>
            <a:pPr indent="-228600">
              <a:lnSpc>
                <a:spcPct val="90000"/>
              </a:lnSpc>
              <a:spcAft>
                <a:spcPts val="600"/>
              </a:spcAft>
              <a:buFont typeface="Arial" panose="020B0604020202020204" pitchFamily="34" charset="0"/>
              <a:buChar char="•"/>
            </a:pPr>
            <a:r>
              <a:rPr lang="en-US" sz="1600" b="0" i="0">
                <a:effectLst/>
              </a:rPr>
              <a:t>This center is located about three blocks West of the </a:t>
            </a:r>
            <a:r>
              <a:rPr lang="en-US" sz="1600" b="1">
                <a:effectLst/>
              </a:rPr>
              <a:t>Fortress of São José de Macapá.</a:t>
            </a:r>
            <a:endParaRPr lang="en-US" sz="1600" b="1"/>
          </a:p>
        </p:txBody>
      </p:sp>
      <p:pic>
        <p:nvPicPr>
          <p:cNvPr id="3074" name="Picture 2" descr="The Fascinating Culture and Customs of Brazil">
            <a:extLst>
              <a:ext uri="{FF2B5EF4-FFF2-40B4-BE49-F238E27FC236}">
                <a16:creationId xmlns:a16="http://schemas.microsoft.com/office/drawing/2014/main" id="{D0006088-8D01-8AE9-D88A-B3E2655079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24" r="7178" b="3"/>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507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name="page17">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576387"/>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i="0" kern="1200" dirty="0">
                <a:latin typeface="Times New Roman" panose="02020603050405020304" pitchFamily="18" charset="0"/>
                <a:cs typeface="Times New Roman" panose="02020603050405020304" pitchFamily="18" charset="0"/>
              </a:rPr>
              <a:t>Macapá</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316516"/>
            <a:ext cx="9631679" cy="5670949"/>
          </a:xfrm>
        </p:spPr>
        <p:txBody>
          <a:bodyPr/>
          <a:lstStyle/>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My Port Philosophy</a:t>
            </a:r>
            <a:endParaRPr lang="en-US" altLang="en-US" sz="2000" b="1" i="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About </a:t>
            </a:r>
            <a:r>
              <a:rPr lang="en-US" sz="2000" b="1" i="0" kern="1200" dirty="0">
                <a:latin typeface="Times New Roman" panose="02020603050405020304" pitchFamily="18" charset="0"/>
                <a:ea typeface="+mj-ea"/>
                <a:cs typeface="Times New Roman" panose="02020603050405020304" pitchFamily="18" charset="0"/>
              </a:rPr>
              <a:t>Macapá</a:t>
            </a:r>
            <a:endParaRPr lang="en-US" sz="2000" b="1" dirty="0">
              <a:latin typeface="Times New Roman" panose="02020603050405020304" pitchFamily="18" charset="0"/>
              <a:ea typeface="+mj-ea"/>
              <a:cs typeface="Times New Roman" panose="02020603050405020304" pitchFamily="18" charset="0"/>
            </a:endParaRPr>
          </a:p>
          <a:p>
            <a:pPr algn="l">
              <a:buFont typeface="Wingdings" panose="05000000000000000000" pitchFamily="2" charset="2"/>
              <a:buChar char=""/>
            </a:pPr>
            <a:r>
              <a:rPr lang="en-US" sz="2000" b="1" i="0" kern="1200" dirty="0">
                <a:latin typeface="Times New Roman" panose="02020603050405020304" pitchFamily="18" charset="0"/>
                <a:ea typeface="+mj-ea"/>
                <a:cs typeface="Times New Roman" panose="02020603050405020304" pitchFamily="18" charset="0"/>
              </a:rPr>
              <a:t>Macapá History</a:t>
            </a:r>
            <a:endParaRPr lang="en-US" altLang="en-US" sz="20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Area Map of </a:t>
            </a:r>
            <a:r>
              <a:rPr lang="en-US" sz="2000" b="1" i="0" kern="1200" dirty="0">
                <a:latin typeface="Times New Roman" panose="02020603050405020304" pitchFamily="18" charset="0"/>
                <a:ea typeface="+mj-ea"/>
                <a:cs typeface="Times New Roman" panose="02020603050405020304" pitchFamily="18" charset="0"/>
              </a:rPr>
              <a:t>Macapá</a:t>
            </a:r>
            <a:endParaRPr lang="en-US" altLang="en-US" sz="20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Map of </a:t>
            </a:r>
            <a:r>
              <a:rPr lang="en-US" sz="2000" b="1" i="0" kern="1200" dirty="0">
                <a:latin typeface="Times New Roman" panose="02020603050405020304" pitchFamily="18" charset="0"/>
                <a:ea typeface="+mj-ea"/>
                <a:cs typeface="Times New Roman" panose="02020603050405020304" pitchFamily="18" charset="0"/>
              </a:rPr>
              <a:t>Macapá</a:t>
            </a:r>
            <a:endParaRPr lang="en-US" altLang="en-US" sz="20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000" b="1" i="0" kern="1200" dirty="0">
                <a:latin typeface="Times New Roman" panose="02020603050405020304" pitchFamily="18" charset="0"/>
                <a:ea typeface="+mj-ea"/>
                <a:cs typeface="Times New Roman" panose="02020603050405020304" pitchFamily="18" charset="0"/>
              </a:rPr>
              <a:t>Macapá </a:t>
            </a:r>
            <a:r>
              <a:rPr lang="en-US" sz="2000" b="1" dirty="0">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page2">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44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01866"/>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a:t>
            </a:r>
            <a:br>
              <a:rPr lang="en-US" altLang="en-US" sz="1800" dirty="0"/>
            </a:br>
            <a:r>
              <a:rPr lang="en-US" altLang="en-US" sz="1800" dirty="0"/>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the </a:t>
            </a:r>
            <a:br>
              <a:rPr lang="en-US" altLang="en-US" sz="1800" dirty="0"/>
            </a:br>
            <a:r>
              <a:rPr lang="en-US" altLang="en-US" sz="1800" dirty="0"/>
              <a:t>ship will wait for you. If you are on your own</a:t>
            </a:r>
            <a:r>
              <a:rPr lang="en-US" altLang="en-US" dirty="0"/>
              <a:t>.</a:t>
            </a:r>
            <a:endParaRPr lang="en-US" altLang="en-US" sz="1800" dirty="0"/>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a:t>
            </a:r>
            <a:br>
              <a:rPr lang="en-US" altLang="en-US" sz="1800" dirty="0"/>
            </a:br>
            <a:r>
              <a:rPr lang="en-US" altLang="en-US" sz="1800" dirty="0"/>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139995"/>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n Made Brazilian real 4k Ultra HD Wallpaper">
            <a:extLst>
              <a:ext uri="{FF2B5EF4-FFF2-40B4-BE49-F238E27FC236}">
                <a16:creationId xmlns:a16="http://schemas.microsoft.com/office/drawing/2014/main" id="{779FD379-EC4A-E9CD-774D-E506CFCEAE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 r="5564"/>
          <a:stretch/>
        </p:blipFill>
        <p:spPr bwMode="auto">
          <a:xfrm>
            <a:off x="2085541" y="10"/>
            <a:ext cx="7995082" cy="567054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Shape 1">
            <a:extLst>
              <a:ext uri="{FF2B5EF4-FFF2-40B4-BE49-F238E27FC236}">
                <a16:creationId xmlns:a16="http://schemas.microsoft.com/office/drawing/2014/main" id="{4C793CDA-508D-A0D3-986B-3DE5B63351BC}"/>
              </a:ext>
            </a:extLst>
          </p:cNvPr>
          <p:cNvSpPr/>
          <p:nvPr/>
        </p:nvSpPr>
        <p:spPr>
          <a:xfrm>
            <a:off x="0" y="301904"/>
            <a:ext cx="3853316" cy="15709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b="1" i="0" u="none" strike="noStrike" baseline="0" dirty="0">
                <a:ln>
                  <a:noFill/>
                </a:ln>
                <a:latin typeface="+mj-lt"/>
                <a:ea typeface="+mj-ea"/>
                <a:cs typeface="+mj-cs"/>
              </a:rPr>
              <a:t>Money</a:t>
            </a:r>
          </a:p>
        </p:txBody>
      </p:sp>
      <p:sp>
        <p:nvSpPr>
          <p:cNvPr id="10" name="Freeform: Shape 9">
            <a:extLst>
              <a:ext uri="{FF2B5EF4-FFF2-40B4-BE49-F238E27FC236}">
                <a16:creationId xmlns:a16="http://schemas.microsoft.com/office/drawing/2014/main" id="{9BB0423E-FB46-7E23-4BA8-6D74DFD8A5B5}"/>
              </a:ext>
            </a:extLst>
          </p:cNvPr>
          <p:cNvSpPr/>
          <p:nvPr/>
        </p:nvSpPr>
        <p:spPr>
          <a:xfrm>
            <a:off x="135467" y="1570363"/>
            <a:ext cx="4052711" cy="210981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p:spPr>
        <p:txBody>
          <a:bodyPr vert="horz" lIns="91440" tIns="45720" rIns="91440" bIns="45720" rtlCol="0" anchorCtr="0" compatLnSpc="0">
            <a:normAutofit/>
          </a:bodyPr>
          <a:lstStyle/>
          <a:p>
            <a:pPr>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        The </a:t>
            </a:r>
            <a:r>
              <a:rPr lang="en-US" sz="2400" b="1" i="0" dirty="0">
                <a:effectLst/>
              </a:rPr>
              <a:t>Brazilian Real</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baseline="0" dirty="0">
              <a:ln>
                <a:noFill/>
              </a:ln>
            </a:endParaRPr>
          </a:p>
          <a:p>
            <a:pPr marR="0" lvl="0">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official </a:t>
            </a:r>
            <a:r>
              <a:rPr lang="en-US" sz="2400" dirty="0"/>
              <a:t>e</a:t>
            </a:r>
            <a:r>
              <a:rPr lang="en-US" sz="2400" b="0" i="0" u="none" strike="noStrike" baseline="0" dirty="0">
                <a:ln>
                  <a:noFill/>
                </a:ln>
              </a:rPr>
              <a:t>xchange rate is:</a:t>
            </a:r>
          </a:p>
          <a:p>
            <a:pPr indent="-228600" fontAlgn="base">
              <a:lnSpc>
                <a:spcPct val="90000"/>
              </a:lnSpc>
              <a:buFont typeface="Arial" panose="020B0604020202020204" pitchFamily="34" charset="0"/>
              <a:buChar char="•"/>
            </a:pPr>
            <a:r>
              <a:rPr lang="en-US" sz="2000" b="1" i="0" dirty="0">
                <a:effectLst/>
              </a:rPr>
              <a:t>$1.00 US = 4.9310457 Real</a:t>
            </a:r>
          </a:p>
          <a:p>
            <a:pPr indent="-228600" fontAlgn="base">
              <a:lnSpc>
                <a:spcPct val="90000"/>
              </a:lnSpc>
              <a:buFont typeface="Arial" panose="020B0604020202020204" pitchFamily="34" charset="0"/>
              <a:buChar char="•"/>
            </a:pPr>
            <a:r>
              <a:rPr lang="en-US" sz="2000" b="1" i="0" dirty="0">
                <a:effectLst/>
              </a:rPr>
              <a:t>1.00 Brazilian Real = 0.2028 US Dollars</a:t>
            </a:r>
          </a:p>
          <a:p>
            <a:pPr indent="-228600" fontAlgn="base">
              <a:lnSpc>
                <a:spcPct val="90000"/>
              </a:lnSpc>
              <a:buFont typeface="Arial" panose="020B0604020202020204" pitchFamily="34" charset="0"/>
              <a:buChar char="•"/>
            </a:pPr>
            <a:endParaRPr lang="en-US" sz="1600" b="1" i="0" dirty="0">
              <a:effectLst/>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301904"/>
            <a:ext cx="7347747" cy="1064269"/>
          </a:xfrm>
        </p:spPr>
        <p:txBody>
          <a:bodyPr vert="horz" lIns="91440" tIns="45720" rIns="91440" bIns="45720" rtlCol="0" anchor="ctr">
            <a:normAutofit/>
          </a:bodyPr>
          <a:lstStyle/>
          <a:p>
            <a:pPr lvl="0" algn="ctr" defTabSz="914400"/>
            <a:r>
              <a:rPr lang="en-US" sz="4400" dirty="0"/>
              <a:t>About </a:t>
            </a:r>
            <a:r>
              <a:rPr lang="en-US" sz="4400" b="0" i="0" dirty="0"/>
              <a:t>Macapá, Brazil</a:t>
            </a:r>
            <a:endParaRPr lang="en-US" sz="4400" dirty="0"/>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0" y="1467556"/>
            <a:ext cx="7347750" cy="4323644"/>
          </a:xfrm>
        </p:spPr>
        <p:txBody>
          <a:bodyPr vert="horz" lIns="91440" tIns="45720" rIns="91440" bIns="45720" rtlCol="0">
            <a:noAutofit/>
          </a:bodyPr>
          <a:lstStyle/>
          <a:p>
            <a:pPr marL="342900" indent="-228600" defTabSz="914400"/>
            <a:r>
              <a:rPr lang="en-US" sz="2000" i="0" dirty="0">
                <a:effectLst/>
                <a:latin typeface="+mj-lt"/>
              </a:rPr>
              <a:t>Our first port in Brazil is </a:t>
            </a:r>
            <a:r>
              <a:rPr lang="en-US" sz="2000" b="1" i="0" dirty="0">
                <a:effectLst/>
                <a:latin typeface="+mj-lt"/>
              </a:rPr>
              <a:t>Macapá</a:t>
            </a:r>
            <a:r>
              <a:rPr lang="en-US" sz="2000" b="0" i="0" dirty="0">
                <a:effectLst/>
                <a:latin typeface="+mj-lt"/>
              </a:rPr>
              <a:t> (pronounced </a:t>
            </a:r>
            <a:r>
              <a:rPr lang="en-US" sz="2000" b="0" i="0" u="none" strike="noStrike" dirty="0">
                <a:effectLst/>
                <a:latin typeface="+mj-lt"/>
              </a:rPr>
              <a:t>[</a:t>
            </a:r>
            <a:r>
              <a:rPr lang="en-US" sz="2000" b="0" i="0" u="none" strike="noStrike" dirty="0" err="1">
                <a:effectLst/>
                <a:latin typeface="+mj-lt"/>
              </a:rPr>
              <a:t>makaˈpa</a:t>
            </a:r>
            <a:r>
              <a:rPr lang="en-US" sz="2000" b="0" i="0" u="none" strike="noStrike" dirty="0">
                <a:effectLst/>
                <a:latin typeface="+mj-lt"/>
              </a:rPr>
              <a:t>]</a:t>
            </a:r>
            <a:r>
              <a:rPr lang="en-US" sz="2000" b="0" i="0" dirty="0">
                <a:effectLst/>
                <a:latin typeface="+mj-lt"/>
              </a:rPr>
              <a:t>). It is the capital of </a:t>
            </a:r>
            <a:r>
              <a:rPr lang="en-US" sz="2000" b="0" i="0" u="none" strike="noStrike" dirty="0">
                <a:effectLst/>
                <a:latin typeface="+mj-lt"/>
              </a:rPr>
              <a:t>Amapá</a:t>
            </a:r>
            <a:r>
              <a:rPr lang="en-US" sz="2000" b="0" i="0" dirty="0">
                <a:effectLst/>
                <a:latin typeface="+mj-lt"/>
              </a:rPr>
              <a:t> state in Brazil's</a:t>
            </a:r>
            <a:r>
              <a:rPr lang="en-US" sz="2000" u="none" strike="noStrike" dirty="0">
                <a:latin typeface="+mj-lt"/>
              </a:rPr>
              <a:t> </a:t>
            </a:r>
            <a:r>
              <a:rPr lang="en-US" sz="2000" b="0" i="0" u="none" strike="noStrike" dirty="0">
                <a:effectLst/>
                <a:latin typeface="+mj-lt"/>
              </a:rPr>
              <a:t>Northern Region</a:t>
            </a:r>
            <a:r>
              <a:rPr lang="en-US" sz="2000" u="none" strike="noStrike" dirty="0">
                <a:latin typeface="+mj-lt"/>
              </a:rPr>
              <a:t>. </a:t>
            </a:r>
            <a:r>
              <a:rPr lang="en-US" sz="2000" b="0" i="0" dirty="0">
                <a:effectLst/>
                <a:latin typeface="+mj-lt"/>
              </a:rPr>
              <a:t>Located near the mouth of the </a:t>
            </a:r>
            <a:r>
              <a:rPr lang="en-US" sz="2000" b="0" i="0" u="none" strike="noStrike" dirty="0">
                <a:effectLst/>
                <a:latin typeface="+mj-lt"/>
              </a:rPr>
              <a:t>Amazon Delta</a:t>
            </a:r>
            <a:r>
              <a:rPr lang="en-US" sz="2000" b="0" i="0" dirty="0">
                <a:effectLst/>
                <a:latin typeface="+mj-lt"/>
              </a:rPr>
              <a:t>. </a:t>
            </a:r>
          </a:p>
          <a:p>
            <a:pPr marL="342900" indent="-228600" defTabSz="914400"/>
            <a:r>
              <a:rPr lang="en-US" sz="2000" b="0" i="0" dirty="0">
                <a:effectLst/>
                <a:latin typeface="+mj-lt"/>
              </a:rPr>
              <a:t>The </a:t>
            </a:r>
            <a:r>
              <a:rPr lang="en-US" sz="2000" b="0" i="0" u="none" strike="noStrike" dirty="0">
                <a:effectLst/>
                <a:latin typeface="+mj-lt"/>
              </a:rPr>
              <a:t>equator</a:t>
            </a:r>
            <a:r>
              <a:rPr lang="en-US" sz="2000" b="0" i="0" dirty="0">
                <a:effectLst/>
                <a:latin typeface="+mj-lt"/>
              </a:rPr>
              <a:t> runs through the middle of the city, leading residents to refer to Macapá as "</a:t>
            </a:r>
            <a:r>
              <a:rPr lang="en-US" sz="2000" b="0" i="1" dirty="0">
                <a:effectLst/>
                <a:latin typeface="+mj-lt"/>
              </a:rPr>
              <a:t>The capital of the middle of the world.</a:t>
            </a:r>
            <a:r>
              <a:rPr lang="en-US" sz="2000" b="0" i="0" dirty="0">
                <a:effectLst/>
                <a:latin typeface="+mj-lt"/>
              </a:rPr>
              <a:t>“</a:t>
            </a:r>
          </a:p>
          <a:p>
            <a:pPr marL="342900" indent="-228600" defTabSz="914400"/>
            <a:r>
              <a:rPr lang="en-US" sz="2000" b="0" i="0" dirty="0">
                <a:effectLst/>
                <a:latin typeface="+mj-lt"/>
              </a:rPr>
              <a:t>Macapá was given city status in 1856. A duty-free zone, it is the commercial, manufacturing, and transportation center of the state, exporting high-grade manganese, gold, iron, tin and lumber from Brazil’s interior. </a:t>
            </a:r>
          </a:p>
          <a:p>
            <a:pPr marL="342900" indent="-228600" defTabSz="914400"/>
            <a:r>
              <a:rPr lang="en-US" sz="2000" b="0" i="0" dirty="0">
                <a:effectLst/>
                <a:latin typeface="+mj-lt"/>
              </a:rPr>
              <a:t>Automobiles, timber, oils, pelts from jungle animals, and fish from both the river and the ocean are exported from Macapá’s port, Pôrto Sontana. </a:t>
            </a:r>
            <a:endParaRPr lang="en-US" sz="2000" b="0" i="0" dirty="0">
              <a:effectLst/>
              <a:latin typeface="+mj-lt"/>
              <a:cs typeface="Times New Roman" panose="02020603050405020304" pitchFamily="18" charset="0"/>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76B031AB-4808-4E5A-B41A-FC677859455F}" type="slidenum">
              <a:rPr lang="en-US" sz="1200">
                <a:solidFill>
                  <a:srgbClr val="FFFFFF"/>
                </a:solidFill>
                <a:latin typeface="Calibri" panose="020F0502020204030204"/>
              </a:rPr>
              <a:pPr>
                <a:spcAft>
                  <a:spcPts val="600"/>
                </a:spcAft>
                <a:defRPr/>
              </a:pPr>
              <a:t>6</a:t>
            </a:fld>
            <a:endParaRPr lang="en-US" sz="1200">
              <a:solidFill>
                <a:srgbClr val="FFFFFF"/>
              </a:solidFill>
              <a:latin typeface="Calibri" panose="020F0502020204030204"/>
            </a:endParaRPr>
          </a:p>
        </p:txBody>
      </p:sp>
      <p:pic>
        <p:nvPicPr>
          <p:cNvPr id="1026" name="Picture 2">
            <a:extLst>
              <a:ext uri="{FF2B5EF4-FFF2-40B4-BE49-F238E27FC236}">
                <a16:creationId xmlns:a16="http://schemas.microsoft.com/office/drawing/2014/main" id="{F6AD90DA-0CD4-03D6-9E34-829D79C031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04" r="38586"/>
          <a:stretch/>
        </p:blipFill>
        <p:spPr bwMode="auto">
          <a:xfrm>
            <a:off x="7347749" y="0"/>
            <a:ext cx="2730355" cy="567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37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0" y="301905"/>
            <a:ext cx="5147935" cy="917296"/>
          </a:xfrm>
        </p:spPr>
        <p:txBody>
          <a:bodyPr vert="horz" lIns="91440" tIns="45720" rIns="91440" bIns="45720" rtlCol="0" anchor="ctr">
            <a:normAutofit/>
          </a:bodyPr>
          <a:lstStyle/>
          <a:p>
            <a:pPr algn="ctr" defTabSz="914400">
              <a:spcAft>
                <a:spcPts val="1236"/>
              </a:spcAft>
            </a:pPr>
            <a:r>
              <a:rPr lang="en-US" sz="4400" b="1" dirty="0"/>
              <a:t>More About </a:t>
            </a:r>
            <a:r>
              <a:rPr lang="en-US" sz="4400" b="1" i="0" dirty="0"/>
              <a:t>Macapá</a:t>
            </a:r>
            <a:endParaRPr lang="en-US" sz="4400" b="1" dirty="0"/>
          </a:p>
        </p:txBody>
      </p:sp>
      <p:sp>
        <p:nvSpPr>
          <p:cNvPr id="5" name="TextBox 4">
            <a:extLst>
              <a:ext uri="{FF2B5EF4-FFF2-40B4-BE49-F238E27FC236}">
                <a16:creationId xmlns:a16="http://schemas.microsoft.com/office/drawing/2014/main" id="{1C405FEB-7121-6CEB-9761-281ED75EF62F}"/>
              </a:ext>
            </a:extLst>
          </p:cNvPr>
          <p:cNvSpPr txBox="1"/>
          <p:nvPr/>
        </p:nvSpPr>
        <p:spPr>
          <a:xfrm>
            <a:off x="235670" y="1219202"/>
            <a:ext cx="4912265" cy="4451348"/>
          </a:xfrm>
          <a:prstGeom prst="rect">
            <a:avLst/>
          </a:prstGeom>
        </p:spPr>
        <p:txBody>
          <a:bodyPr vert="horz" lIns="91440" tIns="45720" rIns="91440" bIns="45720" rtlCol="0">
            <a:noAutofit/>
          </a:bodyPr>
          <a:lstStyle/>
          <a:p>
            <a:pPr marL="342900" indent="-228600" fontAlgn="base">
              <a:lnSpc>
                <a:spcPct val="90000"/>
              </a:lnSpc>
              <a:spcAft>
                <a:spcPts val="600"/>
              </a:spcAft>
              <a:buFont typeface="Arial" panose="020B0604020202020204" pitchFamily="34" charset="0"/>
              <a:buChar char="•"/>
            </a:pPr>
            <a:r>
              <a:rPr lang="en-US" sz="2000" i="0" dirty="0">
                <a:effectLst/>
              </a:rPr>
              <a:t>Macapá is a melting pot of cultures. The beating of drums and the marabaixo dance, a kind of improvised choreography that is an ancient local tradition, combines African traditions with local rituals and beliefs, honoring the suffering slaves that helped build the city. </a:t>
            </a:r>
          </a:p>
          <a:p>
            <a:pPr marL="342900" indent="-228600" fontAlgn="base">
              <a:lnSpc>
                <a:spcPct val="90000"/>
              </a:lnSpc>
              <a:spcAft>
                <a:spcPts val="600"/>
              </a:spcAft>
              <a:buFont typeface="Arial" panose="020B0604020202020204" pitchFamily="34" charset="0"/>
              <a:buChar char="•"/>
            </a:pPr>
            <a:r>
              <a:rPr lang="en-US" sz="2000" i="0" dirty="0">
                <a:effectLst/>
              </a:rPr>
              <a:t>The local cuisine in Amapa is closely tied to the region’s native indigenous inhabitants. The dishes made with Amazonian products and spices, such as gurujiba, a common local fish, steamed shrimp, and vatapa delight residents and tourists alike.</a:t>
            </a:r>
          </a:p>
        </p:txBody>
      </p:sp>
      <p:pic>
        <p:nvPicPr>
          <p:cNvPr id="3074" name="Picture 2">
            <a:extLst>
              <a:ext uri="{FF2B5EF4-FFF2-40B4-BE49-F238E27FC236}">
                <a16:creationId xmlns:a16="http://schemas.microsoft.com/office/drawing/2014/main" id="{80D7C252-CDDC-5C46-AA16-63D31E1BC2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421" r="17544"/>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F1745E88-DE43-40A4-ABF6-C2CAAE0C8E93}" type="slidenum">
              <a:rPr lang="en-US" sz="1200">
                <a:solidFill>
                  <a:srgbClr val="FFFFFF"/>
                </a:solidFill>
                <a:latin typeface="Calibri" panose="020F0502020204030204"/>
              </a:rPr>
              <a:pPr>
                <a:spcAft>
                  <a:spcPts val="600"/>
                </a:spcAft>
                <a:defRPr/>
              </a:pPr>
              <a:t>7</a:t>
            </a:fld>
            <a:endParaRPr lang="en-US" sz="1200">
              <a:solidFill>
                <a:srgbClr val="FFFFFF"/>
              </a:solidFill>
              <a:latin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4689232" y="301904"/>
            <a:ext cx="5388872" cy="1494373"/>
          </a:xfrm>
        </p:spPr>
        <p:txBody>
          <a:bodyPr vert="horz" lIns="91440" tIns="45720" rIns="91440" bIns="45720" rtlCol="0" anchor="ctr">
            <a:normAutofit/>
          </a:bodyPr>
          <a:lstStyle/>
          <a:p>
            <a:pPr lvl="0" defTabSz="914400"/>
            <a:r>
              <a:rPr lang="en-US" sz="4400" b="0" i="0" dirty="0"/>
              <a:t>Macapá, Brazil History</a:t>
            </a:r>
            <a:endParaRPr lang="en-US" sz="4400" dirty="0"/>
          </a:p>
        </p:txBody>
      </p:sp>
      <p:pic>
        <p:nvPicPr>
          <p:cNvPr id="4098" name="Picture 2">
            <a:extLst>
              <a:ext uri="{FF2B5EF4-FFF2-40B4-BE49-F238E27FC236}">
                <a16:creationId xmlns:a16="http://schemas.microsoft.com/office/drawing/2014/main" id="{F4DB3C86-9F80-4459-D56A-C5EEDCF231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83" r="25820"/>
          <a:stretch/>
        </p:blipFill>
        <p:spPr bwMode="auto">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4829908" y="1418492"/>
            <a:ext cx="5158153" cy="4252048"/>
          </a:xfrm>
        </p:spPr>
        <p:txBody>
          <a:bodyPr vert="horz" lIns="91440" tIns="45720" rIns="91440" bIns="45720" rtlCol="0">
            <a:noAutofit/>
          </a:bodyPr>
          <a:lstStyle/>
          <a:p>
            <a:pPr marL="342900" indent="-228600" defTabSz="914400"/>
            <a:r>
              <a:rPr lang="en-US" sz="1800" b="0" i="0" dirty="0">
                <a:effectLst/>
              </a:rPr>
              <a:t>Macapá is taken from the </a:t>
            </a:r>
            <a:r>
              <a:rPr lang="en-US" sz="1800" b="0" i="0" u="none" strike="noStrike" dirty="0" err="1">
                <a:effectLst/>
              </a:rPr>
              <a:t>Tupi</a:t>
            </a:r>
            <a:r>
              <a:rPr lang="en-US" sz="1800" b="0" i="0" dirty="0">
                <a:effectLst/>
              </a:rPr>
              <a:t> word </a:t>
            </a:r>
            <a:r>
              <a:rPr lang="en-US" sz="1800" b="0" i="1" dirty="0" err="1">
                <a:effectLst/>
              </a:rPr>
              <a:t>Macapába</a:t>
            </a:r>
            <a:r>
              <a:rPr lang="en-US" sz="1800" b="0" i="0" dirty="0">
                <a:effectLst/>
              </a:rPr>
              <a:t>, or "</a:t>
            </a:r>
            <a:r>
              <a:rPr lang="en-US" sz="1800" b="0" i="1" dirty="0">
                <a:effectLst/>
              </a:rPr>
              <a:t>place of many </a:t>
            </a:r>
            <a:r>
              <a:rPr lang="en-US" sz="1800" b="0" i="1" u="none" strike="noStrike" dirty="0">
                <a:effectLst/>
              </a:rPr>
              <a:t>bacabas</a:t>
            </a:r>
            <a:r>
              <a:rPr lang="en-US" sz="1800" b="0" i="0" dirty="0">
                <a:effectLst/>
              </a:rPr>
              <a:t>", the fruit of the local palm tree. The Spaniard </a:t>
            </a:r>
            <a:r>
              <a:rPr lang="en-US" sz="1800" b="0" i="0" u="none" strike="noStrike" dirty="0">
                <a:effectLst/>
              </a:rPr>
              <a:t>Francisco de Orellana</a:t>
            </a:r>
            <a:r>
              <a:rPr lang="en-US" sz="1800" b="0" i="0" dirty="0">
                <a:effectLst/>
              </a:rPr>
              <a:t> claimed the region in 1544 and called it </a:t>
            </a:r>
            <a:r>
              <a:rPr lang="en-US" sz="1800" b="0" i="1" dirty="0">
                <a:effectLst/>
              </a:rPr>
              <a:t>Nueva Andalucía</a:t>
            </a:r>
            <a:r>
              <a:rPr lang="en-US" sz="1800" b="0" i="0" dirty="0">
                <a:effectLst/>
              </a:rPr>
              <a:t> (New </a:t>
            </a:r>
            <a:r>
              <a:rPr lang="en-US" sz="1800" b="0" i="0" u="none" strike="noStrike" dirty="0">
                <a:effectLst/>
              </a:rPr>
              <a:t>Andalusia</a:t>
            </a:r>
            <a:r>
              <a:rPr lang="en-US" sz="1800" b="0" i="0" dirty="0">
                <a:effectLst/>
              </a:rPr>
              <a:t>). </a:t>
            </a:r>
          </a:p>
          <a:p>
            <a:pPr marL="342900" indent="-228600" defTabSz="914400"/>
            <a:r>
              <a:rPr lang="en-US" sz="1800" b="0" i="0" dirty="0">
                <a:effectLst/>
              </a:rPr>
              <a:t>The modern town began as the base of a Portuguese military detachment, stationed there in 1738. It was named São José de Macapá, </a:t>
            </a:r>
            <a:r>
              <a:rPr lang="en-US" sz="1800" dirty="0"/>
              <a:t>o</a:t>
            </a:r>
            <a:r>
              <a:rPr lang="en-US" sz="1800" b="0" i="0" dirty="0">
                <a:effectLst/>
              </a:rPr>
              <a:t>n February 4, 1758. </a:t>
            </a:r>
          </a:p>
          <a:p>
            <a:pPr marL="342900" indent="-228600" defTabSz="914400"/>
            <a:r>
              <a:rPr lang="en-US" sz="1800" b="0" i="0" dirty="0">
                <a:effectLst/>
              </a:rPr>
              <a:t>The fortress of São Joselito de Macapá was first laid out in 1764, but took 18 years to complete, due to illness among the Indian workers, and numerous escapes made by black slaves. </a:t>
            </a:r>
          </a:p>
          <a:p>
            <a:pPr marL="342900" indent="-228600" defTabSz="914400"/>
            <a:r>
              <a:rPr lang="en-US" sz="1800" dirty="0"/>
              <a:t>The fortress has never fired a shot in defense of the city.</a:t>
            </a: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76B031AB-4808-4E5A-B41A-FC677859455F}" type="slidenum">
              <a:rPr lang="en-US" sz="1200">
                <a:solidFill>
                  <a:prstClr val="black">
                    <a:tint val="75000"/>
                  </a:prstClr>
                </a:solidFill>
                <a:latin typeface="Calibri" panose="020F0502020204030204"/>
              </a:rPr>
              <a:pPr>
                <a:spcAft>
                  <a:spcPts val="600"/>
                </a:spcAft>
                <a:defRPr/>
              </a:pPr>
              <a:t>8</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12610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name="page5">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Area Map of </a:t>
            </a:r>
            <a:r>
              <a:rPr lang="en-US" sz="4800" b="0" i="0" kern="1200" dirty="0">
                <a:latin typeface="Times New Roman" panose="02020603050405020304" pitchFamily="18" charset="0"/>
                <a:cs typeface="Times New Roman" panose="02020603050405020304" pitchFamily="18" charset="0"/>
              </a:rPr>
              <a:t>Macapá, Brazil</a:t>
            </a:r>
            <a:endParaRPr lang="en-US" sz="4800" dirty="0">
              <a:solidFill>
                <a:srgbClr val="000000"/>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9981A644-3223-79AA-1819-EE96E05667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207"/>
          <a:stretch/>
        </p:blipFill>
        <p:spPr bwMode="auto">
          <a:xfrm>
            <a:off x="0" y="811722"/>
            <a:ext cx="10080624" cy="4863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1204</TotalTime>
  <Words>1513</Words>
  <Application>Microsoft Office PowerPoint</Application>
  <PresentationFormat>Custom</PresentationFormat>
  <Paragraphs>115</Paragraphs>
  <Slides>19</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Aptos Display</vt:lpstr>
      <vt:lpstr>Arial</vt:lpstr>
      <vt:lpstr>Calibri</vt:lpstr>
      <vt:lpstr>fregular</vt:lpstr>
      <vt:lpstr>Liberation Sans</vt:lpstr>
      <vt:lpstr>Roboto</vt:lpstr>
      <vt:lpstr>Times New Roman</vt:lpstr>
      <vt:lpstr>Wingdings</vt:lpstr>
      <vt:lpstr>Office Theme</vt:lpstr>
      <vt:lpstr>Macapá, Brazil Presented by Marc Silver</vt:lpstr>
      <vt:lpstr>What I Will Cover</vt:lpstr>
      <vt:lpstr>My Port Philosophy</vt:lpstr>
      <vt:lpstr>PowerPoint Presentation</vt:lpstr>
      <vt:lpstr>PowerPoint Presentation</vt:lpstr>
      <vt:lpstr>About Macapá, Brazil</vt:lpstr>
      <vt:lpstr>More About Macapá</vt:lpstr>
      <vt:lpstr>Macapá, Brazil History</vt:lpstr>
      <vt:lpstr>Area Map of Macapá, Brazil</vt:lpstr>
      <vt:lpstr>Map of Macapá</vt:lpstr>
      <vt:lpstr>Macapá, Brazil Transportation </vt:lpstr>
      <vt:lpstr>Macapá Taxis</vt:lpstr>
      <vt:lpstr>Central Market of Macapá  </vt:lpstr>
      <vt:lpstr> Take a Boat</vt:lpstr>
      <vt:lpstr>PowerPoint Presentation</vt:lpstr>
      <vt:lpstr>PowerPoint Presentation</vt:lpstr>
      <vt:lpstr>PowerPoint Presentation</vt:lpstr>
      <vt:lpstr>PowerPoint Presentation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140</cp:revision>
  <dcterms:created xsi:type="dcterms:W3CDTF">2023-03-25T21:24:27Z</dcterms:created>
  <dcterms:modified xsi:type="dcterms:W3CDTF">2025-04-25T19:40:20Z</dcterms:modified>
</cp:coreProperties>
</file>