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modernComment_10C_0.xml" ContentType="application/vnd.ms-powerpoint.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3"/>
  </p:notesMasterIdLst>
  <p:handoutMasterIdLst>
    <p:handoutMasterId r:id="rId44"/>
  </p:handoutMasterIdLst>
  <p:sldIdLst>
    <p:sldId id="256" r:id="rId2"/>
    <p:sldId id="273" r:id="rId3"/>
    <p:sldId id="257" r:id="rId4"/>
    <p:sldId id="274" r:id="rId5"/>
    <p:sldId id="258" r:id="rId6"/>
    <p:sldId id="276" r:id="rId7"/>
    <p:sldId id="293" r:id="rId8"/>
    <p:sldId id="294" r:id="rId9"/>
    <p:sldId id="295" r:id="rId10"/>
    <p:sldId id="296" r:id="rId11"/>
    <p:sldId id="297" r:id="rId12"/>
    <p:sldId id="298" r:id="rId13"/>
    <p:sldId id="299" r:id="rId14"/>
    <p:sldId id="292" r:id="rId15"/>
    <p:sldId id="300" r:id="rId16"/>
    <p:sldId id="280" r:id="rId17"/>
    <p:sldId id="279" r:id="rId18"/>
    <p:sldId id="260" r:id="rId19"/>
    <p:sldId id="277" r:id="rId20"/>
    <p:sldId id="261" r:id="rId21"/>
    <p:sldId id="264" r:id="rId22"/>
    <p:sldId id="265" r:id="rId23"/>
    <p:sldId id="278" r:id="rId24"/>
    <p:sldId id="268" r:id="rId25"/>
    <p:sldId id="282" r:id="rId26"/>
    <p:sldId id="283" r:id="rId27"/>
    <p:sldId id="284" r:id="rId28"/>
    <p:sldId id="286" r:id="rId29"/>
    <p:sldId id="288" r:id="rId30"/>
    <p:sldId id="290" r:id="rId31"/>
    <p:sldId id="301" r:id="rId32"/>
    <p:sldId id="302" r:id="rId33"/>
    <p:sldId id="303" r:id="rId34"/>
    <p:sldId id="304" r:id="rId35"/>
    <p:sldId id="306" r:id="rId36"/>
    <p:sldId id="307" r:id="rId37"/>
    <p:sldId id="308" r:id="rId38"/>
    <p:sldId id="275" r:id="rId39"/>
    <p:sldId id="271" r:id="rId40"/>
    <p:sldId id="272" r:id="rId41"/>
    <p:sldId id="291" r:id="rId42"/>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6809BF-033D-8017-B196-2FD9BEB1A563}" name="Marc Silver" initials="MS" userId="5483e828a1166d9a"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24" autoAdjust="0"/>
    <p:restoredTop sz="94660"/>
  </p:normalViewPr>
  <p:slideViewPr>
    <p:cSldViewPr snapToGrid="0">
      <p:cViewPr varScale="1">
        <p:scale>
          <a:sx n="100" d="100"/>
          <a:sy n="100" d="100"/>
        </p:scale>
        <p:origin x="2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comments/modernComment_10C_0.xml><?xml version="1.0" encoding="utf-8"?>
<p188:cmLst xmlns:a="http://schemas.openxmlformats.org/drawingml/2006/main" xmlns:r="http://schemas.openxmlformats.org/officeDocument/2006/relationships" xmlns:p188="http://schemas.microsoft.com/office/powerpoint/2018/8/main">
  <p188:cm id="{57977F25-4624-48DB-B16E-93C0C62B354F}" authorId="{5A6809BF-033D-8017-B196-2FD9BEB1A563}" created="2024-07-19T20:48:52.116">
    <pc:sldMkLst xmlns:pc="http://schemas.microsoft.com/office/powerpoint/2013/main/command">
      <pc:docMk/>
      <pc:sldMk cId="0" sldId="268"/>
    </pc:sldMkLst>
    <p188:txBody>
      <a:bodyPr/>
      <a:lstStyle/>
      <a:p>
        <a:r>
          <a:rPr lang="en-US"/>
          <a:t>CBD means Central Business District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12</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3695429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13</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887272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14</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863101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15</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2394124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16</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579149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17</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3611551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18</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19</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242771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20</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21</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67189D-F437-47E1-A445-7B0A2B4E5F03}"/>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22</a:t>
            </a:fld>
            <a:endParaRPr lang="en-US"/>
          </a:p>
        </p:txBody>
      </p:sp>
      <p:sp>
        <p:nvSpPr>
          <p:cNvPr id="2" name="Slide Image Placeholder 1">
            <a:extLst>
              <a:ext uri="{FF2B5EF4-FFF2-40B4-BE49-F238E27FC236}">
                <a16:creationId xmlns:a16="http://schemas.microsoft.com/office/drawing/2014/main" id="{AD64464C-E2F2-34FC-642F-5CBA7F10F7F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F51DA5C-832B-BAA9-426B-71ECD8F203F3}"/>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24</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25</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9942541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26</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82683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27</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41915243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28</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8621274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29</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945433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30</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941655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31</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4639936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32</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828319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33</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0867040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34</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4781809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35</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4831014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36</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32469584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37</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6970145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38</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39</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40</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6</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663425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7</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611463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8</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2257608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9</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385691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10</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219456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11</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3940605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18/10/relationships/comments" Target="../comments/modernComment_10C_0.xm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hyperlink" Target="https://en.wikipedia.org/wiki/Auckland_CBD" TargetMode="External"/><Relationship Id="rId7" Type="http://schemas.openxmlformats.org/officeDocument/2006/relationships/hyperlink" Target="https://en.wikipedia.org/wiki/Waitemat%C4%81_Harbour"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hyperlink" Target="https://en.wikipedia.org/wiki/Viaduct_Basin" TargetMode="External"/><Relationship Id="rId5" Type="http://schemas.openxmlformats.org/officeDocument/2006/relationships/hyperlink" Target="https://en.wikipedia.org/wiki/Western_Reclamation" TargetMode="External"/><Relationship Id="rId4" Type="http://schemas.openxmlformats.org/officeDocument/2006/relationships/hyperlink" Target="https://en.wikipedia.org/wiki/Freemans_Bay"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hyperlink" Target="https://www.britannica.com/"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0" y="1441450"/>
            <a:ext cx="6011863" cy="2474524"/>
          </a:xfrm>
          <a:prstGeom prst="rect">
            <a:avLst/>
          </a:prstGeom>
        </p:spPr>
        <p:txBody>
          <a:bodyPr vert="horz" wrap="square">
            <a:spAutoFit/>
          </a:bodyPr>
          <a:lstStyle/>
          <a:p>
            <a:pPr algn="ctr"/>
            <a:r>
              <a:rPr kumimoji="0" lang="en-US" altLang="en-US" sz="4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Auckland,</a:t>
            </a:r>
            <a:br>
              <a:rPr kumimoji="0" lang="en-US" altLang="en-US" sz="4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altLang="en-US" sz="4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New Zealand</a:t>
            </a:r>
            <a:br>
              <a:rPr lang="en-US" sz="4800" b="1" dirty="0">
                <a:solidFill>
                  <a:srgbClr val="000000"/>
                </a:solidFill>
                <a:latin typeface="Times New Roman" panose="02020603050405020304" pitchFamily="18" charset="0"/>
                <a:cs typeface="Times New Roman" panose="02020603050405020304" pitchFamily="18" charset="0"/>
              </a:rPr>
            </a:br>
            <a:r>
              <a:rPr lang="en-US" sz="2800" b="1" dirty="0">
                <a:solidFill>
                  <a:srgbClr val="000000"/>
                </a:solidFill>
                <a:latin typeface="Times New Roman" panose="02020603050405020304" pitchFamily="18" charset="0"/>
                <a:cs typeface="Times New Roman" panose="02020603050405020304" pitchFamily="18" charset="0"/>
              </a:rPr>
              <a:t>Presented by</a:t>
            </a:r>
            <a:br>
              <a:rPr lang="en-US" sz="4800" b="1" dirty="0">
                <a:solidFill>
                  <a:srgbClr val="000000"/>
                </a:solidFill>
                <a:latin typeface="Times New Roman" panose="02020603050405020304" pitchFamily="18" charset="0"/>
                <a:cs typeface="Times New Roman" panose="02020603050405020304" pitchFamily="18" charset="0"/>
              </a:rPr>
            </a:br>
            <a:r>
              <a:rPr lang="en-US" sz="4800" b="1" dirty="0">
                <a:solidFill>
                  <a:srgbClr val="000000"/>
                </a:solidFill>
                <a:latin typeface="Times New Roman" panose="02020603050405020304" pitchFamily="18" charset="0"/>
                <a:cs typeface="Times New Roman" panose="02020603050405020304" pitchFamily="18" charset="0"/>
              </a:rPr>
              <a:t>Marc Silver</a:t>
            </a:r>
          </a:p>
        </p:txBody>
      </p:sp>
      <p:pic>
        <p:nvPicPr>
          <p:cNvPr id="7" name="Picture 6" descr="A blue flag with red and white stars&#10;&#10;Description automatically generated">
            <a:extLst>
              <a:ext uri="{FF2B5EF4-FFF2-40B4-BE49-F238E27FC236}">
                <a16:creationId xmlns:a16="http://schemas.microsoft.com/office/drawing/2014/main" id="{3AB8FA6F-8E07-57F8-65DB-C6B682EA94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312" y="1104984"/>
            <a:ext cx="4666396" cy="2916498"/>
          </a:xfrm>
          <a:prstGeom prst="rect">
            <a:avLst/>
          </a:prstGeom>
        </p:spPr>
      </p:pic>
      <p:sp>
        <p:nvSpPr>
          <p:cNvPr id="4" name="TextBox 3">
            <a:extLst>
              <a:ext uri="{FF2B5EF4-FFF2-40B4-BE49-F238E27FC236}">
                <a16:creationId xmlns:a16="http://schemas.microsoft.com/office/drawing/2014/main" id="{CFC8283C-4AB9-405C-A2E6-88176A5A468B}"/>
              </a:ext>
            </a:extLst>
          </p:cNvPr>
          <p:cNvSpPr txBox="1"/>
          <p:nvPr/>
        </p:nvSpPr>
        <p:spPr>
          <a:xfrm>
            <a:off x="0" y="4252440"/>
            <a:ext cx="10080625" cy="1015663"/>
          </a:xfrm>
          <a:prstGeom prst="rect">
            <a:avLst/>
          </a:prstGeom>
          <a:noFill/>
        </p:spPr>
        <p:txBody>
          <a:bodyPr wrap="square">
            <a:spAutoFit/>
          </a:bodyPr>
          <a:lstStyle/>
          <a:p>
            <a:pPr algn="ctr"/>
            <a:r>
              <a:rPr lang="en-US" sz="3000" dirty="0">
                <a:latin typeface="Times New Roman" panose="02020603050405020304" pitchFamily="18" charset="0"/>
                <a:cs typeface="Times New Roman" panose="02020603050405020304" pitchFamily="18" charset="0"/>
              </a:rPr>
              <a:t>As they say in New Zealand, “Kia </a:t>
            </a:r>
            <a:r>
              <a:rPr lang="en-US" sz="3000" dirty="0" err="1">
                <a:latin typeface="Times New Roman" panose="02020603050405020304" pitchFamily="18" charset="0"/>
                <a:cs typeface="Times New Roman" panose="02020603050405020304" pitchFamily="18" charset="0"/>
              </a:rPr>
              <a:t>ora</a:t>
            </a:r>
            <a:r>
              <a:rPr lang="en-US" sz="3000" dirty="0">
                <a:latin typeface="Times New Roman" panose="02020603050405020304" pitchFamily="18" charset="0"/>
                <a:cs typeface="Times New Roman" panose="02020603050405020304" pitchFamily="18" charset="0"/>
              </a:rPr>
              <a:t>” </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which is a Māori greeting for </a:t>
            </a:r>
            <a:r>
              <a:rPr lang="en-US" sz="3000" b="1" dirty="0">
                <a:latin typeface="Times New Roman" panose="02020603050405020304" pitchFamily="18" charset="0"/>
                <a:cs typeface="Times New Roman" panose="02020603050405020304" pitchFamily="18" charset="0"/>
              </a:rPr>
              <a:t>Welcome</a:t>
            </a:r>
            <a:r>
              <a:rPr lang="en-US" sz="1800" b="1"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88900"/>
            <a:ext cx="9359900"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Brief History </a:t>
            </a:r>
            <a:r>
              <a:rPr lang="en-US" sz="2800" b="1" dirty="0">
                <a:solidFill>
                  <a:srgbClr val="000000"/>
                </a:solidFill>
                <a:latin typeface="Times New Roman" panose="02020603050405020304" pitchFamily="18" charset="0"/>
                <a:cs typeface="Times New Roman" panose="02020603050405020304" pitchFamily="18" charset="0"/>
              </a:rPr>
              <a:t>Cont.</a:t>
            </a:r>
            <a:endParaRPr lang="en-US" sz="4800" b="1" dirty="0">
              <a:solidFill>
                <a:srgbClr val="000000"/>
              </a:solidFill>
              <a:latin typeface="Times New Roman" panose="02020603050405020304" pitchFamily="18" charset="0"/>
              <a:cs typeface="Times New Roman" panose="02020603050405020304" pitchFamily="18" charset="0"/>
            </a:endParaRP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270830" y="992860"/>
            <a:ext cx="9809795"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800" b="1" dirty="0">
                <a:latin typeface="Times New Roman" panose="02020603050405020304" pitchFamily="18" charset="0"/>
                <a:cs typeface="Times New Roman" panose="02020603050405020304" pitchFamily="18" charset="0"/>
              </a:rPr>
              <a:t>1860 – 1879: </a:t>
            </a:r>
            <a:r>
              <a:rPr lang="en-US" sz="2000" b="1" dirty="0">
                <a:latin typeface="Times New Roman" panose="02020603050405020304" pitchFamily="18" charset="0"/>
                <a:cs typeface="Times New Roman" panose="02020603050405020304" pitchFamily="18" charset="0"/>
              </a:rPr>
              <a:t>Land wars and development of rail lines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There were major flows of settlers from the British Isles to the colony during this time, encouraged by an active recruitment drive that included free or assisted passage.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Bombay Hills area received its name in 1866 from its settlement by immigrants who arrived on the ship ‘Bombay’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township of Howick was established in 1874 when three companies of the Royal New Zealand Fencibles were assigned to defense posts. They were retired soldiers, mostly Irish, enlisted to serve for seven years in exchange for a cottage and an acre of land.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Howick was the largest of the four Fencible settlements, with 804 people in three companies by 1884.</a:t>
            </a:r>
          </a:p>
          <a:p>
            <a:pPr marL="342900" indent="-34290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836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88900"/>
            <a:ext cx="9359900"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Brief History </a:t>
            </a:r>
            <a:r>
              <a:rPr lang="en-US" sz="2800" b="1" dirty="0">
                <a:solidFill>
                  <a:srgbClr val="000000"/>
                </a:solidFill>
                <a:latin typeface="Times New Roman" panose="02020603050405020304" pitchFamily="18" charset="0"/>
                <a:cs typeface="Times New Roman" panose="02020603050405020304" pitchFamily="18" charset="0"/>
              </a:rPr>
              <a:t>Cont.</a:t>
            </a:r>
            <a:endParaRPr lang="en-US" sz="4800" b="1" dirty="0">
              <a:solidFill>
                <a:srgbClr val="000000"/>
              </a:solidFill>
              <a:latin typeface="Times New Roman" panose="02020603050405020304" pitchFamily="18" charset="0"/>
              <a:cs typeface="Times New Roman" panose="02020603050405020304" pitchFamily="18" charset="0"/>
            </a:endParaRP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270830" y="999918"/>
            <a:ext cx="9809795" cy="467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800" b="1" dirty="0">
                <a:latin typeface="Times New Roman" panose="02020603050405020304" pitchFamily="18" charset="0"/>
                <a:cs typeface="Times New Roman" panose="02020603050405020304" pitchFamily="18" charset="0"/>
              </a:rPr>
              <a:t>1860 – 1879:</a:t>
            </a:r>
          </a:p>
          <a:p>
            <a:r>
              <a:rPr lang="en-US" sz="2000" b="1" dirty="0">
                <a:latin typeface="Times New Roman" panose="02020603050405020304" pitchFamily="18" charset="0"/>
                <a:cs typeface="Times New Roman" panose="02020603050405020304" pitchFamily="18" charset="0"/>
              </a:rPr>
              <a:t>Land wars and development of rail lines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After a period of economic decline following the resolution of the Waikato Land Wars and the loss of capital status to Wellington in 1865, Auckland’s economy boomed again from 1870.</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This was primarily due to the discovery of gold at Thames and Waihi in the Coromandel Peninsula, west of Aukland, but also to a booming timber export industry.</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Auckland’s agricultural base also strengthened and the economy became based on industries such as timber milling, gum digging and brick-making.</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city grew as a commercial </a:t>
            </a:r>
            <a:r>
              <a:rPr lang="en-US" sz="2000" dirty="0" err="1">
                <a:latin typeface="Times New Roman" panose="02020603050405020304" pitchFamily="18" charset="0"/>
                <a:cs typeface="Times New Roman" panose="02020603050405020304" pitchFamily="18" charset="0"/>
              </a:rPr>
              <a:t>centre</a:t>
            </a:r>
            <a:r>
              <a:rPr lang="en-US" sz="2000" dirty="0">
                <a:latin typeface="Times New Roman" panose="02020603050405020304" pitchFamily="18" charset="0"/>
                <a:cs typeface="Times New Roman" panose="02020603050405020304" pitchFamily="18" charset="0"/>
              </a:rPr>
              <a:t> and housing continued to be developed around the city </a:t>
            </a:r>
            <a:r>
              <a:rPr lang="en-US" sz="2000" dirty="0" err="1">
                <a:latin typeface="Times New Roman" panose="02020603050405020304" pitchFamily="18" charset="0"/>
                <a:cs typeface="Times New Roman" panose="02020603050405020304" pitchFamily="18" charset="0"/>
              </a:rPr>
              <a:t>centre</a:t>
            </a:r>
            <a:r>
              <a:rPr lang="en-US" sz="2000" dirty="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From 1870, railway links were laid to Onehunga, Helensville and the Waikato, and the first train ran in Auckland in 1872 on the Auckland – Mercer line.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1869, water began being piped from the Auckland Domain springs into the town to facilitate growth, and settlement continued south towards Mt Eden, Otahuhu and </a:t>
            </a:r>
            <a:r>
              <a:rPr lang="en-US" sz="2000" dirty="0" err="1">
                <a:latin typeface="Times New Roman" panose="02020603050405020304" pitchFamily="18" charset="0"/>
                <a:cs typeface="Times New Roman" panose="02020603050405020304" pitchFamily="18" charset="0"/>
              </a:rPr>
              <a:t>Panmure</a:t>
            </a:r>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68831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88900"/>
            <a:ext cx="9359900"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Brief History </a:t>
            </a:r>
            <a:r>
              <a:rPr lang="en-US" sz="2800" b="1" dirty="0">
                <a:solidFill>
                  <a:srgbClr val="000000"/>
                </a:solidFill>
                <a:latin typeface="Times New Roman" panose="02020603050405020304" pitchFamily="18" charset="0"/>
                <a:cs typeface="Times New Roman" panose="02020603050405020304" pitchFamily="18" charset="0"/>
              </a:rPr>
              <a:t>Cont.</a:t>
            </a:r>
            <a:endParaRPr lang="en-US" sz="4800" b="1" dirty="0">
              <a:solidFill>
                <a:srgbClr val="000000"/>
              </a:solidFill>
              <a:latin typeface="Times New Roman" panose="02020603050405020304" pitchFamily="18" charset="0"/>
              <a:cs typeface="Times New Roman" panose="02020603050405020304" pitchFamily="18" charset="0"/>
            </a:endParaRP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270830" y="1461582"/>
            <a:ext cx="9809795" cy="4370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800" b="1" dirty="0">
                <a:latin typeface="Times New Roman" panose="02020603050405020304" pitchFamily="18" charset="0"/>
                <a:cs typeface="Times New Roman" panose="02020603050405020304" pitchFamily="18" charset="0"/>
              </a:rPr>
              <a:t>1880 – 1899: Economic expansion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Growth in the commercial services sector as well as large-scale manufacturing broadened the region’s economy during this period.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Residential developments formed around commercial activity and available transport links. Working-class settlements grew on the town fringes to serve new industries, such as the railway workshops in Newmarket and brickworks and potteries in New Lynn.</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main forms of public transport consisted of rail, horse-drawn trams and ferries. These transport innovations permitted a closer integration of the more outlying townships.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1884, the first horse-drawn tram operated between Queen Street and Ponsonby. Horse-drawn trams became a common form of public transport.</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rail line also fostered the growth of smaller outlying towns and small settlements to the south.</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To the west, rail links encouraged settlements as well. At this time, the main built area comprised of what is now the Central Business District (CBD) and the adjacent suburbs.</a:t>
            </a:r>
          </a:p>
        </p:txBody>
      </p:sp>
    </p:spTree>
    <p:extLst>
      <p:ext uri="{BB962C8B-B14F-4D97-AF65-F5344CB8AC3E}">
        <p14:creationId xmlns:p14="http://schemas.microsoft.com/office/powerpoint/2010/main" val="1611409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88900"/>
            <a:ext cx="9359900"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Brief History </a:t>
            </a:r>
            <a:r>
              <a:rPr lang="en-US" sz="2800" b="1" dirty="0">
                <a:solidFill>
                  <a:srgbClr val="000000"/>
                </a:solidFill>
                <a:latin typeface="Times New Roman" panose="02020603050405020304" pitchFamily="18" charset="0"/>
                <a:cs typeface="Times New Roman" panose="02020603050405020304" pitchFamily="18" charset="0"/>
              </a:rPr>
              <a:t>Cont.</a:t>
            </a:r>
            <a:endParaRPr lang="en-US" sz="4800" b="1" dirty="0">
              <a:solidFill>
                <a:srgbClr val="000000"/>
              </a:solidFill>
              <a:latin typeface="Times New Roman" panose="02020603050405020304" pitchFamily="18" charset="0"/>
              <a:cs typeface="Times New Roman" panose="02020603050405020304" pitchFamily="18" charset="0"/>
            </a:endParaRP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135414" y="1265614"/>
            <a:ext cx="9809795"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800" b="1" dirty="0">
                <a:latin typeface="Times New Roman" panose="02020603050405020304" pitchFamily="18" charset="0"/>
                <a:cs typeface="Times New Roman" panose="02020603050405020304" pitchFamily="18" charset="0"/>
              </a:rPr>
              <a:t>1900 – 1929: Turning into a city </a:t>
            </a:r>
          </a:p>
          <a:p>
            <a:pPr marL="285750"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The Auckland urban form changed dramatically in the first two decades of the 20th century.</a:t>
            </a:r>
          </a:p>
          <a:p>
            <a:pPr marL="285750"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By the turn of the century, dairy farming had become the new source of wealth in New Zealand, and Auckland thrived as dairying expanded throughout the periphery. Meat and dairy produce was processed in factories at Penrose and Otahuhu, and then exported from the ports of Onehunga and Commercial Bay. </a:t>
            </a:r>
          </a:p>
          <a:p>
            <a:pPr marL="285750"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Auckland became New Zealand’s largest industrial center by the end of the first decade. Brick and tile manufacturing was clustered around New Lynn, and the areas around Henderson, Oratia and Glen Eden were orchards. During this period of economic growth, the Railways Department issued ‘workmen’s tickets’ at low rates to stimulate settlements in the outer suburbs served by the railway north, west and south of the town center</a:t>
            </a:r>
          </a:p>
        </p:txBody>
      </p:sp>
    </p:spTree>
    <p:extLst>
      <p:ext uri="{BB962C8B-B14F-4D97-AF65-F5344CB8AC3E}">
        <p14:creationId xmlns:p14="http://schemas.microsoft.com/office/powerpoint/2010/main" val="1846326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88900"/>
            <a:ext cx="9359900"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Brief History </a:t>
            </a:r>
            <a:r>
              <a:rPr lang="en-US" sz="2800" b="1" dirty="0">
                <a:solidFill>
                  <a:srgbClr val="000000"/>
                </a:solidFill>
                <a:latin typeface="Times New Roman" panose="02020603050405020304" pitchFamily="18" charset="0"/>
                <a:cs typeface="Times New Roman" panose="02020603050405020304" pitchFamily="18" charset="0"/>
              </a:rPr>
              <a:t>Cont.</a:t>
            </a:r>
          </a:p>
        </p:txBody>
      </p:sp>
      <p:sp>
        <p:nvSpPr>
          <p:cNvPr id="4" name="TextBox 3">
            <a:extLst>
              <a:ext uri="{FF2B5EF4-FFF2-40B4-BE49-F238E27FC236}">
                <a16:creationId xmlns:a16="http://schemas.microsoft.com/office/drawing/2014/main" id="{C460FE6B-9194-F2F6-D425-E363E7C09F9D}"/>
              </a:ext>
            </a:extLst>
          </p:cNvPr>
          <p:cNvSpPr txBox="1"/>
          <p:nvPr/>
        </p:nvSpPr>
        <p:spPr>
          <a:xfrm>
            <a:off x="419100" y="1047750"/>
            <a:ext cx="7138987" cy="3477875"/>
          </a:xfrm>
          <a:prstGeom prst="rect">
            <a:avLst/>
          </a:prstGeom>
          <a:noFill/>
        </p:spPr>
        <p:txBody>
          <a:bodyPr wrap="square">
            <a:spAutoFit/>
          </a:bodyPr>
          <a:lstStyle/>
          <a:p>
            <a:r>
              <a:rPr lang="en-US" sz="2000" b="1" dirty="0">
                <a:latin typeface="Times New Roman" panose="02020603050405020304" pitchFamily="18" charset="0"/>
                <a:cs typeface="Times New Roman" panose="02020603050405020304" pitchFamily="18" charset="0"/>
              </a:rPr>
              <a:t>1900 – 1929: Turning into a city </a:t>
            </a:r>
          </a:p>
          <a:p>
            <a:pPr marL="342900" indent="-342900">
              <a:buFont typeface="Arial" panose="020B0604020202020204" pitchFamily="34" charset="0"/>
              <a:buChar char="•"/>
            </a:pPr>
            <a:r>
              <a:rPr lang="en-US" sz="2000" dirty="0"/>
              <a:t>Construction of an electric tramway system began in 1901 which became the main instrument for Auckland’s metropolitan expansion into the early 1920s. </a:t>
            </a:r>
          </a:p>
          <a:p>
            <a:pPr marL="342900" indent="-342900">
              <a:buFont typeface="Arial" panose="020B0604020202020204" pitchFamily="34" charset="0"/>
              <a:buChar char="•"/>
            </a:pPr>
            <a:r>
              <a:rPr lang="en-US" sz="2000" dirty="0"/>
              <a:t>Motorcars and buses also started to emerge in the first decade of the 20th century, but were not as popular as rail, tram and ferry links, due to cost and availability.</a:t>
            </a:r>
          </a:p>
          <a:p>
            <a:pPr marL="342900" indent="-342900">
              <a:buFont typeface="Arial" panose="020B0604020202020204" pitchFamily="34" charset="0"/>
              <a:buChar char="•"/>
            </a:pPr>
            <a:r>
              <a:rPr lang="en-US" sz="2000" dirty="0"/>
              <a:t>Water supply was a localized service with the supply areas being close to the demand. But over the years as population grew improvements were made to the system.</a:t>
            </a:r>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3457305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88900"/>
            <a:ext cx="9359900"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Brief History </a:t>
            </a:r>
            <a:r>
              <a:rPr lang="en-US" sz="2800" b="1" dirty="0">
                <a:solidFill>
                  <a:srgbClr val="000000"/>
                </a:solidFill>
                <a:latin typeface="Times New Roman" panose="02020603050405020304" pitchFamily="18" charset="0"/>
                <a:cs typeface="Times New Roman" panose="02020603050405020304" pitchFamily="18" charset="0"/>
              </a:rPr>
              <a:t>Cont.</a:t>
            </a:r>
          </a:p>
        </p:txBody>
      </p:sp>
      <p:sp>
        <p:nvSpPr>
          <p:cNvPr id="4" name="TextBox 3">
            <a:extLst>
              <a:ext uri="{FF2B5EF4-FFF2-40B4-BE49-F238E27FC236}">
                <a16:creationId xmlns:a16="http://schemas.microsoft.com/office/drawing/2014/main" id="{C460FE6B-9194-F2F6-D425-E363E7C09F9D}"/>
              </a:ext>
            </a:extLst>
          </p:cNvPr>
          <p:cNvSpPr txBox="1"/>
          <p:nvPr/>
        </p:nvSpPr>
        <p:spPr>
          <a:xfrm>
            <a:off x="419100" y="1047750"/>
            <a:ext cx="8724900" cy="3477875"/>
          </a:xfrm>
          <a:prstGeom prst="rect">
            <a:avLst/>
          </a:prstGeom>
          <a:noFill/>
        </p:spPr>
        <p:txBody>
          <a:bodyPr wrap="square">
            <a:spAutoFit/>
          </a:bodyPr>
          <a:lstStyle/>
          <a:p>
            <a:r>
              <a:rPr lang="en-US" sz="2000" b="1" dirty="0">
                <a:latin typeface="Times New Roman" panose="02020603050405020304" pitchFamily="18" charset="0"/>
                <a:cs typeface="Times New Roman" panose="02020603050405020304" pitchFamily="18" charset="0"/>
              </a:rPr>
              <a:t>1930 – 1949: Emergence of State housing provision</a:t>
            </a:r>
            <a:endParaRPr lang="en-US" sz="2000" dirty="0"/>
          </a:p>
          <a:p>
            <a:pPr marL="342900" indent="-342900">
              <a:buFont typeface="Arial" panose="020B0604020202020204" pitchFamily="34" charset="0"/>
              <a:buChar char="•"/>
            </a:pPr>
            <a:r>
              <a:rPr lang="en-US" sz="2000" dirty="0"/>
              <a:t>This period includes the national and international watershed events of the economic depression of the 1930s (following the boom of the 1920s), subsequent renewal and growth, as well as World War Two (1939 to 1945).</a:t>
            </a:r>
          </a:p>
          <a:p>
            <a:pPr marL="342900" indent="-342900">
              <a:buFont typeface="Arial" panose="020B0604020202020204" pitchFamily="34" charset="0"/>
              <a:buChar char="•"/>
            </a:pPr>
            <a:r>
              <a:rPr lang="en-US" sz="2000" dirty="0"/>
              <a:t>Auckland population growth slowed during the ‘Great Depression’ as large scale urban - rural drift took place but the growth rate sharply increased again as the direct effects of the economic depression started to wear off.</a:t>
            </a:r>
          </a:p>
          <a:p>
            <a:pPr marL="342900" indent="-342900">
              <a:buFont typeface="Arial" panose="020B0604020202020204" pitchFamily="34" charset="0"/>
              <a:buChar char="•"/>
            </a:pPr>
            <a:r>
              <a:rPr lang="en-US" sz="2000" dirty="0" err="1"/>
              <a:t>Suburbanisation</a:t>
            </a:r>
            <a:r>
              <a:rPr lang="en-US" sz="2000" dirty="0"/>
              <a:t> became more established during the 1930s right across the Auckland area, as a result of new roads, tramlines and infrastructure, and increased state intervention in the provision of housing.</a:t>
            </a:r>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1198211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4294967295"/>
          </p:nvPr>
        </p:nvSpPr>
        <p:spPr>
          <a:xfrm>
            <a:off x="7740650" y="5219700"/>
            <a:ext cx="2339975" cy="360363"/>
          </a:xfrm>
          <a:prstGeom prst="rect">
            <a:avLst/>
          </a:prstGeom>
        </p:spPr>
        <p:txBody>
          <a:bodyPr/>
          <a:lstStyle/>
          <a:p>
            <a:pPr lvl="0"/>
            <a:fld id="{76B031AB-4808-4E5A-B41A-FC677859455F}" type="slidenum">
              <a:rPr/>
              <a:t>16</a:t>
            </a:fld>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88900"/>
            <a:ext cx="9359900"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About Auckland</a:t>
            </a: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194628" y="1232439"/>
            <a:ext cx="9691367"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The main feature of human settlement in the Auckland region has been the development</a:t>
            </a:r>
          </a:p>
          <a:p>
            <a:r>
              <a:rPr lang="en-US" sz="1800" dirty="0">
                <a:latin typeface="Times New Roman" panose="02020603050405020304" pitchFamily="18" charset="0"/>
                <a:cs typeface="Times New Roman" panose="02020603050405020304" pitchFamily="18" charset="0"/>
              </a:rPr>
              <a:t>of a substantial urban area (the largest in New Zealand) in which approximately 90%</a:t>
            </a:r>
          </a:p>
          <a:p>
            <a:r>
              <a:rPr lang="en-US" sz="1800" dirty="0">
                <a:latin typeface="Times New Roman" panose="02020603050405020304" pitchFamily="18" charset="0"/>
                <a:cs typeface="Times New Roman" panose="02020603050405020304" pitchFamily="18" charset="0"/>
              </a:rPr>
              <a:t>of the regional population live. This metropolitan area is located on and around the central isthmus and occupies around 10% of the regional land mass. Home to over 1.4 million people, Auckland is a vibrant </a:t>
            </a:r>
            <a:r>
              <a:rPr lang="en-US" sz="1800" dirty="0" err="1">
                <a:latin typeface="Times New Roman" panose="02020603050405020304" pitchFamily="18" charset="0"/>
                <a:cs typeface="Times New Roman" panose="02020603050405020304" pitchFamily="18" charset="0"/>
              </a:rPr>
              <a:t>centre</a:t>
            </a:r>
            <a:r>
              <a:rPr lang="en-US" sz="1800" dirty="0">
                <a:latin typeface="Times New Roman" panose="02020603050405020304" pitchFamily="18" charset="0"/>
                <a:cs typeface="Times New Roman" panose="02020603050405020304" pitchFamily="18" charset="0"/>
              </a:rPr>
              <a:t> for trade, commerce, culture and employment.</a:t>
            </a:r>
          </a:p>
        </p:txBody>
      </p:sp>
    </p:spTree>
    <p:extLst>
      <p:ext uri="{BB962C8B-B14F-4D97-AF65-F5344CB8AC3E}">
        <p14:creationId xmlns:p14="http://schemas.microsoft.com/office/powerpoint/2010/main" val="506285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4294967295"/>
          </p:nvPr>
        </p:nvSpPr>
        <p:spPr>
          <a:xfrm>
            <a:off x="7740650" y="5219700"/>
            <a:ext cx="2339975" cy="360363"/>
          </a:xfrm>
          <a:prstGeom prst="rect">
            <a:avLst/>
          </a:prstGeom>
        </p:spPr>
        <p:txBody>
          <a:bodyPr/>
          <a:lstStyle/>
          <a:p>
            <a:pPr lvl="0"/>
            <a:fld id="{76B031AB-4808-4E5A-B41A-FC677859455F}" type="slidenum">
              <a:rPr/>
              <a:t>17</a:t>
            </a:fld>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88900"/>
            <a:ext cx="10080625"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About Auckland</a:t>
            </a: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194629" y="2449091"/>
            <a:ext cx="449775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400" dirty="0">
                <a:latin typeface="Times New Roman" panose="02020603050405020304" pitchFamily="18" charset="0"/>
                <a:cs typeface="Times New Roman" panose="02020603050405020304" pitchFamily="18" charset="0"/>
              </a:rPr>
              <a:t>On</a:t>
            </a:r>
          </a:p>
        </p:txBody>
      </p:sp>
      <p:sp>
        <p:nvSpPr>
          <p:cNvPr id="7" name="TextBox 6">
            <a:extLst>
              <a:ext uri="{FF2B5EF4-FFF2-40B4-BE49-F238E27FC236}">
                <a16:creationId xmlns:a16="http://schemas.microsoft.com/office/drawing/2014/main" id="{8C8964EC-9097-1810-47B9-8A3B1E9A6836}"/>
              </a:ext>
            </a:extLst>
          </p:cNvPr>
          <p:cNvSpPr txBox="1"/>
          <p:nvPr/>
        </p:nvSpPr>
        <p:spPr>
          <a:xfrm>
            <a:off x="245921" y="4433336"/>
            <a:ext cx="9536377" cy="461665"/>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island, Auckland destinations.</a:t>
            </a:r>
            <a:endParaRPr lang="en-US" sz="2400" dirty="0"/>
          </a:p>
        </p:txBody>
      </p:sp>
    </p:spTree>
    <p:extLst>
      <p:ext uri="{BB962C8B-B14F-4D97-AF65-F5344CB8AC3E}">
        <p14:creationId xmlns:p14="http://schemas.microsoft.com/office/powerpoint/2010/main" val="2375040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page5">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4" name="Picture 3" descr="A map of the ocean&#10;&#10;Description automatically generated">
            <a:extLst>
              <a:ext uri="{FF2B5EF4-FFF2-40B4-BE49-F238E27FC236}">
                <a16:creationId xmlns:a16="http://schemas.microsoft.com/office/drawing/2014/main" id="{4C987CDC-CE33-A4BF-E59D-A9E5011919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76" y="-24581"/>
            <a:ext cx="10170949" cy="5695131"/>
          </a:xfrm>
          <a:prstGeom prst="rect">
            <a:avLst/>
          </a:prstGeom>
        </p:spPr>
      </p:pic>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1" y="482599"/>
            <a:ext cx="10080625" cy="898525"/>
          </a:xfrm>
          <a:prstGeom prst="rect">
            <a:avLst/>
          </a:prstGeom>
        </p:spPr>
        <p:txBody>
          <a:bodyPr vert="horz"/>
          <a:lstStyle/>
          <a:p>
            <a:pPr lvl="0" algn="ctr" rtl="0"/>
            <a:r>
              <a:rPr lang="en-US" sz="4800" b="1" dirty="0">
                <a:solidFill>
                  <a:schemeClr val="bg1"/>
                </a:solidFill>
                <a:latin typeface="Times New Roman" panose="02020603050405020304" pitchFamily="18" charset="0"/>
                <a:cs typeface="Times New Roman" panose="02020603050405020304" pitchFamily="18" charset="0"/>
              </a:rPr>
              <a:t>New Zealand Area Map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4" name="Picture 3" descr="A map of a city with red pins&#10;&#10;Description automatically generated">
            <a:extLst>
              <a:ext uri="{FF2B5EF4-FFF2-40B4-BE49-F238E27FC236}">
                <a16:creationId xmlns:a16="http://schemas.microsoft.com/office/drawing/2014/main" id="{714AED69-12E6-C677-DE18-A0D753F430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515"/>
            <a:ext cx="10080625" cy="5884065"/>
          </a:xfrm>
          <a:prstGeom prst="rect">
            <a:avLst/>
          </a:prstGeom>
        </p:spPr>
      </p:pic>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0" y="-66676"/>
            <a:ext cx="10080625" cy="1050925"/>
          </a:xfrm>
          <a:prstGeom prst="rect">
            <a:avLst/>
          </a:prstGeom>
        </p:spPr>
        <p:txBody>
          <a:bodyPr vert="horz" lIns="91440" tIns="45720" rIns="91440" bIns="45720" rtlCol="0" anchor="ctr">
            <a:normAutofit/>
          </a:bodyPr>
          <a:lstStyle/>
          <a:p>
            <a:pPr lvl="0" algn="ctr" rtl="0" hangingPunct="1">
              <a:lnSpc>
                <a:spcPct val="90000"/>
              </a:lnSpc>
              <a:spcBef>
                <a:spcPct val="0"/>
              </a:spcBef>
            </a:pPr>
            <a:r>
              <a:rPr lang="en-US" sz="4400" b="1" kern="1200" dirty="0">
                <a:latin typeface="Times New Roman" panose="02020603050405020304" pitchFamily="18" charset="0"/>
                <a:ea typeface="+mj-ea"/>
                <a:cs typeface="Times New Roman" panose="02020603050405020304" pitchFamily="18" charset="0"/>
              </a:rPr>
              <a:t>Map of Auckland</a:t>
            </a:r>
          </a:p>
        </p:txBody>
      </p:sp>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lvl="0" hangingPunct="1">
              <a:spcAft>
                <a:spcPts val="600"/>
              </a:spcAft>
            </a:pPr>
            <a:fld id="{2A6BFD85-4870-4D28-95E8-EB6D313F6BEA}" type="slidenum">
              <a:rPr lang="en-US" sz="800">
                <a:solidFill>
                  <a:schemeClr val="tx1">
                    <a:tint val="75000"/>
                  </a:schemeClr>
                </a:solidFill>
                <a:latin typeface="+mn-lt"/>
                <a:ea typeface="+mn-ea"/>
                <a:cs typeface="+mn-cs"/>
              </a:rPr>
              <a:pPr lvl="0" hangingPunct="1">
                <a:spcAft>
                  <a:spcPts val="600"/>
                </a:spcAft>
              </a:pPr>
              <a:t>19</a:t>
            </a:fld>
            <a:endParaRPr lang="en-US" sz="800">
              <a:solidFill>
                <a:schemeClr val="tx1">
                  <a:tint val="75000"/>
                </a:schemeClr>
              </a:solidFill>
              <a:latin typeface="+mn-lt"/>
              <a:ea typeface="+mn-ea"/>
              <a:cs typeface="+mn-cs"/>
            </a:endParaRPr>
          </a:p>
        </p:txBody>
      </p:sp>
    </p:spTree>
    <p:extLst>
      <p:ext uri="{BB962C8B-B14F-4D97-AF65-F5344CB8AC3E}">
        <p14:creationId xmlns:p14="http://schemas.microsoft.com/office/powerpoint/2010/main" val="3746580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49910"/>
            <a:ext cx="7559675" cy="941707"/>
          </a:xfrm>
        </p:spPr>
        <p:txBody>
          <a:bodyPr>
            <a:normAutofit/>
          </a:bodyPr>
          <a:lstStyle/>
          <a:p>
            <a:r>
              <a:rPr lang="en-US" sz="4800"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286327" y="991618"/>
            <a:ext cx="9589192" cy="4540392"/>
          </a:xfrm>
        </p:spPr>
        <p:txBody>
          <a:bodyPr/>
          <a:lstStyle/>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My Port Philosophy</a:t>
            </a:r>
            <a:endParaRPr lang="en-US" altLang="en-US" b="1" i="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Don’t Miss the Ship</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Money</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About Auckland</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Area Map of Auckland</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Map of Auckland</a:t>
            </a:r>
          </a:p>
          <a:p>
            <a:pPr algn="l">
              <a:buFont typeface="Wingdings" panose="05000000000000000000" pitchFamily="2" charset="2"/>
              <a:buChar char=""/>
            </a:pPr>
            <a:r>
              <a:rPr lang="en-US" b="1" dirty="0">
                <a:solidFill>
                  <a:schemeClr val="tx1"/>
                </a:solidFill>
                <a:latin typeface="Times New Roman" panose="02020603050405020304" pitchFamily="18" charset="0"/>
                <a:cs typeface="Times New Roman" panose="02020603050405020304" pitchFamily="18" charset="0"/>
              </a:rPr>
              <a:t>Auckland Transportation </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Places to see or at least consider</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A few restaurant recommendations</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Conclusion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1" y="0"/>
            <a:ext cx="10064045" cy="1355018"/>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sz="4400" b="1" dirty="0">
                <a:solidFill>
                  <a:schemeClr val="tx1"/>
                </a:solidFill>
                <a:latin typeface="Times New Roman" panose="02020603050405020304" pitchFamily="18" charset="0"/>
                <a:cs typeface="Times New Roman" panose="02020603050405020304" pitchFamily="18" charset="0"/>
              </a:rPr>
              <a:t>Auckland Transit System</a:t>
            </a:r>
          </a:p>
        </p:txBody>
      </p:sp>
      <p:sp>
        <p:nvSpPr>
          <p:cNvPr id="5" name="TextBox 4">
            <a:extLst>
              <a:ext uri="{FF2B5EF4-FFF2-40B4-BE49-F238E27FC236}">
                <a16:creationId xmlns:a16="http://schemas.microsoft.com/office/drawing/2014/main" id="{BCAB9381-DB64-8C62-6EF9-F597D778464B}"/>
              </a:ext>
            </a:extLst>
          </p:cNvPr>
          <p:cNvSpPr txBox="1"/>
          <p:nvPr/>
        </p:nvSpPr>
        <p:spPr>
          <a:xfrm>
            <a:off x="168222" y="1233529"/>
            <a:ext cx="5566533" cy="4324309"/>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Auckland has one of the most comprehensive and user-friendly public transport.</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You can buy HOP cards from vending machines at the Downtown ferry terminal for $25 ($5 for the card plus $20 credit). Eligible seniors with a SuperGold card need to buy a gold AT HOP card to travel on public transport at discounted rates. Senior citizens can travel for free on AT trains and selected bus and ferry services. Offer applies after 9am on weekdays and all day on weekends and public holidays. You must have an AT HOP card loaded with a SuperGold concession.</a:t>
            </a:r>
          </a:p>
          <a:p>
            <a:pPr indent="-228600">
              <a:lnSpc>
                <a:spcPct val="90000"/>
              </a:lnSpc>
              <a:spcAft>
                <a:spcPts val="600"/>
              </a:spcAft>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The $5 card charge is not refundable.</a:t>
            </a:r>
          </a:p>
          <a:p>
            <a:pPr indent="-228600">
              <a:lnSpc>
                <a:spcPct val="90000"/>
              </a:lnSpc>
              <a:spcAft>
                <a:spcPts val="600"/>
              </a:spcAft>
              <a:buFont typeface="Arial" panose="020B0604020202020204" pitchFamily="34" charset="0"/>
              <a:buChar char="•"/>
            </a:pPr>
            <a:endParaRPr lang="en-US" sz="2200" dirty="0"/>
          </a:p>
        </p:txBody>
      </p:sp>
      <p:pic>
        <p:nvPicPr>
          <p:cNvPr id="4" name="Picture 3" descr="A hand holding a card&#10;&#10;Description automatically generated">
            <a:extLst>
              <a:ext uri="{FF2B5EF4-FFF2-40B4-BE49-F238E27FC236}">
                <a16:creationId xmlns:a16="http://schemas.microsoft.com/office/drawing/2014/main" id="{BF4A4D35-3936-7E6A-E373-927FF4BD890D}"/>
              </a:ext>
            </a:extLst>
          </p:cNvPr>
          <p:cNvPicPr>
            <a:picLocks noChangeAspect="1"/>
          </p:cNvPicPr>
          <p:nvPr/>
        </p:nvPicPr>
        <p:blipFill rotWithShape="1">
          <a:blip r:embed="rId3">
            <a:extLst>
              <a:ext uri="{28A0092B-C50C-407E-A947-70E740481C1C}">
                <a14:useLocalDpi xmlns:a14="http://schemas.microsoft.com/office/drawing/2010/main" val="0"/>
              </a:ext>
            </a:extLst>
          </a:blip>
          <a:srcRect l="41384" t="45986" r="13361" b="1988"/>
          <a:stretch/>
        </p:blipFill>
        <p:spPr>
          <a:xfrm>
            <a:off x="5943600" y="2720444"/>
            <a:ext cx="4120445" cy="2950106"/>
          </a:xfrm>
          <a:prstGeom prst="rect">
            <a:avLst/>
          </a:prstGeom>
        </p:spPr>
      </p:pic>
      <p:sp>
        <p:nvSpPr>
          <p:cNvPr id="9" name="TextBox 8">
            <a:extLst>
              <a:ext uri="{FF2B5EF4-FFF2-40B4-BE49-F238E27FC236}">
                <a16:creationId xmlns:a16="http://schemas.microsoft.com/office/drawing/2014/main" id="{3BEB0E22-3BA0-3276-4B17-85F36301F3B8}"/>
              </a:ext>
            </a:extLst>
          </p:cNvPr>
          <p:cNvSpPr txBox="1"/>
          <p:nvPr/>
        </p:nvSpPr>
        <p:spPr>
          <a:xfrm>
            <a:off x="5902979" y="1355017"/>
            <a:ext cx="4161066" cy="1323439"/>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Cash fares for public bus services start at NZ$2.50 to travel a short distance if paying in cash or are a little cheaper with HOP cards.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page9">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57A473E6-8676-21B9-4DF8-4248449E9FCF}"/>
              </a:ext>
            </a:extLst>
          </p:cNvPr>
          <p:cNvSpPr>
            <a:spLocks noGrp="1"/>
          </p:cNvSpPr>
          <p:nvPr>
            <p:ph type="sldNum" sz="quarter" idx="4294967295"/>
          </p:nvPr>
        </p:nvSpPr>
        <p:spPr>
          <a:xfrm>
            <a:off x="7740650" y="5219700"/>
            <a:ext cx="2339975" cy="360363"/>
          </a:xfrm>
          <a:prstGeom prst="rect">
            <a:avLst/>
          </a:prstGeom>
        </p:spPr>
        <p:txBody>
          <a:bodyPr/>
          <a:lstStyle/>
          <a:p>
            <a:pPr lvl="0"/>
            <a:fld id="{E4969A48-D42D-46A9-B6C4-1B83C0ED4970}" type="slidenum">
              <a:rPr/>
              <a:t>21</a:t>
            </a:fld>
            <a:endParaRPr lang="en-US"/>
          </a:p>
        </p:txBody>
      </p:sp>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1" y="174625"/>
            <a:ext cx="10080625" cy="569913"/>
          </a:xfrm>
          <a:prstGeom prst="rect">
            <a:avLst/>
          </a:prstGeom>
        </p:spPr>
        <p:txBody>
          <a:bodyPr vert="horz"/>
          <a:lstStyle/>
          <a:p>
            <a:pPr algn="ctr" rtl="0"/>
            <a:r>
              <a:rPr lang="en-US" sz="4000" b="1" dirty="0">
                <a:solidFill>
                  <a:schemeClr val="tx1"/>
                </a:solidFill>
                <a:latin typeface="+mj-lt"/>
                <a:ea typeface="+mj-ea"/>
                <a:cs typeface="+mj-cs"/>
              </a:rPr>
              <a:t>Auckland Taxis</a:t>
            </a:r>
            <a:endParaRPr lang="en-US" sz="4000" b="1" i="0" u="none" strike="noStrike" kern="1200" dirty="0">
              <a:ln>
                <a:noFill/>
              </a:ln>
              <a:solidFill>
                <a:schemeClr val="tx1"/>
              </a:solidFill>
              <a:latin typeface="Times New Roman" panose="02020603050405020304" pitchFamily="18" charset="0"/>
              <a:ea typeface="Lucida Sans Unicode" pitchFamily="2"/>
              <a:cs typeface="Times New Roman" panose="02020603050405020304" pitchFamily="18" charset="0"/>
            </a:endParaRPr>
          </a:p>
        </p:txBody>
      </p:sp>
      <p:sp>
        <p:nvSpPr>
          <p:cNvPr id="8" name="Rectangle 2">
            <a:extLst>
              <a:ext uri="{FF2B5EF4-FFF2-40B4-BE49-F238E27FC236}">
                <a16:creationId xmlns:a16="http://schemas.microsoft.com/office/drawing/2014/main" id="{C1D08D37-5197-C72C-70C8-936D36C4D65C}"/>
              </a:ext>
            </a:extLst>
          </p:cNvPr>
          <p:cNvSpPr>
            <a:spLocks noChangeArrowheads="1"/>
          </p:cNvSpPr>
          <p:nvPr/>
        </p:nvSpPr>
        <p:spPr bwMode="auto">
          <a:xfrm>
            <a:off x="5157483" y="1369483"/>
            <a:ext cx="4753459"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342900" indent="-342900">
              <a:buFont typeface="Arial" panose="020B0604020202020204" pitchFamily="34" charset="0"/>
              <a:buChar char="•"/>
            </a:pPr>
            <a:r>
              <a:rPr lang="en-US" sz="2200" dirty="0"/>
              <a:t>Standard taxis provide a safe and reliable way to explore the city or for transport between the cruise port and various attractions.</a:t>
            </a:r>
          </a:p>
          <a:p>
            <a:pPr marL="342900" indent="-342900">
              <a:buFont typeface="Arial" panose="020B0604020202020204" pitchFamily="34" charset="0"/>
              <a:buChar char="•"/>
            </a:pPr>
            <a:r>
              <a:rPr lang="en-US" sz="2200" dirty="0"/>
              <a:t>Taxis are easily identified by the XXX designation on their license plates. </a:t>
            </a:r>
          </a:p>
          <a:p>
            <a:pPr marL="342900" indent="-342900">
              <a:buFont typeface="Arial" panose="020B0604020202020204" pitchFamily="34" charset="0"/>
              <a:buChar char="•"/>
            </a:pPr>
            <a:r>
              <a:rPr lang="en-US" sz="2200" dirty="0"/>
              <a:t>Like taxis in most locations the cost is significantly more expensive than other modes of transport.</a:t>
            </a:r>
          </a:p>
        </p:txBody>
      </p:sp>
      <p:pic>
        <p:nvPicPr>
          <p:cNvPr id="4" name="Picture 3" descr="A silver car with a light on top&#10;&#10;Description automatically generated">
            <a:extLst>
              <a:ext uri="{FF2B5EF4-FFF2-40B4-BE49-F238E27FC236}">
                <a16:creationId xmlns:a16="http://schemas.microsoft.com/office/drawing/2014/main" id="{D5ADA4C9-BE2B-0F11-8382-6B2F3F94CD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683" y="1295314"/>
            <a:ext cx="4987803" cy="332520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page10">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F6BF-184F-A7A2-A13B-66EE9C18B79B}"/>
              </a:ext>
            </a:extLst>
          </p:cNvPr>
          <p:cNvSpPr txBox="1">
            <a:spLocks noGrp="1"/>
          </p:cNvSpPr>
          <p:nvPr>
            <p:ph type="title" idx="4294967295"/>
          </p:nvPr>
        </p:nvSpPr>
        <p:spPr>
          <a:xfrm>
            <a:off x="0" y="266142"/>
            <a:ext cx="10080625" cy="1013130"/>
          </a:xfrm>
          <a:prstGeom prst="rect">
            <a:avLst/>
          </a:prstGeom>
        </p:spPr>
        <p:txBody>
          <a:bodyPr vert="horz"/>
          <a:lstStyle/>
          <a:p>
            <a:pPr algn="ctr"/>
            <a:r>
              <a:rPr lang="en-US" sz="4400" b="1" dirty="0">
                <a:solidFill>
                  <a:schemeClr val="tx1"/>
                </a:solidFill>
                <a:latin typeface="Times New Roman" panose="02020603050405020304" pitchFamily="18" charset="0"/>
                <a:cs typeface="Times New Roman" panose="02020603050405020304" pitchFamily="18" charset="0"/>
              </a:rPr>
              <a:t>Auckland Walking Tour</a:t>
            </a:r>
            <a:br>
              <a:rPr lang="en-US" sz="4000" dirty="0">
                <a:solidFill>
                  <a:schemeClr val="tx1"/>
                </a:solidFill>
                <a:latin typeface="Times New Roman" panose="02020603050405020304" pitchFamily="18" charset="0"/>
                <a:cs typeface="Times New Roman" panose="02020603050405020304" pitchFamily="18" charset="0"/>
              </a:rPr>
            </a:br>
            <a:endParaRPr lang="en-US" sz="4000" b="1" dirty="0">
              <a:solidFill>
                <a:srgbClr val="000000"/>
              </a:solidFill>
              <a:latin typeface="Alef" pitchFamily="18"/>
              <a:cs typeface="Alef" pitchFamily="2"/>
            </a:endParaRPr>
          </a:p>
        </p:txBody>
      </p:sp>
      <p:sp>
        <p:nvSpPr>
          <p:cNvPr id="7" name="TextBox 6">
            <a:extLst>
              <a:ext uri="{FF2B5EF4-FFF2-40B4-BE49-F238E27FC236}">
                <a16:creationId xmlns:a16="http://schemas.microsoft.com/office/drawing/2014/main" id="{A99F0288-1B4D-A51A-35D6-AA90A5FC1ECE}"/>
              </a:ext>
            </a:extLst>
          </p:cNvPr>
          <p:cNvSpPr txBox="1"/>
          <p:nvPr/>
        </p:nvSpPr>
        <p:spPr>
          <a:xfrm>
            <a:off x="0" y="1143377"/>
            <a:ext cx="3860799" cy="4401205"/>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Take a Auckland walking tour of the interesting points and historic buildings in the capital city of Auckland. </a:t>
            </a:r>
          </a:p>
          <a:p>
            <a:pPr marL="342900" indent="-34290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Places You Will See in Auckland: Quay Street, Britomart, Ferry Building, Viaduct Harbor, Fish Market, Victoria </a:t>
            </a:r>
            <a:r>
              <a:rPr lang="en-US" sz="2000" dirty="0" err="1">
                <a:latin typeface="Times New Roman" panose="02020603050405020304" pitchFamily="18" charset="0"/>
                <a:cs typeface="Times New Roman" panose="02020603050405020304" pitchFamily="18" charset="0"/>
              </a:rPr>
              <a:t>Park,St</a:t>
            </a:r>
            <a:r>
              <a:rPr lang="en-US" sz="2000" dirty="0">
                <a:latin typeface="Times New Roman" panose="02020603050405020304" pitchFamily="18" charset="0"/>
                <a:cs typeface="Times New Roman" panose="02020603050405020304" pitchFamily="18" charset="0"/>
              </a:rPr>
              <a:t>. Patrick’s Cathedral, Sky Tower, Aotea Square, Albert park, Auckland Domain, War Museum, War Museum, Holy Trinity Cathedral, Rose Garden</a:t>
            </a:r>
          </a:p>
        </p:txBody>
      </p:sp>
      <p:pic>
        <p:nvPicPr>
          <p:cNvPr id="8" name="Picture 7" descr="A map of a city with a map of a city&#10;&#10;Description automatically generated">
            <a:extLst>
              <a:ext uri="{FF2B5EF4-FFF2-40B4-BE49-F238E27FC236}">
                <a16:creationId xmlns:a16="http://schemas.microsoft.com/office/drawing/2014/main" id="{E0DC40AC-DECC-FC62-45A4-3CFB8C31D701}"/>
              </a:ext>
            </a:extLst>
          </p:cNvPr>
          <p:cNvPicPr>
            <a:picLocks noChangeAspect="1"/>
          </p:cNvPicPr>
          <p:nvPr/>
        </p:nvPicPr>
        <p:blipFill rotWithShape="1">
          <a:blip r:embed="rId3">
            <a:extLst>
              <a:ext uri="{28A0092B-C50C-407E-A947-70E740481C1C}">
                <a14:useLocalDpi xmlns:a14="http://schemas.microsoft.com/office/drawing/2010/main" val="0"/>
              </a:ext>
            </a:extLst>
          </a:blip>
          <a:srcRect l="1930" t="3185" r="2233" b="4694"/>
          <a:stretch/>
        </p:blipFill>
        <p:spPr>
          <a:xfrm>
            <a:off x="3860800" y="1050738"/>
            <a:ext cx="6219825" cy="4619811"/>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37306B-320D-8EFA-FCD0-4DD3922C827C}"/>
              </a:ext>
            </a:extLst>
          </p:cNvPr>
          <p:cNvSpPr txBox="1"/>
          <p:nvPr/>
        </p:nvSpPr>
        <p:spPr>
          <a:xfrm>
            <a:off x="0" y="0"/>
            <a:ext cx="10080625" cy="869245"/>
          </a:xfrm>
          <a:prstGeom prst="rect">
            <a:avLst/>
          </a:prstGeom>
        </p:spPr>
        <p:txBody>
          <a:bodyPr vert="horz" lIns="91440" tIns="45720" rIns="91440" bIns="45720" rtlCol="0" anchor="ctr">
            <a:normAutofit/>
          </a:bodyPr>
          <a:lstStyle/>
          <a:p>
            <a:pPr algn="ctr"/>
            <a:r>
              <a:rPr lang="en-US" sz="4400" b="1" dirty="0">
                <a:latin typeface="Times New Roman" panose="02020603050405020304" pitchFamily="18" charset="0"/>
                <a:cs typeface="Times New Roman" panose="02020603050405020304" pitchFamily="18" charset="0"/>
              </a:rPr>
              <a:t>Hop-on Hop-off Tour</a:t>
            </a:r>
          </a:p>
        </p:txBody>
      </p:sp>
      <p:sp>
        <p:nvSpPr>
          <p:cNvPr id="5" name="TextBox 4">
            <a:extLst>
              <a:ext uri="{FF2B5EF4-FFF2-40B4-BE49-F238E27FC236}">
                <a16:creationId xmlns:a16="http://schemas.microsoft.com/office/drawing/2014/main" id="{1AF5FB54-0725-AC46-7FCB-E9CDB56C3059}"/>
              </a:ext>
            </a:extLst>
          </p:cNvPr>
          <p:cNvSpPr txBox="1"/>
          <p:nvPr/>
        </p:nvSpPr>
        <p:spPr>
          <a:xfrm>
            <a:off x="0" y="959557"/>
            <a:ext cx="9990667" cy="869246"/>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 Auckland hop-on hop-off bus tour provides all the benefits of a guided tour—including hassle-free transport and on-board audio commentary—with the flexibility of independent travel. </a:t>
            </a:r>
          </a:p>
        </p:txBody>
      </p:sp>
      <p:pic>
        <p:nvPicPr>
          <p:cNvPr id="4" name="Picture 3" descr="A yellow double decker bus&#10;&#10;Description automatically generated">
            <a:extLst>
              <a:ext uri="{FF2B5EF4-FFF2-40B4-BE49-F238E27FC236}">
                <a16:creationId xmlns:a16="http://schemas.microsoft.com/office/drawing/2014/main" id="{6F7A6108-9888-B827-AF01-A5D5C35814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3824" y="2598209"/>
            <a:ext cx="4616802" cy="3077869"/>
          </a:xfrm>
          <a:prstGeom prst="rect">
            <a:avLst/>
          </a:prstGeom>
        </p:spPr>
      </p:pic>
      <p:sp>
        <p:nvSpPr>
          <p:cNvPr id="9" name="TextBox 8">
            <a:extLst>
              <a:ext uri="{FF2B5EF4-FFF2-40B4-BE49-F238E27FC236}">
                <a16:creationId xmlns:a16="http://schemas.microsoft.com/office/drawing/2014/main" id="{77A88DD5-CB04-5921-C95D-17277D8D9814}"/>
              </a:ext>
            </a:extLst>
          </p:cNvPr>
          <p:cNvSpPr txBox="1"/>
          <p:nvPr/>
        </p:nvSpPr>
        <p:spPr>
          <a:xfrm>
            <a:off x="5463823" y="1723180"/>
            <a:ext cx="4616802" cy="830997"/>
          </a:xfrm>
          <a:prstGeom prst="rect">
            <a:avLst/>
          </a:prstGeom>
          <a:noFill/>
        </p:spPr>
        <p:txBody>
          <a:bodyPr wrap="square">
            <a:spAutoFit/>
          </a:bodyPr>
          <a:lstStyle/>
          <a:p>
            <a:pPr algn="ctr"/>
            <a:r>
              <a:rPr lang="en-US" sz="2400" b="1" dirty="0">
                <a:effectLst/>
                <a:latin typeface="Times New Roman" panose="02020603050405020304" pitchFamily="18" charset="0"/>
                <a:cs typeface="Times New Roman" panose="02020603050405020304" pitchFamily="18" charset="0"/>
              </a:rPr>
              <a:t>Adult $55, Child $27</a:t>
            </a:r>
            <a:br>
              <a:rPr lang="en-US" sz="2400" b="1" dirty="0">
                <a:effectLst/>
                <a:latin typeface="Times New Roman" panose="02020603050405020304" pitchFamily="18" charset="0"/>
                <a:cs typeface="Times New Roman" panose="02020603050405020304" pitchFamily="18" charset="0"/>
              </a:rPr>
            </a:br>
            <a:r>
              <a:rPr lang="en-US" sz="2400" b="1" dirty="0">
                <a:effectLst/>
                <a:latin typeface="Times New Roman" panose="02020603050405020304" pitchFamily="18" charset="0"/>
                <a:cs typeface="Times New Roman" panose="02020603050405020304" pitchFamily="18" charset="0"/>
              </a:rPr>
              <a:t>Family $150*</a:t>
            </a:r>
          </a:p>
        </p:txBody>
      </p:sp>
      <p:pic>
        <p:nvPicPr>
          <p:cNvPr id="11" name="Picture 10" descr="A map of a route&#10;&#10;Description automatically generated">
            <a:extLst>
              <a:ext uri="{FF2B5EF4-FFF2-40B4-BE49-F238E27FC236}">
                <a16:creationId xmlns:a16="http://schemas.microsoft.com/office/drawing/2014/main" id="{6FC0112A-22E5-FD7B-0093-7E7A886A364E}"/>
              </a:ext>
            </a:extLst>
          </p:cNvPr>
          <p:cNvPicPr>
            <a:picLocks noChangeAspect="1"/>
          </p:cNvPicPr>
          <p:nvPr/>
        </p:nvPicPr>
        <p:blipFill rotWithShape="1">
          <a:blip r:embed="rId3">
            <a:extLst>
              <a:ext uri="{28A0092B-C50C-407E-A947-70E740481C1C}">
                <a14:useLocalDpi xmlns:a14="http://schemas.microsoft.com/office/drawing/2010/main" val="0"/>
              </a:ext>
            </a:extLst>
          </a:blip>
          <a:srcRect b="4172"/>
          <a:stretch/>
        </p:blipFill>
        <p:spPr>
          <a:xfrm>
            <a:off x="0" y="2140910"/>
            <a:ext cx="5463823" cy="3532937"/>
          </a:xfrm>
          <a:prstGeom prst="rect">
            <a:avLst/>
          </a:prstGeom>
        </p:spPr>
      </p:pic>
    </p:spTree>
    <p:extLst>
      <p:ext uri="{BB962C8B-B14F-4D97-AF65-F5344CB8AC3E}">
        <p14:creationId xmlns:p14="http://schemas.microsoft.com/office/powerpoint/2010/main" val="2196885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1309512"/>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sz="4400" dirty="0">
                <a:latin typeface="Times New Roman" panose="02020603050405020304" pitchFamily="18" charset="0"/>
                <a:cs typeface="Times New Roman" panose="02020603050405020304" pitchFamily="18" charset="0"/>
              </a:rPr>
              <a:t>Quay Street</a:t>
            </a:r>
            <a:endParaRPr lang="en-US" sz="4400" b="1" dirty="0">
              <a:solidFill>
                <a:schemeClr val="tx1"/>
              </a:solidFill>
              <a:latin typeface="+mj-lt"/>
              <a:ea typeface="+mj-ea"/>
              <a:cs typeface="+mj-cs"/>
            </a:endParaRPr>
          </a:p>
        </p:txBody>
      </p:sp>
      <p:sp>
        <p:nvSpPr>
          <p:cNvPr id="4" name="TextBox 3">
            <a:extLst>
              <a:ext uri="{FF2B5EF4-FFF2-40B4-BE49-F238E27FC236}">
                <a16:creationId xmlns:a16="http://schemas.microsoft.com/office/drawing/2014/main" id="{8FFDB5B2-111A-07DF-81E6-5575667F2D53}"/>
              </a:ext>
            </a:extLst>
          </p:cNvPr>
          <p:cNvSpPr txBox="1"/>
          <p:nvPr/>
        </p:nvSpPr>
        <p:spPr>
          <a:xfrm>
            <a:off x="79022" y="1174044"/>
            <a:ext cx="10001602" cy="4278489"/>
          </a:xfrm>
          <a:prstGeom prst="rect">
            <a:avLst/>
          </a:prstGeom>
        </p:spPr>
        <p:txBody>
          <a:bodyPr vert="horz" lIns="91440" tIns="45720" rIns="91440" bIns="45720" rtlCol="0">
            <a:normAutofit fontScale="92500" lnSpcReduction="10000"/>
          </a:bodyPr>
          <a:lstStyle/>
          <a:p>
            <a:pPr indent="-228600">
              <a:lnSpc>
                <a:spcPct val="110000"/>
              </a:lnSpc>
              <a:spcAft>
                <a:spcPts val="60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Quay Street</a:t>
            </a:r>
            <a:r>
              <a:rPr lang="en-US" sz="2400" dirty="0">
                <a:latin typeface="Times New Roman" panose="02020603050405020304" pitchFamily="18" charset="0"/>
                <a:cs typeface="Times New Roman" panose="02020603050405020304" pitchFamily="18" charset="0"/>
              </a:rPr>
              <a:t> is the northernmost street in the Auckland CBD, New Zealand. </a:t>
            </a:r>
          </a:p>
          <a:p>
            <a:pPr>
              <a:lnSpc>
                <a:spcPct val="110000"/>
              </a:lnSpc>
              <a:spcAft>
                <a:spcPts val="600"/>
              </a:spcAft>
            </a:pPr>
            <a:r>
              <a:rPr lang="en-US" sz="2400" dirty="0">
                <a:latin typeface="Times New Roman" panose="02020603050405020304" pitchFamily="18" charset="0"/>
                <a:cs typeface="Times New Roman" panose="02020603050405020304" pitchFamily="18" charset="0"/>
              </a:rPr>
              <a:t>The Auckland Ferry Terminal,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which has ferries running to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Devonport, Waiheke Island, and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other places in Waitematā Harbor;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the Hilton Auckland hotel; and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Ports of Auckland are on the north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side of the street. </a:t>
            </a:r>
          </a:p>
          <a:p>
            <a:pPr indent="-228600">
              <a:lnSpc>
                <a:spcPct val="11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Britomart Transport Centre,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Queen Elizabeth Square and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Grand Mercure Auckland hotel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are on the south side. </a:t>
            </a:r>
            <a:endParaRPr lang="en-US" sz="1500" dirty="0">
              <a:latin typeface="Times New Roman" panose="02020603050405020304" pitchFamily="18" charset="0"/>
              <a:cs typeface="Times New Roman" panose="02020603050405020304" pitchFamily="18" charset="0"/>
            </a:endParaRPr>
          </a:p>
        </p:txBody>
      </p:sp>
      <p:pic>
        <p:nvPicPr>
          <p:cNvPr id="5" name="Picture 4" descr="A map of a city&#10;&#10;Description automatically generated">
            <a:extLst>
              <a:ext uri="{FF2B5EF4-FFF2-40B4-BE49-F238E27FC236}">
                <a16:creationId xmlns:a16="http://schemas.microsoft.com/office/drawing/2014/main" id="{BC216866-1AF5-DC69-CC63-FBC2447E4850}"/>
              </a:ext>
            </a:extLst>
          </p:cNvPr>
          <p:cNvPicPr>
            <a:picLocks noChangeAspect="1"/>
          </p:cNvPicPr>
          <p:nvPr/>
        </p:nvPicPr>
        <p:blipFill rotWithShape="1">
          <a:blip r:embed="rId4">
            <a:extLst>
              <a:ext uri="{28A0092B-C50C-407E-A947-70E740481C1C}">
                <a14:useLocalDpi xmlns:a14="http://schemas.microsoft.com/office/drawing/2010/main" val="0"/>
              </a:ext>
            </a:extLst>
          </a:blip>
          <a:srcRect l="2775"/>
          <a:stretch/>
        </p:blipFill>
        <p:spPr>
          <a:xfrm>
            <a:off x="4346222" y="1738490"/>
            <a:ext cx="5734402" cy="3932060"/>
          </a:xfrm>
          <a:prstGeom prst="rect">
            <a:avLst/>
          </a:prstGeom>
        </p:spPr>
      </p:pic>
    </p:spTree>
  </p:cSld>
  <p:clrMapOvr>
    <a:masterClrMapping/>
  </p:clrMapOvr>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112712"/>
            <a:ext cx="10080605" cy="1142118"/>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sz="4400" dirty="0">
                <a:latin typeface="Times New Roman" panose="02020603050405020304" pitchFamily="18" charset="0"/>
                <a:cs typeface="Times New Roman" panose="02020603050405020304" pitchFamily="18" charset="0"/>
              </a:rPr>
              <a:t>Britomart</a:t>
            </a:r>
            <a:endParaRPr lang="en-US" b="1" dirty="0">
              <a:solidFill>
                <a:schemeClr val="tx1"/>
              </a:solidFill>
              <a:latin typeface="+mj-lt"/>
              <a:ea typeface="+mj-ea"/>
              <a:cs typeface="+mj-cs"/>
            </a:endParaRPr>
          </a:p>
        </p:txBody>
      </p:sp>
      <p:sp>
        <p:nvSpPr>
          <p:cNvPr id="6" name="TextBox 5">
            <a:extLst>
              <a:ext uri="{FF2B5EF4-FFF2-40B4-BE49-F238E27FC236}">
                <a16:creationId xmlns:a16="http://schemas.microsoft.com/office/drawing/2014/main" id="{48767DE4-A04E-315D-87FC-D30A1881346D}"/>
              </a:ext>
            </a:extLst>
          </p:cNvPr>
          <p:cNvSpPr txBox="1"/>
          <p:nvPr/>
        </p:nvSpPr>
        <p:spPr>
          <a:xfrm>
            <a:off x="4514850" y="1133475"/>
            <a:ext cx="5475817" cy="4026146"/>
          </a:xfrm>
          <a:prstGeom prst="rect">
            <a:avLst/>
          </a:prstGeom>
        </p:spPr>
        <p:txBody>
          <a:bodyPr vert="horz" lIns="91440" tIns="45720" rIns="91440" bIns="45720" rtlCol="0" anchor="t">
            <a:no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Britomart transport and entertainment precinct, is named for the HMS Britomart, a British brig that raised the Union Jack over Auckland for the first time in 1840.</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Britomart is the central train station and bus transport hub, but the area is also full of renovated historic buildings housing everything from clothing boutiques, bars and nightclubs, yoga studios, and fantastic international cuisine.</a:t>
            </a:r>
          </a:p>
          <a:p>
            <a:pPr indent="-228600">
              <a:lnSpc>
                <a:spcPct val="90000"/>
              </a:lnSpc>
              <a:spcAft>
                <a:spcPts val="600"/>
              </a:spcAft>
              <a:buFont typeface="Arial" panose="020B0604020202020204" pitchFamily="34" charset="0"/>
              <a:buChar char="•"/>
            </a:pPr>
            <a:endParaRPr lang="en-US" sz="2200" dirty="0"/>
          </a:p>
        </p:txBody>
      </p:sp>
      <p:pic>
        <p:nvPicPr>
          <p:cNvPr id="7" name="Picture 6" descr="A courtyard with a glass dome and trees&#10;&#10;Description automatically generated with medium confidence">
            <a:extLst>
              <a:ext uri="{FF2B5EF4-FFF2-40B4-BE49-F238E27FC236}">
                <a16:creationId xmlns:a16="http://schemas.microsoft.com/office/drawing/2014/main" id="{203FC311-D546-128E-59CB-6B10ACEED867}"/>
              </a:ext>
            </a:extLst>
          </p:cNvPr>
          <p:cNvPicPr>
            <a:picLocks noChangeAspect="1"/>
          </p:cNvPicPr>
          <p:nvPr/>
        </p:nvPicPr>
        <p:blipFill rotWithShape="1">
          <a:blip r:embed="rId3">
            <a:extLst>
              <a:ext uri="{28A0092B-C50C-407E-A947-70E740481C1C}">
                <a14:useLocalDpi xmlns:a14="http://schemas.microsoft.com/office/drawing/2010/main" val="0"/>
              </a:ext>
            </a:extLst>
          </a:blip>
          <a:srcRect b="9409"/>
          <a:stretch/>
        </p:blipFill>
        <p:spPr>
          <a:xfrm>
            <a:off x="0" y="1133475"/>
            <a:ext cx="4514850" cy="2994202"/>
          </a:xfrm>
          <a:prstGeom prst="rect">
            <a:avLst/>
          </a:prstGeom>
        </p:spPr>
      </p:pic>
    </p:spTree>
    <p:extLst>
      <p:ext uri="{BB962C8B-B14F-4D97-AF65-F5344CB8AC3E}">
        <p14:creationId xmlns:p14="http://schemas.microsoft.com/office/powerpoint/2010/main" val="923250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1207912"/>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sz="4400" dirty="0">
                <a:latin typeface="Times New Roman" panose="02020603050405020304" pitchFamily="18" charset="0"/>
                <a:cs typeface="Times New Roman" panose="02020603050405020304" pitchFamily="18" charset="0"/>
              </a:rPr>
              <a:t> Ferry Building</a:t>
            </a:r>
            <a:endParaRPr lang="en-US" sz="4400" b="1" dirty="0">
              <a:solidFill>
                <a:schemeClr val="tx1"/>
              </a:solidFill>
              <a:latin typeface="+mj-lt"/>
              <a:ea typeface="+mj-ea"/>
              <a:cs typeface="+mj-cs"/>
            </a:endParaRPr>
          </a:p>
        </p:txBody>
      </p:sp>
      <p:sp>
        <p:nvSpPr>
          <p:cNvPr id="4" name="TextBox 3">
            <a:extLst>
              <a:ext uri="{FF2B5EF4-FFF2-40B4-BE49-F238E27FC236}">
                <a16:creationId xmlns:a16="http://schemas.microsoft.com/office/drawing/2014/main" id="{9FECAC60-4F09-72CB-C543-038866BAADFF}"/>
              </a:ext>
            </a:extLst>
          </p:cNvPr>
          <p:cNvSpPr txBox="1"/>
          <p:nvPr/>
        </p:nvSpPr>
        <p:spPr>
          <a:xfrm>
            <a:off x="146756" y="1207913"/>
            <a:ext cx="5419019" cy="2990850"/>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Explore the crown jewel of the harbor front, the Auckland Ferry Terminal. The site of this magnificent terminal was once just salt and sea breeze, the land reclaimed by building a base of native granite. </a:t>
            </a:r>
          </a:p>
          <a:p>
            <a:pPr indent="-228600">
              <a:lnSpc>
                <a:spcPct val="90000"/>
              </a:lnSpc>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When the terminal was completed in 1912, people catching a ferry thought the building was so beautiful that they didn’t want to leave! </a:t>
            </a:r>
          </a:p>
        </p:txBody>
      </p:sp>
      <p:pic>
        <p:nvPicPr>
          <p:cNvPr id="5" name="Picture 4" descr="A building with a large tower&#10;&#10;Description automatically generated with medium confidence">
            <a:extLst>
              <a:ext uri="{FF2B5EF4-FFF2-40B4-BE49-F238E27FC236}">
                <a16:creationId xmlns:a16="http://schemas.microsoft.com/office/drawing/2014/main" id="{ED0AA9D5-7507-2BAD-FD53-D8F6318E14E0}"/>
              </a:ext>
            </a:extLst>
          </p:cNvPr>
          <p:cNvPicPr>
            <a:picLocks noChangeAspect="1"/>
          </p:cNvPicPr>
          <p:nvPr/>
        </p:nvPicPr>
        <p:blipFill rotWithShape="1">
          <a:blip r:embed="rId3">
            <a:extLst>
              <a:ext uri="{28A0092B-C50C-407E-A947-70E740481C1C}">
                <a14:useLocalDpi xmlns:a14="http://schemas.microsoft.com/office/drawing/2010/main" val="0"/>
              </a:ext>
            </a:extLst>
          </a:blip>
          <a:srcRect b="3904"/>
          <a:stretch/>
        </p:blipFill>
        <p:spPr>
          <a:xfrm>
            <a:off x="5565775" y="1193096"/>
            <a:ext cx="4514850" cy="2874079"/>
          </a:xfrm>
          <a:prstGeom prst="rect">
            <a:avLst/>
          </a:prstGeom>
        </p:spPr>
      </p:pic>
      <p:sp>
        <p:nvSpPr>
          <p:cNvPr id="8" name="TextBox 7">
            <a:extLst>
              <a:ext uri="{FF2B5EF4-FFF2-40B4-BE49-F238E27FC236}">
                <a16:creationId xmlns:a16="http://schemas.microsoft.com/office/drawing/2014/main" id="{E3D0B2CC-C1BA-33A9-00F4-69B7833E26CA}"/>
              </a:ext>
            </a:extLst>
          </p:cNvPr>
          <p:cNvSpPr txBox="1"/>
          <p:nvPr/>
        </p:nvSpPr>
        <p:spPr>
          <a:xfrm>
            <a:off x="189617" y="3756180"/>
            <a:ext cx="9891007" cy="1637371"/>
          </a:xfrm>
          <a:prstGeom prst="rect">
            <a:avLst/>
          </a:prstGeom>
          <a:noFill/>
        </p:spPr>
        <p:txBody>
          <a:bodyPr wrap="square">
            <a:spAutoFit/>
          </a:bodyPr>
          <a:lstStyle/>
          <a:p>
            <a:pPr indent="-228600">
              <a:lnSpc>
                <a:spcPct val="90000"/>
              </a:lnSpc>
              <a:spcAft>
                <a:spcPts val="600"/>
              </a:spcAft>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indent="-228600">
              <a:lnSpc>
                <a:spcPct val="90000"/>
              </a:lnSpc>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Ferry Terminal building is composed of two main structures, a yellow Edwardian Baroque building facing Queen Street and the CBD, and a newer waiting area building (which became the actual ferry terminal of today) facing the Waitematā Harbor.</a:t>
            </a:r>
          </a:p>
        </p:txBody>
      </p:sp>
    </p:spTree>
    <p:extLst>
      <p:ext uri="{BB962C8B-B14F-4D97-AF65-F5344CB8AC3E}">
        <p14:creationId xmlns:p14="http://schemas.microsoft.com/office/powerpoint/2010/main" val="35278942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5057319" y="0"/>
            <a:ext cx="5020785" cy="1816404"/>
          </a:xfrm>
          <a:prstGeom prst="rect">
            <a:avLst/>
          </a:prstGeom>
        </p:spPr>
        <p:txBody>
          <a:bodyPr vert="horz" lIns="91440" tIns="45720" rIns="91440" bIns="45720" rtlCol="0" anchor="ctr">
            <a:normAutofit/>
          </a:bodyPr>
          <a:lstStyle/>
          <a:p>
            <a:r>
              <a:rPr lang="en-US" dirty="0">
                <a:latin typeface="Times New Roman" panose="02020603050405020304" pitchFamily="18" charset="0"/>
                <a:cs typeface="Times New Roman" panose="02020603050405020304" pitchFamily="18" charset="0"/>
              </a:rPr>
              <a:t>Viaduct Harbor</a:t>
            </a:r>
            <a:endParaRPr lang="en-US" b="1" dirty="0">
              <a:latin typeface="Times New Roman" panose="02020603050405020304" pitchFamily="18" charset="0"/>
              <a:cs typeface="Times New Roman" panose="02020603050405020304" pitchFamily="18" charset="0"/>
            </a:endParaRPr>
          </a:p>
        </p:txBody>
      </p:sp>
      <p:pic>
        <p:nvPicPr>
          <p:cNvPr id="4" name="Picture 3" descr="A city with a body of water&#10;&#10;Description automatically generated">
            <a:extLst>
              <a:ext uri="{FF2B5EF4-FFF2-40B4-BE49-F238E27FC236}">
                <a16:creationId xmlns:a16="http://schemas.microsoft.com/office/drawing/2014/main" id="{56E5768C-9D26-34AC-E476-ECCF66B16DC5}"/>
              </a:ext>
            </a:extLst>
          </p:cNvPr>
          <p:cNvPicPr>
            <a:picLocks noChangeAspect="1"/>
          </p:cNvPicPr>
          <p:nvPr/>
        </p:nvPicPr>
        <p:blipFill>
          <a:blip r:embed="rId3">
            <a:extLst>
              <a:ext uri="{28A0092B-C50C-407E-A947-70E740481C1C}">
                <a14:useLocalDpi xmlns:a14="http://schemas.microsoft.com/office/drawing/2010/main" val="0"/>
              </a:ext>
            </a:extLst>
          </a:blip>
          <a:srcRect r="33112" b="1"/>
          <a:stretch/>
        </p:blipFill>
        <p:spPr>
          <a:xfrm>
            <a:off x="20" y="10"/>
            <a:ext cx="5057299" cy="567054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6" name="TextBox 5">
            <a:extLst>
              <a:ext uri="{FF2B5EF4-FFF2-40B4-BE49-F238E27FC236}">
                <a16:creationId xmlns:a16="http://schemas.microsoft.com/office/drawing/2014/main" id="{7FBAD773-77E8-D955-9211-F538C7F67BBE}"/>
              </a:ext>
            </a:extLst>
          </p:cNvPr>
          <p:cNvSpPr txBox="1"/>
          <p:nvPr/>
        </p:nvSpPr>
        <p:spPr>
          <a:xfrm>
            <a:off x="5057319" y="1476376"/>
            <a:ext cx="5020785" cy="3631058"/>
          </a:xfrm>
          <a:prstGeom prst="rect">
            <a:avLst/>
          </a:prstGeom>
        </p:spPr>
        <p:txBody>
          <a:bodyPr vert="horz" lIns="91440" tIns="45720" rIns="91440" bIns="45720" rtlCol="0">
            <a:normAutofit fontScale="92500"/>
          </a:bodyPr>
          <a:lstStyle/>
          <a:p>
            <a:pPr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Viaduct Harbor is home to some of Auckland’s best restaurants and bars. From cocktails to cafes, there is something to inspire everyone’s palette.</a:t>
            </a:r>
          </a:p>
          <a:p>
            <a:pPr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 is also a world-class marina, luxury hotels, apartment living and business quarters, </a:t>
            </a:r>
          </a:p>
          <a:p>
            <a:pPr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Viaduct </a:t>
            </a:r>
            <a:r>
              <a:rPr lang="en-US" sz="2400" dirty="0" err="1">
                <a:latin typeface="Times New Roman" panose="02020603050405020304" pitchFamily="18" charset="0"/>
                <a:cs typeface="Times New Roman" panose="02020603050405020304" pitchFamily="18" charset="0"/>
              </a:rPr>
              <a:t>Harbour</a:t>
            </a:r>
            <a:r>
              <a:rPr lang="en-US" sz="2400" dirty="0">
                <a:latin typeface="Times New Roman" panose="02020603050405020304" pitchFamily="18" charset="0"/>
                <a:cs typeface="Times New Roman" panose="02020603050405020304" pitchFamily="18" charset="0"/>
              </a:rPr>
              <a:t> is a vibrant waterfront community welcoming residents, workers and visitors to the heart of Auckland.</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119441" y="5255759"/>
            <a:ext cx="2268141" cy="301905"/>
          </a:xfrm>
          <a:prstGeom prst="rect">
            <a:avLst/>
          </a:prstGeom>
        </p:spPr>
        <p:txBody>
          <a:bodyPr vert="horz" lIns="91440" tIns="45720" rIns="91440" bIns="45720" rtlCol="0" anchor="ctr">
            <a:normAutofit/>
          </a:bodyPr>
          <a:lstStyle/>
          <a:p>
            <a:pPr algn="r">
              <a:spcAft>
                <a:spcPts val="600"/>
              </a:spcAft>
              <a:defRPr/>
            </a:pPr>
            <a:fld id="{208CE974-47AF-47AF-99E9-12A62538A846}" type="slidenum">
              <a:rPr lang="en-US" sz="1200">
                <a:solidFill>
                  <a:prstClr val="black">
                    <a:tint val="75000"/>
                  </a:prstClr>
                </a:solidFill>
                <a:latin typeface="Calibri" panose="020F0502020204030204"/>
              </a:rPr>
              <a:pPr algn="r">
                <a:spcAft>
                  <a:spcPts val="600"/>
                </a:spcAft>
                <a:defRPr/>
              </a:pPr>
              <a:t>27</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1397595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1" y="0"/>
            <a:ext cx="10080625" cy="1073150"/>
          </a:xfrm>
          <a:prstGeom prst="rect">
            <a:avLst/>
          </a:prstGeom>
        </p:spPr>
        <p:txBody>
          <a:bodyPr vert="horz" lIns="91440" tIns="45720" rIns="91440" bIns="45720" rtlCol="0" anchor="ctr">
            <a:noAutofit/>
          </a:bodyPr>
          <a:lstStyle/>
          <a:p>
            <a:pPr algn="ctr" rtl="0" hangingPunct="1">
              <a:lnSpc>
                <a:spcPct val="90000"/>
              </a:lnSpc>
              <a:spcBef>
                <a:spcPct val="0"/>
              </a:spcBef>
            </a:pPr>
            <a:r>
              <a:rPr lang="en-US" sz="3600" dirty="0">
                <a:latin typeface="Times New Roman" panose="02020603050405020304" pitchFamily="18" charset="0"/>
                <a:cs typeface="Times New Roman" panose="02020603050405020304" pitchFamily="18" charset="0"/>
              </a:rPr>
              <a:t>Auckland Fish Market</a:t>
            </a:r>
            <a:endParaRPr lang="en-US" sz="3600" b="1" dirty="0">
              <a:solidFill>
                <a:schemeClr val="tx1"/>
              </a:solidFill>
              <a:latin typeface="+mj-lt"/>
              <a:ea typeface="+mj-ea"/>
              <a:cs typeface="+mj-cs"/>
            </a:endParaRPr>
          </a:p>
        </p:txBody>
      </p:sp>
      <p:sp>
        <p:nvSpPr>
          <p:cNvPr id="6" name="TextBox 5">
            <a:extLst>
              <a:ext uri="{FF2B5EF4-FFF2-40B4-BE49-F238E27FC236}">
                <a16:creationId xmlns:a16="http://schemas.microsoft.com/office/drawing/2014/main" id="{0F539378-BC21-9694-A290-E3F3D0B496C6}"/>
              </a:ext>
            </a:extLst>
          </p:cNvPr>
          <p:cNvSpPr txBox="1"/>
          <p:nvPr/>
        </p:nvSpPr>
        <p:spPr>
          <a:xfrm>
            <a:off x="133350" y="1073150"/>
            <a:ext cx="9877425" cy="1073150"/>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Auckland Fish Market is not just a place to be fresh fish, it also has dozens of places to eat fish as well.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It is widely considered one of the best Fish Markets in New Zealand and well worth the visit.</a:t>
            </a:r>
            <a:endParaRPr lang="en-US" sz="2000" dirty="0"/>
          </a:p>
        </p:txBody>
      </p:sp>
      <p:pic>
        <p:nvPicPr>
          <p:cNvPr id="8" name="Picture 7" descr="A plate of food on a table&#10;&#10;Description automatically generated">
            <a:extLst>
              <a:ext uri="{FF2B5EF4-FFF2-40B4-BE49-F238E27FC236}">
                <a16:creationId xmlns:a16="http://schemas.microsoft.com/office/drawing/2014/main" id="{B84DE938-54D9-A029-40D6-D83A238ECE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49258"/>
            <a:ext cx="10080624" cy="3401226"/>
          </a:xfrm>
          <a:prstGeom prst="rect">
            <a:avLst/>
          </a:prstGeom>
        </p:spPr>
      </p:pic>
    </p:spTree>
    <p:extLst>
      <p:ext uri="{BB962C8B-B14F-4D97-AF65-F5344CB8AC3E}">
        <p14:creationId xmlns:p14="http://schemas.microsoft.com/office/powerpoint/2010/main" val="3931875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1" y="0"/>
            <a:ext cx="10080625" cy="1241425"/>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dirty="0">
                <a:latin typeface="Times New Roman" panose="02020603050405020304" pitchFamily="18" charset="0"/>
                <a:cs typeface="Times New Roman" panose="02020603050405020304" pitchFamily="18" charset="0"/>
              </a:rPr>
              <a:t>Victoria Park</a:t>
            </a:r>
            <a:endParaRPr lang="en-US" b="1" dirty="0">
              <a:solidFill>
                <a:schemeClr val="tx1"/>
              </a:solidFill>
              <a:latin typeface="+mj-lt"/>
              <a:ea typeface="+mj-ea"/>
              <a:cs typeface="+mj-cs"/>
            </a:endParaRPr>
          </a:p>
        </p:txBody>
      </p:sp>
      <p:sp>
        <p:nvSpPr>
          <p:cNvPr id="4" name="TextBox 3">
            <a:extLst>
              <a:ext uri="{FF2B5EF4-FFF2-40B4-BE49-F238E27FC236}">
                <a16:creationId xmlns:a16="http://schemas.microsoft.com/office/drawing/2014/main" id="{DBFE43F3-A620-1C8B-9DA8-A836C3CD8EBE}"/>
              </a:ext>
            </a:extLst>
          </p:cNvPr>
          <p:cNvSpPr txBox="1"/>
          <p:nvPr/>
        </p:nvSpPr>
        <p:spPr>
          <a:xfrm>
            <a:off x="214490" y="1095023"/>
            <a:ext cx="5824360" cy="2734028"/>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b="1" dirty="0"/>
              <a:t>Victoria Park</a:t>
            </a:r>
            <a:r>
              <a:rPr lang="en-US" sz="2000" dirty="0"/>
              <a:t> is a park and sports ground in the </a:t>
            </a:r>
            <a:r>
              <a:rPr lang="en-US" sz="2000" dirty="0">
                <a:hlinkClick r:id="rId3" tooltip="Auckland CBD"/>
              </a:rPr>
              <a:t>Auckland city </a:t>
            </a:r>
            <a:r>
              <a:rPr lang="en-US" sz="2000" dirty="0" err="1">
                <a:hlinkClick r:id="rId3" tooltip="Auckland CBD"/>
              </a:rPr>
              <a:t>centre</a:t>
            </a:r>
            <a:r>
              <a:rPr lang="en-US" sz="2000" dirty="0"/>
              <a:t>, New Zealand. It was opened in 1905 and named after the queen who had died four years earlier. It lies on reclaimed bay land in </a:t>
            </a:r>
            <a:r>
              <a:rPr lang="en-US" sz="2000" dirty="0">
                <a:hlinkClick r:id="rId4" tooltip="Freemans Bay"/>
              </a:rPr>
              <a:t>Freemans Bay</a:t>
            </a:r>
            <a:r>
              <a:rPr lang="en-US" sz="2000" dirty="0"/>
              <a:t>, a suburb directly west of the </a:t>
            </a:r>
            <a:r>
              <a:rPr lang="en-US" sz="2000" dirty="0">
                <a:hlinkClick r:id="rId3" tooltip="Auckland CBD"/>
              </a:rPr>
              <a:t>Auckland CBD</a:t>
            </a:r>
            <a:r>
              <a:rPr lang="en-US" sz="2000" dirty="0"/>
              <a:t>. However, it does not have direct connection to the foreshore anymore, as the </a:t>
            </a:r>
            <a:r>
              <a:rPr lang="en-US" sz="2000" dirty="0">
                <a:hlinkClick r:id="rId5" tooltip="Western Reclamation"/>
              </a:rPr>
              <a:t>Western Reclamation</a:t>
            </a:r>
            <a:r>
              <a:rPr lang="en-US" sz="2000" dirty="0"/>
              <a:t> and the </a:t>
            </a:r>
            <a:r>
              <a:rPr lang="en-US" sz="2000" dirty="0">
                <a:hlinkClick r:id="rId6" tooltip="Viaduct Basin"/>
              </a:rPr>
              <a:t>Viaduct Basin</a:t>
            </a:r>
            <a:r>
              <a:rPr lang="en-US" sz="2000" dirty="0"/>
              <a:t> quarter lie between it and the </a:t>
            </a:r>
            <a:r>
              <a:rPr lang="en-US" sz="2000" dirty="0">
                <a:hlinkClick r:id="rId7" tooltip="Waitematā Harbour"/>
              </a:rPr>
              <a:t>Waitematā </a:t>
            </a:r>
            <a:r>
              <a:rPr lang="en-US" sz="2000" dirty="0" err="1">
                <a:hlinkClick r:id="rId7" tooltip="Waitematā Harbour"/>
              </a:rPr>
              <a:t>Harbour</a:t>
            </a:r>
            <a:r>
              <a:rPr lang="en-US" sz="2000" dirty="0"/>
              <a:t>. The bay started to be filled in as early as the 1870s although the bulk of the reclamation appears to have happened after 1901. The Park was 'finished' around 1912, the area to the north (called the Western Reclamation) dates from after that. </a:t>
            </a:r>
          </a:p>
        </p:txBody>
      </p:sp>
      <p:pic>
        <p:nvPicPr>
          <p:cNvPr id="5" name="Picture 4" descr="A row of trees on a path&#10;&#10;Description automatically generated">
            <a:extLst>
              <a:ext uri="{FF2B5EF4-FFF2-40B4-BE49-F238E27FC236}">
                <a16:creationId xmlns:a16="http://schemas.microsoft.com/office/drawing/2014/main" id="{5DC728A5-E62E-1EEC-A656-BAE0571E1C7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26325" y="2160270"/>
            <a:ext cx="2143125" cy="2143125"/>
          </a:xfrm>
          <a:prstGeom prst="rect">
            <a:avLst/>
          </a:prstGeom>
        </p:spPr>
      </p:pic>
    </p:spTree>
    <p:extLst>
      <p:ext uri="{BB962C8B-B14F-4D97-AF65-F5344CB8AC3E}">
        <p14:creationId xmlns:p14="http://schemas.microsoft.com/office/powerpoint/2010/main" val="303803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16759" y="332140"/>
            <a:ext cx="10080625" cy="757237"/>
          </a:xfrm>
          <a:prstGeom prst="rect">
            <a:avLst/>
          </a:prstGeom>
        </p:spPr>
        <p:txBody>
          <a:bodyPr vert="horz" wrap="square">
            <a:spAutoFit/>
          </a:bodyPr>
          <a:lstStyle/>
          <a:p>
            <a:pPr lvl="0" algn="ctr" rtl="0"/>
            <a:r>
              <a:rPr lang="en-US" sz="4800" dirty="0">
                <a:solidFill>
                  <a:srgbClr val="000000"/>
                </a:solidFill>
                <a:latin typeface="Times New Roman" panose="02020603050405020304" pitchFamily="18" charset="0"/>
                <a:cs typeface="Times New Roman" panose="02020603050405020304" pitchFamily="18" charset="0"/>
              </a:rPr>
              <a:t>My Port Philosophy</a:t>
            </a:r>
          </a:p>
        </p:txBody>
      </p:sp>
      <p:sp>
        <p:nvSpPr>
          <p:cNvPr id="5" name="TextBox 4">
            <a:extLst>
              <a:ext uri="{FF2B5EF4-FFF2-40B4-BE49-F238E27FC236}">
                <a16:creationId xmlns:a16="http://schemas.microsoft.com/office/drawing/2014/main" id="{F5E54D92-8C3C-3B79-29B6-308DFBDB5850}"/>
              </a:ext>
            </a:extLst>
          </p:cNvPr>
          <p:cNvSpPr txBox="1"/>
          <p:nvPr/>
        </p:nvSpPr>
        <p:spPr>
          <a:xfrm>
            <a:off x="440264" y="1089377"/>
            <a:ext cx="9166577" cy="3816366"/>
          </a:xfrm>
          <a:prstGeom prst="rect">
            <a:avLst/>
          </a:prstGeom>
          <a:noFill/>
        </p:spPr>
        <p:txBody>
          <a:bodyPr wrap="square">
            <a:sp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over 200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for that type of port.</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196850"/>
            <a:ext cx="10080625" cy="922338"/>
          </a:xfrm>
          <a:prstGeom prst="rect">
            <a:avLst/>
          </a:prstGeom>
        </p:spPr>
        <p:txBody>
          <a:bodyPr vert="horz" lIns="91440" tIns="45720" rIns="91440" bIns="45720" rtlCol="0" anchor="b">
            <a:normAutofit/>
          </a:bodyPr>
          <a:lstStyle/>
          <a:p>
            <a:pPr algn="ctr" rtl="0" hangingPunct="1">
              <a:lnSpc>
                <a:spcPct val="90000"/>
              </a:lnSpc>
              <a:spcBef>
                <a:spcPct val="0"/>
              </a:spcBef>
            </a:pPr>
            <a:r>
              <a:rPr lang="en-US" sz="4400" dirty="0">
                <a:latin typeface="Times New Roman" panose="02020603050405020304" pitchFamily="18" charset="0"/>
                <a:cs typeface="Times New Roman" panose="02020603050405020304" pitchFamily="18" charset="0"/>
              </a:rPr>
              <a:t>St. Patrick’s Cathedral</a:t>
            </a:r>
            <a:endParaRPr lang="en-US" sz="4400" b="1" dirty="0">
              <a:solidFill>
                <a:schemeClr val="tx1"/>
              </a:solidFill>
              <a:latin typeface="+mj-lt"/>
              <a:ea typeface="+mj-ea"/>
              <a:cs typeface="+mj-cs"/>
            </a:endParaRP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208CE974-47AF-47AF-99E9-12A62538A846}" type="slidenum">
              <a:rPr lang="en-US" sz="1200">
                <a:solidFill>
                  <a:prstClr val="black">
                    <a:tint val="75000"/>
                  </a:prstClr>
                </a:solidFill>
                <a:latin typeface="Calibri" panose="020F0502020204030204"/>
                <a:ea typeface="+mn-ea"/>
                <a:cs typeface="+mn-cs"/>
              </a:rPr>
              <a:pPr hangingPunct="1">
                <a:spcAft>
                  <a:spcPts val="600"/>
                </a:spcAft>
                <a:defRPr/>
              </a:pPr>
              <a:t>30</a:t>
            </a:fld>
            <a:endParaRPr lang="en-US" sz="1200">
              <a:solidFill>
                <a:prstClr val="black">
                  <a:tint val="75000"/>
                </a:prstClr>
              </a:solidFill>
              <a:latin typeface="Calibri" panose="020F0502020204030204"/>
              <a:ea typeface="+mn-ea"/>
              <a:cs typeface="+mn-cs"/>
            </a:endParaRPr>
          </a:p>
        </p:txBody>
      </p:sp>
      <p:sp>
        <p:nvSpPr>
          <p:cNvPr id="4" name="TextBox 3">
            <a:extLst>
              <a:ext uri="{FF2B5EF4-FFF2-40B4-BE49-F238E27FC236}">
                <a16:creationId xmlns:a16="http://schemas.microsoft.com/office/drawing/2014/main" id="{80C47448-BE6B-1F6D-223D-AECD8FE5F04B}"/>
              </a:ext>
            </a:extLst>
          </p:cNvPr>
          <p:cNvSpPr txBox="1"/>
          <p:nvPr/>
        </p:nvSpPr>
        <p:spPr>
          <a:xfrm>
            <a:off x="293077" y="1580522"/>
            <a:ext cx="7726973" cy="2867654"/>
          </a:xfrm>
          <a:prstGeom prst="rect">
            <a:avLst/>
          </a:prstGeom>
        </p:spPr>
        <p:txBody>
          <a:bodyPr vert="horz" lIns="91440" tIns="45720" rIns="91440" bIns="45720" rtlCol="0" anchor="t">
            <a:no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Cathedral of Saint Patrick and Saint Joseph (usually known as St Patrick's Cathedral) is an heritage-listed Catholic cathedral church in Auckland CBD, situated on the corner of Federal Street and Wyndham St. It is the mother church of the Roman Catholic Diocese of Auckland and the seat of the Bishop of Auckland.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1841, the land was acquired by Bishop Jean-Baptiste Pompallier, the first Catholic bishop in New Zealand. A wooden chapel was constructed in 1843, replaced by a stone church in 1848, which was expanded in 1884, and finally replaced with the current cathedral in 1907. The church was designated as a cathedral in 1848, and consecrated in 1963. </a:t>
            </a:r>
          </a:p>
        </p:txBody>
      </p:sp>
      <p:pic>
        <p:nvPicPr>
          <p:cNvPr id="5" name="Picture 4" descr="A white church with a steeple in front of a city&#10;&#10;Description automatically generated">
            <a:extLst>
              <a:ext uri="{FF2B5EF4-FFF2-40B4-BE49-F238E27FC236}">
                <a16:creationId xmlns:a16="http://schemas.microsoft.com/office/drawing/2014/main" id="{6F34B3E1-20C7-E35F-22FE-EB65F5B608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4912" y="1954212"/>
            <a:ext cx="2590800" cy="1762125"/>
          </a:xfrm>
          <a:prstGeom prst="rect">
            <a:avLst/>
          </a:prstGeom>
        </p:spPr>
      </p:pic>
    </p:spTree>
    <p:extLst>
      <p:ext uri="{BB962C8B-B14F-4D97-AF65-F5344CB8AC3E}">
        <p14:creationId xmlns:p14="http://schemas.microsoft.com/office/powerpoint/2010/main" val="21982372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196850"/>
            <a:ext cx="10080625" cy="922338"/>
          </a:xfrm>
          <a:prstGeom prst="rect">
            <a:avLst/>
          </a:prstGeom>
        </p:spPr>
        <p:txBody>
          <a:bodyPr vert="horz" lIns="91440" tIns="45720" rIns="91440" bIns="45720" rtlCol="0" anchor="b">
            <a:normAutofit/>
          </a:bodyPr>
          <a:lstStyle/>
          <a:p>
            <a:pPr algn="ctr" rtl="0" hangingPunct="1">
              <a:lnSpc>
                <a:spcPct val="90000"/>
              </a:lnSpc>
              <a:spcBef>
                <a:spcPct val="0"/>
              </a:spcBef>
            </a:pPr>
            <a:r>
              <a:rPr lang="en-US" sz="4400" dirty="0">
                <a:latin typeface="Times New Roman" panose="02020603050405020304" pitchFamily="18" charset="0"/>
                <a:cs typeface="Times New Roman" panose="02020603050405020304" pitchFamily="18" charset="0"/>
              </a:rPr>
              <a:t>Sky Tower</a:t>
            </a:r>
            <a:endParaRPr lang="en-US" sz="4400" b="1" dirty="0">
              <a:solidFill>
                <a:schemeClr val="tx1"/>
              </a:solidFill>
              <a:latin typeface="+mj-lt"/>
              <a:ea typeface="+mj-ea"/>
              <a:cs typeface="+mj-cs"/>
            </a:endParaRP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208CE974-47AF-47AF-99E9-12A62538A846}" type="slidenum">
              <a:rPr lang="en-US" sz="1200">
                <a:solidFill>
                  <a:prstClr val="black">
                    <a:tint val="75000"/>
                  </a:prstClr>
                </a:solidFill>
                <a:latin typeface="Calibri" panose="020F0502020204030204"/>
                <a:ea typeface="+mn-ea"/>
                <a:cs typeface="+mn-cs"/>
              </a:rPr>
              <a:pPr hangingPunct="1">
                <a:spcAft>
                  <a:spcPts val="600"/>
                </a:spcAft>
                <a:defRPr/>
              </a:pPr>
              <a:t>31</a:t>
            </a:fld>
            <a:endParaRPr lang="en-US" sz="1200">
              <a:solidFill>
                <a:prstClr val="black">
                  <a:tint val="75000"/>
                </a:prstClr>
              </a:solidFill>
              <a:latin typeface="Calibri" panose="020F0502020204030204"/>
              <a:ea typeface="+mn-ea"/>
              <a:cs typeface="+mn-cs"/>
            </a:endParaRPr>
          </a:p>
        </p:txBody>
      </p:sp>
      <p:sp>
        <p:nvSpPr>
          <p:cNvPr id="4" name="TextBox 3">
            <a:extLst>
              <a:ext uri="{FF2B5EF4-FFF2-40B4-BE49-F238E27FC236}">
                <a16:creationId xmlns:a16="http://schemas.microsoft.com/office/drawing/2014/main" id="{80C47448-BE6B-1F6D-223D-AECD8FE5F04B}"/>
              </a:ext>
            </a:extLst>
          </p:cNvPr>
          <p:cNvSpPr txBox="1"/>
          <p:nvPr/>
        </p:nvSpPr>
        <p:spPr>
          <a:xfrm>
            <a:off x="261590" y="1119188"/>
            <a:ext cx="6701185" cy="1355301"/>
          </a:xfrm>
          <a:prstGeom prst="rect">
            <a:avLst/>
          </a:prstGeom>
        </p:spPr>
        <p:txBody>
          <a:bodyPr vert="horz" lIns="91440" tIns="45720" rIns="91440" bIns="45720" rtlCol="0" anchor="t">
            <a:noAutofit/>
          </a:bodyPr>
          <a:lstStyle/>
          <a:p>
            <a:pPr marL="28575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iconic 328-meter Sky Tower has stood tall for over 25 years. Go above the clouds to experience incredible 360° views of Tāmaki Makaurau, taking in ancient volcanoes, sparkling sunlit harbors and beyond.</a:t>
            </a:r>
          </a:p>
        </p:txBody>
      </p:sp>
      <p:pic>
        <p:nvPicPr>
          <p:cNvPr id="5" name="Picture 4" descr="A tall tower with a circular top&#10;&#10;Description automatically generated">
            <a:extLst>
              <a:ext uri="{FF2B5EF4-FFF2-40B4-BE49-F238E27FC236}">
                <a16:creationId xmlns:a16="http://schemas.microsoft.com/office/drawing/2014/main" id="{992CA733-F4D5-8E7D-DDF3-7ABBA6729C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3096" y="1662642"/>
            <a:ext cx="2289810" cy="3429000"/>
          </a:xfrm>
          <a:prstGeom prst="rect">
            <a:avLst/>
          </a:prstGeom>
        </p:spPr>
      </p:pic>
      <p:graphicFrame>
        <p:nvGraphicFramePr>
          <p:cNvPr id="6" name="Table 5">
            <a:extLst>
              <a:ext uri="{FF2B5EF4-FFF2-40B4-BE49-F238E27FC236}">
                <a16:creationId xmlns:a16="http://schemas.microsoft.com/office/drawing/2014/main" id="{D81E001E-C746-F29C-6CC0-0A909F5AD223}"/>
              </a:ext>
            </a:extLst>
          </p:cNvPr>
          <p:cNvGraphicFramePr>
            <a:graphicFrameLocks noGrp="1"/>
          </p:cNvGraphicFramePr>
          <p:nvPr>
            <p:extLst>
              <p:ext uri="{D42A27DB-BD31-4B8C-83A1-F6EECF244321}">
                <p14:modId xmlns:p14="http://schemas.microsoft.com/office/powerpoint/2010/main" val="3131027527"/>
              </p:ext>
            </p:extLst>
          </p:nvPr>
        </p:nvGraphicFramePr>
        <p:xfrm>
          <a:off x="752475" y="2639060"/>
          <a:ext cx="3622351" cy="2834640"/>
        </p:xfrm>
        <a:graphic>
          <a:graphicData uri="http://schemas.openxmlformats.org/drawingml/2006/table">
            <a:tbl>
              <a:tblPr/>
              <a:tblGrid>
                <a:gridCol w="2742232">
                  <a:extLst>
                    <a:ext uri="{9D8B030D-6E8A-4147-A177-3AD203B41FA5}">
                      <a16:colId xmlns:a16="http://schemas.microsoft.com/office/drawing/2014/main" val="1725291128"/>
                    </a:ext>
                  </a:extLst>
                </a:gridCol>
                <a:gridCol w="213241">
                  <a:extLst>
                    <a:ext uri="{9D8B030D-6E8A-4147-A177-3AD203B41FA5}">
                      <a16:colId xmlns:a16="http://schemas.microsoft.com/office/drawing/2014/main" val="3905638964"/>
                    </a:ext>
                  </a:extLst>
                </a:gridCol>
                <a:gridCol w="666878">
                  <a:extLst>
                    <a:ext uri="{9D8B030D-6E8A-4147-A177-3AD203B41FA5}">
                      <a16:colId xmlns:a16="http://schemas.microsoft.com/office/drawing/2014/main" val="936523436"/>
                    </a:ext>
                  </a:extLst>
                </a:gridCol>
              </a:tblGrid>
              <a:tr h="633771">
                <a:tc>
                  <a:txBody>
                    <a:bodyPr/>
                    <a:lstStyle/>
                    <a:p>
                      <a:r>
                        <a:rPr lang="en-US" sz="1800"/>
                        <a:t>ADULT</a:t>
                      </a:r>
                      <a:br>
                        <a:rPr lang="en-US" sz="1800"/>
                      </a:br>
                      <a:r>
                        <a:rPr lang="en-US" sz="1800"/>
                        <a:t>15 years and above</a:t>
                      </a:r>
                    </a:p>
                  </a:txBody>
                  <a:tcPr anchor="ctr">
                    <a:lnL>
                      <a:noFill/>
                    </a:lnL>
                    <a:lnR>
                      <a:noFill/>
                    </a:lnR>
                    <a:lnT>
                      <a:noFill/>
                    </a:lnT>
                    <a:lnB>
                      <a:noFill/>
                    </a:lnB>
                    <a:noFill/>
                  </a:tcPr>
                </a:tc>
                <a:tc>
                  <a:txBody>
                    <a:bodyPr/>
                    <a:lstStyle/>
                    <a:p>
                      <a:endParaRPr lang="en-US" sz="1800" dirty="0"/>
                    </a:p>
                  </a:txBody>
                  <a:tcPr anchor="ctr">
                    <a:lnL>
                      <a:noFill/>
                    </a:lnL>
                    <a:lnR>
                      <a:noFill/>
                    </a:lnR>
                    <a:lnT>
                      <a:noFill/>
                    </a:lnT>
                    <a:lnB>
                      <a:noFill/>
                    </a:lnB>
                    <a:noFill/>
                  </a:tcPr>
                </a:tc>
                <a:tc>
                  <a:txBody>
                    <a:bodyPr/>
                    <a:lstStyle/>
                    <a:p>
                      <a:r>
                        <a:rPr lang="en-US" sz="1800"/>
                        <a:t>$42</a:t>
                      </a:r>
                    </a:p>
                  </a:txBody>
                  <a:tcPr anchor="ctr">
                    <a:lnL>
                      <a:noFill/>
                    </a:lnL>
                    <a:lnR>
                      <a:noFill/>
                    </a:lnR>
                    <a:lnT>
                      <a:noFill/>
                    </a:lnT>
                    <a:lnB>
                      <a:noFill/>
                    </a:lnB>
                    <a:noFill/>
                  </a:tcPr>
                </a:tc>
                <a:extLst>
                  <a:ext uri="{0D108BD9-81ED-4DB2-BD59-A6C34878D82A}">
                    <a16:rowId xmlns:a16="http://schemas.microsoft.com/office/drawing/2014/main" val="787471045"/>
                  </a:ext>
                </a:extLst>
              </a:tr>
              <a:tr h="633771">
                <a:tc>
                  <a:txBody>
                    <a:bodyPr/>
                    <a:lstStyle/>
                    <a:p>
                      <a:r>
                        <a:rPr lang="en-US" sz="1800"/>
                        <a:t>CHILD</a:t>
                      </a:r>
                      <a:br>
                        <a:rPr lang="en-US" sz="1800"/>
                      </a:br>
                      <a:r>
                        <a:rPr lang="en-US" sz="1800"/>
                        <a:t>3-14 years</a:t>
                      </a:r>
                    </a:p>
                  </a:txBody>
                  <a:tcPr anchor="ctr">
                    <a:lnL>
                      <a:noFill/>
                    </a:lnL>
                    <a:lnR>
                      <a:noFill/>
                    </a:lnR>
                    <a:lnT>
                      <a:noFill/>
                    </a:lnT>
                    <a:lnB>
                      <a:noFill/>
                    </a:lnB>
                    <a:noFill/>
                  </a:tcPr>
                </a:tc>
                <a:tc>
                  <a:txBody>
                    <a:bodyPr/>
                    <a:lstStyle/>
                    <a:p>
                      <a:endParaRPr lang="en-US" sz="1800" dirty="0"/>
                    </a:p>
                  </a:txBody>
                  <a:tcPr anchor="ctr">
                    <a:lnL>
                      <a:noFill/>
                    </a:lnL>
                    <a:lnR>
                      <a:noFill/>
                    </a:lnR>
                    <a:lnT>
                      <a:noFill/>
                    </a:lnT>
                    <a:lnB>
                      <a:noFill/>
                    </a:lnB>
                    <a:noFill/>
                  </a:tcPr>
                </a:tc>
                <a:tc>
                  <a:txBody>
                    <a:bodyPr/>
                    <a:lstStyle/>
                    <a:p>
                      <a:r>
                        <a:rPr lang="en-US" sz="1800" dirty="0"/>
                        <a:t>$20</a:t>
                      </a:r>
                    </a:p>
                  </a:txBody>
                  <a:tcPr anchor="ctr">
                    <a:lnL>
                      <a:noFill/>
                    </a:lnL>
                    <a:lnR>
                      <a:noFill/>
                    </a:lnR>
                    <a:lnT>
                      <a:noFill/>
                    </a:lnT>
                    <a:lnB>
                      <a:noFill/>
                    </a:lnB>
                    <a:noFill/>
                  </a:tcPr>
                </a:tc>
                <a:extLst>
                  <a:ext uri="{0D108BD9-81ED-4DB2-BD59-A6C34878D82A}">
                    <a16:rowId xmlns:a16="http://schemas.microsoft.com/office/drawing/2014/main" val="4180734554"/>
                  </a:ext>
                </a:extLst>
              </a:tr>
              <a:tr h="633771">
                <a:tc>
                  <a:txBody>
                    <a:bodyPr/>
                    <a:lstStyle/>
                    <a:p>
                      <a:r>
                        <a:rPr lang="en-US" sz="1800"/>
                        <a:t>CHILD</a:t>
                      </a:r>
                      <a:br>
                        <a:rPr lang="en-US" sz="1800"/>
                      </a:br>
                      <a:r>
                        <a:rPr lang="en-US" sz="1800"/>
                        <a:t>2 years and under</a:t>
                      </a:r>
                    </a:p>
                  </a:txBody>
                  <a:tcPr anchor="ctr">
                    <a:lnL>
                      <a:noFill/>
                    </a:lnL>
                    <a:lnR>
                      <a:noFill/>
                    </a:lnR>
                    <a:lnT>
                      <a:noFill/>
                    </a:lnT>
                    <a:lnB>
                      <a:noFill/>
                    </a:lnB>
                    <a:noFill/>
                  </a:tcPr>
                </a:tc>
                <a:tc>
                  <a:txBody>
                    <a:bodyPr/>
                    <a:lstStyle/>
                    <a:p>
                      <a:endParaRPr lang="en-US" sz="1800" dirty="0"/>
                    </a:p>
                  </a:txBody>
                  <a:tcPr anchor="ctr">
                    <a:lnL>
                      <a:noFill/>
                    </a:lnL>
                    <a:lnR>
                      <a:noFill/>
                    </a:lnR>
                    <a:lnT>
                      <a:noFill/>
                    </a:lnT>
                    <a:lnB>
                      <a:noFill/>
                    </a:lnB>
                    <a:noFill/>
                  </a:tcPr>
                </a:tc>
                <a:tc>
                  <a:txBody>
                    <a:bodyPr/>
                    <a:lstStyle/>
                    <a:p>
                      <a:r>
                        <a:rPr lang="en-US" sz="1800"/>
                        <a:t>FREE</a:t>
                      </a:r>
                    </a:p>
                  </a:txBody>
                  <a:tcPr anchor="ctr">
                    <a:lnL>
                      <a:noFill/>
                    </a:lnL>
                    <a:lnR>
                      <a:noFill/>
                    </a:lnR>
                    <a:lnT>
                      <a:noFill/>
                    </a:lnT>
                    <a:lnB>
                      <a:noFill/>
                    </a:lnB>
                    <a:noFill/>
                  </a:tcPr>
                </a:tc>
                <a:extLst>
                  <a:ext uri="{0D108BD9-81ED-4DB2-BD59-A6C34878D82A}">
                    <a16:rowId xmlns:a16="http://schemas.microsoft.com/office/drawing/2014/main" val="1322239263"/>
                  </a:ext>
                </a:extLst>
              </a:tr>
              <a:tr h="905387">
                <a:tc>
                  <a:txBody>
                    <a:bodyPr/>
                    <a:lstStyle/>
                    <a:p>
                      <a:r>
                        <a:rPr lang="en-US" sz="1800"/>
                        <a:t>FAMILY PACK</a:t>
                      </a:r>
                      <a:br>
                        <a:rPr lang="en-US" sz="1800"/>
                      </a:br>
                      <a:r>
                        <a:rPr lang="en-US" sz="1800"/>
                        <a:t>(2 Adults and up to 2 Children)</a:t>
                      </a:r>
                    </a:p>
                  </a:txBody>
                  <a:tcPr anchor="ctr">
                    <a:lnL>
                      <a:noFill/>
                    </a:lnL>
                    <a:lnR>
                      <a:noFill/>
                    </a:lnR>
                    <a:lnT>
                      <a:noFill/>
                    </a:lnT>
                    <a:lnB>
                      <a:noFill/>
                    </a:lnB>
                    <a:noFill/>
                  </a:tcPr>
                </a:tc>
                <a:tc>
                  <a:txBody>
                    <a:bodyPr/>
                    <a:lstStyle/>
                    <a:p>
                      <a:endParaRPr lang="en-US" sz="1800" dirty="0"/>
                    </a:p>
                  </a:txBody>
                  <a:tcPr anchor="ctr">
                    <a:lnL>
                      <a:noFill/>
                    </a:lnL>
                    <a:lnR>
                      <a:noFill/>
                    </a:lnR>
                    <a:lnT>
                      <a:noFill/>
                    </a:lnT>
                    <a:lnB>
                      <a:noFill/>
                    </a:lnB>
                    <a:noFill/>
                  </a:tcPr>
                </a:tc>
                <a:tc>
                  <a:txBody>
                    <a:bodyPr/>
                    <a:lstStyle/>
                    <a:p>
                      <a:r>
                        <a:rPr lang="en-US" sz="1800" dirty="0"/>
                        <a:t>$109</a:t>
                      </a:r>
                    </a:p>
                  </a:txBody>
                  <a:tcPr anchor="ctr">
                    <a:lnL>
                      <a:noFill/>
                    </a:lnL>
                    <a:lnR>
                      <a:noFill/>
                    </a:lnR>
                    <a:lnT>
                      <a:noFill/>
                    </a:lnT>
                    <a:lnB>
                      <a:noFill/>
                    </a:lnB>
                    <a:noFill/>
                  </a:tcPr>
                </a:tc>
                <a:extLst>
                  <a:ext uri="{0D108BD9-81ED-4DB2-BD59-A6C34878D82A}">
                    <a16:rowId xmlns:a16="http://schemas.microsoft.com/office/drawing/2014/main" val="2137482142"/>
                  </a:ext>
                </a:extLst>
              </a:tr>
            </a:tbl>
          </a:graphicData>
        </a:graphic>
      </p:graphicFrame>
    </p:spTree>
    <p:extLst>
      <p:ext uri="{BB962C8B-B14F-4D97-AF65-F5344CB8AC3E}">
        <p14:creationId xmlns:p14="http://schemas.microsoft.com/office/powerpoint/2010/main" val="870464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196850"/>
            <a:ext cx="10080625" cy="922338"/>
          </a:xfrm>
          <a:prstGeom prst="rect">
            <a:avLst/>
          </a:prstGeom>
        </p:spPr>
        <p:txBody>
          <a:bodyPr vert="horz" lIns="91440" tIns="45720" rIns="91440" bIns="45720" rtlCol="0" anchor="b">
            <a:normAutofit/>
          </a:bodyPr>
          <a:lstStyle/>
          <a:p>
            <a:pPr algn="ctr" rtl="0" hangingPunct="1">
              <a:lnSpc>
                <a:spcPct val="90000"/>
              </a:lnSpc>
              <a:spcBef>
                <a:spcPct val="0"/>
              </a:spcBef>
            </a:pPr>
            <a:r>
              <a:rPr lang="en-US" sz="4400" dirty="0">
                <a:latin typeface="Times New Roman" panose="02020603050405020304" pitchFamily="18" charset="0"/>
                <a:cs typeface="Times New Roman" panose="02020603050405020304" pitchFamily="18" charset="0"/>
              </a:rPr>
              <a:t>Aotea Square</a:t>
            </a:r>
            <a:endParaRPr lang="en-US" sz="4400" b="1" dirty="0">
              <a:solidFill>
                <a:schemeClr val="tx1"/>
              </a:solidFill>
              <a:latin typeface="+mj-lt"/>
              <a:ea typeface="+mj-ea"/>
              <a:cs typeface="+mj-cs"/>
            </a:endParaRP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208CE974-47AF-47AF-99E9-12A62538A846}" type="slidenum">
              <a:rPr lang="en-US" sz="1200">
                <a:solidFill>
                  <a:prstClr val="black">
                    <a:tint val="75000"/>
                  </a:prstClr>
                </a:solidFill>
                <a:latin typeface="Calibri" panose="020F0502020204030204"/>
                <a:ea typeface="+mn-ea"/>
                <a:cs typeface="+mn-cs"/>
              </a:rPr>
              <a:pPr hangingPunct="1">
                <a:spcAft>
                  <a:spcPts val="600"/>
                </a:spcAft>
                <a:defRPr/>
              </a:pPr>
              <a:t>32</a:t>
            </a:fld>
            <a:endParaRPr lang="en-US" sz="1200">
              <a:solidFill>
                <a:prstClr val="black">
                  <a:tint val="75000"/>
                </a:prstClr>
              </a:solidFill>
              <a:latin typeface="Calibri" panose="020F0502020204030204"/>
              <a:ea typeface="+mn-ea"/>
              <a:cs typeface="+mn-cs"/>
            </a:endParaRPr>
          </a:p>
        </p:txBody>
      </p:sp>
      <p:sp>
        <p:nvSpPr>
          <p:cNvPr id="4" name="TextBox 3">
            <a:extLst>
              <a:ext uri="{FF2B5EF4-FFF2-40B4-BE49-F238E27FC236}">
                <a16:creationId xmlns:a16="http://schemas.microsoft.com/office/drawing/2014/main" id="{80C47448-BE6B-1F6D-223D-AECD8FE5F04B}"/>
              </a:ext>
            </a:extLst>
          </p:cNvPr>
          <p:cNvSpPr txBox="1"/>
          <p:nvPr/>
        </p:nvSpPr>
        <p:spPr>
          <a:xfrm>
            <a:off x="293077" y="1580521"/>
            <a:ext cx="5931877" cy="4097131"/>
          </a:xfrm>
          <a:prstGeom prst="rect">
            <a:avLst/>
          </a:prstGeom>
        </p:spPr>
        <p:txBody>
          <a:bodyPr vert="horz" lIns="91440" tIns="45720" rIns="91440" bIns="45720" rtlCol="0" anchor="t">
            <a:noAutofit/>
          </a:bodyPr>
          <a:lstStyle/>
          <a:p>
            <a:pPr marL="285750" indent="-228600">
              <a:lnSpc>
                <a:spcPct val="90000"/>
              </a:lnSpc>
              <a:spcAft>
                <a:spcPts val="600"/>
              </a:spcAft>
              <a:buFont typeface="Arial" panose="020B0604020202020204" pitchFamily="34" charset="0"/>
              <a:buChar char="•"/>
            </a:pPr>
            <a:r>
              <a:rPr lang="en-US" sz="2400" dirty="0"/>
              <a:t>Aotea Square is a large paved public area in the CBD of Auckland, New Zealand. Officially opened in 1979 by Sir Dove-Myer Robinson next to Queen Street, it is used for open-air concerts and gatherings, markets, and political rallies. In November 2010, a major redevelopment of Aotea Square was completed.</a:t>
            </a:r>
            <a:endParaRPr lang="en-US" sz="2200" dirty="0"/>
          </a:p>
        </p:txBody>
      </p:sp>
      <p:pic>
        <p:nvPicPr>
          <p:cNvPr id="5" name="Picture 4" descr="A large building with a lawn and a park in front of it&#10;&#10;Description automatically generated">
            <a:extLst>
              <a:ext uri="{FF2B5EF4-FFF2-40B4-BE49-F238E27FC236}">
                <a16:creationId xmlns:a16="http://schemas.microsoft.com/office/drawing/2014/main" id="{2548BA3C-CAEF-6988-867B-12CEEEF6C7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3822" y="2135187"/>
            <a:ext cx="6903726" cy="2967391"/>
          </a:xfrm>
          <a:prstGeom prst="rect">
            <a:avLst/>
          </a:prstGeom>
        </p:spPr>
      </p:pic>
    </p:spTree>
    <p:extLst>
      <p:ext uri="{BB962C8B-B14F-4D97-AF65-F5344CB8AC3E}">
        <p14:creationId xmlns:p14="http://schemas.microsoft.com/office/powerpoint/2010/main" val="39009489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1119188"/>
          </a:xfrm>
          <a:prstGeom prst="rect">
            <a:avLst/>
          </a:prstGeom>
        </p:spPr>
        <p:txBody>
          <a:bodyPr vert="horz" lIns="91440" tIns="45720" rIns="91440" bIns="45720" rtlCol="0" anchor="b">
            <a:normAutofit/>
          </a:bodyPr>
          <a:lstStyle/>
          <a:p>
            <a:pPr algn="ctr" rtl="0" hangingPunct="1">
              <a:lnSpc>
                <a:spcPct val="90000"/>
              </a:lnSpc>
              <a:spcBef>
                <a:spcPct val="0"/>
              </a:spcBef>
            </a:pPr>
            <a:r>
              <a:rPr lang="en-US" sz="4400" dirty="0">
                <a:latin typeface="Times New Roman" panose="02020603050405020304" pitchFamily="18" charset="0"/>
                <a:cs typeface="Times New Roman" panose="02020603050405020304" pitchFamily="18" charset="0"/>
              </a:rPr>
              <a:t>Albert Park</a:t>
            </a:r>
            <a:endParaRPr lang="en-US" sz="4400" b="1" dirty="0">
              <a:solidFill>
                <a:schemeClr val="tx1"/>
              </a:solidFill>
              <a:latin typeface="+mj-lt"/>
              <a:ea typeface="+mj-ea"/>
              <a:cs typeface="+mj-cs"/>
            </a:endParaRP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208CE974-47AF-47AF-99E9-12A62538A846}" type="slidenum">
              <a:rPr lang="en-US" sz="1200">
                <a:solidFill>
                  <a:prstClr val="black">
                    <a:tint val="75000"/>
                  </a:prstClr>
                </a:solidFill>
                <a:latin typeface="Calibri" panose="020F0502020204030204"/>
                <a:ea typeface="+mn-ea"/>
                <a:cs typeface="+mn-cs"/>
              </a:rPr>
              <a:pPr hangingPunct="1">
                <a:spcAft>
                  <a:spcPts val="600"/>
                </a:spcAft>
                <a:defRPr/>
              </a:pPr>
              <a:t>33</a:t>
            </a:fld>
            <a:endParaRPr lang="en-US" sz="1200">
              <a:solidFill>
                <a:prstClr val="black">
                  <a:tint val="75000"/>
                </a:prstClr>
              </a:solidFill>
              <a:latin typeface="Calibri" panose="020F0502020204030204"/>
              <a:ea typeface="+mn-ea"/>
              <a:cs typeface="+mn-cs"/>
            </a:endParaRPr>
          </a:p>
        </p:txBody>
      </p:sp>
      <p:sp>
        <p:nvSpPr>
          <p:cNvPr id="4" name="TextBox 3">
            <a:extLst>
              <a:ext uri="{FF2B5EF4-FFF2-40B4-BE49-F238E27FC236}">
                <a16:creationId xmlns:a16="http://schemas.microsoft.com/office/drawing/2014/main" id="{80C47448-BE6B-1F6D-223D-AECD8FE5F04B}"/>
              </a:ext>
            </a:extLst>
          </p:cNvPr>
          <p:cNvSpPr txBox="1"/>
          <p:nvPr/>
        </p:nvSpPr>
        <p:spPr>
          <a:xfrm>
            <a:off x="254977" y="1159082"/>
            <a:ext cx="5931877" cy="4097131"/>
          </a:xfrm>
          <a:prstGeom prst="rect">
            <a:avLst/>
          </a:prstGeom>
        </p:spPr>
        <p:txBody>
          <a:bodyPr vert="horz" lIns="91440" tIns="45720" rIns="91440" bIns="45720" rtlCol="0" anchor="t">
            <a:noAutofit/>
          </a:bodyPr>
          <a:lstStyle/>
          <a:p>
            <a:r>
              <a:rPr lang="en-US" sz="2200" dirty="0">
                <a:latin typeface="Times New Roman" panose="02020603050405020304" pitchFamily="18" charset="0"/>
                <a:cs typeface="Times New Roman" panose="02020603050405020304" pitchFamily="18" charset="0"/>
              </a:rPr>
              <a:t>Albert Park is one of Auckland’s best parks. Its central location in the heart of the city, together with its long history and distinctive character, have earned it a special place in the hearts of Aucklanders and made it an important destination for visitors.</a:t>
            </a:r>
          </a:p>
          <a:p>
            <a:r>
              <a:rPr lang="en-US" sz="2200" dirty="0">
                <a:latin typeface="Times New Roman" panose="02020603050405020304" pitchFamily="18" charset="0"/>
                <a:cs typeface="Times New Roman" panose="02020603050405020304" pitchFamily="18" charset="0"/>
              </a:rPr>
              <a:t>At one corner of the park is the Auckland City Art Gallery and gardens, and on the other side is the original park-keepers cottage which is now a museum of memorabilia.</a:t>
            </a:r>
          </a:p>
          <a:p>
            <a:r>
              <a:rPr lang="en-US" sz="2200" dirty="0">
                <a:latin typeface="Times New Roman" panose="02020603050405020304" pitchFamily="18" charset="0"/>
                <a:cs typeface="Times New Roman" panose="02020603050405020304" pitchFamily="18" charset="0"/>
              </a:rPr>
              <a:t>It's the perfect place for a lunchtime stroll and somewhere to eat your lunch on a lovely sunny day.</a:t>
            </a:r>
          </a:p>
        </p:txBody>
      </p:sp>
      <p:pic>
        <p:nvPicPr>
          <p:cNvPr id="5" name="Picture 4" descr="A park with a bench and trees&#10;&#10;Description automatically generated">
            <a:extLst>
              <a:ext uri="{FF2B5EF4-FFF2-40B4-BE49-F238E27FC236}">
                <a16:creationId xmlns:a16="http://schemas.microsoft.com/office/drawing/2014/main" id="{E543B9A6-B99C-DBA8-7B0A-2682B045EE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7275" y="2044700"/>
            <a:ext cx="2886075" cy="1581150"/>
          </a:xfrm>
          <a:prstGeom prst="rect">
            <a:avLst/>
          </a:prstGeom>
        </p:spPr>
      </p:pic>
    </p:spTree>
    <p:extLst>
      <p:ext uri="{BB962C8B-B14F-4D97-AF65-F5344CB8AC3E}">
        <p14:creationId xmlns:p14="http://schemas.microsoft.com/office/powerpoint/2010/main" val="27095145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196850"/>
            <a:ext cx="10080625" cy="922338"/>
          </a:xfrm>
          <a:prstGeom prst="rect">
            <a:avLst/>
          </a:prstGeom>
        </p:spPr>
        <p:txBody>
          <a:bodyPr vert="horz" lIns="91440" tIns="45720" rIns="91440" bIns="45720" rtlCol="0" anchor="b">
            <a:normAutofit/>
          </a:bodyPr>
          <a:lstStyle/>
          <a:p>
            <a:pPr algn="ctr" rtl="0" hangingPunct="1">
              <a:lnSpc>
                <a:spcPct val="90000"/>
              </a:lnSpc>
              <a:spcBef>
                <a:spcPct val="0"/>
              </a:spcBef>
            </a:pPr>
            <a:r>
              <a:rPr lang="en-US" sz="4400" dirty="0">
                <a:latin typeface="Times New Roman" panose="02020603050405020304" pitchFamily="18" charset="0"/>
                <a:cs typeface="Times New Roman" panose="02020603050405020304" pitchFamily="18" charset="0"/>
              </a:rPr>
              <a:t>Auckland Domain</a:t>
            </a:r>
            <a:endParaRPr lang="en-US" sz="4400" b="1" dirty="0">
              <a:solidFill>
                <a:schemeClr val="tx1"/>
              </a:solidFill>
              <a:latin typeface="+mj-lt"/>
              <a:ea typeface="+mj-ea"/>
              <a:cs typeface="+mj-cs"/>
            </a:endParaRP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208CE974-47AF-47AF-99E9-12A62538A846}" type="slidenum">
              <a:rPr lang="en-US" sz="1200">
                <a:solidFill>
                  <a:prstClr val="black">
                    <a:tint val="75000"/>
                  </a:prstClr>
                </a:solidFill>
                <a:latin typeface="Calibri" panose="020F0502020204030204"/>
                <a:ea typeface="+mn-ea"/>
                <a:cs typeface="+mn-cs"/>
              </a:rPr>
              <a:pPr hangingPunct="1">
                <a:spcAft>
                  <a:spcPts val="600"/>
                </a:spcAft>
                <a:defRPr/>
              </a:pPr>
              <a:t>34</a:t>
            </a:fld>
            <a:endParaRPr lang="en-US" sz="1200">
              <a:solidFill>
                <a:prstClr val="black">
                  <a:tint val="75000"/>
                </a:prstClr>
              </a:solidFill>
              <a:latin typeface="Calibri" panose="020F0502020204030204"/>
              <a:ea typeface="+mn-ea"/>
              <a:cs typeface="+mn-cs"/>
            </a:endParaRPr>
          </a:p>
        </p:txBody>
      </p:sp>
      <p:sp>
        <p:nvSpPr>
          <p:cNvPr id="4" name="TextBox 3">
            <a:extLst>
              <a:ext uri="{FF2B5EF4-FFF2-40B4-BE49-F238E27FC236}">
                <a16:creationId xmlns:a16="http://schemas.microsoft.com/office/drawing/2014/main" id="{80C47448-BE6B-1F6D-223D-AECD8FE5F04B}"/>
              </a:ext>
            </a:extLst>
          </p:cNvPr>
          <p:cNvSpPr txBox="1"/>
          <p:nvPr/>
        </p:nvSpPr>
        <p:spPr>
          <a:xfrm>
            <a:off x="114301" y="1119189"/>
            <a:ext cx="6110654" cy="4558464"/>
          </a:xfrm>
          <a:prstGeom prst="rect">
            <a:avLst/>
          </a:prstGeom>
        </p:spPr>
        <p:txBody>
          <a:bodyPr vert="horz" lIns="91440" tIns="45720" rIns="91440" bIns="45720" rtlCol="0" anchor="t">
            <a:noAutofit/>
          </a:bodyPr>
          <a:lstStyle/>
          <a:p>
            <a:pPr marL="285750" indent="-228600">
              <a:lnSpc>
                <a:spcPct val="90000"/>
              </a:lnSpc>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Domain was set aside in 1880 as a 200-acre public reserve. In the 1880s, a pond and the area immediately surrounding it were used by the Auckland </a:t>
            </a:r>
            <a:r>
              <a:rPr lang="en-US" sz="2200" dirty="0" err="1">
                <a:latin typeface="Times New Roman" panose="02020603050405020304" pitchFamily="18" charset="0"/>
                <a:cs typeface="Times New Roman" panose="02020603050405020304" pitchFamily="18" charset="0"/>
              </a:rPr>
              <a:t>Acclimatisation</a:t>
            </a:r>
            <a:r>
              <a:rPr lang="en-US" sz="2200" dirty="0">
                <a:latin typeface="Times New Roman" panose="02020603050405020304" pitchFamily="18" charset="0"/>
                <a:cs typeface="Times New Roman" panose="02020603050405020304" pitchFamily="18" charset="0"/>
              </a:rPr>
              <a:t> Society as a testing ground for exotic fish and plant species. These early plantings developed into the initial site of Auckland's botanic gardens, leaving a legacy of magnificent mature trees for visitors to enjoy today. The pond, fed by an underground spring, went on to become Auckland's first water supply. Today it is populated by ducks and the outflow stream runs alongside the picturesque 'Lovers Walk' track through a hillside section of native forest.</a:t>
            </a:r>
          </a:p>
        </p:txBody>
      </p:sp>
      <p:pic>
        <p:nvPicPr>
          <p:cNvPr id="5" name="Picture 4" descr="A large courtyard with a fountain and statues&#10;&#10;Description automatically generated">
            <a:extLst>
              <a:ext uri="{FF2B5EF4-FFF2-40B4-BE49-F238E27FC236}">
                <a16:creationId xmlns:a16="http://schemas.microsoft.com/office/drawing/2014/main" id="{84549564-2F92-0AEA-2EA3-D08D8D7B81C7}"/>
              </a:ext>
            </a:extLst>
          </p:cNvPr>
          <p:cNvPicPr>
            <a:picLocks noChangeAspect="1"/>
          </p:cNvPicPr>
          <p:nvPr/>
        </p:nvPicPr>
        <p:blipFill rotWithShape="1">
          <a:blip r:embed="rId3">
            <a:extLst>
              <a:ext uri="{28A0092B-C50C-407E-A947-70E740481C1C}">
                <a14:useLocalDpi xmlns:a14="http://schemas.microsoft.com/office/drawing/2010/main" val="0"/>
              </a:ext>
            </a:extLst>
          </a:blip>
          <a:srcRect b="15399"/>
          <a:stretch/>
        </p:blipFill>
        <p:spPr>
          <a:xfrm>
            <a:off x="5272698" y="2914650"/>
            <a:ext cx="4514850" cy="2755900"/>
          </a:xfrm>
          <a:prstGeom prst="rect">
            <a:avLst/>
          </a:prstGeom>
        </p:spPr>
      </p:pic>
    </p:spTree>
    <p:extLst>
      <p:ext uri="{BB962C8B-B14F-4D97-AF65-F5344CB8AC3E}">
        <p14:creationId xmlns:p14="http://schemas.microsoft.com/office/powerpoint/2010/main" val="24896261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1119188"/>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sz="4400" dirty="0">
                <a:latin typeface="Times New Roman" panose="02020603050405020304" pitchFamily="18" charset="0"/>
                <a:cs typeface="Times New Roman" panose="02020603050405020304" pitchFamily="18" charset="0"/>
              </a:rPr>
              <a:t>War Museum</a:t>
            </a:r>
            <a:endParaRPr lang="en-US" sz="4400" b="1" dirty="0">
              <a:solidFill>
                <a:schemeClr val="tx1"/>
              </a:solidFill>
              <a:latin typeface="+mj-lt"/>
              <a:ea typeface="+mj-ea"/>
              <a:cs typeface="+mj-cs"/>
            </a:endParaRP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208CE974-47AF-47AF-99E9-12A62538A846}" type="slidenum">
              <a:rPr lang="en-US" sz="1200">
                <a:solidFill>
                  <a:prstClr val="black">
                    <a:tint val="75000"/>
                  </a:prstClr>
                </a:solidFill>
                <a:latin typeface="Calibri" panose="020F0502020204030204"/>
                <a:ea typeface="+mn-ea"/>
                <a:cs typeface="+mn-cs"/>
              </a:rPr>
              <a:pPr hangingPunct="1">
                <a:spcAft>
                  <a:spcPts val="600"/>
                </a:spcAft>
                <a:defRPr/>
              </a:pPr>
              <a:t>35</a:t>
            </a:fld>
            <a:endParaRPr lang="en-US" sz="1200">
              <a:solidFill>
                <a:prstClr val="black">
                  <a:tint val="75000"/>
                </a:prstClr>
              </a:solidFill>
              <a:latin typeface="Calibri" panose="020F0502020204030204"/>
              <a:ea typeface="+mn-ea"/>
              <a:cs typeface="+mn-cs"/>
            </a:endParaRPr>
          </a:p>
        </p:txBody>
      </p:sp>
      <p:sp>
        <p:nvSpPr>
          <p:cNvPr id="4" name="TextBox 3">
            <a:extLst>
              <a:ext uri="{FF2B5EF4-FFF2-40B4-BE49-F238E27FC236}">
                <a16:creationId xmlns:a16="http://schemas.microsoft.com/office/drawing/2014/main" id="{80C47448-BE6B-1F6D-223D-AECD8FE5F04B}"/>
              </a:ext>
            </a:extLst>
          </p:cNvPr>
          <p:cNvSpPr txBox="1"/>
          <p:nvPr/>
        </p:nvSpPr>
        <p:spPr>
          <a:xfrm>
            <a:off x="154597" y="1007237"/>
            <a:ext cx="5931877" cy="4097131"/>
          </a:xfrm>
          <a:prstGeom prst="rect">
            <a:avLst/>
          </a:prstGeom>
        </p:spPr>
        <p:txBody>
          <a:bodyPr vert="horz" lIns="91440" tIns="45720" rIns="91440" bIns="45720" rtlCol="0" anchor="t">
            <a:noAutofit/>
          </a:bodyPr>
          <a:lstStyle/>
          <a:p>
            <a:pPr marL="285750" indent="-228600">
              <a:lnSpc>
                <a:spcPct val="90000"/>
              </a:lnSpc>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Auckland Museum's collections and exhibits began in 1852. In 1867 Aucklanders formed a learned society—the Auckland Philosophical Society, soon renamed Auckland Institute. Within a few years Auckland Museum was transferred to Auckland Institute, thereafter known as Auckland Institute and Museum until 1996. Auckland War Memorial Museum was the name of the new building opened in 1929, but since 1996 it has been more commonly used for the institution as well. From 1991 to 2003 the Museum's Māori name was </a:t>
            </a:r>
            <a:r>
              <a:rPr lang="en-US" sz="2200" i="1" dirty="0" err="1">
                <a:latin typeface="Times New Roman" panose="02020603050405020304" pitchFamily="18" charset="0"/>
                <a:cs typeface="Times New Roman" panose="02020603050405020304" pitchFamily="18" charset="0"/>
              </a:rPr>
              <a:t>Te</a:t>
            </a:r>
            <a:r>
              <a:rPr lang="en-US" sz="2200" i="1" dirty="0">
                <a:latin typeface="Times New Roman" panose="02020603050405020304" pitchFamily="18" charset="0"/>
                <a:cs typeface="Times New Roman" panose="02020603050405020304" pitchFamily="18" charset="0"/>
              </a:rPr>
              <a:t> Papa </a:t>
            </a:r>
            <a:r>
              <a:rPr lang="en-US" sz="2200" i="1" dirty="0" err="1">
                <a:latin typeface="Times New Roman" panose="02020603050405020304" pitchFamily="18" charset="0"/>
                <a:cs typeface="Times New Roman" panose="02020603050405020304" pitchFamily="18" charset="0"/>
              </a:rPr>
              <a:t>Whakahiku</a:t>
            </a:r>
            <a:endParaRPr lang="en-US" sz="2200" dirty="0">
              <a:latin typeface="Times New Roman" panose="02020603050405020304" pitchFamily="18" charset="0"/>
              <a:cs typeface="Times New Roman" panose="02020603050405020304" pitchFamily="18" charset="0"/>
            </a:endParaRPr>
          </a:p>
        </p:txBody>
      </p:sp>
      <p:pic>
        <p:nvPicPr>
          <p:cNvPr id="5" name="Picture 4" descr="A large building with columns&#10;&#10;Description automatically generated">
            <a:extLst>
              <a:ext uri="{FF2B5EF4-FFF2-40B4-BE49-F238E27FC236}">
                <a16:creationId xmlns:a16="http://schemas.microsoft.com/office/drawing/2014/main" id="{684518AF-281F-F0A1-5283-8993C65E6B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5087" y="1007237"/>
            <a:ext cx="4514850" cy="3009900"/>
          </a:xfrm>
          <a:prstGeom prst="rect">
            <a:avLst/>
          </a:prstGeom>
        </p:spPr>
      </p:pic>
      <p:sp>
        <p:nvSpPr>
          <p:cNvPr id="9" name="TextBox 8">
            <a:extLst>
              <a:ext uri="{FF2B5EF4-FFF2-40B4-BE49-F238E27FC236}">
                <a16:creationId xmlns:a16="http://schemas.microsoft.com/office/drawing/2014/main" id="{0F037B2C-866C-AD71-F8DF-403B7A1ACB2B}"/>
              </a:ext>
            </a:extLst>
          </p:cNvPr>
          <p:cNvSpPr txBox="1"/>
          <p:nvPr/>
        </p:nvSpPr>
        <p:spPr>
          <a:xfrm>
            <a:off x="6086474" y="5104368"/>
            <a:ext cx="4086753" cy="369332"/>
          </a:xfrm>
          <a:prstGeom prst="rect">
            <a:avLst/>
          </a:prstGeom>
          <a:noFill/>
        </p:spPr>
        <p:txBody>
          <a:bodyPr wrap="square">
            <a:spAutoFit/>
          </a:bodyPr>
          <a:lstStyle/>
          <a:p>
            <a:r>
              <a:rPr lang="en-US" b="1" dirty="0"/>
              <a:t>Admission Fee:</a:t>
            </a:r>
            <a:r>
              <a:rPr lang="en-US" dirty="0"/>
              <a:t> Adults $ , Children $</a:t>
            </a:r>
          </a:p>
        </p:txBody>
      </p:sp>
    </p:spTree>
    <p:extLst>
      <p:ext uri="{BB962C8B-B14F-4D97-AF65-F5344CB8AC3E}">
        <p14:creationId xmlns:p14="http://schemas.microsoft.com/office/powerpoint/2010/main" val="29169159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196850"/>
            <a:ext cx="10080625" cy="922338"/>
          </a:xfrm>
          <a:prstGeom prst="rect">
            <a:avLst/>
          </a:prstGeom>
        </p:spPr>
        <p:txBody>
          <a:bodyPr vert="horz" lIns="91440" tIns="45720" rIns="91440" bIns="45720" rtlCol="0" anchor="b">
            <a:normAutofit/>
          </a:bodyPr>
          <a:lstStyle/>
          <a:p>
            <a:pPr algn="ctr" rtl="0" hangingPunct="1">
              <a:lnSpc>
                <a:spcPct val="90000"/>
              </a:lnSpc>
              <a:spcBef>
                <a:spcPct val="0"/>
              </a:spcBef>
            </a:pPr>
            <a:r>
              <a:rPr lang="en-US" sz="4400" dirty="0">
                <a:latin typeface="Times New Roman" panose="02020603050405020304" pitchFamily="18" charset="0"/>
                <a:cs typeface="Times New Roman" panose="02020603050405020304" pitchFamily="18" charset="0"/>
              </a:rPr>
              <a:t>Holy Trinity Cathedral</a:t>
            </a:r>
            <a:endParaRPr lang="en-US" sz="4400" b="1" dirty="0">
              <a:solidFill>
                <a:schemeClr val="tx1"/>
              </a:solidFill>
              <a:latin typeface="+mj-lt"/>
              <a:ea typeface="+mj-ea"/>
              <a:cs typeface="+mj-cs"/>
            </a:endParaRP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208CE974-47AF-47AF-99E9-12A62538A846}" type="slidenum">
              <a:rPr lang="en-US" sz="1200">
                <a:solidFill>
                  <a:prstClr val="black">
                    <a:tint val="75000"/>
                  </a:prstClr>
                </a:solidFill>
                <a:latin typeface="Calibri" panose="020F0502020204030204"/>
                <a:ea typeface="+mn-ea"/>
                <a:cs typeface="+mn-cs"/>
              </a:rPr>
              <a:pPr hangingPunct="1">
                <a:spcAft>
                  <a:spcPts val="600"/>
                </a:spcAft>
                <a:defRPr/>
              </a:pPr>
              <a:t>36</a:t>
            </a:fld>
            <a:endParaRPr lang="en-US" sz="1200">
              <a:solidFill>
                <a:prstClr val="black">
                  <a:tint val="75000"/>
                </a:prstClr>
              </a:solidFill>
              <a:latin typeface="Calibri" panose="020F0502020204030204"/>
              <a:ea typeface="+mn-ea"/>
              <a:cs typeface="+mn-cs"/>
            </a:endParaRPr>
          </a:p>
        </p:txBody>
      </p:sp>
      <p:sp>
        <p:nvSpPr>
          <p:cNvPr id="4" name="TextBox 3">
            <a:extLst>
              <a:ext uri="{FF2B5EF4-FFF2-40B4-BE49-F238E27FC236}">
                <a16:creationId xmlns:a16="http://schemas.microsoft.com/office/drawing/2014/main" id="{80C47448-BE6B-1F6D-223D-AECD8FE5F04B}"/>
              </a:ext>
            </a:extLst>
          </p:cNvPr>
          <p:cNvSpPr txBox="1"/>
          <p:nvPr/>
        </p:nvSpPr>
        <p:spPr>
          <a:xfrm>
            <a:off x="293077" y="1580521"/>
            <a:ext cx="5931877" cy="4097131"/>
          </a:xfrm>
          <a:prstGeom prst="rect">
            <a:avLst/>
          </a:prstGeom>
        </p:spPr>
        <p:txBody>
          <a:bodyPr vert="horz" lIns="91440" tIns="45720" rIns="91440" bIns="45720" rtlCol="0" anchor="t">
            <a:noAutofit/>
          </a:bodyPr>
          <a:lstStyle/>
          <a:p>
            <a:pPr marL="285750" indent="-228600">
              <a:lnSpc>
                <a:spcPct val="90000"/>
              </a:lnSpc>
              <a:spcAft>
                <a:spcPts val="60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Holy Trinity Cathedral</a:t>
            </a:r>
            <a:r>
              <a:rPr lang="en-US" sz="2400" dirty="0">
                <a:latin typeface="Times New Roman" panose="02020603050405020304" pitchFamily="18" charset="0"/>
                <a:cs typeface="Times New Roman" panose="02020603050405020304" pitchFamily="18" charset="0"/>
              </a:rPr>
              <a:t> is an Anglican cathedral situated in Parnell, a residential suburb of Auckland, New Zealand. It is the 'mother church' of the Anglican Diocese of Auckland and the seat of the Bishop of Auckland. The current main church building was consecrated in 1973. </a:t>
            </a:r>
            <a:endParaRPr lang="en-US" sz="2200" dirty="0">
              <a:latin typeface="Times New Roman" panose="02020603050405020304" pitchFamily="18" charset="0"/>
              <a:cs typeface="Times New Roman" panose="02020603050405020304" pitchFamily="18" charset="0"/>
            </a:endParaRPr>
          </a:p>
        </p:txBody>
      </p:sp>
      <p:pic>
        <p:nvPicPr>
          <p:cNvPr id="5" name="Picture 4" descr="A building with a waterfall in front of it&#10;&#10;Description automatically generated">
            <a:extLst>
              <a:ext uri="{FF2B5EF4-FFF2-40B4-BE49-F238E27FC236}">
                <a16:creationId xmlns:a16="http://schemas.microsoft.com/office/drawing/2014/main" id="{88FFC9B3-A620-1119-7177-A65F232619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6250" y="2772894"/>
            <a:ext cx="4514850" cy="2990850"/>
          </a:xfrm>
          <a:prstGeom prst="rect">
            <a:avLst/>
          </a:prstGeom>
        </p:spPr>
      </p:pic>
    </p:spTree>
    <p:extLst>
      <p:ext uri="{BB962C8B-B14F-4D97-AF65-F5344CB8AC3E}">
        <p14:creationId xmlns:p14="http://schemas.microsoft.com/office/powerpoint/2010/main" val="30226433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196850"/>
            <a:ext cx="10080625" cy="922338"/>
          </a:xfrm>
          <a:prstGeom prst="rect">
            <a:avLst/>
          </a:prstGeom>
        </p:spPr>
        <p:txBody>
          <a:bodyPr vert="horz" lIns="91440" tIns="45720" rIns="91440" bIns="45720" rtlCol="0" anchor="b">
            <a:normAutofit/>
          </a:bodyPr>
          <a:lstStyle/>
          <a:p>
            <a:pPr algn="ctr" rtl="0" hangingPunct="1">
              <a:lnSpc>
                <a:spcPct val="90000"/>
              </a:lnSpc>
              <a:spcBef>
                <a:spcPct val="0"/>
              </a:spcBef>
            </a:pPr>
            <a:r>
              <a:rPr lang="en-US" sz="4400" dirty="0">
                <a:latin typeface="Times New Roman" panose="02020603050405020304" pitchFamily="18" charset="0"/>
                <a:cs typeface="Times New Roman" panose="02020603050405020304" pitchFamily="18" charset="0"/>
              </a:rPr>
              <a:t>Rose Garden</a:t>
            </a:r>
            <a:endParaRPr lang="en-US" sz="4400" b="1" dirty="0">
              <a:solidFill>
                <a:schemeClr val="tx1"/>
              </a:solidFill>
              <a:latin typeface="+mj-lt"/>
              <a:ea typeface="+mj-ea"/>
              <a:cs typeface="+mj-cs"/>
            </a:endParaRP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208CE974-47AF-47AF-99E9-12A62538A846}" type="slidenum">
              <a:rPr lang="en-US" sz="1200">
                <a:solidFill>
                  <a:prstClr val="black">
                    <a:tint val="75000"/>
                  </a:prstClr>
                </a:solidFill>
                <a:latin typeface="Calibri" panose="020F0502020204030204"/>
                <a:ea typeface="+mn-ea"/>
                <a:cs typeface="+mn-cs"/>
              </a:rPr>
              <a:pPr hangingPunct="1">
                <a:spcAft>
                  <a:spcPts val="600"/>
                </a:spcAft>
                <a:defRPr/>
              </a:pPr>
              <a:t>37</a:t>
            </a:fld>
            <a:endParaRPr lang="en-US" sz="1200">
              <a:solidFill>
                <a:prstClr val="black">
                  <a:tint val="75000"/>
                </a:prstClr>
              </a:solidFill>
              <a:latin typeface="Calibri" panose="020F0502020204030204"/>
              <a:ea typeface="+mn-ea"/>
              <a:cs typeface="+mn-cs"/>
            </a:endParaRPr>
          </a:p>
        </p:txBody>
      </p:sp>
      <p:sp>
        <p:nvSpPr>
          <p:cNvPr id="4" name="TextBox 3">
            <a:extLst>
              <a:ext uri="{FF2B5EF4-FFF2-40B4-BE49-F238E27FC236}">
                <a16:creationId xmlns:a16="http://schemas.microsoft.com/office/drawing/2014/main" id="{80C47448-BE6B-1F6D-223D-AECD8FE5F04B}"/>
              </a:ext>
            </a:extLst>
          </p:cNvPr>
          <p:cNvSpPr txBox="1"/>
          <p:nvPr/>
        </p:nvSpPr>
        <p:spPr>
          <a:xfrm>
            <a:off x="161925" y="1119188"/>
            <a:ext cx="7848600" cy="3348038"/>
          </a:xfrm>
          <a:prstGeom prst="rect">
            <a:avLst/>
          </a:prstGeom>
        </p:spPr>
        <p:txBody>
          <a:bodyPr vert="horz" lIns="91440" tIns="45720" rIns="91440" bIns="45720" rtlCol="0" anchor="t">
            <a:noAutofit/>
          </a:bodyPr>
          <a:lstStyle/>
          <a:p>
            <a:r>
              <a:rPr lang="en-US" sz="2400" dirty="0"/>
              <a:t>Visit the Rose Gardens at Auckland Botanic Gardens and admire these plants that have inspired so many poets and lovers over history with their plush flowers and delicious scent (not forgetting the extra message in their thorns!).</a:t>
            </a:r>
          </a:p>
          <a:p>
            <a:r>
              <a:rPr lang="en-US" sz="2400" dirty="0"/>
              <a:t>Roses have a reputation for being high maintenance and susceptible to pest and disease. The rose gardens here prove otherwise! Before roses become successful members of our collection they go through 3 years of trials. Only those that thrive, without chemical applications, succeed. You too can grow beautiful roses in Auckland - without as much energy or money spent as you may have thought.</a:t>
            </a:r>
          </a:p>
        </p:txBody>
      </p:sp>
      <p:pic>
        <p:nvPicPr>
          <p:cNvPr id="5" name="Picture 4" descr="A garden with many flowers&#10;&#10;Description automatically generated">
            <a:extLst>
              <a:ext uri="{FF2B5EF4-FFF2-40B4-BE49-F238E27FC236}">
                <a16:creationId xmlns:a16="http://schemas.microsoft.com/office/drawing/2014/main" id="{9CF31715-C82E-E5F0-A40A-7C63A28728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3554" y="2041526"/>
            <a:ext cx="4514850" cy="3009900"/>
          </a:xfrm>
          <a:prstGeom prst="rect">
            <a:avLst/>
          </a:prstGeom>
        </p:spPr>
      </p:pic>
    </p:spTree>
    <p:extLst>
      <p:ext uri="{BB962C8B-B14F-4D97-AF65-F5344CB8AC3E}">
        <p14:creationId xmlns:p14="http://schemas.microsoft.com/office/powerpoint/2010/main" val="8746388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1" y="1"/>
            <a:ext cx="10080626" cy="830997"/>
          </a:xfrm>
          <a:prstGeom prst="rect">
            <a:avLst/>
          </a:prstGeom>
          <a:noFill/>
        </p:spPr>
        <p:txBody>
          <a:bodyPr wrap="square">
            <a:spAutoFit/>
          </a:bodyPr>
          <a:lstStyle/>
          <a:p>
            <a:pPr algn="ctr">
              <a:buClrTx/>
              <a:buFontTx/>
              <a:buNone/>
            </a:pPr>
            <a:r>
              <a:rPr lang="en-US" altLang="en-US" sz="4800" b="1" dirty="0">
                <a:latin typeface="Times New Roman" panose="02020603050405020304" pitchFamily="18" charset="0"/>
                <a:cs typeface="Times New Roman" panose="02020603050405020304" pitchFamily="18" charset="0"/>
              </a:rPr>
              <a:t>Restaurants in Auckland</a:t>
            </a:r>
          </a:p>
        </p:txBody>
      </p:sp>
      <p:sp>
        <p:nvSpPr>
          <p:cNvPr id="5" name="TextBox 4">
            <a:extLst>
              <a:ext uri="{FF2B5EF4-FFF2-40B4-BE49-F238E27FC236}">
                <a16:creationId xmlns:a16="http://schemas.microsoft.com/office/drawing/2014/main" id="{A1623D5B-EABF-0232-D585-C0172154D290}"/>
              </a:ext>
            </a:extLst>
          </p:cNvPr>
          <p:cNvSpPr txBox="1"/>
          <p:nvPr/>
        </p:nvSpPr>
        <p:spPr>
          <a:xfrm>
            <a:off x="171450" y="830998"/>
            <a:ext cx="9919659" cy="4893647"/>
          </a:xfrm>
          <a:prstGeom prst="rect">
            <a:avLst/>
          </a:prstGeom>
          <a:noFill/>
        </p:spPr>
        <p:txBody>
          <a:bodyPr wrap="square">
            <a:spAutoFit/>
          </a:bodyPr>
          <a:lstStyle/>
          <a:p>
            <a:pPr>
              <a:buClrTx/>
              <a:buFontTx/>
              <a:buNone/>
            </a:pPr>
            <a:r>
              <a:rPr lang="en-US" altLang="en-US" sz="2000" dirty="0">
                <a:latin typeface="Times New Roman" panose="02020603050405020304" pitchFamily="18" charset="0"/>
                <a:cs typeface="Times New Roman" panose="02020603050405020304" pitchFamily="18" charset="0"/>
              </a:rPr>
              <a:t>There are a lot of excellent restaurants in Aukland. But there are many choices close to the ship at </a:t>
            </a:r>
            <a:r>
              <a:rPr lang="en-US" sz="2000" dirty="0">
                <a:latin typeface="Times New Roman" panose="02020603050405020304" pitchFamily="18" charset="0"/>
                <a:cs typeface="Times New Roman" panose="02020603050405020304" pitchFamily="18" charset="0"/>
              </a:rPr>
              <a:t>VIADUCT HARBOUR.</a:t>
            </a:r>
          </a:p>
          <a:p>
            <a:pPr>
              <a:buClrTx/>
              <a:buFontTx/>
              <a:buNone/>
            </a:pPr>
            <a:r>
              <a:rPr lang="en-US" altLang="en-US" sz="2000" dirty="0">
                <a:latin typeface="Times New Roman" panose="02020603050405020304" pitchFamily="18" charset="0"/>
                <a:cs typeface="Times New Roman" panose="02020603050405020304" pitchFamily="18" charset="0"/>
              </a:rPr>
              <a:t>This list may be of help:</a:t>
            </a:r>
          </a:p>
          <a:p>
            <a:r>
              <a:rPr lang="en-US" dirty="0">
                <a:latin typeface="Times New Roman" panose="02020603050405020304" pitchFamily="18" charset="0"/>
                <a:cs typeface="Times New Roman" panose="02020603050405020304" pitchFamily="18" charset="0"/>
              </a:rPr>
              <a:t>Bivacco - A bold, Italian. </a:t>
            </a:r>
          </a:p>
          <a:p>
            <a:r>
              <a:rPr lang="en-US" dirty="0">
                <a:latin typeface="Times New Roman" panose="02020603050405020304" pitchFamily="18" charset="0"/>
                <a:cs typeface="Times New Roman" panose="02020603050405020304" pitchFamily="18" charset="0"/>
              </a:rPr>
              <a:t>Boracay Garden - is a Filipino restaurant.</a:t>
            </a:r>
          </a:p>
          <a:p>
            <a:r>
              <a:rPr lang="en-US" dirty="0">
                <a:effectLst/>
                <a:latin typeface="Times New Roman" panose="02020603050405020304" pitchFamily="18" charset="0"/>
                <a:cs typeface="Times New Roman" panose="02020603050405020304" pitchFamily="18" charset="0"/>
              </a:rPr>
              <a:t>COOPS Corner Pub known for their </a:t>
            </a:r>
            <a:r>
              <a:rPr lang="en-US" dirty="0">
                <a:latin typeface="Times New Roman" panose="02020603050405020304" pitchFamily="18" charset="0"/>
                <a:cs typeface="Times New Roman" panose="02020603050405020304" pitchFamily="18" charset="0"/>
              </a:rPr>
              <a:t>grazing plates.</a:t>
            </a:r>
          </a:p>
          <a:p>
            <a:r>
              <a:rPr lang="en-US" dirty="0">
                <a:latin typeface="Times New Roman" panose="02020603050405020304" pitchFamily="18" charset="0"/>
                <a:cs typeface="Times New Roman" panose="02020603050405020304" pitchFamily="18" charset="0"/>
              </a:rPr>
              <a:t>Cellar Bar is a late-night party hub.</a:t>
            </a:r>
          </a:p>
          <a:p>
            <a:r>
              <a:rPr lang="en-US" dirty="0">
                <a:latin typeface="Times New Roman" panose="02020603050405020304" pitchFamily="18" charset="0"/>
                <a:cs typeface="Times New Roman" panose="02020603050405020304" pitchFamily="18" charset="0"/>
              </a:rPr>
              <a:t>Danny Doolan’s offers hearty pub fare.</a:t>
            </a:r>
          </a:p>
          <a:p>
            <a:r>
              <a:rPr lang="en-US" dirty="0">
                <a:latin typeface="Times New Roman" panose="02020603050405020304" pitchFamily="18" charset="0"/>
                <a:cs typeface="Times New Roman" panose="02020603050405020304" pitchFamily="18" charset="0"/>
              </a:rPr>
              <a:t>Dr Rudi's Rooftop Brewing Co. is a rooftop bar and brewery serves lunch.</a:t>
            </a:r>
          </a:p>
          <a:p>
            <a:r>
              <a:rPr lang="en-US" dirty="0">
                <a:latin typeface="Times New Roman" panose="02020603050405020304" pitchFamily="18" charset="0"/>
                <a:cs typeface="Times New Roman" panose="02020603050405020304" pitchFamily="18" charset="0"/>
              </a:rPr>
              <a:t>Esther brings a taste of the Mediterranean.</a:t>
            </a:r>
          </a:p>
          <a:p>
            <a:r>
              <a:rPr lang="en-US" dirty="0">
                <a:latin typeface="Times New Roman" panose="02020603050405020304" pitchFamily="18" charset="0"/>
                <a:cs typeface="Times New Roman" panose="02020603050405020304" pitchFamily="18" charset="0"/>
              </a:rPr>
              <a:t>Frida Cocina Mexicana &amp; Tequila Bar serves up authentic Mexican </a:t>
            </a:r>
            <a:r>
              <a:rPr lang="en-US" dirty="0" err="1">
                <a:latin typeface="Times New Roman" panose="02020603050405020304" pitchFamily="18" charset="0"/>
                <a:cs typeface="Times New Roman" panose="02020603050405020304" pitchFamily="18" charset="0"/>
              </a:rPr>
              <a:t>flavours</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Giraffe’s spacious </a:t>
            </a:r>
            <a:r>
              <a:rPr lang="en-US" dirty="0" err="1">
                <a:latin typeface="Times New Roman" panose="02020603050405020304" pitchFamily="18" charset="0"/>
                <a:cs typeface="Times New Roman" panose="02020603050405020304" pitchFamily="18" charset="0"/>
              </a:rPr>
              <a:t>cafē</a:t>
            </a:r>
            <a:r>
              <a:rPr lang="en-US" dirty="0">
                <a:latin typeface="Times New Roman" panose="02020603050405020304" pitchFamily="18" charset="0"/>
                <a:cs typeface="Times New Roman" panose="02020603050405020304" pitchFamily="18" charset="0"/>
              </a:rPr>
              <a:t> and bistro is a great spot to enjoy all-day dining.</a:t>
            </a:r>
          </a:p>
          <a:p>
            <a:r>
              <a:rPr lang="en-US" dirty="0">
                <a:latin typeface="Times New Roman" panose="02020603050405020304" pitchFamily="18" charset="0"/>
                <a:cs typeface="Times New Roman" panose="02020603050405020304" pitchFamily="18" charset="0"/>
              </a:rPr>
              <a:t>Grand </a:t>
            </a:r>
            <a:r>
              <a:rPr lang="en-US" dirty="0" err="1">
                <a:latin typeface="Times New Roman" panose="02020603050405020304" pitchFamily="18" charset="0"/>
                <a:cs typeface="Times New Roman" panose="02020603050405020304" pitchFamily="18" charset="0"/>
              </a:rPr>
              <a:t>Harbour</a:t>
            </a:r>
            <a:r>
              <a:rPr lang="en-US" dirty="0">
                <a:latin typeface="Times New Roman" panose="02020603050405020304" pitchFamily="18" charset="0"/>
                <a:cs typeface="Times New Roman" panose="02020603050405020304" pitchFamily="18" charset="0"/>
              </a:rPr>
              <a:t> offers an authentic Chinese dining.</a:t>
            </a:r>
          </a:p>
          <a:p>
            <a:r>
              <a:rPr lang="en-US" dirty="0">
                <a:latin typeface="Times New Roman" panose="02020603050405020304" pitchFamily="18" charset="0"/>
                <a:cs typeface="Times New Roman" panose="02020603050405020304" pitchFamily="18" charset="0"/>
              </a:rPr>
              <a:t>HQ for great food, drinks and music.</a:t>
            </a:r>
          </a:p>
          <a:p>
            <a:r>
              <a:rPr lang="en-US" dirty="0">
                <a:latin typeface="Times New Roman" panose="02020603050405020304" pitchFamily="18" charset="0"/>
                <a:cs typeface="Times New Roman" panose="02020603050405020304" pitchFamily="18" charset="0"/>
              </a:rPr>
              <a:t>Hello Beasty offers contemporary Asian food.</a:t>
            </a:r>
          </a:p>
          <a:p>
            <a:r>
              <a:rPr lang="en-US" dirty="0">
                <a:latin typeface="Times New Roman" panose="02020603050405020304" pitchFamily="18" charset="0"/>
                <a:cs typeface="Times New Roman" panose="02020603050405020304" pitchFamily="18" charset="0"/>
              </a:rPr>
              <a:t>Homeland is both an eatery and a cooking school.</a:t>
            </a:r>
          </a:p>
          <a:p>
            <a:r>
              <a:rPr lang="en-US" dirty="0">
                <a:latin typeface="Times New Roman" panose="02020603050405020304" pitchFamily="18" charset="0"/>
                <a:cs typeface="Times New Roman" panose="02020603050405020304" pitchFamily="18" charset="0"/>
              </a:rPr>
              <a:t>La Marée offers both French and Italian dinning.</a:t>
            </a:r>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834418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page16">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4294967295"/>
          </p:nvPr>
        </p:nvSpPr>
        <p:spPr>
          <a:xfrm>
            <a:off x="0" y="5219700"/>
            <a:ext cx="2339975" cy="360363"/>
          </a:xfrm>
          <a:prstGeom prst="rect">
            <a:avLst/>
          </a:prstGeom>
        </p:spPr>
        <p:txBody>
          <a:bodyPr/>
          <a:lstStyle/>
          <a:p>
            <a:pPr lvl="0"/>
            <a:fld id="{641B0343-2E76-4D1F-9B73-45E83B39D474}" type="datetimeFigureOut">
              <a:rPr lang="en-US"/>
              <a:t>7/19/2024</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4294967295"/>
          </p:nvPr>
        </p:nvSpPr>
        <p:spPr>
          <a:xfrm>
            <a:off x="7740650" y="5219700"/>
            <a:ext cx="2339975" cy="360363"/>
          </a:xfrm>
          <a:prstGeom prst="rect">
            <a:avLst/>
          </a:prstGeom>
        </p:spPr>
        <p:txBody>
          <a:bodyPr/>
          <a:lstStyle/>
          <a:p>
            <a:pPr lvl="0"/>
            <a:fld id="{6B71CB05-FB6A-43F8-9B74-2C507858005B}" type="slidenum">
              <a:rPr/>
              <a:t>39</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1" y="179388"/>
            <a:ext cx="10080625" cy="746301"/>
          </a:xfrm>
          <a:prstGeom prst="rect">
            <a:avLst/>
          </a:prstGeom>
        </p:spPr>
        <p:txBody>
          <a:bodyPr vert="horz"/>
          <a:lstStyle/>
          <a:p>
            <a:pPr lvl="0" algn="ctr" rtl="0"/>
            <a:r>
              <a:rPr lang="en-US" b="1" dirty="0">
                <a:solidFill>
                  <a:srgbClr val="000000"/>
                </a:solidFill>
                <a:cs typeface="Tahoma" pitchFamily="2"/>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846489" y="1271411"/>
            <a:ext cx="8387644" cy="2105025"/>
          </a:xfrm>
          <a:prstGeom prst="rect">
            <a:avLst/>
          </a:prstGeom>
        </p:spPr>
        <p:txBody>
          <a:bodyPr vert="horz"/>
          <a:lstStyle/>
          <a:p>
            <a:pPr lvl="0" rtl="0"/>
            <a:r>
              <a:rPr lang="en-US" sz="2800" dirty="0">
                <a:solidFill>
                  <a:srgbClr val="000000"/>
                </a:solidFill>
                <a:latin typeface="Times New Roman" panose="02020603050405020304" pitchFamily="18" charset="0"/>
                <a:cs typeface="Times New Roman" panose="02020603050405020304" pitchFamily="18" charset="0"/>
              </a:rPr>
              <a:t>Auckland is a beautiful City with a rich history and numerous attractions. Regardless of what you're looking for, Auckland has something for everyone.</a:t>
            </a:r>
          </a:p>
          <a:p>
            <a:pPr lvl="0" rtl="0">
              <a:lnSpc>
                <a:spcPct val="115000"/>
              </a:lnSpc>
              <a:spcBef>
                <a:spcPts val="0"/>
              </a:spcBef>
              <a:spcAft>
                <a:spcPts val="1236"/>
              </a:spcAft>
            </a:pPr>
            <a:r>
              <a:rPr lang="en-US" sz="2800" dirty="0">
                <a:solidFill>
                  <a:srgbClr val="000000"/>
                </a:solidFill>
                <a:latin typeface="Times New Roman" panose="02020603050405020304" pitchFamily="18" charset="0"/>
                <a:cs typeface="Times New Roman" panose="02020603050405020304" pitchFamily="18" charset="0"/>
              </a:rPr>
              <a:t>I hope this presentation will help when we visit Auckland!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Pay attention to the time. - Ship time and local time are often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If a ship-sponsored excursion is late returning to port, the ship will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Have your Passport, Credit Card, and phone numbers for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What to Do If You Miss the Ship</a:t>
            </a:r>
            <a:br>
              <a:rPr lang="en-US" altLang="en-US" sz="1800" b="1"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your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The Port Officials can help you with contacting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2">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page17">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1" y="503237"/>
            <a:ext cx="10080625" cy="1241425"/>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0" y="1744663"/>
            <a:ext cx="10080624" cy="3590925"/>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b="1"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Have a great visit to </a:t>
            </a:r>
            <a:r>
              <a:rPr lang="en-US" sz="2400" b="1" dirty="0">
                <a:solidFill>
                  <a:srgbClr val="000000"/>
                </a:solidFill>
                <a:latin typeface="Times New Roman" panose="02020603050405020304" pitchFamily="18" charset="0"/>
                <a:cs typeface="Times New Roman" panose="02020603050405020304" pitchFamily="18" charset="0"/>
              </a:rPr>
              <a:t>Auckland</a:t>
            </a:r>
            <a:r>
              <a:rPr lang="en-US" sz="2400" b="1"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p:txBody>
          <a:bodyPr anchor="ctr"/>
          <a:lstStyle/>
          <a:p>
            <a:r>
              <a:rPr lang="en-US"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940663" y="2391318"/>
            <a:ext cx="8430802" cy="3279133"/>
          </a:xfrm>
        </p:spPr>
        <p:txBody>
          <a:bodyPr>
            <a:normAutofit/>
          </a:bodyPr>
          <a:lstStyle/>
          <a:p>
            <a:r>
              <a:rPr lang="en-US" dirty="0">
                <a:latin typeface="Times New Roman" panose="02020603050405020304" pitchFamily="18" charset="0"/>
                <a:cs typeface="Times New Roman" panose="02020603050405020304" pitchFamily="18" charset="0"/>
              </a:rPr>
              <a:t>My seminars are the result of many years of travel experience combined with many hours of research over the internet.</a:t>
            </a:r>
          </a:p>
          <a:p>
            <a:r>
              <a:rPr lang="en-US" dirty="0">
                <a:latin typeface="Times New Roman" panose="02020603050405020304" pitchFamily="18" charset="0"/>
                <a:cs typeface="Times New Roman" panose="02020603050405020304" pitchFamily="18" charset="0"/>
              </a:rPr>
              <a:t>I would like to acknowledge the many source I have accessed.</a:t>
            </a:r>
          </a:p>
          <a:p>
            <a:r>
              <a:rPr lang="en-US" dirty="0">
                <a:latin typeface="Times New Roman" panose="02020603050405020304" pitchFamily="18" charset="0"/>
                <a:cs typeface="Times New Roman" panose="02020603050405020304" pitchFamily="18" charset="0"/>
              </a:rPr>
              <a:t>These include: </a:t>
            </a:r>
            <a:r>
              <a:rPr lang="en-US" b="0" i="0" dirty="0">
                <a:solidFill>
                  <a:srgbClr val="202122"/>
                </a:solidFill>
                <a:effectLst/>
                <a:latin typeface="Times New Roman" panose="02020603050405020304" pitchFamily="18" charset="0"/>
                <a:cs typeface="Times New Roman" panose="02020603050405020304" pitchFamily="18" charset="0"/>
              </a:rPr>
              <a:t>Wikipedia.com, B</a:t>
            </a:r>
            <a:r>
              <a:rPr lang="en-US" altLang="en-US" sz="1984" dirty="0">
                <a:solidFill>
                  <a:srgbClr val="202124"/>
                </a:solidFill>
                <a:latin typeface="Times New Roman" panose="02020603050405020304" pitchFamily="18" charset="0"/>
                <a:cs typeface="Times New Roman" panose="02020603050405020304" pitchFamily="18" charset="0"/>
              </a:rPr>
              <a:t>ritannica.com, and the </a:t>
            </a:r>
            <a:br>
              <a:rPr lang="en-US" altLang="en-US" sz="1984" dirty="0">
                <a:solidFill>
                  <a:srgbClr val="202124"/>
                </a:solidFill>
                <a:latin typeface="Times New Roman" panose="02020603050405020304" pitchFamily="18" charset="0"/>
                <a:cs typeface="Times New Roman" panose="02020603050405020304" pitchFamily="18" charset="0"/>
              </a:rPr>
            </a:br>
            <a:r>
              <a:rPr lang="en-US" altLang="en-US" sz="1984" dirty="0">
                <a:solidFill>
                  <a:srgbClr val="202124"/>
                </a:solidFill>
                <a:latin typeface="Times New Roman" panose="02020603050405020304" pitchFamily="18" charset="0"/>
                <a:cs typeface="Times New Roman" panose="02020603050405020304" pitchFamily="18" charset="0"/>
              </a:rPr>
              <a:t>various Museum, Park and Government websites.</a:t>
            </a:r>
            <a:br>
              <a:rPr lang="en-US" altLang="en-US" sz="1984" dirty="0">
                <a:solidFill>
                  <a:srgbClr val="202124"/>
                </a:solidFill>
                <a:latin typeface="Roboto" panose="02000000000000000000" pitchFamily="2" charset="0"/>
              </a:rPr>
            </a:br>
            <a:endParaRPr lang="en-US" altLang="en-US" sz="3638" dirty="0">
              <a:solidFill>
                <a:srgbClr val="101518"/>
              </a:solidFill>
              <a:latin typeface="Roboto" panose="02000000000000000000" pitchFamily="2" charset="0"/>
            </a:endParaRP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4914304" y="2709267"/>
            <a:ext cx="252016" cy="2520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5605" tIns="37802" rIns="75605" bIns="37802" numCol="1" anchor="t" anchorCtr="0" compatLnSpc="1">
            <a:prstTxWarp prst="textNoShape">
              <a:avLst/>
            </a:prstTxWarp>
          </a:bodyPr>
          <a:lstStyle/>
          <a:p>
            <a:endParaRPr lang="en-US" sz="1488"/>
          </a:p>
        </p:txBody>
      </p:sp>
      <p:sp>
        <p:nvSpPr>
          <p:cNvPr id="6" name="AutoShape 4">
            <a:hlinkClick r:id="rId2"/>
            <a:extLst>
              <a:ext uri="{FF2B5EF4-FFF2-40B4-BE49-F238E27FC236}">
                <a16:creationId xmlns:a16="http://schemas.microsoft.com/office/drawing/2014/main" id="{E8986A64-7A03-3ADB-D139-8074AC683DE7}"/>
              </a:ext>
            </a:extLst>
          </p:cNvPr>
          <p:cNvSpPr>
            <a:spLocks noChangeAspect="1" noChangeArrowheads="1"/>
          </p:cNvSpPr>
          <p:nvPr/>
        </p:nvSpPr>
        <p:spPr bwMode="auto">
          <a:xfrm>
            <a:off x="84030" y="-226977"/>
            <a:ext cx="246740" cy="2520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5605" tIns="37802" rIns="75605" bIns="37802" numCol="1" anchor="t" anchorCtr="0" compatLnSpc="1">
            <a:prstTxWarp prst="textNoShape">
              <a:avLst/>
            </a:prstTxWarp>
          </a:bodyPr>
          <a:lstStyle/>
          <a:p>
            <a:endParaRPr lang="en-US" sz="1488"/>
          </a:p>
        </p:txBody>
      </p:sp>
    </p:spTree>
    <p:extLst>
      <p:ext uri="{BB962C8B-B14F-4D97-AF65-F5344CB8AC3E}">
        <p14:creationId xmlns:p14="http://schemas.microsoft.com/office/powerpoint/2010/main" val="2201646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3">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93CDA-508D-A0D3-986B-3DE5B63351BC}"/>
              </a:ext>
            </a:extLst>
          </p:cNvPr>
          <p:cNvSpPr/>
          <p:nvPr/>
        </p:nvSpPr>
        <p:spPr>
          <a:xfrm>
            <a:off x="0" y="-142560"/>
            <a:ext cx="10080624" cy="133976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000" b="1" i="0" u="none" strike="noStrike" kern="1200" baseline="0" dirty="0">
                <a:ln>
                  <a:noFill/>
                </a:ln>
                <a:solidFill>
                  <a:srgbClr val="000000"/>
                </a:solidFill>
                <a:latin typeface="Times New Roman" pitchFamily="18"/>
                <a:ea typeface="Times New Roman" pitchFamily="18"/>
                <a:cs typeface="Times New Roman" pitchFamily="18"/>
              </a:rPr>
              <a:t>Money</a:t>
            </a:r>
          </a:p>
        </p:txBody>
      </p:sp>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sp>
        <p:nvSpPr>
          <p:cNvPr id="10" name="Freeform: Shape 9">
            <a:extLst>
              <a:ext uri="{FF2B5EF4-FFF2-40B4-BE49-F238E27FC236}">
                <a16:creationId xmlns:a16="http://schemas.microsoft.com/office/drawing/2014/main" id="{9BB0423E-FB46-7E23-4BA8-6D74DFD8A5B5}"/>
              </a:ext>
            </a:extLst>
          </p:cNvPr>
          <p:cNvSpPr/>
          <p:nvPr/>
        </p:nvSpPr>
        <p:spPr>
          <a:xfrm>
            <a:off x="-1" y="909318"/>
            <a:ext cx="10080625"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1" dirty="0">
                <a:latin typeface="Times New Roman" panose="02020603050405020304" pitchFamily="18" charset="0"/>
                <a:cs typeface="Times New Roman" panose="02020603050405020304" pitchFamily="18" charset="0"/>
              </a:rPr>
              <a:t>The currency for Auckland is the New Zealand Dollar (NZD). </a:t>
            </a: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1" dirty="0">
                <a:latin typeface="Times New Roman" panose="02020603050405020304" pitchFamily="18" charset="0"/>
                <a:cs typeface="Times New Roman" panose="02020603050405020304" pitchFamily="18" charset="0"/>
              </a:rPr>
              <a:t>The conversion at the rate is $ 1.63 (NZD) to $1.00 U.S.</a:t>
            </a: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1" i="0" u="none" strike="noStrike" kern="1200" baseline="0" dirty="0">
                <a:ln>
                  <a:noFill/>
                </a:ln>
                <a:solidFill>
                  <a:srgbClr val="000000"/>
                </a:solidFill>
                <a:latin typeface="Times New Roman" panose="02020603050405020304" pitchFamily="18" charset="0"/>
                <a:ea typeface="Segoe UI" pitchFamily="34"/>
                <a:cs typeface="Times New Roman" panose="02020603050405020304" pitchFamily="18" charset="0"/>
              </a:rPr>
              <a:t>Or $1 </a:t>
            </a:r>
            <a:r>
              <a:rPr lang="en-US" sz="2400" b="1" dirty="0">
                <a:latin typeface="Times New Roman" panose="02020603050405020304" pitchFamily="18" charset="0"/>
                <a:cs typeface="Times New Roman" panose="02020603050405020304" pitchFamily="18" charset="0"/>
              </a:rPr>
              <a:t>(NZD) </a:t>
            </a:r>
            <a:r>
              <a:rPr lang="en-US" sz="2400" b="1" i="0" u="none" strike="noStrike" kern="1200" baseline="0" dirty="0">
                <a:ln>
                  <a:noFill/>
                </a:ln>
                <a:solidFill>
                  <a:srgbClr val="000000"/>
                </a:solidFill>
                <a:latin typeface="Times New Roman" panose="02020603050405020304" pitchFamily="18" charset="0"/>
                <a:ea typeface="Segoe UI" pitchFamily="34"/>
                <a:cs typeface="Times New Roman" panose="02020603050405020304" pitchFamily="18" charset="0"/>
              </a:rPr>
              <a:t>to $. 61 </a:t>
            </a:r>
            <a:r>
              <a:rPr lang="en-US" sz="2400" b="1" dirty="0">
                <a:latin typeface="Times New Roman" panose="02020603050405020304" pitchFamily="18" charset="0"/>
                <a:cs typeface="Times New Roman" panose="02020603050405020304" pitchFamily="18" charset="0"/>
              </a:rPr>
              <a:t>U.S.</a:t>
            </a:r>
            <a:endParaRPr lang="en-US" sz="2400" b="1" i="0" u="none" strike="noStrike" kern="1200" baseline="0" dirty="0">
              <a:ln>
                <a:noFill/>
              </a:ln>
              <a:solidFill>
                <a:srgbClr val="000000"/>
              </a:solidFill>
              <a:latin typeface="Times New Roman" panose="02020603050405020304" pitchFamily="18" charset="0"/>
              <a:ea typeface="Segoe UI" pitchFamily="34"/>
              <a:cs typeface="Times New Roman" panose="02020603050405020304" pitchFamily="18" charset="0"/>
            </a:endParaRPr>
          </a:p>
          <a:p>
            <a:pPr marL="0" marR="0" lvl="0" indent="0" algn="l"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2400" b="0" i="0" u="none" strike="noStrike" kern="1200" baseline="0" dirty="0">
              <a:ln>
                <a:noFill/>
              </a:ln>
              <a:solidFill>
                <a:srgbClr val="000000"/>
              </a:solidFill>
              <a:latin typeface="Times New Roman" pitchFamily="18"/>
              <a:ea typeface="Segoe UI" pitchFamily="34"/>
              <a:cs typeface="Segoe UI" pitchFamily="34"/>
            </a:endParaRPr>
          </a:p>
        </p:txBody>
      </p:sp>
      <p:pic>
        <p:nvPicPr>
          <p:cNvPr id="5" name="Picture 4" descr="A row of different colored paper money&#10;&#10;Description automatically generated">
            <a:extLst>
              <a:ext uri="{FF2B5EF4-FFF2-40B4-BE49-F238E27FC236}">
                <a16:creationId xmlns:a16="http://schemas.microsoft.com/office/drawing/2014/main" id="{2CBD227C-6D37-13BE-B5BA-D912B3367D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4809" y="2356731"/>
            <a:ext cx="7305815" cy="3313819"/>
          </a:xfrm>
          <a:prstGeom prst="rect">
            <a:avLst/>
          </a:prstGeom>
        </p:spPr>
      </p:pic>
      <p:pic>
        <p:nvPicPr>
          <p:cNvPr id="7" name="Picture 6" descr="A group of coins on a table&#10;&#10;Description automatically generated">
            <a:extLst>
              <a:ext uri="{FF2B5EF4-FFF2-40B4-BE49-F238E27FC236}">
                <a16:creationId xmlns:a16="http://schemas.microsoft.com/office/drawing/2014/main" id="{280EBF20-343B-C1E0-2BB6-5D5011B04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72846"/>
            <a:ext cx="2800249" cy="16605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4294967295"/>
          </p:nvPr>
        </p:nvSpPr>
        <p:spPr>
          <a:xfrm>
            <a:off x="7740650" y="5219700"/>
            <a:ext cx="2339975" cy="360363"/>
          </a:xfrm>
          <a:prstGeom prst="rect">
            <a:avLst/>
          </a:prstGeom>
        </p:spPr>
        <p:txBody>
          <a:bodyPr/>
          <a:lstStyle/>
          <a:p>
            <a:pPr lvl="0"/>
            <a:fld id="{76B031AB-4808-4E5A-B41A-FC677859455F}" type="slidenum">
              <a:rPr/>
              <a:t>6</a:t>
            </a:fld>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88900"/>
            <a:ext cx="10080625"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Brief History of Auckland</a:t>
            </a: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95777" y="1461582"/>
            <a:ext cx="9889067"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000" b="1" dirty="0">
                <a:latin typeface="Times New Roman" panose="02020603050405020304" pitchFamily="18" charset="0"/>
                <a:cs typeface="Times New Roman" panose="02020603050405020304" pitchFamily="18" charset="0"/>
              </a:rPr>
              <a:t>1840 – 1859: The inaugural years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Auckland was founded on the 18th of September 1840 by the Governor of New Zealand, William Hobson. At that time, it was New Zealand’s capital.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Hobson chose the area and purchased 3,000 acres ) from local Mäori </a:t>
            </a:r>
            <a:r>
              <a:rPr lang="en-US" sz="2000" dirty="0" err="1">
                <a:latin typeface="Times New Roman" panose="02020603050405020304" pitchFamily="18" charset="0"/>
                <a:cs typeface="Times New Roman" panose="02020603050405020304" pitchFamily="18" charset="0"/>
              </a:rPr>
              <a:t>Cheifs</a:t>
            </a:r>
            <a:r>
              <a:rPr lang="en-US" sz="2000" dirty="0">
                <a:latin typeface="Times New Roman" panose="02020603050405020304" pitchFamily="18" charset="0"/>
                <a:cs typeface="Times New Roman" panose="02020603050405020304" pitchFamily="18" charset="0"/>
              </a:rPr>
              <a:t>, for an assortment of blankets, money, trousers, tobacco, gown pieces and hatchets.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original Deed of Purchase on October, 20 1840 included the what is now the majority of the area west of Downtown.</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Within a few months of the legal foundation of the city. the Surveyor-General, drew up a plan for the capital and the first land sales were held in April 1841, only six months after the first landing at Point Britomart. </a:t>
            </a:r>
          </a:p>
          <a:p>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6100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88900"/>
            <a:ext cx="9359900"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Brief History </a:t>
            </a:r>
            <a:r>
              <a:rPr lang="en-US" sz="2800" b="1" dirty="0">
                <a:solidFill>
                  <a:srgbClr val="000000"/>
                </a:solidFill>
                <a:latin typeface="Times New Roman" panose="02020603050405020304" pitchFamily="18" charset="0"/>
                <a:cs typeface="Times New Roman" panose="02020603050405020304" pitchFamily="18" charset="0"/>
              </a:rPr>
              <a:t>Cont.</a:t>
            </a:r>
            <a:endParaRPr lang="en-US" sz="4800" b="1" dirty="0">
              <a:solidFill>
                <a:srgbClr val="000000"/>
              </a:solidFill>
              <a:latin typeface="Times New Roman" panose="02020603050405020304" pitchFamily="18" charset="0"/>
              <a:cs typeface="Times New Roman" panose="02020603050405020304" pitchFamily="18" charset="0"/>
            </a:endParaRP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135414" y="1268995"/>
            <a:ext cx="9809795"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800" b="1" dirty="0">
                <a:latin typeface="Times New Roman" panose="02020603050405020304" pitchFamily="18" charset="0"/>
                <a:cs typeface="Times New Roman" panose="02020603050405020304" pitchFamily="18" charset="0"/>
              </a:rPr>
              <a:t>1840 – 1859: The inaugural years</a:t>
            </a:r>
          </a:p>
          <a:p>
            <a:pPr marL="342900" indent="-34290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Land sales started in 1841, and people began to live in and around what was then referred to as Commercial Bay (at the base of Queen Street). This area served as the prime source of livelihood, directly or indirectly, for the majority of dwellers. Commercial activities were located to the east of Queen Street along Shortland Crescent (now known as Shortland Street) to Point Britomart, the original shoreline of Commercial Bay.</a:t>
            </a:r>
          </a:p>
          <a:p>
            <a:pPr marL="342900" indent="-34290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Over the next two decades the areas of Freemans Bay and Mechanics Bay became established. Land reclamation began in 1859 from Shortland Street to the foot of Franklin Road in Freemans Bay.</a:t>
            </a:r>
          </a:p>
        </p:txBody>
      </p:sp>
    </p:spTree>
    <p:extLst>
      <p:ext uri="{BB962C8B-B14F-4D97-AF65-F5344CB8AC3E}">
        <p14:creationId xmlns:p14="http://schemas.microsoft.com/office/powerpoint/2010/main" val="227918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88900"/>
            <a:ext cx="9359900"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Brief History </a:t>
            </a:r>
            <a:r>
              <a:rPr lang="en-US" sz="2800" b="1" dirty="0">
                <a:solidFill>
                  <a:srgbClr val="000000"/>
                </a:solidFill>
                <a:latin typeface="Times New Roman" panose="02020603050405020304" pitchFamily="18" charset="0"/>
                <a:cs typeface="Times New Roman" panose="02020603050405020304" pitchFamily="18" charset="0"/>
              </a:rPr>
              <a:t>Cont.</a:t>
            </a:r>
            <a:endParaRPr lang="en-US" sz="4800" b="1" dirty="0">
              <a:solidFill>
                <a:srgbClr val="000000"/>
              </a:solidFill>
              <a:latin typeface="Times New Roman" panose="02020603050405020304" pitchFamily="18" charset="0"/>
              <a:cs typeface="Times New Roman" panose="02020603050405020304" pitchFamily="18" charset="0"/>
            </a:endParaRP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270830" y="1203093"/>
            <a:ext cx="9809795"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800" b="1" dirty="0">
                <a:latin typeface="Times New Roman" panose="02020603050405020304" pitchFamily="18" charset="0"/>
                <a:cs typeface="Times New Roman" panose="02020603050405020304" pitchFamily="18" charset="0"/>
              </a:rPr>
              <a:t>1840 – 1859: The inaugural years</a:t>
            </a:r>
          </a:p>
          <a:p>
            <a:pPr marL="342900" indent="-34290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By the late 1840s, road infrastructure had been laid over most of the isthmus, but elsewhere navigable waterways, assisted by the portages at Riverhead, Otahuhu and Waiuku, remained the most important links between Auckland and its outlying settlements.</a:t>
            </a:r>
          </a:p>
          <a:p>
            <a:pPr marL="342900" indent="-34290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In 1841, New Zealand’s first British fort was established on Point Britomart, on  and previously occupied by a Mäori pa (fortified place). </a:t>
            </a:r>
          </a:p>
          <a:p>
            <a:pPr marL="342900" indent="-34290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The fort was established to control Auckland’s harbor entrance and bring order to the growing settlement. In the 1860s, during the New Zealand Wars, the barracks at Fort Britomart were used to house 10,000 troops. </a:t>
            </a:r>
          </a:p>
        </p:txBody>
      </p:sp>
    </p:spTree>
    <p:extLst>
      <p:ext uri="{BB962C8B-B14F-4D97-AF65-F5344CB8AC3E}">
        <p14:creationId xmlns:p14="http://schemas.microsoft.com/office/powerpoint/2010/main" val="210327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88900"/>
            <a:ext cx="9359900"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Brief History </a:t>
            </a:r>
            <a:r>
              <a:rPr lang="en-US" sz="2800" b="1" dirty="0">
                <a:solidFill>
                  <a:srgbClr val="000000"/>
                </a:solidFill>
                <a:latin typeface="Times New Roman" panose="02020603050405020304" pitchFamily="18" charset="0"/>
                <a:cs typeface="Times New Roman" panose="02020603050405020304" pitchFamily="18" charset="0"/>
              </a:rPr>
              <a:t>Cont.</a:t>
            </a:r>
            <a:endParaRPr lang="en-US" sz="4800" b="1" dirty="0">
              <a:solidFill>
                <a:srgbClr val="000000"/>
              </a:solidFill>
              <a:latin typeface="Times New Roman" panose="02020603050405020304" pitchFamily="18" charset="0"/>
              <a:cs typeface="Times New Roman" panose="02020603050405020304" pitchFamily="18" charset="0"/>
            </a:endParaRP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270830" y="1622195"/>
            <a:ext cx="9809795"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800" b="1" dirty="0">
                <a:latin typeface="Times New Roman" panose="02020603050405020304" pitchFamily="18" charset="0"/>
                <a:cs typeface="Times New Roman" panose="02020603050405020304" pitchFamily="18" charset="0"/>
              </a:rPr>
              <a:t>1860 – 1879: </a:t>
            </a:r>
            <a:r>
              <a:rPr lang="en-US" sz="2000" b="1" dirty="0">
                <a:latin typeface="Times New Roman" panose="02020603050405020304" pitchFamily="18" charset="0"/>
                <a:cs typeface="Times New Roman" panose="02020603050405020304" pitchFamily="18" charset="0"/>
              </a:rPr>
              <a:t>Land wars and development of rail lines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the early 1860s, Mäori resentment over land losses and Auckland’s growth led to Pakeha fears that Auckland was vulnerable to attack from Waikato to the south. The city’s garrison was enlarged by 12,500 British troops and military settlers.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Preparations for war began with the construction of the Great South Road and a chain of military protective barriers through Franklin.</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Development of the southern part of the region continued once the hostilities settled in 1864. By that time the electric telegraph had been introduced and regular coach services were operating. This facilitated growth in the outlying settlements of the isthmus.</a:t>
            </a:r>
          </a:p>
        </p:txBody>
      </p:sp>
    </p:spTree>
    <p:extLst>
      <p:ext uri="{BB962C8B-B14F-4D97-AF65-F5344CB8AC3E}">
        <p14:creationId xmlns:p14="http://schemas.microsoft.com/office/powerpoint/2010/main" val="987386474"/>
      </p:ext>
    </p:extLst>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1240</TotalTime>
  <Words>3792</Words>
  <Application>Microsoft Office PowerPoint</Application>
  <PresentationFormat>Custom</PresentationFormat>
  <Paragraphs>251</Paragraphs>
  <Slides>41</Slides>
  <Notes>37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Alef</vt:lpstr>
      <vt:lpstr>Arial</vt:lpstr>
      <vt:lpstr>Calibri</vt:lpstr>
      <vt:lpstr>Liberation Sans</vt:lpstr>
      <vt:lpstr>Roboto</vt:lpstr>
      <vt:lpstr>Tahoma</vt:lpstr>
      <vt:lpstr>Times New Roman</vt:lpstr>
      <vt:lpstr>Wingdings</vt:lpstr>
      <vt:lpstr>Default</vt:lpstr>
      <vt:lpstr>Auckland, New Zealand Presented by Marc Silver</vt:lpstr>
      <vt:lpstr>What I Will Cover</vt:lpstr>
      <vt:lpstr>My Port Philosophy</vt:lpstr>
      <vt:lpstr>PowerPoint Presentation</vt:lpstr>
      <vt:lpstr>PowerPoint Presentation</vt:lpstr>
      <vt:lpstr>Brief History of Auckland</vt:lpstr>
      <vt:lpstr>Brief History Cont.</vt:lpstr>
      <vt:lpstr>Brief History Cont.</vt:lpstr>
      <vt:lpstr>Brief History Cont.</vt:lpstr>
      <vt:lpstr>Brief History Cont.</vt:lpstr>
      <vt:lpstr>Brief History Cont.</vt:lpstr>
      <vt:lpstr>Brief History Cont.</vt:lpstr>
      <vt:lpstr>Brief History Cont.</vt:lpstr>
      <vt:lpstr>Brief History Cont.</vt:lpstr>
      <vt:lpstr>Brief History Cont.</vt:lpstr>
      <vt:lpstr>About Auckland</vt:lpstr>
      <vt:lpstr>About Auckland</vt:lpstr>
      <vt:lpstr>New Zealand Area Map </vt:lpstr>
      <vt:lpstr>Map of Auckland</vt:lpstr>
      <vt:lpstr>Auckland Transit System</vt:lpstr>
      <vt:lpstr>Auckland Taxis</vt:lpstr>
      <vt:lpstr>Auckland Walking Tour </vt:lpstr>
      <vt:lpstr>PowerPoint Presentation</vt:lpstr>
      <vt:lpstr>Quay Street</vt:lpstr>
      <vt:lpstr>Britomart</vt:lpstr>
      <vt:lpstr> Ferry Building</vt:lpstr>
      <vt:lpstr>Viaduct Harbor</vt:lpstr>
      <vt:lpstr>Auckland Fish Market</vt:lpstr>
      <vt:lpstr>Victoria Park</vt:lpstr>
      <vt:lpstr>St. Patrick’s Cathedral</vt:lpstr>
      <vt:lpstr>Sky Tower</vt:lpstr>
      <vt:lpstr>Aotea Square</vt:lpstr>
      <vt:lpstr>Albert Park</vt:lpstr>
      <vt:lpstr>Auckland Domain</vt:lpstr>
      <vt:lpstr>War Museum</vt:lpstr>
      <vt:lpstr>Holy Trinity Cathedral</vt:lpstr>
      <vt:lpstr>Rose Garden</vt:lpstr>
      <vt:lpstr>PowerPoint Presentation</vt:lpstr>
      <vt:lpstr>Conclusion</vt:lpstr>
      <vt:lpstr>Thanks For Coming</vt:lpstr>
      <vt:lpstr>Acknowledgement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151</cp:revision>
  <dcterms:created xsi:type="dcterms:W3CDTF">2023-03-25T21:24:27Z</dcterms:created>
  <dcterms:modified xsi:type="dcterms:W3CDTF">2024-07-20T00:30:02Z</dcterms:modified>
</cp:coreProperties>
</file>