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330" r:id="rId4"/>
    <p:sldId id="298" r:id="rId5"/>
    <p:sldId id="316" r:id="rId6"/>
    <p:sldId id="308" r:id="rId7"/>
    <p:sldId id="307" r:id="rId8"/>
    <p:sldId id="261" r:id="rId9"/>
    <p:sldId id="317" r:id="rId10"/>
    <p:sldId id="291" r:id="rId11"/>
    <p:sldId id="331" r:id="rId12"/>
    <p:sldId id="332" r:id="rId13"/>
    <p:sldId id="294" r:id="rId14"/>
    <p:sldId id="319" r:id="rId15"/>
    <p:sldId id="320" r:id="rId16"/>
    <p:sldId id="321" r:id="rId17"/>
    <p:sldId id="322" r:id="rId18"/>
    <p:sldId id="323" r:id="rId19"/>
    <p:sldId id="324" r:id="rId20"/>
    <p:sldId id="325" r:id="rId21"/>
    <p:sldId id="326" r:id="rId22"/>
    <p:sldId id="327" r:id="rId23"/>
    <p:sldId id="328" r:id="rId24"/>
    <p:sldId id="329" r:id="rId25"/>
    <p:sldId id="304"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9" d="100"/>
          <a:sy n="79" d="100"/>
        </p:scale>
        <p:origin x="792" y="114"/>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a:p>
        </p:txBody>
      </p:sp>
    </p:spTree>
    <p:extLst>
      <p:ext uri="{BB962C8B-B14F-4D97-AF65-F5344CB8AC3E}">
        <p14:creationId xmlns:p14="http://schemas.microsoft.com/office/powerpoint/2010/main" val="57878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120923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281487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25</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10/21/2024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10/21/2024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vineyard with a river in the background&#10;&#10;Description automatically generated">
            <a:extLst>
              <a:ext uri="{FF2B5EF4-FFF2-40B4-BE49-F238E27FC236}">
                <a16:creationId xmlns:a16="http://schemas.microsoft.com/office/drawing/2014/main" id="{5BAC08C8-A55F-7FF3-9461-B687FE38D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1" cy="7381099"/>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3429000"/>
          </a:xfrm>
        </p:spPr>
        <p:txBody>
          <a:bodyPr anchor="ctr">
            <a:noAutofit/>
          </a:bodyPr>
          <a:lstStyle/>
          <a:p>
            <a:r>
              <a:rPr lang="en-US" sz="6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The Wines of Luxembourg </a:t>
            </a:r>
            <a:br>
              <a:rPr lang="en-US" sz="60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36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 Journey Through Europe's Hidden Wine Gem</a:t>
            </a:r>
            <a:br>
              <a:rPr lang="en-US" sz="6000" kern="100" dirty="0">
                <a:solidFill>
                  <a:srgbClr val="FF0000"/>
                </a:solidFill>
                <a:effectLst>
                  <a:outerShdw blurRad="38100" dist="38100" dir="2700000" algn="tl">
                    <a:srgbClr val="000000">
                      <a:alpha val="43137"/>
                    </a:srgbClr>
                  </a:outerShdw>
                </a:effectLst>
                <a:ea typeface="Aptos" panose="020B0004020202020204" pitchFamily="34" charset="0"/>
              </a:rPr>
            </a:br>
            <a:br>
              <a:rPr lang="en-US" sz="1800"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0000"/>
                </a:solidFill>
                <a:effectLst>
                  <a:outerShdw blurRad="38100" dist="38100" dir="2700000" algn="tl">
                    <a:srgbClr val="000000">
                      <a:alpha val="43137"/>
                    </a:srgbClr>
                  </a:outerShdw>
                </a:effectLst>
                <a:latin typeface="Times New Roman, serif"/>
              </a:rPr>
              <a:t>Presented by</a:t>
            </a:r>
            <a:br>
              <a:rPr lang="en-US" sz="2800"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latin typeface="Times New Roman, serif"/>
              </a:rPr>
              <a:t>Marc Silver</a:t>
            </a:r>
            <a:endParaRPr lang="en-US" sz="6000"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93792" y="1158241"/>
            <a:ext cx="6998208" cy="5864351"/>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In-Depth Regional Breakdown</a:t>
            </a:r>
            <a:endParaRPr lang="en-US" sz="2400" kern="100" dirty="0">
              <a:effectLst/>
              <a:ea typeface="Aptos" panose="020B0004020202020204" pitchFamily="34" charset="0"/>
            </a:endParaRPr>
          </a:p>
          <a:p>
            <a:pPr marR="0" algn="l">
              <a:lnSpc>
                <a:spcPct val="115000"/>
              </a:lnSpc>
              <a:spcBef>
                <a:spcPts val="0"/>
              </a:spcBef>
              <a:spcAft>
                <a:spcPts val="800"/>
              </a:spcAft>
            </a:pPr>
            <a:r>
              <a:rPr lang="en-US" sz="2400" b="1" kern="100" dirty="0">
                <a:effectLst/>
                <a:ea typeface="Aptos" panose="020B0004020202020204" pitchFamily="34" charset="0"/>
              </a:rPr>
              <a:t>Northern Moselle</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Location</a:t>
            </a:r>
            <a:r>
              <a:rPr lang="en-US" sz="2400" kern="100" dirty="0">
                <a:effectLst/>
                <a:ea typeface="Aptos" panose="020B0004020202020204" pitchFamily="34" charset="0"/>
              </a:rPr>
              <a:t>: The northernmost part of the Moselle region, bordering Germany.</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Terroir &amp; Climate</a:t>
            </a:r>
            <a:r>
              <a:rPr lang="en-US" sz="2400" kern="100" dirty="0">
                <a:effectLst/>
                <a:ea typeface="Aptos" panose="020B0004020202020204" pitchFamily="34" charset="0"/>
              </a:rPr>
              <a:t>: Cooler climate, with steep vineyards that benefit from extended sun exposure. The soils here are rich in clay and limestone, ideal for white varietals.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Grape Varieties</a:t>
            </a:r>
            <a:r>
              <a:rPr lang="en-US" sz="2400" kern="100" dirty="0">
                <a:effectLst/>
                <a:ea typeface="Aptos" panose="020B0004020202020204" pitchFamily="34" charset="0"/>
              </a:rPr>
              <a:t>: Predominantly Riesling, Elbling, and Pinot Blanc.</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Wine Profile</a:t>
            </a:r>
            <a:r>
              <a:rPr lang="en-US" sz="2400" kern="100" dirty="0">
                <a:effectLst/>
                <a:ea typeface="Aptos" panose="020B0004020202020204" pitchFamily="34" charset="0"/>
              </a:rPr>
              <a:t>: Crisp, mineral-driven white wines with high acidity and bright fruit flavors.</a:t>
            </a: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869D62E0-7B3D-AE0D-F885-EC92A7816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7" y="1320263"/>
            <a:ext cx="5291709" cy="5537736"/>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93792" y="1158241"/>
            <a:ext cx="6998208" cy="5864351"/>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In-Depth Regional Breakdown</a:t>
            </a:r>
            <a:endParaRPr lang="en-US" sz="2400" kern="100" dirty="0">
              <a:effectLst/>
              <a:ea typeface="Aptos" panose="020B0004020202020204" pitchFamily="34" charset="0"/>
            </a:endParaRPr>
          </a:p>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Central Moselle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central stretch of the Moselle Valley, including the villages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Remich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Grevenmacher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 &amp; 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warmer microclimate with more fertile soils, including clay, marl, and limestone.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Auxerrois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Pinot Gris, and Gewürztraminer.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Profile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Rich, full-bodied white wines with complex flavors and excellent aging potential.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869D62E0-7B3D-AE0D-F885-EC92A7816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7" y="1320263"/>
            <a:ext cx="5291709" cy="5537736"/>
          </a:xfrm>
          <a:prstGeom prst="rect">
            <a:avLst/>
          </a:prstGeom>
        </p:spPr>
      </p:pic>
    </p:spTree>
    <p:extLst>
      <p:ext uri="{BB962C8B-B14F-4D97-AF65-F5344CB8AC3E}">
        <p14:creationId xmlns:p14="http://schemas.microsoft.com/office/powerpoint/2010/main" val="17791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93792" y="1158241"/>
            <a:ext cx="6998208" cy="5864351"/>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In-Depth Regional Breakdown</a:t>
            </a:r>
            <a:endParaRPr lang="en-US" sz="2400" kern="100" dirty="0">
              <a:effectLst/>
              <a:ea typeface="Aptos" panose="020B0004020202020204" pitchFamily="34" charset="0"/>
            </a:endParaRPr>
          </a:p>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Southern Moselle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southern part of the valley, closest to France.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 &amp; 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Warmer climate, with a mix of limestone and marl soils.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Pinot Noir,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Rivaner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Chardonnay.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Profile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Elegant, fruit-forward wines, including some of Luxembourg’s best reds and sparkling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869D62E0-7B3D-AE0D-F885-EC92A7816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17" y="1320263"/>
            <a:ext cx="5291709" cy="5537736"/>
          </a:xfrm>
          <a:prstGeom prst="rect">
            <a:avLst/>
          </a:prstGeom>
        </p:spPr>
      </p:pic>
    </p:spTree>
    <p:extLst>
      <p:ext uri="{BB962C8B-B14F-4D97-AF65-F5344CB8AC3E}">
        <p14:creationId xmlns:p14="http://schemas.microsoft.com/office/powerpoint/2010/main" val="11878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Terroir of Luxembourg</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 may be small, but its terroir is nothing short of remarkable. The country’s wine regions are largely shaped by the Moselle River, which creates a favorable microclimate for viticulture. Luxembourg’s vineyards are blessed with: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Soil Diversity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soil varies greatly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across the Moselle Valley, from limestone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clay in the north to more marl-based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soils in the south. </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diversity allows for a wide range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styles, from crisp and mineral-driven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lush and fruity.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sign with a bunch of grapes on it&#10;&#10;Description automatically generated">
            <a:extLst>
              <a:ext uri="{FF2B5EF4-FFF2-40B4-BE49-F238E27FC236}">
                <a16:creationId xmlns:a16="http://schemas.microsoft.com/office/drawing/2014/main" id="{30337376-920E-88C0-0050-0D795999C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032" y="2889504"/>
            <a:ext cx="5839968" cy="3968496"/>
          </a:xfrm>
          <a:prstGeom prst="rect">
            <a:avLst/>
          </a:prstGeom>
        </p:spPr>
      </p:pic>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Unique Terroir of Luxembourg</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620768" y="1560577"/>
            <a:ext cx="7485888" cy="5297423"/>
          </a:xfrm>
        </p:spPr>
        <p:txBody>
          <a:bodyPr>
            <a:norm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Climatic Conditions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Luxembourg experiences a cool continental climate, but the Moselle River moderates temperatures, creating ideal conditions for slow grape ripening. This leads to wines with well-developed flavors and balanced acidity.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Geological Influence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river’s proximity also contributes to the mineral complexity of the wines, with many producers taking advantage of the steep, sun-exposed slopes to grow their grapes.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rainbow over a green landscape&#10;&#10;Description automatically generated">
            <a:extLst>
              <a:ext uri="{FF2B5EF4-FFF2-40B4-BE49-F238E27FC236}">
                <a16:creationId xmlns:a16="http://schemas.microsoft.com/office/drawing/2014/main" id="{1C1F559F-A7CA-871B-2D02-41032A0C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4700"/>
            <a:ext cx="4514850" cy="4577332"/>
          </a:xfrm>
          <a:prstGeom prst="rect">
            <a:avLst/>
          </a:prstGeom>
        </p:spPr>
      </p:pic>
    </p:spTree>
    <p:extLst>
      <p:ext uri="{BB962C8B-B14F-4D97-AF65-F5344CB8AC3E}">
        <p14:creationId xmlns:p14="http://schemas.microsoft.com/office/powerpoint/2010/main" val="8934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Classification System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Luxembourg doesn't have the same elaborate classification system as France, it does have its own quality system, known as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"Appellation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d'Origine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Protégée" (AOP)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Introduced in 1989, the AOP ensures that wines are produced under strict guidelines regarding grape varieties, yield, and winemaking techniques. Wines that carry the AOP label are typically of high quality and reflect the unique characteristics of the Luxembourgish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Vins</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de Luxembourg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This designation applies to all wines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produced in the country and serves as the base classification.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Crémant de Luxembourg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prestigious classification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reserved for Luxembourg's sparkling wines, made using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traditional method (similar to Champagne).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diagram of a process&#10;&#10;Description automatically generated">
            <a:extLst>
              <a:ext uri="{FF2B5EF4-FFF2-40B4-BE49-F238E27FC236}">
                <a16:creationId xmlns:a16="http://schemas.microsoft.com/office/drawing/2014/main" id="{92C08C76-03B0-CA59-6CC0-ACC232A85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964" y="3803904"/>
            <a:ext cx="3731035" cy="3054096"/>
          </a:xfrm>
          <a:prstGeom prst="rect">
            <a:avLst/>
          </a:prstGeom>
        </p:spPr>
      </p:pic>
    </p:spTree>
    <p:extLst>
      <p:ext uri="{BB962C8B-B14F-4D97-AF65-F5344CB8AC3E}">
        <p14:creationId xmlns:p14="http://schemas.microsoft.com/office/powerpoint/2010/main" val="28843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536192" y="1560577"/>
            <a:ext cx="10570464" cy="5297423"/>
          </a:xfrm>
        </p:spPr>
        <p:txBody>
          <a:bodyPr>
            <a:normAutofit/>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Luxembourg's vineyards are primarily dedicated to white varietals, but there are some reds and sparkling wines that have gained popularity in recent years. Let’s take a closer look at the major grape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Riesling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Crisp acidity, bright citrus and green apple flavors, with a mineral backbone.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Dry, with notes of lime, apricot, and wet stone. In some cases, floral and honeyed aromas develop with age.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Perfect with seafood, particularly oysters and grilled fish, or light Asian dishes like sushi.</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white wine next to a glass of wine&#10;&#10;Description automatically generated">
            <a:extLst>
              <a:ext uri="{FF2B5EF4-FFF2-40B4-BE49-F238E27FC236}">
                <a16:creationId xmlns:a16="http://schemas.microsoft.com/office/drawing/2014/main" id="{CFC13AC6-7CB4-1D21-F099-67376A3BBDD4}"/>
              </a:ext>
            </a:extLst>
          </p:cNvPr>
          <p:cNvPicPr>
            <a:picLocks noChangeAspect="1"/>
          </p:cNvPicPr>
          <p:nvPr/>
        </p:nvPicPr>
        <p:blipFill>
          <a:blip r:embed="rId3">
            <a:extLst>
              <a:ext uri="{28A0092B-C50C-407E-A947-70E740481C1C}">
                <a14:useLocalDpi xmlns:a14="http://schemas.microsoft.com/office/drawing/2010/main" val="0"/>
              </a:ext>
            </a:extLst>
          </a:blip>
          <a:srcRect l="52544" r="6771" b="7556"/>
          <a:stretch/>
        </p:blipFill>
        <p:spPr>
          <a:xfrm>
            <a:off x="-97537" y="658368"/>
            <a:ext cx="1755649" cy="6339840"/>
          </a:xfrm>
          <a:prstGeom prst="rect">
            <a:avLst/>
          </a:prstGeom>
        </p:spPr>
      </p:pic>
    </p:spTree>
    <p:extLst>
      <p:ext uri="{BB962C8B-B14F-4D97-AF65-F5344CB8AC3E}">
        <p14:creationId xmlns:p14="http://schemas.microsoft.com/office/powerpoint/2010/main" val="26777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9643872" cy="5297423"/>
          </a:xfrm>
        </p:spPr>
        <p:txBody>
          <a:bodyPr>
            <a:normAutofit fontScale="92500"/>
          </a:bodyPr>
          <a:lstStyle/>
          <a:p>
            <a:pPr marL="0" marR="0" algn="l">
              <a:lnSpc>
                <a:spcPct val="115000"/>
              </a:lnSpc>
              <a:spcBef>
                <a:spcPts val="0"/>
              </a:spcBef>
              <a:spcAft>
                <a:spcPts val="800"/>
              </a:spcAft>
            </a:pPr>
            <a:r>
              <a:rPr lang="en-US" sz="2400" b="1" kern="100" dirty="0" err="1">
                <a:effectLst/>
                <a:ea typeface="Aptos" panose="020B0004020202020204" pitchFamily="34" charset="0"/>
              </a:rPr>
              <a:t>Auxerrois</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Characteristics</a:t>
            </a:r>
            <a:r>
              <a:rPr lang="en-US" sz="2400" kern="100" dirty="0">
                <a:effectLst/>
                <a:ea typeface="Aptos" panose="020B0004020202020204" pitchFamily="34" charset="0"/>
              </a:rPr>
              <a:t>: A lesser-known variety often confused with Pinot Blanc, but it has a richer, fuller body.</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Tasting Notes</a:t>
            </a:r>
            <a:r>
              <a:rPr lang="en-US" sz="2400" kern="100" dirty="0">
                <a:effectLst/>
                <a:ea typeface="Aptos" panose="020B0004020202020204" pitchFamily="34" charset="0"/>
              </a:rPr>
              <a:t>: Round and creamy, with notes of pear, honey, and almond.</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Food Pairing</a:t>
            </a:r>
            <a:r>
              <a:rPr lang="en-US" sz="2400" kern="100" dirty="0">
                <a:effectLst/>
                <a:ea typeface="Aptos" panose="020B0004020202020204" pitchFamily="34" charset="0"/>
              </a:rPr>
              <a:t>: Excellent with roasted poultry, soft cheeses, and creamy sauces.</a:t>
            </a:r>
          </a:p>
          <a:p>
            <a:pPr marL="0" marR="0" algn="l">
              <a:lnSpc>
                <a:spcPct val="115000"/>
              </a:lnSpc>
              <a:spcBef>
                <a:spcPts val="0"/>
              </a:spcBef>
              <a:spcAft>
                <a:spcPts val="800"/>
              </a:spcAft>
            </a:pPr>
            <a:r>
              <a:rPr lang="en-US" sz="2400" b="1" kern="100" dirty="0">
                <a:effectLst/>
                <a:ea typeface="Aptos" panose="020B0004020202020204" pitchFamily="34" charset="0"/>
              </a:rPr>
              <a:t>Pinot Gris</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Characteristics</a:t>
            </a:r>
            <a:r>
              <a:rPr lang="en-US" sz="2400" kern="100" dirty="0">
                <a:effectLst/>
                <a:ea typeface="Aptos" panose="020B0004020202020204" pitchFamily="34" charset="0"/>
              </a:rPr>
              <a:t>: Fuller-bodied than its Italian cousin, Pinot Grigio, with richer fruit flavors.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Tasting Notes</a:t>
            </a:r>
            <a:r>
              <a:rPr lang="en-US" sz="2400" kern="100" dirty="0">
                <a:effectLst/>
                <a:ea typeface="Aptos" panose="020B0004020202020204" pitchFamily="34" charset="0"/>
              </a:rPr>
              <a:t>: Pear, peach, and honeydew, with a hint of spice and smoke.</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Food Pairing</a:t>
            </a:r>
            <a:r>
              <a:rPr lang="en-US" sz="2400" kern="100" dirty="0">
                <a:effectLst/>
                <a:ea typeface="Aptos" panose="020B0004020202020204" pitchFamily="34" charset="0"/>
              </a:rPr>
              <a:t>: Ideal with richer dishes, such as pork, veal, or mushroom-based meals.</a:t>
            </a:r>
          </a:p>
          <a:p>
            <a:pPr algn="l"/>
            <a:endParaRPr lang="en-US" dirty="0"/>
          </a:p>
        </p:txBody>
      </p:sp>
      <p:pic>
        <p:nvPicPr>
          <p:cNvPr id="5" name="Picture 4" descr="A bottle of wine next to a glass&#10;&#10;Description automatically generated">
            <a:extLst>
              <a:ext uri="{FF2B5EF4-FFF2-40B4-BE49-F238E27FC236}">
                <a16:creationId xmlns:a16="http://schemas.microsoft.com/office/drawing/2014/main" id="{05D15DDE-F28A-1AA9-9F47-68FC60061201}"/>
              </a:ext>
            </a:extLst>
          </p:cNvPr>
          <p:cNvPicPr>
            <a:picLocks noChangeAspect="1"/>
          </p:cNvPicPr>
          <p:nvPr/>
        </p:nvPicPr>
        <p:blipFill>
          <a:blip r:embed="rId3">
            <a:extLst>
              <a:ext uri="{28A0092B-C50C-407E-A947-70E740481C1C}">
                <a14:useLocalDpi xmlns:a14="http://schemas.microsoft.com/office/drawing/2010/main" val="0"/>
              </a:ext>
            </a:extLst>
          </a:blip>
          <a:srcRect l="40395"/>
          <a:stretch/>
        </p:blipFill>
        <p:spPr>
          <a:xfrm>
            <a:off x="10131552" y="597408"/>
            <a:ext cx="2572512" cy="6858000"/>
          </a:xfrm>
          <a:prstGeom prst="rect">
            <a:avLst/>
          </a:prstGeom>
        </p:spPr>
      </p:pic>
    </p:spTree>
    <p:extLst>
      <p:ext uri="{BB962C8B-B14F-4D97-AF65-F5344CB8AC3E}">
        <p14:creationId xmlns:p14="http://schemas.microsoft.com/office/powerpoint/2010/main" val="65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Varietals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828800" y="1560577"/>
            <a:ext cx="10363200" cy="5297423"/>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Elbling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One of the oldest grape varieties in the region, producing light, high-acid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Tasting Notes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Zesty and refreshing, with notes of green apple, citrus, and a slight herbal edge.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Food Pairing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Pairs well with salads, light seafood dishes, or as a refreshing aperitif.</a:t>
            </a:r>
          </a:p>
          <a:p>
            <a:pPr marR="0" lvl="0" algn="l">
              <a:lnSpc>
                <a:spcPct val="115000"/>
              </a:lnSpc>
              <a:spcBef>
                <a:spcPts val="0"/>
              </a:spcBef>
              <a:spcAft>
                <a:spcPts val="800"/>
              </a:spcAft>
              <a:buSzPts val="1000"/>
              <a:tabLst>
                <a:tab pos="457200" algn="l"/>
              </a:tabLst>
            </a:pPr>
            <a:r>
              <a:rPr lang="en-US" sz="2400" kern="100" dirty="0">
                <a:ea typeface="Aptos" panose="020B0004020202020204" pitchFamily="34" charset="0"/>
              </a:rPr>
              <a:t>Some people compare Elbling to Resiling, but in fact they are very different wines.</a:t>
            </a:r>
            <a:br>
              <a:rPr lang="en-US" sz="2400" kern="100" dirty="0">
                <a:ea typeface="Aptos" panose="020B0004020202020204" pitchFamily="34" charset="0"/>
              </a:rPr>
            </a:br>
            <a:r>
              <a:rPr lang="en-US" sz="2400" b="1" dirty="0"/>
              <a:t>Elbling </a:t>
            </a:r>
            <a:r>
              <a:rPr lang="en-US" sz="2400" dirty="0"/>
              <a:t>is for those who prefer straightforward, refreshing wines, while Riesling appeals to those seeking a more complex, aromatic experience. While </a:t>
            </a:r>
            <a:r>
              <a:rPr lang="en-US" sz="2400" b="1" dirty="0"/>
              <a:t>Riesling</a:t>
            </a:r>
            <a:r>
              <a:rPr lang="en-US" sz="2400" dirty="0"/>
              <a:t>: Richer, more aromatic, and versatile</a:t>
            </a:r>
            <a:endParaRPr lang="en-US" sz="2400" kern="100" dirty="0">
              <a:effectLst/>
              <a:ea typeface="Aptos" panose="020B0004020202020204" pitchFamily="34" charset="0"/>
            </a:endParaRPr>
          </a:p>
          <a:p>
            <a:pPr algn="l"/>
            <a:endParaRPr lang="en-US" dirty="0"/>
          </a:p>
        </p:txBody>
      </p:sp>
      <p:pic>
        <p:nvPicPr>
          <p:cNvPr id="5" name="Picture 4" descr="A bottle of wine with a white label&#10;&#10;Description automatically generated">
            <a:extLst>
              <a:ext uri="{FF2B5EF4-FFF2-40B4-BE49-F238E27FC236}">
                <a16:creationId xmlns:a16="http://schemas.microsoft.com/office/drawing/2014/main" id="{79EAD962-4C0B-49B2-7346-9815D4B4A817}"/>
              </a:ext>
            </a:extLst>
          </p:cNvPr>
          <p:cNvPicPr>
            <a:picLocks noChangeAspect="1"/>
          </p:cNvPicPr>
          <p:nvPr/>
        </p:nvPicPr>
        <p:blipFill>
          <a:blip r:embed="rId2">
            <a:extLst>
              <a:ext uri="{28A0092B-C50C-407E-A947-70E740481C1C}">
                <a14:useLocalDpi xmlns:a14="http://schemas.microsoft.com/office/drawing/2010/main" val="0"/>
              </a:ext>
            </a:extLst>
          </a:blip>
          <a:srcRect l="35245" r="34533"/>
          <a:stretch/>
        </p:blipFill>
        <p:spPr>
          <a:xfrm>
            <a:off x="-97536" y="146304"/>
            <a:ext cx="2072640" cy="6858000"/>
          </a:xfrm>
          <a:prstGeom prst="rect">
            <a:avLst/>
          </a:prstGeom>
        </p:spPr>
      </p:pic>
    </p:spTree>
    <p:extLst>
      <p:ext uri="{BB962C8B-B14F-4D97-AF65-F5344CB8AC3E}">
        <p14:creationId xmlns:p14="http://schemas.microsoft.com/office/powerpoint/2010/main" val="13429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5791200" cy="5297423"/>
          </a:xfrm>
        </p:spPr>
        <p:txBody>
          <a:bodyPr>
            <a:normAutofit/>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 may be small, but it boasts some exceptional wineries. Here are a few standouts: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Domaine Mathis Bastian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1" indent="-231775"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Located in the heart of the Moselle Valley, this family-owned winery is renowned for its elegant Rieslings and Pinot Gris.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1" indent="-231775"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Notable Wine: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Clos des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Eglantiers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 rich and complex Pinot Gris with a distinctive smoky finish.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uilding with a circular shape&#10;&#10;Description automatically generated with medium confidence">
            <a:extLst>
              <a:ext uri="{FF2B5EF4-FFF2-40B4-BE49-F238E27FC236}">
                <a16:creationId xmlns:a16="http://schemas.microsoft.com/office/drawing/2014/main" id="{DAF27510-B042-62F4-87EE-9E21667AC0FD}"/>
              </a:ext>
            </a:extLst>
          </p:cNvPr>
          <p:cNvPicPr>
            <a:picLocks noChangeAspect="1"/>
          </p:cNvPicPr>
          <p:nvPr/>
        </p:nvPicPr>
        <p:blipFill>
          <a:blip r:embed="rId2">
            <a:extLst>
              <a:ext uri="{28A0092B-C50C-407E-A947-70E740481C1C}">
                <a14:useLocalDpi xmlns:a14="http://schemas.microsoft.com/office/drawing/2010/main" val="0"/>
              </a:ext>
            </a:extLst>
          </a:blip>
          <a:srcRect l="9563"/>
          <a:stretch/>
        </p:blipFill>
        <p:spPr>
          <a:xfrm>
            <a:off x="6096001" y="1560577"/>
            <a:ext cx="6096000" cy="4451046"/>
          </a:xfrm>
          <a:prstGeom prst="rect">
            <a:avLst/>
          </a:prstGeom>
        </p:spPr>
      </p:pic>
    </p:spTree>
    <p:extLst>
      <p:ext uri="{BB962C8B-B14F-4D97-AF65-F5344CB8AC3E}">
        <p14:creationId xmlns:p14="http://schemas.microsoft.com/office/powerpoint/2010/main" val="417832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Wines Hidden Treasure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618976" cy="5687567"/>
          </a:xfrm>
        </p:spPr>
        <p:txBody>
          <a:bodyPr>
            <a:noAutofit/>
          </a:bodyPr>
          <a:lstStyle/>
          <a:p>
            <a:pPr marL="28575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world of Luxembourg wines, is a place were centuries</a:t>
            </a:r>
            <a:br>
              <a:rPr lang="en-US" sz="2400" kern="100" dirty="0">
                <a:effectLst/>
                <a:ea typeface="Aptos" panose="020B0004020202020204" pitchFamily="34" charset="0"/>
              </a:rPr>
            </a:br>
            <a:r>
              <a:rPr lang="en-US" sz="2400" kern="100" dirty="0">
                <a:effectLst/>
                <a:ea typeface="Aptos" panose="020B0004020202020204" pitchFamily="34" charset="0"/>
              </a:rPr>
              <a:t>old traditions meet modern-day innovation, all within one of </a:t>
            </a:r>
            <a:br>
              <a:rPr lang="en-US" sz="2400" kern="100" dirty="0">
                <a:effectLst/>
                <a:ea typeface="Aptos" panose="020B0004020202020204" pitchFamily="34" charset="0"/>
              </a:rPr>
            </a:br>
            <a:r>
              <a:rPr lang="en-US" sz="2400" kern="100" dirty="0">
                <a:effectLst/>
                <a:ea typeface="Aptos" panose="020B0004020202020204" pitchFamily="34" charset="0"/>
              </a:rPr>
              <a:t>Europe’s smallest yet most dynamic wine-producing countries. </a:t>
            </a:r>
          </a:p>
          <a:p>
            <a:pPr marL="28575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Nestled between France and Germany, Luxembourg is a </a:t>
            </a:r>
            <a:br>
              <a:rPr lang="en-US" sz="2400" kern="100" dirty="0">
                <a:effectLst/>
                <a:ea typeface="Aptos" panose="020B0004020202020204" pitchFamily="34" charset="0"/>
              </a:rPr>
            </a:br>
            <a:r>
              <a:rPr lang="en-US" sz="2400" kern="100" dirty="0">
                <a:effectLst/>
                <a:ea typeface="Aptos" panose="020B0004020202020204" pitchFamily="34" charset="0"/>
              </a:rPr>
              <a:t>hidden treasure in the world of wine. This tiny nation packs a </a:t>
            </a:r>
            <a:br>
              <a:rPr lang="en-US" sz="2400" kern="100" dirty="0">
                <a:effectLst/>
                <a:ea typeface="Aptos" panose="020B0004020202020204" pitchFamily="34" charset="0"/>
              </a:rPr>
            </a:br>
            <a:r>
              <a:rPr lang="en-US" sz="2400" kern="100" dirty="0">
                <a:effectLst/>
                <a:ea typeface="Aptos" panose="020B0004020202020204" pitchFamily="34" charset="0"/>
              </a:rPr>
              <a:t>punch with its rich viticultural heritage and innovative winemaking techniques. </a:t>
            </a:r>
          </a:p>
          <a:p>
            <a:pPr marL="28575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If you’re a wine enthusiast eager to explore beyond the famous vineyards of France, Italy, or Spain, then Luxembourg offers a delightful surprise.  </a:t>
            </a:r>
          </a:p>
          <a:p>
            <a:pPr marL="285750" indent="-28575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 plan to take you through the rich history, unique terroir, and diverse varietals of Luxembourg's wine regions, along with some must-visit wineries. So, pour yourself a glass, and let’s dive into the hidden gem that is Luxembourg wine.</a:t>
            </a:r>
          </a:p>
        </p:txBody>
      </p:sp>
      <p:pic>
        <p:nvPicPr>
          <p:cNvPr id="5" name="Picture 4" descr="A map of luxembourg with black text&#10;&#10;Description automatically generated">
            <a:extLst>
              <a:ext uri="{FF2B5EF4-FFF2-40B4-BE49-F238E27FC236}">
                <a16:creationId xmlns:a16="http://schemas.microsoft.com/office/drawing/2014/main" id="{659DFB68-0D1A-8BB8-04C7-7B7EB0C2E357}"/>
              </a:ext>
            </a:extLst>
          </p:cNvPr>
          <p:cNvPicPr>
            <a:picLocks noChangeAspect="1"/>
          </p:cNvPicPr>
          <p:nvPr/>
        </p:nvPicPr>
        <p:blipFill>
          <a:blip r:embed="rId2">
            <a:extLst>
              <a:ext uri="{28A0092B-C50C-407E-A947-70E740481C1C}">
                <a14:useLocalDpi xmlns:a14="http://schemas.microsoft.com/office/drawing/2010/main" val="0"/>
              </a:ext>
            </a:extLst>
          </a:blip>
          <a:srcRect l="6377" t="4817" b="6128"/>
          <a:stretch/>
        </p:blipFill>
        <p:spPr>
          <a:xfrm>
            <a:off x="8617403" y="1025939"/>
            <a:ext cx="3574597" cy="2403061"/>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386830" y="1560577"/>
            <a:ext cx="9719826" cy="5297423"/>
          </a:xfrm>
        </p:spPr>
        <p:txBody>
          <a:bodyPr>
            <a:normAutofit/>
          </a:bodyPr>
          <a:lstStyle/>
          <a:p>
            <a:pPr marL="342900" marR="0" lvl="0" indent="-342900" algn="l">
              <a:lnSpc>
                <a:spcPct val="115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Domaine Alice Hartmann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oldest and most prestigious wineries in Luxembourg, producing both still and sparkling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Notable Wine: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Crémant de Luxembourg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 beautifully balanced sparkling wine made from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Chardonnay and Pinot Noir.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close-up of a bottle&#10;&#10;Description automatically generated">
            <a:extLst>
              <a:ext uri="{FF2B5EF4-FFF2-40B4-BE49-F238E27FC236}">
                <a16:creationId xmlns:a16="http://schemas.microsoft.com/office/drawing/2014/main" id="{A721CB7B-1DD5-06DB-4342-9CF446E39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0"/>
            <a:ext cx="2216142" cy="6858000"/>
          </a:xfrm>
          <a:prstGeom prst="rect">
            <a:avLst/>
          </a:prstGeom>
        </p:spPr>
      </p:pic>
      <p:pic>
        <p:nvPicPr>
          <p:cNvPr id="7" name="Picture 6" descr="A large room with several large silver tanks&#10;&#10;Description automatically generated">
            <a:extLst>
              <a:ext uri="{FF2B5EF4-FFF2-40B4-BE49-F238E27FC236}">
                <a16:creationId xmlns:a16="http://schemas.microsoft.com/office/drawing/2014/main" id="{28B09C90-9720-7DED-1D41-51F892A00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688" y="3561659"/>
            <a:ext cx="4401312" cy="3296341"/>
          </a:xfrm>
          <a:prstGeom prst="rect">
            <a:avLst/>
          </a:prstGeom>
        </p:spPr>
      </p:pic>
    </p:spTree>
    <p:extLst>
      <p:ext uri="{BB962C8B-B14F-4D97-AF65-F5344CB8AC3E}">
        <p14:creationId xmlns:p14="http://schemas.microsoft.com/office/powerpoint/2010/main" val="26044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388864" y="1560577"/>
            <a:ext cx="6717792" cy="5297423"/>
          </a:xfrm>
        </p:spPr>
        <p:txBody>
          <a:bodyPr>
            <a:normAutofit/>
          </a:bodyPr>
          <a:lstStyle/>
          <a:p>
            <a:pPr marL="342900" marR="0" lvl="0" indent="-342900" algn="l">
              <a:lnSpc>
                <a:spcPct val="115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Caves Bernard-</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Massard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Famous for its sparkling wines, this winery is a must-visit for fans of Crémant.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Notable Wine: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Bernard-</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Massard</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Brut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crisp, refreshing Crémant with notes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green apple and brioche.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person sitting in a chair in front of a building&#10;&#10;Description automatically generated">
            <a:extLst>
              <a:ext uri="{FF2B5EF4-FFF2-40B4-BE49-F238E27FC236}">
                <a16:creationId xmlns:a16="http://schemas.microsoft.com/office/drawing/2014/main" id="{CCF9DDDA-FF33-AE12-65DB-2A0CA37E1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0577"/>
            <a:ext cx="5297423" cy="5297423"/>
          </a:xfrm>
          <a:prstGeom prst="rect">
            <a:avLst/>
          </a:prstGeom>
        </p:spPr>
      </p:pic>
      <p:pic>
        <p:nvPicPr>
          <p:cNvPr id="7" name="Picture 6" descr="A close up of a bottle&#10;&#10;Description automatically generated">
            <a:extLst>
              <a:ext uri="{FF2B5EF4-FFF2-40B4-BE49-F238E27FC236}">
                <a16:creationId xmlns:a16="http://schemas.microsoft.com/office/drawing/2014/main" id="{CE93357B-854A-CC78-0FB9-F90BBF38A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815" y="3121154"/>
            <a:ext cx="986893" cy="3651502"/>
          </a:xfrm>
          <a:prstGeom prst="rect">
            <a:avLst/>
          </a:prstGeom>
        </p:spPr>
      </p:pic>
    </p:spTree>
    <p:extLst>
      <p:ext uri="{BB962C8B-B14F-4D97-AF65-F5344CB8AC3E}">
        <p14:creationId xmlns:p14="http://schemas.microsoft.com/office/powerpoint/2010/main" val="381801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marL="342900" marR="0" lvl="0" indent="-342900" algn="l">
              <a:lnSpc>
                <a:spcPct val="115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Domaine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Vinsmoselle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Luxembourg’s largest producer, offering a wide range of wines from all the major varietals.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Notable Wine: </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Riesling Grand Premier Cru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 top-tier Riesling with intense minerality and citrus flavors.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uilding in a vineyard&#10;&#10;Description automatically generated">
            <a:extLst>
              <a:ext uri="{FF2B5EF4-FFF2-40B4-BE49-F238E27FC236}">
                <a16:creationId xmlns:a16="http://schemas.microsoft.com/office/drawing/2014/main" id="{C31F1D75-B59A-64D1-07B6-FF71CDC8B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4021"/>
            <a:ext cx="5123308" cy="2952750"/>
          </a:xfrm>
          <a:prstGeom prst="rect">
            <a:avLst/>
          </a:prstGeom>
        </p:spPr>
      </p:pic>
      <p:pic>
        <p:nvPicPr>
          <p:cNvPr id="7" name="Picture 6" descr="A restaurant with tables and chairs&#10;&#10;Description automatically generated">
            <a:extLst>
              <a:ext uri="{FF2B5EF4-FFF2-40B4-BE49-F238E27FC236}">
                <a16:creationId xmlns:a16="http://schemas.microsoft.com/office/drawing/2014/main" id="{B6E9CBF6-576F-7B6E-0EE9-A550D73F1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694" y="3974020"/>
            <a:ext cx="5123306" cy="2918365"/>
          </a:xfrm>
          <a:prstGeom prst="rect">
            <a:avLst/>
          </a:prstGeom>
        </p:spPr>
      </p:pic>
      <p:pic>
        <p:nvPicPr>
          <p:cNvPr id="11" name="Picture 10" descr="A white and brown bottle with a gold label&#10;&#10;Description automatically generated">
            <a:extLst>
              <a:ext uri="{FF2B5EF4-FFF2-40B4-BE49-F238E27FC236}">
                <a16:creationId xmlns:a16="http://schemas.microsoft.com/office/drawing/2014/main" id="{63CC6684-63FB-AD88-456B-5711D4922F3B}"/>
              </a:ext>
            </a:extLst>
          </p:cNvPr>
          <p:cNvPicPr>
            <a:picLocks noChangeAspect="1"/>
          </p:cNvPicPr>
          <p:nvPr/>
        </p:nvPicPr>
        <p:blipFill>
          <a:blip r:embed="rId4">
            <a:extLst>
              <a:ext uri="{28A0092B-C50C-407E-A947-70E740481C1C}">
                <a14:useLocalDpi xmlns:a14="http://schemas.microsoft.com/office/drawing/2010/main" val="0"/>
              </a:ext>
            </a:extLst>
          </a:blip>
          <a:srcRect r="14451"/>
          <a:stretch/>
        </p:blipFill>
        <p:spPr>
          <a:xfrm>
            <a:off x="5123308" y="3974021"/>
            <a:ext cx="1960436" cy="2952750"/>
          </a:xfrm>
          <a:prstGeom prst="rect">
            <a:avLst/>
          </a:prstGeom>
        </p:spPr>
      </p:pic>
    </p:spTree>
    <p:extLst>
      <p:ext uri="{BB962C8B-B14F-4D97-AF65-F5344CB8AC3E}">
        <p14:creationId xmlns:p14="http://schemas.microsoft.com/office/powerpoint/2010/main" val="10817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3084576" y="1"/>
            <a:ext cx="9107424" cy="123139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Final Thoughts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84576" y="1231394"/>
            <a:ext cx="9022080" cy="2889124"/>
          </a:xfrm>
        </p:spPr>
        <p:txBody>
          <a:bodyPr>
            <a:normAutofit fontScale="92500" lnSpcReduction="10000"/>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Luxembourg’s wine scene might not be as widely recognized as France’s Bordeaux or Italy’s Tuscany, but that’s exactly what makes it so special.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offers an under-the-radar experience for wine enthusiasts looking to explore something new, without the tourist crowds or overhyped brands. The country’s diverse microclimates and rich terroir allow winemakers to craft distinctive wines that reflect the essence of the Moselle Valley—crisp, mineral-driven whites, elegant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sparklings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 few surprise reds.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7" name="Picture 6" descr="A group of bottles of champagne&#10;&#10;Description automatically generated">
            <a:extLst>
              <a:ext uri="{FF2B5EF4-FFF2-40B4-BE49-F238E27FC236}">
                <a16:creationId xmlns:a16="http://schemas.microsoft.com/office/drawing/2014/main" id="{8D727CED-C2FC-FD3B-6FAD-B02EFD7C2861}"/>
              </a:ext>
            </a:extLst>
          </p:cNvPr>
          <p:cNvPicPr>
            <a:picLocks noChangeAspect="1"/>
          </p:cNvPicPr>
          <p:nvPr/>
        </p:nvPicPr>
        <p:blipFill>
          <a:blip r:embed="rId3">
            <a:extLst>
              <a:ext uri="{28A0092B-C50C-407E-A947-70E740481C1C}">
                <a14:useLocalDpi xmlns:a14="http://schemas.microsoft.com/office/drawing/2010/main" val="0"/>
              </a:ext>
            </a:extLst>
          </a:blip>
          <a:srcRect l="12349" t="3614" r="11446" b="3915"/>
          <a:stretch/>
        </p:blipFill>
        <p:spPr>
          <a:xfrm>
            <a:off x="0" y="12192"/>
            <a:ext cx="3084576" cy="3742944"/>
          </a:xfrm>
          <a:prstGeom prst="rect">
            <a:avLst/>
          </a:prstGeom>
        </p:spPr>
      </p:pic>
      <p:sp>
        <p:nvSpPr>
          <p:cNvPr id="9" name="TextBox 8">
            <a:extLst>
              <a:ext uri="{FF2B5EF4-FFF2-40B4-BE49-F238E27FC236}">
                <a16:creationId xmlns:a16="http://schemas.microsoft.com/office/drawing/2014/main" id="{EDE0115C-BCE2-D8AE-8B82-510056D9010E}"/>
              </a:ext>
            </a:extLst>
          </p:cNvPr>
          <p:cNvSpPr txBox="1"/>
          <p:nvPr/>
        </p:nvSpPr>
        <p:spPr>
          <a:xfrm>
            <a:off x="414528" y="3875150"/>
            <a:ext cx="11777472" cy="2889124"/>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One of the greatest charms of Luxembourgish wine is the intimacy of its production. The vineyards are often family-owned, with a deep sense of heritage and pride in their craft. Yet, despite its modest size, Luxembourg’s wine industry delivers an impressive range of high-quality wines that can stand shoulder-to-shoulder with some of the best in Europe.</a:t>
            </a:r>
          </a:p>
          <a:p>
            <a:pPr marL="342900" marR="0" indent="-342900" algn="l">
              <a:lnSpc>
                <a:spcPct val="115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So, as you expand your wine horizons, remember to give Luxembourg a try. Whether it’s the refreshing taste of a dry Riesling or the celebratory pop of a Crémant de Luxembourg, you’ll discover a region full of charm, character, and exceptional wines just waiting to be uncorked.</a:t>
            </a:r>
          </a:p>
        </p:txBody>
      </p:sp>
    </p:spTree>
    <p:extLst>
      <p:ext uri="{BB962C8B-B14F-4D97-AF65-F5344CB8AC3E}">
        <p14:creationId xmlns:p14="http://schemas.microsoft.com/office/powerpoint/2010/main" val="28101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509248" cy="5297423"/>
          </a:xfrm>
        </p:spPr>
        <p:txBody>
          <a:bodyPr>
            <a:norm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 may not be the first country that comes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mind when you think of wine, but its rich history,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unique terroir, and diverse grape varietals make it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must-try for any wine lover.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mineral-driven Rieslings of the Northern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Moselle to the lush Pinot Gris of the south, there’s 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lot to discover in this tiny yet dynamic wine-producing nation.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sipping a crisp Crémant or indulging in a full-bodied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Auxerrois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Luxembourg's wines offer a taste of something truly special.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 next time you’re looking for a new wine adventure, consider reaching for a bottle from Luxembourg—you won’t be disappointed!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hand holding a glass of wine&#10;&#10;Description automatically generated">
            <a:extLst>
              <a:ext uri="{FF2B5EF4-FFF2-40B4-BE49-F238E27FC236}">
                <a16:creationId xmlns:a16="http://schemas.microsoft.com/office/drawing/2014/main" id="{F91C366C-A739-3BEC-7B3A-FC593CA23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264" y="1560577"/>
            <a:ext cx="4407408" cy="2752305"/>
          </a:xfrm>
          <a:prstGeom prst="rect">
            <a:avLst/>
          </a:prstGeom>
        </p:spPr>
      </p:pic>
    </p:spTree>
    <p:extLst>
      <p:ext uri="{BB962C8B-B14F-4D97-AF65-F5344CB8AC3E}">
        <p14:creationId xmlns:p14="http://schemas.microsoft.com/office/powerpoint/2010/main" val="2361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021568" cy="5248657"/>
          </a:xfrm>
        </p:spPr>
        <p:txBody>
          <a:bodyPr>
            <a:normAutofit/>
          </a:bodyPr>
          <a:lstStyle/>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 in Luxembourg: A Hidden Gem in Europe,"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VinJournal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2023.</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History of Luxembourgish Wine," The Moselle Wine Society, 2022.</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"Luxembourg Wine Regions and Terroirs," European Wine Experts, 2021.</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"Crémant de Luxembourg: The Sparkling Wine of Choice," The Sparkling Wine Review, 2023.</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Wines Hidden Treasure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4514850" y="1170432"/>
            <a:ext cx="7677150" cy="5687567"/>
          </a:xfrm>
        </p:spPr>
        <p:txBody>
          <a:bodyPr>
            <a:noAutofit/>
          </a:bodyPr>
          <a:lstStyle/>
          <a:p>
            <a:pPr marL="285750" marR="0" indent="-28575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Despite its small size, Luxembourg's wine scene is anything but diminutive, offering a captivating blend of tradition and modernity that deserves far more recognition</a:t>
            </a:r>
          </a:p>
          <a:p>
            <a:pPr marL="285750" marR="0" indent="-28575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Let's embark on an enchanting journey through Luxembourg's picturesque vineyards, uncovering the secrets of its winemaking history, exploring its unique terroir, and discovering the exceptional wines that are waiting to be savored</a:t>
            </a:r>
          </a:p>
        </p:txBody>
      </p:sp>
      <p:pic>
        <p:nvPicPr>
          <p:cNvPr id="5" name="Picture 4" descr="A town on a hillside&#10;&#10;Description automatically generated with medium confidence">
            <a:extLst>
              <a:ext uri="{FF2B5EF4-FFF2-40B4-BE49-F238E27FC236}">
                <a16:creationId xmlns:a16="http://schemas.microsoft.com/office/drawing/2014/main" id="{FF4A329E-FB12-8DF6-7AFF-60DE6CA0B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0432"/>
            <a:ext cx="4514850" cy="2990850"/>
          </a:xfrm>
          <a:prstGeom prst="rect">
            <a:avLst/>
          </a:prstGeom>
        </p:spPr>
      </p:pic>
      <p:sp>
        <p:nvSpPr>
          <p:cNvPr id="7" name="TextBox 6">
            <a:extLst>
              <a:ext uri="{FF2B5EF4-FFF2-40B4-BE49-F238E27FC236}">
                <a16:creationId xmlns:a16="http://schemas.microsoft.com/office/drawing/2014/main" id="{6731D074-5938-B7F7-F73F-7F16BC76E386}"/>
              </a:ext>
            </a:extLst>
          </p:cNvPr>
          <p:cNvSpPr txBox="1"/>
          <p:nvPr/>
        </p:nvSpPr>
        <p:spPr>
          <a:xfrm>
            <a:off x="101600" y="4305300"/>
            <a:ext cx="11912600" cy="2410916"/>
          </a:xfrm>
          <a:prstGeom prst="rect">
            <a:avLst/>
          </a:prstGeom>
          <a:noFill/>
        </p:spPr>
        <p:txBody>
          <a:bodyPr wrap="square">
            <a:spAutoFit/>
          </a:bodyPr>
          <a:lstStyle/>
          <a:p>
            <a:pPr marL="285750" marR="0" indent="-2857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ancient Roman roots to cutting-edge sustainable practices, Luxembourg's wine story is one of passion, perseverance, and unparalleled quality. As we delve into the heart of this remarkable country's wine regions, you'll discover why Luxembourg's wines are truly hidden gems, worthy of a place in the cellars of discerning wine enthusiasts worldwide</a:t>
            </a:r>
          </a:p>
          <a:p>
            <a:pPr marL="285750" marR="0" indent="-2857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Prepare to be surprised and delighted by the depth, character, and sheer excellence of Luxembourg's viticultural offerings.</a:t>
            </a:r>
          </a:p>
        </p:txBody>
      </p:sp>
    </p:spTree>
    <p:extLst>
      <p:ext uri="{BB962C8B-B14F-4D97-AF65-F5344CB8AC3E}">
        <p14:creationId xmlns:p14="http://schemas.microsoft.com/office/powerpoint/2010/main" val="189336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mosaic of men pouring liquid&#10;&#10;Description automatically generated">
            <a:extLst>
              <a:ext uri="{FF2B5EF4-FFF2-40B4-BE49-F238E27FC236}">
                <a16:creationId xmlns:a16="http://schemas.microsoft.com/office/drawing/2014/main" id="{B41A2FEA-06F6-C968-D397-245D40430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340" y="2616026"/>
            <a:ext cx="5487660" cy="3260517"/>
          </a:xfrm>
          <a:prstGeom prst="rect">
            <a:avLst/>
          </a:prstGeom>
        </p:spPr>
      </p:pic>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Luxembourg's Wine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5687567"/>
          </a:xfrm>
        </p:spPr>
        <p:txBody>
          <a:bodyPr>
            <a:noAutofit/>
          </a:bodyPr>
          <a:lstStyle/>
          <a:p>
            <a:pPr marL="342900" indent="-342900" algn="l">
              <a:buFont typeface="Arial" panose="020B0604020202020204" pitchFamily="34" charset="0"/>
              <a:buChar char="•"/>
            </a:pPr>
            <a:r>
              <a:rPr lang="en-US" sz="2400" dirty="0"/>
              <a:t>Wine production in Luxembourg dates back over 2,000 years, beginning with the Romans, who saw the Moselle River valley's potential. The region, bordering Germany and France, has seen its winemakers refine techniques over the centuries, heavily influenced by neighboring countries, particularly Germany, evident in the production of varietals like Riesling.</a:t>
            </a:r>
          </a:p>
          <a:p>
            <a:pPr algn="l"/>
            <a:r>
              <a:rPr lang="en-US" sz="2400" b="1" dirty="0"/>
              <a:t>From Ancient Times to Modern Excellence</a:t>
            </a:r>
            <a:endParaRPr lang="en-US" sz="2400" dirty="0"/>
          </a:p>
          <a:p>
            <a:pPr marL="342900" indent="-342900" algn="l">
              <a:buFont typeface="Arial" panose="020B0604020202020204" pitchFamily="34" charset="0"/>
              <a:buChar char="•"/>
            </a:pPr>
            <a:r>
              <a:rPr lang="en-US" sz="2400" b="1" dirty="0"/>
              <a:t>Roman Era (1st Century AD):</a:t>
            </a:r>
            <a:r>
              <a:rPr lang="en-US" sz="2400" dirty="0"/>
              <a:t> </a:t>
            </a:r>
            <a:br>
              <a:rPr lang="en-US" sz="2400" dirty="0"/>
            </a:br>
            <a:r>
              <a:rPr lang="en-US" sz="2400" dirty="0"/>
              <a:t>The Romans planted the first vineyards in the </a:t>
            </a:r>
            <a:br>
              <a:rPr lang="en-US" sz="2400" dirty="0"/>
            </a:br>
            <a:r>
              <a:rPr lang="en-US" sz="2400" dirty="0"/>
              <a:t>Moselle Valley, recognizing its fertile soil and </a:t>
            </a:r>
            <a:br>
              <a:rPr lang="en-US" sz="2400" dirty="0"/>
            </a:br>
            <a:r>
              <a:rPr lang="en-US" sz="2400" dirty="0"/>
              <a:t>favorable climate. .</a:t>
            </a:r>
          </a:p>
          <a:p>
            <a:pPr marL="342900" indent="-342900" algn="l">
              <a:buFont typeface="Arial" panose="020B0604020202020204" pitchFamily="34" charset="0"/>
              <a:buChar char="•"/>
            </a:pPr>
            <a:r>
              <a:rPr lang="en-US" sz="2400" dirty="0"/>
              <a:t>Luxembourg's wine history starts with the </a:t>
            </a:r>
            <a:br>
              <a:rPr lang="en-US" sz="2400" dirty="0"/>
            </a:br>
            <a:r>
              <a:rPr lang="en-US" sz="2400" dirty="0"/>
              <a:t>Romans, who planted vines along the Moselle </a:t>
            </a:r>
            <a:br>
              <a:rPr lang="en-US" sz="2400" dirty="0"/>
            </a:br>
            <a:r>
              <a:rPr lang="en-US" sz="2400" dirty="0"/>
              <a:t>River in the 1st century CE. Archaeological </a:t>
            </a:r>
            <a:br>
              <a:rPr lang="en-US" sz="2400" dirty="0"/>
            </a:br>
            <a:r>
              <a:rPr lang="en-US" sz="2400" dirty="0"/>
              <a:t>finds, including wine-making tools near </a:t>
            </a:r>
            <a:r>
              <a:rPr lang="en-US" sz="2400" dirty="0" err="1"/>
              <a:t>Grevenmacher</a:t>
            </a:r>
            <a:r>
              <a:rPr lang="en-US" sz="2400" dirty="0"/>
              <a:t>, confirm the early establishment of viticulture.</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ea typeface="Tahoma" panose="020B0604030504040204" pitchFamily="34" charset="0"/>
            </a:endParaRPr>
          </a:p>
          <a:p>
            <a:pPr marL="457200" indent="-457200" algn="l">
              <a:buFont typeface="Arial" panose="020B0604020202020204" pitchFamily="34" charset="0"/>
              <a:buChar char="•"/>
            </a:pPr>
            <a:endParaRPr lang="en-US" sz="2400" dirty="0"/>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Luxembourg's Wine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87328" cy="5687568"/>
          </a:xfrm>
        </p:spPr>
        <p:txBody>
          <a:bodyPr>
            <a:noAutofit/>
          </a:bodyPr>
          <a:lstStyle/>
          <a:p>
            <a:pPr marL="0" marR="0" algn="l">
              <a:lnSpc>
                <a:spcPct val="100000"/>
              </a:lnSpc>
              <a:spcBef>
                <a:spcPts val="0"/>
              </a:spcBef>
              <a:spcAft>
                <a:spcPts val="800"/>
              </a:spcAft>
            </a:pPr>
            <a:r>
              <a:rPr lang="en-US" sz="2400" b="1" kern="100" dirty="0">
                <a:effectLst/>
                <a:ea typeface="Aptos" panose="020B0004020202020204" pitchFamily="34" charset="0"/>
              </a:rPr>
              <a:t>Medieval Development (5th-15th centuries)</a:t>
            </a:r>
          </a:p>
          <a:p>
            <a:pPr algn="l">
              <a:lnSpc>
                <a:spcPct val="100000"/>
              </a:lnSpc>
              <a:spcBef>
                <a:spcPts val="0"/>
              </a:spcBef>
              <a:spcAft>
                <a:spcPts val="800"/>
              </a:spcAft>
            </a:pPr>
            <a:r>
              <a:rPr lang="en-US" sz="2400" b="1" kern="100" dirty="0">
                <a:effectLst/>
                <a:ea typeface="Aptos" panose="020B0004020202020204" pitchFamily="34" charset="0"/>
              </a:rPr>
              <a:t>Medieval Period</a:t>
            </a:r>
            <a:r>
              <a:rPr lang="en-US" sz="2400" kern="100" dirty="0">
                <a:effectLst/>
                <a:ea typeface="Aptos" panose="020B0004020202020204" pitchFamily="34" charset="0"/>
              </a:rPr>
              <a:t>: During this era, monasteries became important </a:t>
            </a:r>
            <a:br>
              <a:rPr lang="en-US" sz="2400" kern="100" dirty="0">
                <a:effectLst/>
                <a:ea typeface="Aptos" panose="020B0004020202020204" pitchFamily="34" charset="0"/>
              </a:rPr>
            </a:br>
            <a:r>
              <a:rPr lang="en-US" sz="2400" kern="100" dirty="0">
                <a:effectLst/>
                <a:ea typeface="Aptos" panose="020B0004020202020204" pitchFamily="34" charset="0"/>
              </a:rPr>
              <a:t>centers of viticulture, preserving and refining winemaking practices. </a:t>
            </a:r>
            <a:br>
              <a:rPr lang="en-US" sz="2400" kern="100" dirty="0">
                <a:ea typeface="Aptos" panose="020B0004020202020204" pitchFamily="34" charset="0"/>
              </a:rPr>
            </a:br>
            <a:r>
              <a:rPr lang="en-US" sz="2400" kern="100" dirty="0">
                <a:effectLst/>
                <a:ea typeface="Aptos" panose="020B0004020202020204" pitchFamily="34" charset="0"/>
              </a:rPr>
              <a:t>Wine became a staple not only for religious rituals but also for the </a:t>
            </a:r>
            <a:br>
              <a:rPr lang="en-US" sz="2400" kern="100" dirty="0">
                <a:effectLst/>
                <a:ea typeface="Aptos" panose="020B0004020202020204" pitchFamily="34" charset="0"/>
              </a:rPr>
            </a:br>
            <a:r>
              <a:rPr lang="en-US" sz="2400" kern="100" dirty="0">
                <a:effectLst/>
                <a:ea typeface="Aptos" panose="020B0004020202020204" pitchFamily="34" charset="0"/>
              </a:rPr>
              <a:t>local economy.</a:t>
            </a:r>
          </a:p>
          <a:p>
            <a:pPr marL="342900" marR="0" indent="-342900" algn="l">
              <a:lnSpc>
                <a:spcPct val="100000"/>
              </a:lnSpc>
              <a:spcBef>
                <a:spcPts val="0"/>
              </a:spcBef>
              <a:spcAft>
                <a:spcPts val="800"/>
              </a:spcAft>
              <a:buSzPct val="100000"/>
              <a:buFont typeface="Arial" panose="020B0604020202020204" pitchFamily="34" charset="0"/>
              <a:buChar char="•"/>
            </a:pPr>
            <a:r>
              <a:rPr lang="en-US" sz="2400" kern="100" dirty="0">
                <a:effectLst/>
                <a:ea typeface="Aptos" panose="020B0004020202020204" pitchFamily="34" charset="0"/>
              </a:rPr>
              <a:t>The Abbey of </a:t>
            </a:r>
            <a:r>
              <a:rPr lang="en-US" sz="2400" kern="100" dirty="0" err="1">
                <a:effectLst/>
                <a:ea typeface="Aptos" panose="020B0004020202020204" pitchFamily="34" charset="0"/>
              </a:rPr>
              <a:t>Echternach</a:t>
            </a:r>
            <a:r>
              <a:rPr lang="en-US" sz="2400" kern="100" dirty="0">
                <a:effectLst/>
                <a:ea typeface="Aptos" panose="020B0004020202020204" pitchFamily="34" charset="0"/>
              </a:rPr>
              <a:t>, founded in 698, became a significant </a:t>
            </a:r>
            <a:br>
              <a:rPr lang="en-US" sz="2400" kern="100" dirty="0">
                <a:effectLst/>
                <a:ea typeface="Aptos" panose="020B0004020202020204" pitchFamily="34" charset="0"/>
              </a:rPr>
            </a:br>
            <a:r>
              <a:rPr lang="en-US" sz="2400" kern="100" dirty="0">
                <a:effectLst/>
                <a:ea typeface="Aptos" panose="020B0004020202020204" pitchFamily="34" charset="0"/>
              </a:rPr>
              <a:t>center for viticultural knowledge and wine production.</a:t>
            </a:r>
          </a:p>
          <a:p>
            <a:pPr marL="0" marR="0" algn="l">
              <a:lnSpc>
                <a:spcPct val="100000"/>
              </a:lnSpc>
              <a:spcBef>
                <a:spcPts val="0"/>
              </a:spcBef>
              <a:spcAft>
                <a:spcPts val="800"/>
              </a:spcAft>
            </a:pPr>
            <a:r>
              <a:rPr lang="en-US" sz="2400" b="1" kern="100" dirty="0">
                <a:effectLst/>
                <a:ea typeface="Aptos" panose="020B0004020202020204" pitchFamily="34" charset="0"/>
              </a:rPr>
              <a:t>Early Modern Period (16th-18th centuries)</a:t>
            </a:r>
            <a:endParaRPr lang="en-US" sz="2400" kern="100" dirty="0">
              <a:effectLst/>
              <a:ea typeface="Aptos" panose="020B0004020202020204" pitchFamily="34" charset="0"/>
            </a:endParaRPr>
          </a:p>
          <a:p>
            <a:pPr marL="0" marR="0" algn="l">
              <a:lnSpc>
                <a:spcPct val="100000"/>
              </a:lnSpc>
              <a:spcBef>
                <a:spcPts val="0"/>
              </a:spcBef>
              <a:spcAft>
                <a:spcPts val="800"/>
              </a:spcAft>
            </a:pPr>
            <a:r>
              <a:rPr lang="en-US" sz="2400" kern="100" dirty="0">
                <a:effectLst/>
                <a:ea typeface="Aptos" panose="020B0004020202020204" pitchFamily="34" charset="0"/>
              </a:rPr>
              <a:t>Luxembourg's wine industry faced numerous challenges during this </a:t>
            </a:r>
            <a:br>
              <a:rPr lang="en-US" sz="2400" kern="100" dirty="0">
                <a:effectLst/>
                <a:ea typeface="Aptos" panose="020B0004020202020204" pitchFamily="34" charset="0"/>
              </a:rPr>
            </a:br>
            <a:r>
              <a:rPr lang="en-US" sz="2400" kern="100" dirty="0">
                <a:effectLst/>
                <a:ea typeface="Aptos" panose="020B0004020202020204" pitchFamily="34" charset="0"/>
              </a:rPr>
              <a:t>period, including:</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The Thirty Years' War (1618-1648), which devastated many vineyards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Climate fluctuations during the Little Ice Age</a:t>
            </a:r>
            <a:endParaRPr lang="en-US" sz="2400" kern="100" dirty="0">
              <a:ea typeface="Aptos" panose="020B0004020202020204" pitchFamily="34" charset="0"/>
            </a:endParaRP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Competition from beer production</a:t>
            </a:r>
          </a:p>
        </p:txBody>
      </p:sp>
      <p:pic>
        <p:nvPicPr>
          <p:cNvPr id="5" name="Picture 4" descr="A black and white drawing of two people&#10;&#10;Description automatically generated">
            <a:extLst>
              <a:ext uri="{FF2B5EF4-FFF2-40B4-BE49-F238E27FC236}">
                <a16:creationId xmlns:a16="http://schemas.microsoft.com/office/drawing/2014/main" id="{06D8EDDB-7D01-F5FD-D2E5-E6DBCE2389A7}"/>
              </a:ext>
            </a:extLst>
          </p:cNvPr>
          <p:cNvPicPr>
            <a:picLocks noChangeAspect="1"/>
          </p:cNvPicPr>
          <p:nvPr/>
        </p:nvPicPr>
        <p:blipFill>
          <a:blip r:embed="rId2">
            <a:extLst>
              <a:ext uri="{28A0092B-C50C-407E-A947-70E740481C1C}">
                <a14:useLocalDpi xmlns:a14="http://schemas.microsoft.com/office/drawing/2010/main" val="0"/>
              </a:ext>
            </a:extLst>
          </a:blip>
          <a:srcRect b="5833"/>
          <a:stretch/>
        </p:blipFill>
        <p:spPr>
          <a:xfrm>
            <a:off x="9177528" y="1255776"/>
            <a:ext cx="3014472" cy="3989586"/>
          </a:xfrm>
          <a:prstGeom prst="rect">
            <a:avLst/>
          </a:prstGeom>
        </p:spPr>
      </p:pic>
    </p:spTree>
    <p:extLst>
      <p:ext uri="{BB962C8B-B14F-4D97-AF65-F5344CB8AC3E}">
        <p14:creationId xmlns:p14="http://schemas.microsoft.com/office/powerpoint/2010/main" val="39201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Luxembourg's Wine</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669792" y="1170432"/>
            <a:ext cx="8290559" cy="5687568"/>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Industrial Age to Modern Era (19th-20th centuries)</a:t>
            </a:r>
          </a:p>
          <a:p>
            <a:pPr marL="34290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19th Century</a:t>
            </a:r>
            <a:r>
              <a:rPr lang="en-US" sz="2400" kern="100" dirty="0">
                <a:effectLst/>
                <a:ea typeface="Aptos" panose="020B0004020202020204" pitchFamily="34" charset="0"/>
              </a:rPr>
              <a:t>: Luxembourg experienced a boom in wine production, but it was also marked by challenges, including the devastating phylloxera outbreak. This forced Luxembourgish winemakers to adopt new techniques and grape varieties to revitalize their vineyards.</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19th century marked a turning point for Luxembourg's wine industry:</a:t>
            </a:r>
          </a:p>
          <a:p>
            <a:pPr marL="463550" marR="0" lvl="0" indent="-2921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1893: Formation of the first wine cooperatives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0" indent="-2921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1925: Establishment of the State Viticultural Institute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0" indent="-292100" algn="l">
              <a:lnSpc>
                <a:spcPct val="115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1935: Creation of the Marque Nationale system for quality 		   control</a:t>
            </a:r>
          </a:p>
          <a:p>
            <a:pPr marL="342900" indent="-342900" algn="l">
              <a:lnSpc>
                <a:spcPct val="115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oup of men drinking wine&#10;&#10;Description automatically generated">
            <a:extLst>
              <a:ext uri="{FF2B5EF4-FFF2-40B4-BE49-F238E27FC236}">
                <a16:creationId xmlns:a16="http://schemas.microsoft.com/office/drawing/2014/main" id="{A78F2DD0-A755-0A36-EFE5-482A4AB0CA0C}"/>
              </a:ext>
            </a:extLst>
          </p:cNvPr>
          <p:cNvPicPr>
            <a:picLocks noChangeAspect="1"/>
          </p:cNvPicPr>
          <p:nvPr/>
        </p:nvPicPr>
        <p:blipFill>
          <a:blip r:embed="rId2">
            <a:extLst>
              <a:ext uri="{28A0092B-C50C-407E-A947-70E740481C1C}">
                <a14:useLocalDpi xmlns:a14="http://schemas.microsoft.com/office/drawing/2010/main" val="0"/>
              </a:ext>
            </a:extLst>
          </a:blip>
          <a:srcRect l="3067" t="2263" r="2426" b="7199"/>
          <a:stretch/>
        </p:blipFill>
        <p:spPr>
          <a:xfrm>
            <a:off x="0" y="1170432"/>
            <a:ext cx="3546401" cy="3450336"/>
          </a:xfrm>
          <a:prstGeom prst="rect">
            <a:avLst/>
          </a:prstGeom>
        </p:spPr>
      </p:pic>
      <p:pic>
        <p:nvPicPr>
          <p:cNvPr id="7" name="Picture 6" descr="A person in a wheelchair in a factory&#10;&#10;Description automatically generated with medium confidence">
            <a:extLst>
              <a:ext uri="{FF2B5EF4-FFF2-40B4-BE49-F238E27FC236}">
                <a16:creationId xmlns:a16="http://schemas.microsoft.com/office/drawing/2014/main" id="{1E5A9D72-C612-E582-7B99-7ADA28ABBFA4}"/>
              </a:ext>
            </a:extLst>
          </p:cNvPr>
          <p:cNvPicPr>
            <a:picLocks noChangeAspect="1"/>
          </p:cNvPicPr>
          <p:nvPr/>
        </p:nvPicPr>
        <p:blipFill>
          <a:blip r:embed="rId3">
            <a:extLst>
              <a:ext uri="{28A0092B-C50C-407E-A947-70E740481C1C}">
                <a14:useLocalDpi xmlns:a14="http://schemas.microsoft.com/office/drawing/2010/main" val="0"/>
              </a:ext>
            </a:extLst>
          </a:blip>
          <a:srcRect l="27484" t="9818" r="3655" b="12059"/>
          <a:stretch/>
        </p:blipFill>
        <p:spPr>
          <a:xfrm>
            <a:off x="0" y="4628304"/>
            <a:ext cx="3546399" cy="2229695"/>
          </a:xfrm>
          <a:prstGeom prst="rect">
            <a:avLst/>
          </a:prstGeom>
        </p:spPr>
      </p:pic>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560575"/>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History of Luxembourg's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597152"/>
            <a:ext cx="11606784" cy="5559552"/>
          </a:xfrm>
        </p:spPr>
        <p:txBody>
          <a:bodyPr vert="horz" lIns="91440" tIns="45720" rIns="91440" bIns="45720" rtlCol="0">
            <a:normAutofit lnSpcReduction="10000"/>
          </a:bodyPr>
          <a:lstStyle/>
          <a:p>
            <a:pPr marL="0" marR="0" algn="l">
              <a:lnSpc>
                <a:spcPct val="115000"/>
              </a:lnSpc>
              <a:spcBef>
                <a:spcPts val="0"/>
              </a:spcBef>
              <a:spcAft>
                <a:spcPts val="800"/>
              </a:spcAft>
            </a:pPr>
            <a:r>
              <a:rPr lang="en-US" sz="2400" b="1" kern="100" dirty="0">
                <a:effectLst/>
                <a:ea typeface="Aptos" panose="020B0004020202020204" pitchFamily="34" charset="0"/>
              </a:rPr>
              <a:t>Contemporary Period (1945-Present)</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Modern Era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Luxembourg’s wine industry has come into its own in the 20th and 21st centuries, gaining recognition for producing high-quality white wines. A significant milestone was the creation of the Appellation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d'Origine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Protégée (AOP) for Luxembourg wines in 1989, a mark of quality that emphasizes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unique terroir of the region.</a:t>
            </a:r>
            <a:endParaRPr lang="en-US" sz="2400" kern="100" dirty="0">
              <a:effectLst/>
              <a:ea typeface="Aptos" panose="020B0004020202020204" pitchFamily="34" charset="0"/>
            </a:endParaRPr>
          </a:p>
          <a:p>
            <a:pPr marR="0" algn="l">
              <a:lnSpc>
                <a:spcPct val="115000"/>
              </a:lnSpc>
              <a:spcBef>
                <a:spcPts val="0"/>
              </a:spcBef>
              <a:spcAft>
                <a:spcPts val="800"/>
              </a:spcAft>
            </a:pPr>
            <a:r>
              <a:rPr lang="en-US" sz="2400" b="1" kern="100" dirty="0">
                <a:effectLst/>
                <a:ea typeface="Aptos" panose="020B0004020202020204" pitchFamily="34" charset="0"/>
              </a:rPr>
              <a:t>Post-World War II developments include: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1950s: Modernization of wine-making </a:t>
            </a:r>
            <a:br>
              <a:rPr lang="en-US" sz="2400" kern="100" dirty="0">
                <a:effectLst/>
                <a:ea typeface="Aptos" panose="020B0004020202020204" pitchFamily="34" charset="0"/>
              </a:rPr>
            </a:br>
            <a:r>
              <a:rPr lang="en-US" sz="2400" kern="100" dirty="0">
                <a:effectLst/>
                <a:ea typeface="Aptos" panose="020B0004020202020204" pitchFamily="34" charset="0"/>
              </a:rPr>
              <a:t>techniques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1966: Official recognition of Luxembourg’s </a:t>
            </a:r>
            <a:br>
              <a:rPr lang="en-US" sz="2400" kern="100" dirty="0">
                <a:effectLst/>
                <a:ea typeface="Aptos" panose="020B0004020202020204" pitchFamily="34" charset="0"/>
              </a:rPr>
            </a:br>
            <a:r>
              <a:rPr lang="en-US" sz="2400" kern="100" dirty="0">
                <a:effectLst/>
                <a:ea typeface="Aptos" panose="020B0004020202020204" pitchFamily="34" charset="0"/>
              </a:rPr>
              <a:t>wines by the European Economic Community</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2000s: Increasing focus on sustainable and organic viticulture</a:t>
            </a:r>
          </a:p>
          <a:p>
            <a:pPr marL="114300" algn="l">
              <a:spcAft>
                <a:spcPts val="0"/>
              </a:spcAft>
            </a:pPr>
            <a:endParaRPr lang="en-US" sz="1800" dirty="0">
              <a:effectLst/>
              <a:latin typeface="+mn-lt"/>
              <a:cs typeface="+mn-cs"/>
            </a:endParaRPr>
          </a:p>
        </p:txBody>
      </p:sp>
      <p:pic>
        <p:nvPicPr>
          <p:cNvPr id="5" name="Picture 4" descr="A group of bottles of wine&#10;&#10;Description automatically generated">
            <a:extLst>
              <a:ext uri="{FF2B5EF4-FFF2-40B4-BE49-F238E27FC236}">
                <a16:creationId xmlns:a16="http://schemas.microsoft.com/office/drawing/2014/main" id="{B0257CE6-898D-0423-29DA-06747E088C48}"/>
              </a:ext>
            </a:extLst>
          </p:cNvPr>
          <p:cNvPicPr>
            <a:picLocks noChangeAspect="1"/>
          </p:cNvPicPr>
          <p:nvPr/>
        </p:nvPicPr>
        <p:blipFill>
          <a:blip r:embed="rId2">
            <a:extLst>
              <a:ext uri="{28A0092B-C50C-407E-A947-70E740481C1C}">
                <a14:useLocalDpi xmlns:a14="http://schemas.microsoft.com/office/drawing/2010/main" val="0"/>
              </a:ext>
            </a:extLst>
          </a:blip>
          <a:srcRect l="6031" r="6614"/>
          <a:stretch/>
        </p:blipFill>
        <p:spPr>
          <a:xfrm>
            <a:off x="6912864" y="3425952"/>
            <a:ext cx="5279136" cy="2792415"/>
          </a:xfrm>
          <a:prstGeom prst="rect">
            <a:avLst/>
          </a:prstGeom>
        </p:spPr>
      </p:pic>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5189836" y="1"/>
            <a:ext cx="7002163" cy="1749552"/>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89838" y="1749553"/>
            <a:ext cx="7002162" cy="5297423"/>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Moselle Valley (Largest Production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Moselle Valley, locally known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Musel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Luxembourgish, forms the backbone of Luxembourg's wine industry, accounting for approximately 92% of the country's total wine production.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prestigious region stretches for 42 kilometers along the Moselle River,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Wasserbillig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the north to Schengen in the south, where Luxembourg meets France and Germany.</a:t>
            </a:r>
          </a:p>
        </p:txBody>
      </p:sp>
      <p:pic>
        <p:nvPicPr>
          <p:cNvPr id="5" name="Picture 4" descr="A map of germany with different colored areas&#10;&#10;Description automatically generated">
            <a:extLst>
              <a:ext uri="{FF2B5EF4-FFF2-40B4-BE49-F238E27FC236}">
                <a16:creationId xmlns:a16="http://schemas.microsoft.com/office/drawing/2014/main" id="{12F6BEB2-61A1-C8A8-0C44-60224E9EAA0A}"/>
              </a:ext>
            </a:extLst>
          </p:cNvPr>
          <p:cNvPicPr>
            <a:picLocks noChangeAspect="1"/>
          </p:cNvPicPr>
          <p:nvPr/>
        </p:nvPicPr>
        <p:blipFill>
          <a:blip r:embed="rId2">
            <a:extLst>
              <a:ext uri="{28A0092B-C50C-407E-A947-70E740481C1C}">
                <a14:useLocalDpi xmlns:a14="http://schemas.microsoft.com/office/drawing/2010/main" val="0"/>
              </a:ext>
            </a:extLst>
          </a:blip>
          <a:srcRect l="12087" r="6031"/>
          <a:stretch/>
        </p:blipFill>
        <p:spPr>
          <a:xfrm>
            <a:off x="0" y="0"/>
            <a:ext cx="5189838" cy="6858000"/>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6751646" cy="1618734"/>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Luxembourg</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618735"/>
            <a:ext cx="11722278" cy="5239264"/>
          </a:xfrm>
        </p:spPr>
        <p:txBody>
          <a:bodyPr>
            <a:noAutofit/>
          </a:bodyPr>
          <a:lstStyle/>
          <a:p>
            <a:pPr marL="342900" marR="0" lvl="0" indent="-342900" algn="l">
              <a:lnSpc>
                <a:spcPct val="100000"/>
              </a:lnSpc>
              <a:spcBef>
                <a:spcPts val="0"/>
              </a:spcBef>
              <a:spcAft>
                <a:spcPts val="800"/>
              </a:spcAft>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Moselle Valley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00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heart of Luxembourg’s wine production,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over 1,200 hectares of vineyards.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00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white wines, particularly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Riesling,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Auxerrois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Pinot Gris. </a:t>
            </a:r>
          </a:p>
          <a:p>
            <a:pPr marL="742950" marR="0" lvl="1" indent="-285750" algn="l">
              <a:lnSpc>
                <a:spcPct val="100000"/>
              </a:lnSpc>
              <a:spcBef>
                <a:spcPts val="0"/>
              </a:spcBef>
              <a:spcAft>
                <a:spcPts val="800"/>
              </a:spcAft>
              <a:buSzPts val="1000"/>
              <a:buFont typeface="Courier New" panose="02070309020205020404" pitchFamily="49" charset="0"/>
              <a:buChar char="o"/>
              <a:tabLst>
                <a:tab pos="9144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Offers a mixture of limestone, clay, and marl soils, contributing to the complexity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of its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00000"/>
              </a:lnSpc>
              <a:spcBef>
                <a:spcPts val="0"/>
              </a:spcBef>
              <a:spcAft>
                <a:spcPts val="800"/>
              </a:spcAft>
            </a:pPr>
            <a:r>
              <a:rPr lang="en-US" sz="2400" kern="100" dirty="0">
                <a:effectLst/>
                <a:ea typeface="Aptos" panose="020B0004020202020204" pitchFamily="34" charset="0"/>
              </a:rPr>
              <a:t>Luxembourg’s wine production is concentrated in one major region: </a:t>
            </a:r>
            <a:r>
              <a:rPr lang="en-US" sz="2400" b="1" kern="100" dirty="0">
                <a:effectLst/>
                <a:ea typeface="Aptos" panose="020B0004020202020204" pitchFamily="34" charset="0"/>
              </a:rPr>
              <a:t>The Moselle Valley</a:t>
            </a:r>
            <a:r>
              <a:rPr lang="en-US" sz="2400" kern="100" dirty="0">
                <a:effectLst/>
                <a:ea typeface="Aptos" panose="020B0004020202020204" pitchFamily="34" charset="0"/>
              </a:rPr>
              <a:t>, which runs along the eastern border with Germany. Though this is the country's sole significant wine region, it boasts distinct sub-regions, each with its own microclimate and </a:t>
            </a:r>
            <a:br>
              <a:rPr lang="en-US" sz="2400" kern="100" dirty="0">
                <a:effectLst/>
                <a:ea typeface="Aptos" panose="020B0004020202020204" pitchFamily="34" charset="0"/>
              </a:rPr>
            </a:br>
            <a:r>
              <a:rPr lang="en-US" sz="2400" kern="100" dirty="0">
                <a:effectLst/>
                <a:ea typeface="Aptos" panose="020B0004020202020204" pitchFamily="34" charset="0"/>
              </a:rPr>
              <a:t>soil composition. Here's how they stack up:</a:t>
            </a:r>
          </a:p>
          <a:p>
            <a:pPr marL="0" marR="0" algn="l">
              <a:lnSpc>
                <a:spcPct val="115000"/>
              </a:lnSpc>
              <a:spcBef>
                <a:spcPts val="0"/>
              </a:spcBef>
              <a:spcAft>
                <a:spcPts val="800"/>
              </a:spcAft>
            </a:pPr>
            <a:endParaRPr lang="en-US" sz="2400" kern="100" dirty="0">
              <a:effectLst/>
              <a:ea typeface="Aptos" panose="020B0004020202020204" pitchFamily="34" charset="0"/>
            </a:endParaRPr>
          </a:p>
        </p:txBody>
      </p:sp>
      <p:pic>
        <p:nvPicPr>
          <p:cNvPr id="5" name="Picture 4" descr="A map of a river&#10;&#10;Description automatically generated">
            <a:extLst>
              <a:ext uri="{FF2B5EF4-FFF2-40B4-BE49-F238E27FC236}">
                <a16:creationId xmlns:a16="http://schemas.microsoft.com/office/drawing/2014/main" id="{2F4956BE-BB04-0DF5-E39E-CAB17CF4A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130" y="-1"/>
            <a:ext cx="5223869" cy="3429001"/>
          </a:xfrm>
          <a:prstGeom prst="rect">
            <a:avLst/>
          </a:prstGeom>
        </p:spPr>
      </p:pic>
    </p:spTree>
    <p:extLst>
      <p:ext uri="{BB962C8B-B14F-4D97-AF65-F5344CB8AC3E}">
        <p14:creationId xmlns:p14="http://schemas.microsoft.com/office/powerpoint/2010/main" val="7624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758</TotalTime>
  <Words>2441</Words>
  <Application>Microsoft Office PowerPoint</Application>
  <PresentationFormat>Widescreen</PresentationFormat>
  <Paragraphs>146</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Display</vt:lpstr>
      <vt:lpstr>Arial</vt:lpstr>
      <vt:lpstr>Courier New</vt:lpstr>
      <vt:lpstr>Symbol</vt:lpstr>
      <vt:lpstr>Tahoma</vt:lpstr>
      <vt:lpstr>Times New Roman</vt:lpstr>
      <vt:lpstr>Times New Roman, serif</vt:lpstr>
      <vt:lpstr>Office Theme</vt:lpstr>
      <vt:lpstr>The Wines of Luxembourg  A Journey Through Europe's Hidden Wine Gem  Presented by Marc Silver</vt:lpstr>
      <vt:lpstr>Wines Hidden Treasure </vt:lpstr>
      <vt:lpstr>Wines Hidden Treasure </vt:lpstr>
      <vt:lpstr>The History of Luxembourg's Wine</vt:lpstr>
      <vt:lpstr>The History of Luxembourg's Wine</vt:lpstr>
      <vt:lpstr>The History of Luxembourg's Wine</vt:lpstr>
      <vt:lpstr>The History of Luxembourg's Wine</vt:lpstr>
      <vt:lpstr>Wine Regions of Luxembourg</vt:lpstr>
      <vt:lpstr>Wine Regions of Luxembourg</vt:lpstr>
      <vt:lpstr>Wine Regions of Luxembourg</vt:lpstr>
      <vt:lpstr>Wine Regions of Luxembourg</vt:lpstr>
      <vt:lpstr>Wine Regions of Luxembourg</vt:lpstr>
      <vt:lpstr>Terroir of Luxembourg</vt:lpstr>
      <vt:lpstr>Unique Terroir of Luxembourg</vt:lpstr>
      <vt:lpstr>Wine Classification System</vt:lpstr>
      <vt:lpstr>Major Varietals of Luxembourg</vt:lpstr>
      <vt:lpstr>Major Varietals of Luxembourg</vt:lpstr>
      <vt:lpstr>Major Varietals of Luxembourg</vt:lpstr>
      <vt:lpstr>Notable Wineries</vt:lpstr>
      <vt:lpstr>Notable Wineries</vt:lpstr>
      <vt:lpstr>Notable Wineries</vt:lpstr>
      <vt:lpstr>Notable Wineries</vt:lpstr>
      <vt:lpstr>Final Thoughts</vt:lpstr>
      <vt:lpstr>Conclusion</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49</cp:revision>
  <dcterms:created xsi:type="dcterms:W3CDTF">2024-07-15T00:09:41Z</dcterms:created>
  <dcterms:modified xsi:type="dcterms:W3CDTF">2024-10-21T22:06:16Z</dcterms:modified>
</cp:coreProperties>
</file>