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handoutMasterIdLst>
    <p:handoutMasterId r:id="rId27"/>
  </p:handoutMasterIdLst>
  <p:sldIdLst>
    <p:sldId id="256" r:id="rId4"/>
    <p:sldId id="273" r:id="rId5"/>
    <p:sldId id="257" r:id="rId6"/>
    <p:sldId id="274" r:id="rId7"/>
    <p:sldId id="258" r:id="rId8"/>
    <p:sldId id="263" r:id="rId9"/>
    <p:sldId id="259" r:id="rId10"/>
    <p:sldId id="283" r:id="rId11"/>
    <p:sldId id="295" r:id="rId12"/>
    <p:sldId id="287" r:id="rId13"/>
    <p:sldId id="276" r:id="rId14"/>
    <p:sldId id="296" r:id="rId15"/>
    <p:sldId id="291" r:id="rId16"/>
    <p:sldId id="298" r:id="rId17"/>
    <p:sldId id="292" r:id="rId18"/>
    <p:sldId id="290" r:id="rId19"/>
    <p:sldId id="300" r:id="rId20"/>
    <p:sldId id="297" r:id="rId21"/>
    <p:sldId id="301" r:id="rId22"/>
    <p:sldId id="275" r:id="rId23"/>
    <p:sldId id="271" r:id="rId24"/>
    <p:sldId id="272" r:id="rId25"/>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73" autoAdjust="0"/>
    <p:restoredTop sz="94660"/>
  </p:normalViewPr>
  <p:slideViewPr>
    <p:cSldViewPr snapToGrid="0">
      <p:cViewPr varScale="1">
        <p:scale>
          <a:sx n="99" d="100"/>
          <a:sy n="99" d="100"/>
        </p:scale>
        <p:origin x="1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8</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9</a:t>
            </a:fld>
            <a:endParaRPr lang="en-US"/>
          </a:p>
        </p:txBody>
      </p:sp>
    </p:spTree>
    <p:extLst>
      <p:ext uri="{BB962C8B-B14F-4D97-AF65-F5344CB8AC3E}">
        <p14:creationId xmlns:p14="http://schemas.microsoft.com/office/powerpoint/2010/main" val="144506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21</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445095"/>
            <a:ext cx="10080624" cy="1754326"/>
          </a:xfrm>
        </p:spPr>
        <p:txBody>
          <a:bodyPr vert="horz" wrap="square">
            <a:spAutoFit/>
          </a:bodyPr>
          <a:lstStyle/>
          <a:p>
            <a:pPr lvl="0" algn="ctr"/>
            <a:r>
              <a:rPr lang="en-US" sz="4400" b="1" dirty="0"/>
              <a:t>Loreto, Mexico</a:t>
            </a:r>
            <a:br>
              <a:rPr lang="en-US" sz="4800" b="1" dirty="0"/>
            </a:br>
            <a:r>
              <a:rPr lang="en-US" sz="2800" b="1" dirty="0"/>
              <a:t>Presented by</a:t>
            </a:r>
            <a:br>
              <a:rPr lang="en-US" sz="4800" b="1" dirty="0"/>
            </a:br>
            <a:r>
              <a:rPr lang="en-US" sz="4800" b="1" dirty="0"/>
              <a:t>Marc Silver</a:t>
            </a:r>
            <a:endParaRPr lang="en-US" sz="2800" b="1" dirty="0">
              <a:solidFill>
                <a:srgbClr val="000000"/>
              </a:solidFill>
              <a:cs typeface="Tahoma" pitchFamily="2"/>
            </a:endParaRPr>
          </a:p>
        </p:txBody>
      </p:sp>
      <p:pic>
        <p:nvPicPr>
          <p:cNvPr id="4" name="Picture 3" descr="A flag with a red white and green stripe&#10;&#10;Description automatically generated">
            <a:extLst>
              <a:ext uri="{FF2B5EF4-FFF2-40B4-BE49-F238E27FC236}">
                <a16:creationId xmlns:a16="http://schemas.microsoft.com/office/drawing/2014/main" id="{ECA721EE-92F7-C357-4914-69C847C3D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999" y="2334647"/>
            <a:ext cx="5826905" cy="33359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383A8-E27B-568F-2059-9CCEAAF5EB4D}"/>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Weather in Loreto</a:t>
            </a:r>
            <a:endParaRPr lang="en-US" sz="4400" dirty="0"/>
          </a:p>
        </p:txBody>
      </p:sp>
      <p:sp>
        <p:nvSpPr>
          <p:cNvPr id="4" name="TextBox 3">
            <a:extLst>
              <a:ext uri="{FF2B5EF4-FFF2-40B4-BE49-F238E27FC236}">
                <a16:creationId xmlns:a16="http://schemas.microsoft.com/office/drawing/2014/main" id="{06F0B40C-7A65-FC69-D0BA-0C371306A4A2}"/>
              </a:ext>
            </a:extLst>
          </p:cNvPr>
          <p:cNvSpPr txBox="1"/>
          <p:nvPr/>
        </p:nvSpPr>
        <p:spPr>
          <a:xfrm>
            <a:off x="92990" y="875653"/>
            <a:ext cx="4684713" cy="2862322"/>
          </a:xfrm>
          <a:prstGeom prst="rect">
            <a:avLst/>
          </a:prstGeom>
          <a:noFill/>
        </p:spPr>
        <p:txBody>
          <a:bodyPr wrap="square">
            <a:spAutoFit/>
          </a:bodyPr>
          <a:lstStyle/>
          <a:p>
            <a:r>
              <a:rPr lang="en-US" dirty="0"/>
              <a:t>Loreto sits at sea level and has a semi-arid climate. The temperature is usually warm or hot year-round.</a:t>
            </a:r>
          </a:p>
          <a:p>
            <a:pPr>
              <a:buFont typeface="Arial" panose="020B0604020202020204" pitchFamily="34" charset="0"/>
              <a:buChar char="•"/>
            </a:pPr>
            <a:r>
              <a:rPr lang="en-US" dirty="0"/>
              <a:t>April – October: daytime highs usually range from 32 to 38°C (90 to 100°F), night-time lows from 15 – 25°C (59 – 77°F). The </a:t>
            </a:r>
            <a:r>
              <a:rPr lang="en-US" b="1" dirty="0"/>
              <a:t>rainy season</a:t>
            </a:r>
            <a:r>
              <a:rPr lang="en-US" dirty="0"/>
              <a:t> is from July through September and the cities have occasionally been hit by hurricanes.</a:t>
            </a:r>
          </a:p>
          <a:p>
            <a:pPr>
              <a:buFont typeface="Arial" panose="020B0604020202020204" pitchFamily="34" charset="0"/>
              <a:buChar char="•"/>
            </a:pPr>
            <a:r>
              <a:rPr lang="en-US" dirty="0"/>
              <a:t>November – March: daytime highs range from 26 to 30°C (79 to 86°F), while nightly lows are</a:t>
            </a:r>
          </a:p>
        </p:txBody>
      </p:sp>
      <p:pic>
        <p:nvPicPr>
          <p:cNvPr id="6" name="Picture 5" descr="A graph of water temperature&#10;&#10;Description automatically generated">
            <a:extLst>
              <a:ext uri="{FF2B5EF4-FFF2-40B4-BE49-F238E27FC236}">
                <a16:creationId xmlns:a16="http://schemas.microsoft.com/office/drawing/2014/main" id="{C9A15A2D-DAFA-973A-02D2-285EC27F9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703" y="954583"/>
            <a:ext cx="5302922" cy="2828225"/>
          </a:xfrm>
          <a:prstGeom prst="rect">
            <a:avLst/>
          </a:prstGeom>
        </p:spPr>
      </p:pic>
      <p:sp>
        <p:nvSpPr>
          <p:cNvPr id="8" name="TextBox 7">
            <a:extLst>
              <a:ext uri="{FF2B5EF4-FFF2-40B4-BE49-F238E27FC236}">
                <a16:creationId xmlns:a16="http://schemas.microsoft.com/office/drawing/2014/main" id="{0FB8F95E-293F-668D-13FE-B6F9AE074462}"/>
              </a:ext>
            </a:extLst>
          </p:cNvPr>
          <p:cNvSpPr txBox="1"/>
          <p:nvPr/>
        </p:nvSpPr>
        <p:spPr>
          <a:xfrm>
            <a:off x="100739" y="3643326"/>
            <a:ext cx="9926664" cy="1200329"/>
          </a:xfrm>
          <a:prstGeom prst="rect">
            <a:avLst/>
          </a:prstGeom>
          <a:noFill/>
        </p:spPr>
        <p:txBody>
          <a:bodyPr wrap="square">
            <a:spAutoFit/>
          </a:bodyPr>
          <a:lstStyle/>
          <a:p>
            <a:r>
              <a:rPr lang="en-US" dirty="0"/>
              <a:t>between 11 and 15°C (51 and 59°F).</a:t>
            </a:r>
          </a:p>
          <a:p>
            <a:r>
              <a:rPr lang="en-US" dirty="0"/>
              <a:t>The </a:t>
            </a:r>
            <a:r>
              <a:rPr lang="en-US" b="1" dirty="0"/>
              <a:t>best time to go</a:t>
            </a:r>
            <a:r>
              <a:rPr lang="en-US" dirty="0"/>
              <a:t> is in October as the landscape will be lush after the rain. However, as the weather is warm year-round, it’s easy to enjoy outdoor activities most of the year. It’s probably best to avoid July and August due to extreme temperatures and heavier rain. </a:t>
            </a:r>
          </a:p>
        </p:txBody>
      </p:sp>
    </p:spTree>
    <p:extLst>
      <p:ext uri="{BB962C8B-B14F-4D97-AF65-F5344CB8AC3E}">
        <p14:creationId xmlns:p14="http://schemas.microsoft.com/office/powerpoint/2010/main" val="17358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7" name="Rectangle 514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0" y="301905"/>
            <a:ext cx="5461347" cy="92948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Getting Around Loreto</a:t>
            </a:r>
          </a:p>
        </p:txBody>
      </p:sp>
      <p:sp>
        <p:nvSpPr>
          <p:cNvPr id="11" name="TextBox 10">
            <a:extLst>
              <a:ext uri="{FF2B5EF4-FFF2-40B4-BE49-F238E27FC236}">
                <a16:creationId xmlns:a16="http://schemas.microsoft.com/office/drawing/2014/main" id="{B0AB4738-1942-659E-C91F-3B347CDE3567}"/>
              </a:ext>
            </a:extLst>
          </p:cNvPr>
          <p:cNvSpPr txBox="1"/>
          <p:nvPr/>
        </p:nvSpPr>
        <p:spPr>
          <a:xfrm>
            <a:off x="219456" y="1194818"/>
            <a:ext cx="4928480" cy="435254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t>Because most of what you'll need and want in town is on or near the </a:t>
            </a:r>
            <a:r>
              <a:rPr lang="en-US" sz="2200" i="1" dirty="0"/>
              <a:t>malecón,</a:t>
            </a:r>
            <a:r>
              <a:rPr lang="en-US" sz="2200" dirty="0"/>
              <a:t> it's easy to get around Loreto on foot. </a:t>
            </a:r>
          </a:p>
          <a:p>
            <a:pPr indent="-228600">
              <a:lnSpc>
                <a:spcPct val="90000"/>
              </a:lnSpc>
              <a:spcAft>
                <a:spcPts val="600"/>
              </a:spcAft>
              <a:buFont typeface="Arial" panose="020B0604020202020204" pitchFamily="34" charset="0"/>
              <a:buChar char="•"/>
            </a:pPr>
            <a:r>
              <a:rPr lang="en-US" sz="2200" dirty="0"/>
              <a:t>There is no local bus service around town. Taxis or walking are your only options, and, luckily, the town is quite small and manageable for walking. The main taxi stand is in front of the El Pescador supermarket.</a:t>
            </a:r>
          </a:p>
          <a:p>
            <a:pPr indent="-228600">
              <a:lnSpc>
                <a:spcPct val="90000"/>
              </a:lnSpc>
              <a:spcAft>
                <a:spcPts val="600"/>
              </a:spcAft>
              <a:buFont typeface="Arial" panose="020B0604020202020204" pitchFamily="34" charset="0"/>
              <a:buChar char="•"/>
            </a:pPr>
            <a:r>
              <a:rPr lang="en-US" sz="2200" dirty="0"/>
              <a:t>Your best bet is to rent a car or hire a taxi. Several car-rental agencies have offices a few blocks off the </a:t>
            </a:r>
            <a:r>
              <a:rPr lang="en-US" sz="2200" i="1" dirty="0"/>
              <a:t>malecón.</a:t>
            </a:r>
          </a:p>
          <a:p>
            <a:pPr indent="-228600">
              <a:lnSpc>
                <a:spcPct val="90000"/>
              </a:lnSpc>
              <a:spcAft>
                <a:spcPts val="600"/>
              </a:spcAft>
              <a:buFont typeface="Arial" panose="020B0604020202020204" pitchFamily="34" charset="0"/>
              <a:buChar char="•"/>
            </a:pPr>
            <a:endParaRPr lang="en-US" sz="2200" dirty="0"/>
          </a:p>
        </p:txBody>
      </p:sp>
      <p:pic>
        <p:nvPicPr>
          <p:cNvPr id="5" name="Picture 4" descr="A building with cars parked in front of it&#10;&#10;Description automatically generated">
            <a:extLst>
              <a:ext uri="{FF2B5EF4-FFF2-40B4-BE49-F238E27FC236}">
                <a16:creationId xmlns:a16="http://schemas.microsoft.com/office/drawing/2014/main" id="{71315967-E115-4BFE-5DB0-EB5B2807AA75}"/>
              </a:ext>
            </a:extLst>
          </p:cNvPr>
          <p:cNvPicPr>
            <a:picLocks noChangeAspect="1"/>
          </p:cNvPicPr>
          <p:nvPr/>
        </p:nvPicPr>
        <p:blipFill rotWithShape="1">
          <a:blip r:embed="rId2">
            <a:extLst>
              <a:ext uri="{28A0092B-C50C-407E-A947-70E740481C1C}">
                <a14:useLocalDpi xmlns:a14="http://schemas.microsoft.com/office/drawing/2010/main" val="0"/>
              </a:ext>
            </a:extLst>
          </a:blip>
          <a:srcRect l="11269" r="19611"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3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mj-lt"/>
                <a:ea typeface="+mj-ea"/>
                <a:cs typeface="+mj-cs"/>
              </a:rPr>
              <a:t>Loreto Taxis</a:t>
            </a:r>
            <a:endParaRPr lang="en-US" sz="4400" b="1" dirty="0"/>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AB4738-1942-659E-C91F-3B347CDE3567}"/>
              </a:ext>
            </a:extLst>
          </p:cNvPr>
          <p:cNvSpPr txBox="1"/>
          <p:nvPr/>
        </p:nvSpPr>
        <p:spPr>
          <a:xfrm>
            <a:off x="109728" y="813375"/>
            <a:ext cx="6266018" cy="380104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000" dirty="0">
                <a:latin typeface="+mj-lt"/>
              </a:rPr>
              <a:t>Taxis in Loreto (not the airport) cost 300 Pesos ($15 USD). No credit cards are accepted by taxi drivers in Loreto, just cash. </a:t>
            </a:r>
          </a:p>
          <a:p>
            <a:pPr indent="-228600">
              <a:lnSpc>
                <a:spcPct val="90000"/>
              </a:lnSpc>
              <a:spcAft>
                <a:spcPts val="600"/>
              </a:spcAft>
              <a:buFont typeface="Arial" panose="020B0604020202020204" pitchFamily="34" charset="0"/>
              <a:buChar char="•"/>
            </a:pPr>
            <a:r>
              <a:rPr lang="en-US" sz="2000" b="1" dirty="0">
                <a:latin typeface="+mj-lt"/>
              </a:rPr>
              <a:t>The taxi drivers in Loreto prefer Pesos over US dollars.</a:t>
            </a:r>
          </a:p>
          <a:p>
            <a:pPr indent="-228600">
              <a:lnSpc>
                <a:spcPct val="90000"/>
              </a:lnSpc>
              <a:spcAft>
                <a:spcPts val="600"/>
              </a:spcAft>
              <a:buFont typeface="Arial" panose="020B0604020202020204" pitchFamily="34" charset="0"/>
              <a:buChar char="•"/>
            </a:pPr>
            <a:r>
              <a:rPr lang="en-US" sz="2000" i="0" dirty="0">
                <a:effectLst/>
                <a:latin typeface="+mj-lt"/>
              </a:rPr>
              <a:t>Taxis in Loreto are plentiful. Taxis can be very  reasonable, as long as you ask the price BEFORE you </a:t>
            </a:r>
            <a:br>
              <a:rPr lang="en-US" sz="2000" i="0" dirty="0">
                <a:effectLst/>
                <a:latin typeface="+mj-lt"/>
              </a:rPr>
            </a:br>
            <a:r>
              <a:rPr lang="en-US" sz="2000" i="0" dirty="0">
                <a:effectLst/>
                <a:latin typeface="+mj-lt"/>
              </a:rPr>
              <a:t>get in. </a:t>
            </a:r>
          </a:p>
          <a:p>
            <a:pPr indent="-228600">
              <a:lnSpc>
                <a:spcPct val="90000"/>
              </a:lnSpc>
              <a:spcAft>
                <a:spcPts val="600"/>
              </a:spcAft>
              <a:buFont typeface="Arial" panose="020B0604020202020204" pitchFamily="34" charset="0"/>
              <a:buChar char="•"/>
            </a:pPr>
            <a:r>
              <a:rPr lang="en-US" sz="2000" dirty="0">
                <a:latin typeface="+mj-lt"/>
              </a:rPr>
              <a:t>Be aware that H</a:t>
            </a:r>
            <a:r>
              <a:rPr lang="en-US" sz="2000" i="0" dirty="0">
                <a:effectLst/>
                <a:latin typeface="+mj-lt"/>
              </a:rPr>
              <a:t>otel taxis charge a premium rate because they've paid a higher union fee to sit in front of the hotel. </a:t>
            </a:r>
          </a:p>
          <a:p>
            <a:pPr indent="-228600">
              <a:lnSpc>
                <a:spcPct val="90000"/>
              </a:lnSpc>
              <a:spcAft>
                <a:spcPts val="600"/>
              </a:spcAft>
              <a:buFont typeface="Arial" panose="020B0604020202020204" pitchFamily="34" charset="0"/>
              <a:buChar char="•"/>
            </a:pPr>
            <a:r>
              <a:rPr lang="en-US" sz="2000" dirty="0">
                <a:latin typeface="+mj-lt"/>
              </a:rPr>
              <a:t>Tipping your taxi driver in Loreto is customary.  A dollar or two is just fine.</a:t>
            </a:r>
            <a:endParaRPr lang="en-US" sz="2000" i="0" dirty="0">
              <a:solidFill>
                <a:srgbClr val="000000"/>
              </a:solidFill>
              <a:effectLst/>
              <a:latin typeface="+mj-lt"/>
            </a:endParaRPr>
          </a:p>
          <a:p>
            <a:pPr indent="-228600">
              <a:lnSpc>
                <a:spcPct val="90000"/>
              </a:lnSpc>
              <a:spcAft>
                <a:spcPts val="600"/>
              </a:spcAft>
              <a:buFont typeface="Arial" panose="020B0604020202020204" pitchFamily="34" charset="0"/>
              <a:buChar char="•"/>
            </a:pPr>
            <a:r>
              <a:rPr lang="en-US" sz="2000" dirty="0">
                <a:latin typeface="+mj-lt"/>
              </a:rPr>
              <a:t>Uber and Lyft are NOT available in Loreto!</a:t>
            </a:r>
          </a:p>
        </p:txBody>
      </p:sp>
      <p:pic>
        <p:nvPicPr>
          <p:cNvPr id="3" name="Picture 2" descr="A paper with a price list&#10;&#10;Description automatically generated">
            <a:extLst>
              <a:ext uri="{FF2B5EF4-FFF2-40B4-BE49-F238E27FC236}">
                <a16:creationId xmlns:a16="http://schemas.microsoft.com/office/drawing/2014/main" id="{1EE9034C-0F76-BDC8-E382-C40BF4662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799" y="740319"/>
            <a:ext cx="3654773" cy="4959470"/>
          </a:xfrm>
          <a:prstGeom prst="rect">
            <a:avLst/>
          </a:prstGeom>
        </p:spPr>
      </p:pic>
    </p:spTree>
    <p:extLst>
      <p:ext uri="{BB962C8B-B14F-4D97-AF65-F5344CB8AC3E}">
        <p14:creationId xmlns:p14="http://schemas.microsoft.com/office/powerpoint/2010/main" val="290367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5040312" y="301904"/>
            <a:ext cx="5037791"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Bike In and Around </a:t>
            </a:r>
            <a:br>
              <a:rPr lang="en-US" sz="4400" b="1" dirty="0">
                <a:latin typeface="+mj-lt"/>
                <a:ea typeface="+mj-ea"/>
                <a:cs typeface="+mj-cs"/>
              </a:rPr>
            </a:br>
            <a:r>
              <a:rPr lang="en-US" sz="4400" b="1" dirty="0">
                <a:latin typeface="+mj-lt"/>
                <a:ea typeface="+mj-ea"/>
                <a:cs typeface="+mj-cs"/>
              </a:rPr>
              <a:t>Loreto</a:t>
            </a:r>
          </a:p>
        </p:txBody>
      </p:sp>
      <p:pic>
        <p:nvPicPr>
          <p:cNvPr id="10" name="Picture 9" descr="A group of people on bikes&#10;&#10;Description automatically generated">
            <a:extLst>
              <a:ext uri="{FF2B5EF4-FFF2-40B4-BE49-F238E27FC236}">
                <a16:creationId xmlns:a16="http://schemas.microsoft.com/office/drawing/2014/main" id="{682C638E-1AF0-2044-2C9F-44DE653FA488}"/>
              </a:ext>
            </a:extLst>
          </p:cNvPr>
          <p:cNvPicPr>
            <a:picLocks noChangeAspect="1"/>
          </p:cNvPicPr>
          <p:nvPr/>
        </p:nvPicPr>
        <p:blipFill rotWithShape="1">
          <a:blip r:embed="rId2">
            <a:extLst>
              <a:ext uri="{28A0092B-C50C-407E-A947-70E740481C1C}">
                <a14:useLocalDpi xmlns:a14="http://schemas.microsoft.com/office/drawing/2010/main" val="0"/>
              </a:ext>
            </a:extLst>
          </a:blip>
          <a:srcRect l="9439" r="23673"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TextBox 6">
            <a:extLst>
              <a:ext uri="{FF2B5EF4-FFF2-40B4-BE49-F238E27FC236}">
                <a16:creationId xmlns:a16="http://schemas.microsoft.com/office/drawing/2014/main" id="{EA58363F-210E-26CB-0922-864255471603}"/>
              </a:ext>
            </a:extLst>
          </p:cNvPr>
          <p:cNvSpPr txBox="1"/>
          <p:nvPr/>
        </p:nvSpPr>
        <p:spPr>
          <a:xfrm>
            <a:off x="4889481" y="1796278"/>
            <a:ext cx="5037791" cy="3874272"/>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dirty="0">
                <a:latin typeface="+mj-lt"/>
              </a:rPr>
              <a:t>Susana's Bike and Kayak Rentals is located 2 blocks from the Marina, about a 15-minute walk SW from the dock. </a:t>
            </a:r>
            <a:endParaRPr lang="en-US" sz="2000" b="1" dirty="0">
              <a:latin typeface="+mj-lt"/>
            </a:endParaRPr>
          </a:p>
          <a:p>
            <a:pPr marL="342900" indent="-228600">
              <a:lnSpc>
                <a:spcPct val="90000"/>
              </a:lnSpc>
              <a:spcAft>
                <a:spcPts val="600"/>
              </a:spcAft>
              <a:buFont typeface="Arial" panose="020B0604020202020204" pitchFamily="34" charset="0"/>
              <a:buChar char="•"/>
            </a:pPr>
            <a:r>
              <a:rPr lang="en-US" sz="2000" dirty="0">
                <a:latin typeface="+mj-lt"/>
              </a:rPr>
              <a:t>Rent a bike for Bikes are 20 dollars US per day, and enjoy a leisurely ride on the Malecón, while enjoying the ocean views and stopping at the waterfront restaurants for a break. </a:t>
            </a:r>
          </a:p>
          <a:p>
            <a:pPr marL="342900" indent="-228600">
              <a:lnSpc>
                <a:spcPct val="90000"/>
              </a:lnSpc>
              <a:spcAft>
                <a:spcPts val="600"/>
              </a:spcAft>
              <a:buFont typeface="Arial" panose="020B0604020202020204" pitchFamily="34" charset="0"/>
              <a:buChar char="•"/>
            </a:pPr>
            <a:r>
              <a:rPr lang="en-US" sz="2000" dirty="0">
                <a:latin typeface="+mj-lt"/>
              </a:rPr>
              <a:t>They also offer </a:t>
            </a:r>
            <a:r>
              <a:rPr lang="en-US" sz="2000" dirty="0">
                <a:solidFill>
                  <a:srgbClr val="000000"/>
                </a:solidFill>
                <a:effectLst/>
                <a:latin typeface="+mj-lt"/>
              </a:rPr>
              <a:t>short trips which are compatible with the cruise ship for $60 US per person.</a:t>
            </a:r>
          </a:p>
          <a:p>
            <a:r>
              <a:rPr lang="en-US" sz="1800" dirty="0">
                <a:solidFill>
                  <a:srgbClr val="000000"/>
                </a:solidFill>
                <a:effectLst/>
                <a:latin typeface="Calibri" panose="020F0502020204030204" pitchFamily="34" charset="0"/>
              </a:rPr>
              <a:t> </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96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0" y="301905"/>
            <a:ext cx="5147935" cy="82931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San Javier Mission</a:t>
            </a:r>
          </a:p>
        </p:txBody>
      </p:sp>
      <p:sp>
        <p:nvSpPr>
          <p:cNvPr id="5" name="TextBox 4">
            <a:extLst>
              <a:ext uri="{FF2B5EF4-FFF2-40B4-BE49-F238E27FC236}">
                <a16:creationId xmlns:a16="http://schemas.microsoft.com/office/drawing/2014/main" id="{BAFA0EDA-6E11-39E7-5618-1CE99E04DD03}"/>
              </a:ext>
            </a:extLst>
          </p:cNvPr>
          <p:cNvSpPr txBox="1"/>
          <p:nvPr/>
        </p:nvSpPr>
        <p:spPr>
          <a:xfrm>
            <a:off x="170742" y="1131218"/>
            <a:ext cx="5079988" cy="4539322"/>
          </a:xfrm>
          <a:prstGeom prst="rect">
            <a:avLst/>
          </a:prstGeom>
        </p:spPr>
        <p:txBody>
          <a:bodyPr vert="horz" lIns="91440" tIns="45720" rIns="91440" bIns="45720" rtlCol="0">
            <a:normAutofit fontScale="32500" lnSpcReduction="20000"/>
          </a:bodyPr>
          <a:lstStyle/>
          <a:p>
            <a:pPr marL="285750" indent="-228600">
              <a:lnSpc>
                <a:spcPct val="120000"/>
              </a:lnSpc>
              <a:spcAft>
                <a:spcPts val="600"/>
              </a:spcAft>
              <a:buFont typeface="Arial" panose="020B0604020202020204" pitchFamily="34" charset="0"/>
              <a:buChar char="•"/>
            </a:pPr>
            <a:r>
              <a:rPr lang="en-US" sz="4500" dirty="0"/>
              <a:t>Stroll through the cobblestone streets of San Javier Mission lined with fruit orchards and the oldest olive gardens in Baja. Marvel at the architecture and beautiful cathedral views. Enjoy lunch at a local authentic restaurant in the old town.</a:t>
            </a:r>
          </a:p>
          <a:p>
            <a:pPr marL="285750" indent="-228600">
              <a:lnSpc>
                <a:spcPct val="120000"/>
              </a:lnSpc>
              <a:spcAft>
                <a:spcPts val="600"/>
              </a:spcAft>
              <a:buFont typeface="Arial" panose="020B0604020202020204" pitchFamily="34" charset="0"/>
              <a:buChar char="•"/>
            </a:pPr>
            <a:r>
              <a:rPr lang="en-US" sz="4500" dirty="0"/>
              <a:t>This wonderful mission is well worth a daytime detour. The windy road passes some beautiful </a:t>
            </a:r>
            <a:r>
              <a:rPr lang="en-US" sz="4500" i="1" dirty="0"/>
              <a:t>arroyos</a:t>
            </a:r>
            <a:r>
              <a:rPr lang="en-US" sz="4500" dirty="0"/>
              <a:t> (streams) before arriving at the mission. Be sure to wander to the back garden to see the 300-year-old olive tree with rope-like bark that looks like something out of a fairytale.</a:t>
            </a:r>
          </a:p>
          <a:p>
            <a:pPr marL="285750" indent="-228600">
              <a:lnSpc>
                <a:spcPct val="120000"/>
              </a:lnSpc>
              <a:spcAft>
                <a:spcPts val="600"/>
              </a:spcAft>
              <a:buFont typeface="Arial" panose="020B0604020202020204" pitchFamily="34" charset="0"/>
              <a:buChar char="•"/>
            </a:pPr>
            <a:r>
              <a:rPr lang="en-US" sz="4500" dirty="0"/>
              <a:t>The mission itself is almost unchanged from its look of three centuries ago. </a:t>
            </a:r>
          </a:p>
          <a:p>
            <a:pPr marL="285750" indent="-228600">
              <a:lnSpc>
                <a:spcPct val="120000"/>
              </a:lnSpc>
              <a:spcAft>
                <a:spcPts val="600"/>
              </a:spcAft>
              <a:buFont typeface="Arial" panose="020B0604020202020204" pitchFamily="34" charset="0"/>
              <a:buChar char="•"/>
            </a:pPr>
            <a:r>
              <a:rPr lang="en-US" sz="4500" dirty="0"/>
              <a:t>Guides at the mission may offer to take you to see cave paintings (guide fee M$300; entry to the caves M$100). Note that this involves driving 15km on a very rough road and climbing a steep rocky hill to see a very small wall with several red paintings.</a:t>
            </a:r>
          </a:p>
          <a:p>
            <a:pPr indent="-228600">
              <a:lnSpc>
                <a:spcPct val="90000"/>
              </a:lnSpc>
              <a:spcAft>
                <a:spcPts val="600"/>
              </a:spcAft>
              <a:buFont typeface="Arial" panose="020B0604020202020204" pitchFamily="34" charset="0"/>
              <a:buChar char="•"/>
            </a:pPr>
            <a:endParaRPr lang="en-US" sz="1100" dirty="0"/>
          </a:p>
        </p:txBody>
      </p:sp>
      <p:pic>
        <p:nvPicPr>
          <p:cNvPr id="7" name="Picture 6" descr="A stone building with a tower&#10;&#10;Description automatically generated">
            <a:extLst>
              <a:ext uri="{FF2B5EF4-FFF2-40B4-BE49-F238E27FC236}">
                <a16:creationId xmlns:a16="http://schemas.microsoft.com/office/drawing/2014/main" id="{7604E454-A901-EB3B-53B3-D86C9A6F6413}"/>
              </a:ext>
            </a:extLst>
          </p:cNvPr>
          <p:cNvPicPr>
            <a:picLocks noChangeAspect="1"/>
          </p:cNvPicPr>
          <p:nvPr/>
        </p:nvPicPr>
        <p:blipFill rotWithShape="1">
          <a:blip r:embed="rId2">
            <a:extLst>
              <a:ext uri="{28A0092B-C50C-407E-A947-70E740481C1C}">
                <a14:useLocalDpi xmlns:a14="http://schemas.microsoft.com/office/drawing/2010/main" val="0"/>
              </a:ext>
            </a:extLst>
          </a:blip>
          <a:srcRect l="20487" r="21912"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1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5385749" y="301904"/>
            <a:ext cx="4001831" cy="1494373"/>
          </a:xfrm>
          <a:prstGeom prst="rect">
            <a:avLst/>
          </a:prstGeom>
        </p:spPr>
        <p:txBody>
          <a:bodyPr vert="horz" lIns="91440" tIns="45720" rIns="91440" bIns="45720" rtlCol="0" anchor="ctr">
            <a:normAutofit/>
          </a:bodyPr>
          <a:lstStyle/>
          <a:p>
            <a:pPr algn="ctr">
              <a:lnSpc>
                <a:spcPct val="90000"/>
              </a:lnSpc>
              <a:spcBef>
                <a:spcPct val="0"/>
              </a:spcBef>
            </a:pPr>
            <a:r>
              <a:rPr lang="en-US" sz="4400" b="1" dirty="0">
                <a:effectLst/>
                <a:latin typeface="+mj-lt"/>
                <a:ea typeface="+mj-ea"/>
                <a:cs typeface="+mj-cs"/>
              </a:rPr>
              <a:t>Stroll Around </a:t>
            </a:r>
            <a:br>
              <a:rPr lang="en-US" sz="4400" b="1" dirty="0">
                <a:effectLst/>
                <a:latin typeface="+mj-lt"/>
                <a:ea typeface="+mj-ea"/>
                <a:cs typeface="+mj-cs"/>
              </a:rPr>
            </a:br>
            <a:r>
              <a:rPr lang="en-US" sz="4400" b="1" dirty="0">
                <a:effectLst/>
                <a:latin typeface="+mj-lt"/>
                <a:ea typeface="+mj-ea"/>
                <a:cs typeface="+mj-cs"/>
              </a:rPr>
              <a:t>the Malecon</a:t>
            </a:r>
          </a:p>
          <a:p>
            <a:pPr>
              <a:lnSpc>
                <a:spcPct val="90000"/>
              </a:lnSpc>
              <a:spcBef>
                <a:spcPct val="0"/>
              </a:spcBef>
              <a:spcAft>
                <a:spcPts val="600"/>
              </a:spcAft>
            </a:pPr>
            <a:endParaRPr lang="en-US" sz="4400" b="1" dirty="0">
              <a:latin typeface="+mj-lt"/>
              <a:ea typeface="+mj-ea"/>
              <a:cs typeface="+mj-cs"/>
            </a:endParaRPr>
          </a:p>
        </p:txBody>
      </p:sp>
      <p:pic>
        <p:nvPicPr>
          <p:cNvPr id="4" name="Picture 3" descr="A rocky shore with palm trees&#10;&#10;Description automatically generated">
            <a:extLst>
              <a:ext uri="{FF2B5EF4-FFF2-40B4-BE49-F238E27FC236}">
                <a16:creationId xmlns:a16="http://schemas.microsoft.com/office/drawing/2014/main" id="{EBAAFCC5-2341-B5C4-B0C1-91E4BCCCD9D0}"/>
              </a:ext>
            </a:extLst>
          </p:cNvPr>
          <p:cNvPicPr>
            <a:picLocks noChangeAspect="1"/>
          </p:cNvPicPr>
          <p:nvPr/>
        </p:nvPicPr>
        <p:blipFill rotWithShape="1">
          <a:blip r:embed="rId2">
            <a:extLst>
              <a:ext uri="{28A0092B-C50C-407E-A947-70E740481C1C}">
                <a14:useLocalDpi xmlns:a14="http://schemas.microsoft.com/office/drawing/2010/main" val="0"/>
              </a:ext>
            </a:extLst>
          </a:blip>
          <a:srcRect l="9287" r="40545" b="-2"/>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C7B93262-FCF4-6539-FC25-BED46D86E0C4}"/>
              </a:ext>
            </a:extLst>
          </p:cNvPr>
          <p:cNvSpPr txBox="1"/>
          <p:nvPr/>
        </p:nvSpPr>
        <p:spPr>
          <a:xfrm>
            <a:off x="5385749" y="1929290"/>
            <a:ext cx="4001831" cy="31781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ltLang="en-US" sz="2400" dirty="0"/>
              <a:t>One enjoyable activity is to take a walk along the seafront Malecon. You will find an abundance of food trucks selling tacos, seafood, snacks and drinks. One local favorite is the “Crazy Coconut” which is a fun and refreshing drink.</a:t>
            </a:r>
          </a:p>
          <a:p>
            <a:pPr indent="-228600">
              <a:lnSpc>
                <a:spcPct val="90000"/>
              </a:lnSpc>
              <a:spcAft>
                <a:spcPts val="600"/>
              </a:spcAft>
              <a:buFont typeface="Arial" panose="020B0604020202020204" pitchFamily="34" charset="0"/>
              <a:buChar char="•"/>
            </a:pPr>
            <a:endParaRPr lang="en-US" sz="1600" dirty="0"/>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2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6" name="Rectangle 514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2521" y="188780"/>
            <a:ext cx="5464537" cy="106426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dirty="0"/>
              <a:t>Loreto Bay National Marine Park</a:t>
            </a:r>
            <a:endParaRPr lang="en-US" sz="4000" b="1" dirty="0">
              <a:latin typeface="+mj-lt"/>
              <a:ea typeface="+mj-ea"/>
              <a:cs typeface="+mj-cs"/>
            </a:endParaRPr>
          </a:p>
        </p:txBody>
      </p:sp>
      <p:sp>
        <p:nvSpPr>
          <p:cNvPr id="16" name="TextBox 15">
            <a:extLst>
              <a:ext uri="{FF2B5EF4-FFF2-40B4-BE49-F238E27FC236}">
                <a16:creationId xmlns:a16="http://schemas.microsoft.com/office/drawing/2014/main" id="{6CB79943-FB41-B99A-9559-71658F9BC980}"/>
              </a:ext>
            </a:extLst>
          </p:cNvPr>
          <p:cNvSpPr txBox="1"/>
          <p:nvPr/>
        </p:nvSpPr>
        <p:spPr>
          <a:xfrm>
            <a:off x="94268" y="1290757"/>
            <a:ext cx="5137608" cy="437979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dirty="0"/>
              <a:t>Loreto Bay National Park consists of five islands of the national park, between Baja California and mainland Mexico (officially called the Gulf of California and nicknamed the Sea of Cortez), almost 800 square miles of protected ecosystems are teeming with marine life. </a:t>
            </a:r>
          </a:p>
          <a:p>
            <a:pPr indent="-228600">
              <a:lnSpc>
                <a:spcPct val="90000"/>
              </a:lnSpc>
              <a:spcAft>
                <a:spcPts val="600"/>
              </a:spcAft>
              <a:buFont typeface="Arial" panose="020B0604020202020204" pitchFamily="34" charset="0"/>
              <a:buChar char="•"/>
            </a:pPr>
            <a:r>
              <a:rPr lang="en-US" dirty="0"/>
              <a:t>You can see 43 species of marine mammals and 900 species of fish. 77 species are found nowhere else on the planet.</a:t>
            </a:r>
          </a:p>
          <a:p>
            <a:pPr indent="-228600">
              <a:lnSpc>
                <a:spcPct val="90000"/>
              </a:lnSpc>
              <a:spcAft>
                <a:spcPts val="600"/>
              </a:spcAft>
              <a:buFont typeface="Arial" panose="020B0604020202020204" pitchFamily="34" charset="0"/>
              <a:buChar char="•"/>
            </a:pPr>
            <a:r>
              <a:rPr lang="en-US" dirty="0"/>
              <a:t>Loreto Bay is home to hundreds of dolphins and sea lions that populate these waters. Five of the seven marine turtle species can be found in these waters along with the elusive Blue-Footed Boobie contrasted against white rock.</a:t>
            </a:r>
          </a:p>
          <a:p>
            <a:pPr marL="285750" indent="-228600">
              <a:lnSpc>
                <a:spcPct val="90000"/>
              </a:lnSpc>
              <a:spcAft>
                <a:spcPts val="600"/>
              </a:spcAft>
              <a:buFont typeface="Arial" panose="020B0604020202020204" pitchFamily="34" charset="0"/>
              <a:buChar char="•"/>
            </a:pPr>
            <a:r>
              <a:rPr lang="en-US" dirty="0"/>
              <a:t>Purchase a $4.50 marine park pass, at the marina snack shop. </a:t>
            </a:r>
            <a:br>
              <a:rPr lang="en-US" dirty="0"/>
            </a:br>
            <a:endParaRPr lang="en-US" dirty="0"/>
          </a:p>
        </p:txBody>
      </p:sp>
      <p:pic>
        <p:nvPicPr>
          <p:cNvPr id="3" name="Picture 2" descr="A map of the island of puerto escondido&#10;&#10;Description automatically generated">
            <a:extLst>
              <a:ext uri="{FF2B5EF4-FFF2-40B4-BE49-F238E27FC236}">
                <a16:creationId xmlns:a16="http://schemas.microsoft.com/office/drawing/2014/main" id="{AA969DF8-898F-6E27-83E5-C15431B75A3E}"/>
              </a:ext>
            </a:extLst>
          </p:cNvPr>
          <p:cNvPicPr>
            <a:picLocks noChangeAspect="1"/>
          </p:cNvPicPr>
          <p:nvPr/>
        </p:nvPicPr>
        <p:blipFill rotWithShape="1">
          <a:blip r:embed="rId2">
            <a:extLst>
              <a:ext uri="{28A0092B-C50C-407E-A947-70E740481C1C}">
                <a14:useLocalDpi xmlns:a14="http://schemas.microsoft.com/office/drawing/2010/main" val="0"/>
              </a:ext>
            </a:extLst>
          </a:blip>
          <a:srcRect l="4760" r="23510" b="-3"/>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4" name="AutoShape 4" descr="Phone">
            <a:extLst>
              <a:ext uri="{FF2B5EF4-FFF2-40B4-BE49-F238E27FC236}">
                <a16:creationId xmlns:a16="http://schemas.microsoft.com/office/drawing/2014/main" id="{0D2232FC-1078-A881-021C-95C7FB474226}"/>
              </a:ext>
            </a:extLst>
          </p:cNvPr>
          <p:cNvSpPr>
            <a:spLocks noChangeAspect="1" noChangeArrowheads="1"/>
          </p:cNvSpPr>
          <p:nvPr/>
        </p:nvSpPr>
        <p:spPr bwMode="auto">
          <a:xfrm>
            <a:off x="298681" y="4142957"/>
            <a:ext cx="932493" cy="9324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87D91B-2276-8B91-7E97-EC1CAB17B9A3}"/>
              </a:ext>
            </a:extLst>
          </p:cNvPr>
          <p:cNvSpPr txBox="1"/>
          <p:nvPr/>
        </p:nvSpPr>
        <p:spPr>
          <a:xfrm>
            <a:off x="693043" y="285933"/>
            <a:ext cx="4233797" cy="109604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latin typeface="+mj-lt"/>
                <a:ea typeface="+mj-ea"/>
                <a:cs typeface="+mj-cs"/>
              </a:rPr>
              <a:t>Visit Downtown</a:t>
            </a:r>
          </a:p>
        </p:txBody>
      </p:sp>
      <p:sp>
        <p:nvSpPr>
          <p:cNvPr id="3" name="TextBox 2">
            <a:extLst>
              <a:ext uri="{FF2B5EF4-FFF2-40B4-BE49-F238E27FC236}">
                <a16:creationId xmlns:a16="http://schemas.microsoft.com/office/drawing/2014/main" id="{16396A55-D2E5-95D2-3C3A-B6827DEC7195}"/>
              </a:ext>
            </a:extLst>
          </p:cNvPr>
          <p:cNvSpPr txBox="1"/>
          <p:nvPr/>
        </p:nvSpPr>
        <p:spPr>
          <a:xfrm>
            <a:off x="186804" y="1128430"/>
            <a:ext cx="4966981" cy="522226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t>Downtown Loreto is tiny, it’s walkable and feels very safe. Most buildings are single-story </a:t>
            </a:r>
            <a:r>
              <a:rPr lang="en-US" i="1" dirty="0"/>
              <a:t>tiendas</a:t>
            </a:r>
            <a:r>
              <a:rPr lang="en-US" dirty="0"/>
              <a:t> (shops) and restaurants serving locals and visitors. </a:t>
            </a:r>
          </a:p>
          <a:p>
            <a:pPr indent="-228600">
              <a:lnSpc>
                <a:spcPct val="90000"/>
              </a:lnSpc>
              <a:spcAft>
                <a:spcPts val="600"/>
              </a:spcAft>
              <a:buFont typeface="Arial" panose="020B0604020202020204" pitchFamily="34" charset="0"/>
              <a:buChar char="•"/>
            </a:pPr>
            <a:r>
              <a:rPr lang="en-US" dirty="0"/>
              <a:t>The Mission of Our Lady of Loreto is the most notable of the many things to enjoy downtown. Founded in 1697 by the Jesuits, it is the first mission created by Father Junipero Serra and is still a working church. The connecting museum teaches about the missionaries who helped develop the town in the 1700s. </a:t>
            </a:r>
          </a:p>
          <a:p>
            <a:pPr indent="-228600">
              <a:lnSpc>
                <a:spcPct val="90000"/>
              </a:lnSpc>
              <a:spcAft>
                <a:spcPts val="600"/>
              </a:spcAft>
              <a:buFont typeface="Arial" panose="020B0604020202020204" pitchFamily="34" charset="0"/>
              <a:buChar char="•"/>
            </a:pPr>
            <a:r>
              <a:rPr lang="en-US" dirty="0"/>
              <a:t>Most of the shopping can be found along Salvatierra Street, with incredible arts and crafts. The area is well known for ironwood carvings, </a:t>
            </a:r>
          </a:p>
          <a:p>
            <a:pPr indent="-228600">
              <a:lnSpc>
                <a:spcPct val="90000"/>
              </a:lnSpc>
              <a:spcAft>
                <a:spcPts val="600"/>
              </a:spcAft>
              <a:buFont typeface="Arial" panose="020B0604020202020204" pitchFamily="34" charset="0"/>
              <a:buChar char="•"/>
            </a:pPr>
            <a:r>
              <a:rPr lang="en-US" dirty="0"/>
              <a:t>There is a farmers market held in the arroyo to the north of downtown on Sunday. </a:t>
            </a:r>
          </a:p>
        </p:txBody>
      </p:sp>
      <p:sp>
        <p:nvSpPr>
          <p:cNvPr id="19" name="Oval 1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5965" y="1128431"/>
            <a:ext cx="783405" cy="7621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descr="A building with a tower and palm trees&#10;&#10;Description automatically generated">
            <a:extLst>
              <a:ext uri="{FF2B5EF4-FFF2-40B4-BE49-F238E27FC236}">
                <a16:creationId xmlns:a16="http://schemas.microsoft.com/office/drawing/2014/main" id="{62A505F2-3AB7-222D-BB7E-0D2BB5A09B33}"/>
              </a:ext>
            </a:extLst>
          </p:cNvPr>
          <p:cNvPicPr>
            <a:picLocks noChangeAspect="1"/>
          </p:cNvPicPr>
          <p:nvPr/>
        </p:nvPicPr>
        <p:blipFill rotWithShape="1">
          <a:blip r:embed="rId2">
            <a:extLst>
              <a:ext uri="{28A0092B-C50C-407E-A947-70E740481C1C}">
                <a14:useLocalDpi xmlns:a14="http://schemas.microsoft.com/office/drawing/2010/main" val="0"/>
              </a:ext>
            </a:extLst>
          </a:blip>
          <a:srcRect t="3737" r="-2" b="-2"/>
          <a:stretch/>
        </p:blipFill>
        <p:spPr>
          <a:xfrm>
            <a:off x="6532942" y="2255427"/>
            <a:ext cx="3547683" cy="341512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1" name="Arc 2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989105" y="-556529"/>
            <a:ext cx="3324931" cy="332481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tree lined street with a group of trees&#10;&#10;Description automatically generated with medium confidence">
            <a:extLst>
              <a:ext uri="{FF2B5EF4-FFF2-40B4-BE49-F238E27FC236}">
                <a16:creationId xmlns:a16="http://schemas.microsoft.com/office/drawing/2014/main" id="{2448A016-FAD2-2A62-B758-2A5D1EB28AA4}"/>
              </a:ext>
            </a:extLst>
          </p:cNvPr>
          <p:cNvPicPr>
            <a:picLocks noChangeAspect="1"/>
          </p:cNvPicPr>
          <p:nvPr/>
        </p:nvPicPr>
        <p:blipFill rotWithShape="1">
          <a:blip r:embed="rId3">
            <a:extLst>
              <a:ext uri="{28A0092B-C50C-407E-A947-70E740481C1C}">
                <a14:useLocalDpi xmlns:a14="http://schemas.microsoft.com/office/drawing/2010/main" val="0"/>
              </a:ext>
            </a:extLst>
          </a:blip>
          <a:srcRect l="6850" r="15933" b="2"/>
          <a:stretch/>
        </p:blipFill>
        <p:spPr>
          <a:xfrm>
            <a:off x="5177240" y="10"/>
            <a:ext cx="2909847" cy="248708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38133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6" name="Rectangle 514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693043" y="301904"/>
            <a:ext cx="4341909" cy="149437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Whale Watching</a:t>
            </a:r>
          </a:p>
          <a:p>
            <a:pPr>
              <a:lnSpc>
                <a:spcPct val="90000"/>
              </a:lnSpc>
              <a:spcBef>
                <a:spcPct val="0"/>
              </a:spcBef>
              <a:spcAft>
                <a:spcPts val="600"/>
              </a:spcAft>
            </a:pPr>
            <a:endParaRPr lang="en-US" sz="4400" b="1" dirty="0">
              <a:latin typeface="+mj-lt"/>
              <a:ea typeface="+mj-ea"/>
              <a:cs typeface="+mj-cs"/>
            </a:endParaRPr>
          </a:p>
        </p:txBody>
      </p:sp>
      <p:sp>
        <p:nvSpPr>
          <p:cNvPr id="3" name="TextBox 2">
            <a:extLst>
              <a:ext uri="{FF2B5EF4-FFF2-40B4-BE49-F238E27FC236}">
                <a16:creationId xmlns:a16="http://schemas.microsoft.com/office/drawing/2014/main" id="{15C14752-0AEC-50DE-721B-A759368332A9}"/>
              </a:ext>
            </a:extLst>
          </p:cNvPr>
          <p:cNvSpPr txBox="1"/>
          <p:nvPr/>
        </p:nvSpPr>
        <p:spPr>
          <a:xfrm>
            <a:off x="170742" y="1060704"/>
            <a:ext cx="4864210" cy="449884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Loreto is also one of the best places to see the rare blue whale, the largest living animal on Earth. </a:t>
            </a:r>
          </a:p>
          <a:p>
            <a:pPr indent="-228600">
              <a:lnSpc>
                <a:spcPct val="90000"/>
              </a:lnSpc>
              <a:spcAft>
                <a:spcPts val="600"/>
              </a:spcAft>
              <a:buFont typeface="Arial" panose="020B0604020202020204" pitchFamily="34" charset="0"/>
              <a:buChar char="•"/>
            </a:pPr>
            <a:r>
              <a:rPr lang="en-US" sz="2000" dirty="0"/>
              <a:t>Whales come to the area to have their babies in February and March and any of the tour companies will bring you to see them. Loreto Bay is a natural reserve home to over 80 percent of the aquatic life that lives in the Pacific Ocean. You’ll also want to watch for fin whales, humpbacks, orcas, and dolphins. </a:t>
            </a:r>
          </a:p>
          <a:p>
            <a:pPr indent="-228600">
              <a:lnSpc>
                <a:spcPct val="90000"/>
              </a:lnSpc>
              <a:spcAft>
                <a:spcPts val="600"/>
              </a:spcAft>
              <a:buFont typeface="Arial" panose="020B0604020202020204" pitchFamily="34" charset="0"/>
              <a:buChar char="•"/>
            </a:pPr>
            <a:r>
              <a:rPr lang="en-US" sz="2000" dirty="0"/>
              <a:t>The town is also a great jumping-off point to see the famously friendly gray whales who come to Baja’s lagoons on the Pacific side of the peninsula to have their calves.</a:t>
            </a:r>
            <a:endParaRPr lang="en-US" sz="2000" i="1" dirty="0"/>
          </a:p>
          <a:p>
            <a:pPr indent="-228600">
              <a:lnSpc>
                <a:spcPct val="90000"/>
              </a:lnSpc>
              <a:spcAft>
                <a:spcPts val="600"/>
              </a:spcAft>
              <a:buFont typeface="Arial" panose="020B0604020202020204" pitchFamily="34" charset="0"/>
              <a:buChar char="•"/>
            </a:pPr>
            <a:endParaRPr lang="en-US" sz="1500" i="1" dirty="0"/>
          </a:p>
          <a:p>
            <a:pPr indent="-228600">
              <a:lnSpc>
                <a:spcPct val="90000"/>
              </a:lnSpc>
              <a:spcAft>
                <a:spcPts val="600"/>
              </a:spcAft>
              <a:buFont typeface="Arial" panose="020B0604020202020204" pitchFamily="34" charset="0"/>
              <a:buChar char="•"/>
            </a:pPr>
            <a:endParaRPr lang="en-US" sz="1500" dirty="0">
              <a:effectLst/>
            </a:endParaRPr>
          </a:p>
        </p:txBody>
      </p:sp>
      <p:pic>
        <p:nvPicPr>
          <p:cNvPr id="4" name="Picture 3" descr="A whale tail coming out of the water&#10;&#10;Description automatically generated">
            <a:extLst>
              <a:ext uri="{FF2B5EF4-FFF2-40B4-BE49-F238E27FC236}">
                <a16:creationId xmlns:a16="http://schemas.microsoft.com/office/drawing/2014/main" id="{E8A4AD99-32B0-77D0-50AC-10EDBF669060}"/>
              </a:ext>
            </a:extLst>
          </p:cNvPr>
          <p:cNvPicPr>
            <a:picLocks noChangeAspect="1"/>
          </p:cNvPicPr>
          <p:nvPr/>
        </p:nvPicPr>
        <p:blipFill rotWithShape="1">
          <a:blip r:embed="rId2">
            <a:extLst>
              <a:ext uri="{28A0092B-C50C-407E-A947-70E740481C1C}">
                <a14:useLocalDpi xmlns:a14="http://schemas.microsoft.com/office/drawing/2010/main" val="0"/>
              </a:ext>
            </a:extLst>
          </a:blip>
          <a:srcRect l="16564" r="25619"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4" name="AutoShape 4" descr="Phone">
            <a:extLst>
              <a:ext uri="{FF2B5EF4-FFF2-40B4-BE49-F238E27FC236}">
                <a16:creationId xmlns:a16="http://schemas.microsoft.com/office/drawing/2014/main" id="{0D2232FC-1078-A881-021C-95C7FB474226}"/>
              </a:ext>
            </a:extLst>
          </p:cNvPr>
          <p:cNvSpPr>
            <a:spLocks noChangeAspect="1" noChangeArrowheads="1"/>
          </p:cNvSpPr>
          <p:nvPr/>
        </p:nvSpPr>
        <p:spPr bwMode="auto">
          <a:xfrm>
            <a:off x="298681" y="4142957"/>
            <a:ext cx="932493" cy="9324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1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1" name="Rectangle 514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693043" y="301904"/>
            <a:ext cx="8706989"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Snorkeling and Kayak Rental</a:t>
            </a:r>
          </a:p>
          <a:p>
            <a:pPr>
              <a:lnSpc>
                <a:spcPct val="90000"/>
              </a:lnSpc>
              <a:spcBef>
                <a:spcPct val="0"/>
              </a:spcBef>
              <a:spcAft>
                <a:spcPts val="600"/>
              </a:spcAft>
            </a:pPr>
            <a:endParaRPr lang="en-US" sz="4400" b="1" dirty="0">
              <a:latin typeface="+mj-lt"/>
              <a:ea typeface="+mj-ea"/>
              <a:cs typeface="+mj-cs"/>
            </a:endParaRPr>
          </a:p>
        </p:txBody>
      </p:sp>
      <p:sp>
        <p:nvSpPr>
          <p:cNvPr id="3" name="TextBox 2">
            <a:extLst>
              <a:ext uri="{FF2B5EF4-FFF2-40B4-BE49-F238E27FC236}">
                <a16:creationId xmlns:a16="http://schemas.microsoft.com/office/drawing/2014/main" id="{15C14752-0AEC-50DE-721B-A759368332A9}"/>
              </a:ext>
            </a:extLst>
          </p:cNvPr>
          <p:cNvSpPr txBox="1"/>
          <p:nvPr/>
        </p:nvSpPr>
        <p:spPr>
          <a:xfrm>
            <a:off x="170741" y="1048512"/>
            <a:ext cx="9737347" cy="4622037"/>
          </a:xfrm>
          <a:prstGeom prst="rect">
            <a:avLst/>
          </a:prstGeom>
        </p:spPr>
        <p:txBody>
          <a:bodyPr vert="horz" lIns="91440" tIns="45720" rIns="91440" bIns="45720" rtlCol="0">
            <a:normAutofit fontScale="25000" lnSpcReduction="20000"/>
          </a:bodyPr>
          <a:lstStyle/>
          <a:p>
            <a:pPr indent="-228600">
              <a:lnSpc>
                <a:spcPct val="120000"/>
              </a:lnSpc>
              <a:spcAft>
                <a:spcPts val="600"/>
              </a:spcAft>
              <a:buFont typeface="Arial" panose="020B0604020202020204" pitchFamily="34" charset="0"/>
              <a:buChar char="•"/>
            </a:pPr>
            <a:r>
              <a:rPr lang="en-US" sz="7200" dirty="0">
                <a:effectLst/>
                <a:latin typeface="+mj-lt"/>
              </a:rPr>
              <a:t>For the active sports enthusiast try Sea </a:t>
            </a:r>
            <a:r>
              <a:rPr lang="en-US" sz="7200" dirty="0">
                <a:latin typeface="+mj-lt"/>
              </a:rPr>
              <a:t>Kayaking</a:t>
            </a:r>
            <a:r>
              <a:rPr lang="en-US" sz="7200" dirty="0">
                <a:effectLst/>
                <a:latin typeface="+mj-lt"/>
              </a:rPr>
              <a:t>. </a:t>
            </a:r>
            <a:r>
              <a:rPr lang="en-US" sz="7200" dirty="0">
                <a:latin typeface="+mj-lt"/>
              </a:rPr>
              <a:t>Imagine paddling through the aquamarine water is unforgettable. Snorkeling is often included too, bringing the </a:t>
            </a:r>
            <a:br>
              <a:rPr lang="en-US" sz="7200" dirty="0">
                <a:latin typeface="+mj-lt"/>
              </a:rPr>
            </a:br>
            <a:r>
              <a:rPr lang="en-US" sz="7200" dirty="0">
                <a:latin typeface="+mj-lt"/>
              </a:rPr>
              <a:t>opportunity to witness a wide </a:t>
            </a:r>
            <a:br>
              <a:rPr lang="en-US" sz="7200" dirty="0">
                <a:latin typeface="+mj-lt"/>
              </a:rPr>
            </a:br>
            <a:r>
              <a:rPr lang="en-US" sz="7200" dirty="0">
                <a:latin typeface="+mj-lt"/>
              </a:rPr>
              <a:t>range of marine species in a place </a:t>
            </a:r>
            <a:br>
              <a:rPr lang="en-US" sz="7200" dirty="0">
                <a:latin typeface="+mj-lt"/>
              </a:rPr>
            </a:br>
            <a:r>
              <a:rPr lang="en-US" sz="7200" dirty="0">
                <a:latin typeface="+mj-lt"/>
              </a:rPr>
              <a:t>famous oceanographer Jacques </a:t>
            </a:r>
            <a:br>
              <a:rPr lang="en-US" sz="7200" dirty="0">
                <a:latin typeface="+mj-lt"/>
              </a:rPr>
            </a:br>
            <a:r>
              <a:rPr lang="en-US" sz="7200" dirty="0">
                <a:latin typeface="+mj-lt"/>
              </a:rPr>
              <a:t>Cousteau once called the “world’s </a:t>
            </a:r>
            <a:br>
              <a:rPr lang="en-US" sz="7200" dirty="0">
                <a:latin typeface="+mj-lt"/>
              </a:rPr>
            </a:br>
            <a:r>
              <a:rPr lang="en-US" sz="7200" dirty="0">
                <a:latin typeface="+mj-lt"/>
              </a:rPr>
              <a:t>aquarium.” It’s also possible to grab </a:t>
            </a:r>
            <a:br>
              <a:rPr lang="en-US" sz="7200" dirty="0">
                <a:latin typeface="+mj-lt"/>
              </a:rPr>
            </a:br>
            <a:r>
              <a:rPr lang="en-US" sz="7200" dirty="0">
                <a:latin typeface="+mj-lt"/>
              </a:rPr>
              <a:t>your gear and jump in or take a separate tour that will bring you to the </a:t>
            </a:r>
            <a:br>
              <a:rPr lang="en-US" sz="7200" dirty="0">
                <a:latin typeface="+mj-lt"/>
              </a:rPr>
            </a:br>
            <a:r>
              <a:rPr lang="en-US" sz="7200" dirty="0">
                <a:latin typeface="+mj-lt"/>
              </a:rPr>
              <a:t>best snorkeling sights.</a:t>
            </a:r>
          </a:p>
          <a:p>
            <a:r>
              <a:rPr lang="en-US" sz="7200" dirty="0">
                <a:solidFill>
                  <a:srgbClr val="000000"/>
                </a:solidFill>
                <a:effectLst/>
                <a:latin typeface="+mj-lt"/>
              </a:rPr>
              <a:t>I contacted </a:t>
            </a:r>
            <a:r>
              <a:rPr lang="en-US" sz="7200" b="1" dirty="0">
                <a:effectLst/>
              </a:rPr>
              <a:t>Susana's Bike and Kayak Rentals.</a:t>
            </a:r>
          </a:p>
          <a:p>
            <a:r>
              <a:rPr lang="en-US" sz="7200" dirty="0">
                <a:solidFill>
                  <a:srgbClr val="000000"/>
                </a:solidFill>
                <a:effectLst/>
                <a:latin typeface="+mj-lt"/>
              </a:rPr>
              <a:t>Susana let me know that Kayak rates vary </a:t>
            </a:r>
            <a:br>
              <a:rPr lang="en-US" sz="7200" dirty="0">
                <a:solidFill>
                  <a:srgbClr val="000000"/>
                </a:solidFill>
                <a:effectLst/>
                <a:latin typeface="+mj-lt"/>
              </a:rPr>
            </a:br>
            <a:r>
              <a:rPr lang="en-US" sz="7200" dirty="0">
                <a:solidFill>
                  <a:srgbClr val="000000"/>
                </a:solidFill>
                <a:effectLst/>
                <a:latin typeface="+mj-lt"/>
              </a:rPr>
              <a:t>with different locations. </a:t>
            </a:r>
            <a:br>
              <a:rPr lang="en-US" sz="7200" dirty="0">
                <a:solidFill>
                  <a:srgbClr val="000000"/>
                </a:solidFill>
                <a:effectLst/>
                <a:latin typeface="+mj-lt"/>
              </a:rPr>
            </a:br>
            <a:r>
              <a:rPr lang="en-US" sz="7200" dirty="0">
                <a:solidFill>
                  <a:srgbClr val="000000"/>
                </a:solidFill>
                <a:latin typeface="+mj-lt"/>
              </a:rPr>
              <a:t>She offers a</a:t>
            </a:r>
            <a:r>
              <a:rPr lang="en-US" sz="7200" dirty="0">
                <a:solidFill>
                  <a:srgbClr val="000000"/>
                </a:solidFill>
                <a:effectLst/>
                <a:latin typeface="+mj-lt"/>
              </a:rPr>
              <a:t> couple of short trips which are </a:t>
            </a:r>
            <a:br>
              <a:rPr lang="en-US" sz="7200" dirty="0">
                <a:solidFill>
                  <a:srgbClr val="000000"/>
                </a:solidFill>
                <a:effectLst/>
                <a:latin typeface="+mj-lt"/>
              </a:rPr>
            </a:br>
            <a:r>
              <a:rPr lang="en-US" sz="7200" dirty="0">
                <a:solidFill>
                  <a:srgbClr val="000000"/>
                </a:solidFill>
                <a:effectLst/>
                <a:latin typeface="+mj-lt"/>
              </a:rPr>
              <a:t>compatible with the cruise ship for 60 dollars </a:t>
            </a:r>
            <a:br>
              <a:rPr lang="en-US" sz="7200" dirty="0">
                <a:solidFill>
                  <a:srgbClr val="000000"/>
                </a:solidFill>
                <a:effectLst/>
                <a:latin typeface="+mj-lt"/>
              </a:rPr>
            </a:br>
            <a:r>
              <a:rPr lang="en-US" sz="7200" dirty="0">
                <a:solidFill>
                  <a:srgbClr val="000000"/>
                </a:solidFill>
                <a:effectLst/>
                <a:latin typeface="+mj-lt"/>
              </a:rPr>
              <a:t>per person.</a:t>
            </a:r>
          </a:p>
          <a:p>
            <a:r>
              <a:rPr lang="en-US" sz="7200" dirty="0">
                <a:solidFill>
                  <a:srgbClr val="000000"/>
                </a:solidFill>
                <a:effectLst/>
                <a:latin typeface="+mj-lt"/>
              </a:rPr>
              <a:t>If you paddle here near town the rate is </a:t>
            </a:r>
            <a:br>
              <a:rPr lang="en-US" sz="7200" dirty="0">
                <a:solidFill>
                  <a:srgbClr val="000000"/>
                </a:solidFill>
                <a:effectLst/>
                <a:latin typeface="+mj-lt"/>
              </a:rPr>
            </a:br>
            <a:r>
              <a:rPr lang="en-US" sz="7200" dirty="0">
                <a:solidFill>
                  <a:srgbClr val="000000"/>
                </a:solidFill>
                <a:effectLst/>
                <a:latin typeface="+mj-lt"/>
              </a:rPr>
              <a:t>$40 US.</a:t>
            </a:r>
          </a:p>
          <a:p>
            <a:pPr indent="-228600">
              <a:lnSpc>
                <a:spcPct val="120000"/>
              </a:lnSpc>
              <a:spcAft>
                <a:spcPts val="600"/>
              </a:spcAft>
              <a:buFont typeface="Arial" panose="020B0604020202020204" pitchFamily="34" charset="0"/>
              <a:buChar char="•"/>
            </a:pPr>
            <a:endParaRPr lang="en-US" sz="7200" dirty="0">
              <a:effectLst/>
              <a:latin typeface="+mj-lt"/>
            </a:endParaRPr>
          </a:p>
          <a:p>
            <a:pPr indent="-228600">
              <a:lnSpc>
                <a:spcPct val="120000"/>
              </a:lnSpc>
              <a:spcAft>
                <a:spcPts val="600"/>
              </a:spcAft>
              <a:buFont typeface="Arial" panose="020B0604020202020204" pitchFamily="34" charset="0"/>
              <a:buChar char="•"/>
            </a:pPr>
            <a:r>
              <a:rPr lang="en-US" sz="7200" b="1" dirty="0">
                <a:latin typeface="+mj-lt"/>
              </a:rPr>
              <a:t>Half-Day Kayak Rental Prices:</a:t>
            </a:r>
          </a:p>
          <a:p>
            <a:pPr indent="-228600">
              <a:lnSpc>
                <a:spcPct val="120000"/>
              </a:lnSpc>
              <a:spcAft>
                <a:spcPts val="600"/>
              </a:spcAft>
              <a:buFont typeface="Arial" panose="020B0604020202020204" pitchFamily="34" charset="0"/>
              <a:buChar char="•"/>
            </a:pPr>
            <a:r>
              <a:rPr lang="en-US" sz="7200" dirty="0">
                <a:latin typeface="+mj-lt"/>
              </a:rPr>
              <a:t>Singles, $25 (2-3 hours)  $30 (4 hours)</a:t>
            </a:r>
            <a:br>
              <a:rPr lang="en-US" sz="7200" dirty="0">
                <a:latin typeface="+mj-lt"/>
              </a:rPr>
            </a:br>
            <a:r>
              <a:rPr lang="en-US" sz="7200" dirty="0">
                <a:latin typeface="+mj-lt"/>
              </a:rPr>
              <a:t>Doubles, $35 (2-3 hours)  $40 (4 hours)</a:t>
            </a:r>
          </a:p>
          <a:p>
            <a:pPr indent="-228600">
              <a:lnSpc>
                <a:spcPct val="120000"/>
              </a:lnSpc>
              <a:spcAft>
                <a:spcPts val="600"/>
              </a:spcAft>
              <a:buFont typeface="Arial" panose="020B0604020202020204" pitchFamily="34" charset="0"/>
              <a:buChar char="•"/>
            </a:pPr>
            <a:r>
              <a:rPr lang="en-US" sz="7200" i="1" dirty="0">
                <a:latin typeface="+mj-lt"/>
              </a:rPr>
              <a:t>Rental Prices are in US Dollars </a:t>
            </a:r>
            <a:br>
              <a:rPr lang="en-US" sz="7200" i="1" dirty="0">
                <a:latin typeface="+mj-lt"/>
              </a:rPr>
            </a:br>
            <a:r>
              <a:rPr lang="en-US" sz="7200" i="1" dirty="0">
                <a:latin typeface="+mj-lt"/>
              </a:rPr>
              <a:t>(includes </a:t>
            </a:r>
            <a:r>
              <a:rPr lang="en-US" sz="7200" i="1" dirty="0" err="1">
                <a:latin typeface="+mj-lt"/>
              </a:rPr>
              <a:t>i.v.a</a:t>
            </a:r>
            <a:r>
              <a:rPr lang="en-US" sz="7200" i="1" dirty="0">
                <a:latin typeface="+mj-lt"/>
              </a:rPr>
              <a:t>. tax)</a:t>
            </a:r>
          </a:p>
          <a:p>
            <a:pPr indent="-228600">
              <a:lnSpc>
                <a:spcPct val="90000"/>
              </a:lnSpc>
              <a:spcAft>
                <a:spcPts val="600"/>
              </a:spcAft>
              <a:buFont typeface="Arial" panose="020B0604020202020204" pitchFamily="34" charset="0"/>
              <a:buChar char="•"/>
            </a:pPr>
            <a:endParaRPr lang="en-US" sz="4500" i="1" dirty="0">
              <a:latin typeface="+mj-lt"/>
            </a:endParaRPr>
          </a:p>
          <a:p>
            <a:pPr indent="-228600">
              <a:lnSpc>
                <a:spcPct val="90000"/>
              </a:lnSpc>
              <a:spcAft>
                <a:spcPts val="600"/>
              </a:spcAft>
              <a:buFont typeface="Arial" panose="020B0604020202020204" pitchFamily="34" charset="0"/>
              <a:buChar char="•"/>
            </a:pPr>
            <a:endParaRPr lang="en-US" sz="1600" dirty="0">
              <a:effectLst/>
            </a:endParaRPr>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4" descr="Phone">
            <a:extLst>
              <a:ext uri="{FF2B5EF4-FFF2-40B4-BE49-F238E27FC236}">
                <a16:creationId xmlns:a16="http://schemas.microsoft.com/office/drawing/2014/main" id="{0D2232FC-1078-A881-021C-95C7FB474226}"/>
              </a:ext>
            </a:extLst>
          </p:cNvPr>
          <p:cNvSpPr>
            <a:spLocks noChangeAspect="1" noChangeArrowheads="1"/>
          </p:cNvSpPr>
          <p:nvPr/>
        </p:nvSpPr>
        <p:spPr bwMode="auto">
          <a:xfrm>
            <a:off x="298681" y="4142957"/>
            <a:ext cx="932493" cy="9324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erson in a kayak&#10;&#10;Description automatically generated">
            <a:extLst>
              <a:ext uri="{FF2B5EF4-FFF2-40B4-BE49-F238E27FC236}">
                <a16:creationId xmlns:a16="http://schemas.microsoft.com/office/drawing/2014/main" id="{315C713D-F88C-ECBE-0E1C-171817E6C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400" y="1927225"/>
            <a:ext cx="5610225" cy="3743325"/>
          </a:xfrm>
          <a:prstGeom prst="rect">
            <a:avLst/>
          </a:prstGeom>
        </p:spPr>
      </p:pic>
    </p:spTree>
    <p:extLst>
      <p:ext uri="{BB962C8B-B14F-4D97-AF65-F5344CB8AC3E}">
        <p14:creationId xmlns:p14="http://schemas.microsoft.com/office/powerpoint/2010/main" val="188270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1"/>
            <a:ext cx="7559675" cy="846600"/>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035050"/>
            <a:ext cx="9631679" cy="6046685"/>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Loreto</a:t>
            </a:r>
          </a:p>
          <a:p>
            <a:pPr algn="l">
              <a:buFont typeface="Wingdings" panose="05000000000000000000" pitchFamily="2" charset="2"/>
              <a:buChar char=""/>
            </a:pPr>
            <a:r>
              <a:rPr lang="en-US" sz="2000" b="1" dirty="0"/>
              <a:t>History of Loreto</a:t>
            </a:r>
          </a:p>
          <a:p>
            <a:pPr algn="l">
              <a:buFont typeface="Wingdings" panose="05000000000000000000" pitchFamily="2" charset="2"/>
              <a:buChar char=""/>
            </a:pPr>
            <a:r>
              <a:rPr lang="en-US" sz="2000" b="1" dirty="0"/>
              <a:t>Map of Loreto</a:t>
            </a:r>
          </a:p>
          <a:p>
            <a:pPr algn="l">
              <a:buFont typeface="Wingdings" panose="05000000000000000000" pitchFamily="2" charset="2"/>
              <a:buChar char=""/>
            </a:pPr>
            <a:r>
              <a:rPr lang="en-US" sz="2000" b="1" dirty="0"/>
              <a:t>Weather of Loreto</a:t>
            </a:r>
          </a:p>
          <a:p>
            <a:pPr algn="l">
              <a:buFont typeface="Wingdings" panose="05000000000000000000" pitchFamily="2" charset="2"/>
              <a:buChar char=""/>
            </a:pPr>
            <a:r>
              <a:rPr lang="en-US" sz="2000" b="1" dirty="0"/>
              <a:t>Getting Around</a:t>
            </a:r>
          </a:p>
          <a:p>
            <a:pPr algn="l">
              <a:buFont typeface="Wingdings" panose="05000000000000000000" pitchFamily="2" charset="2"/>
              <a:buChar char=""/>
            </a:pPr>
            <a:r>
              <a:rPr lang="en-US" altLang="en-US" sz="2000" b="1" dirty="0">
                <a:solidFill>
                  <a:schemeClr val="tx1"/>
                </a:solidFill>
              </a:rPr>
              <a:t>Points of Interest and things to do</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Loreto </a:t>
            </a:r>
            <a:r>
              <a:rPr lang="en-US" altLang="en-US" sz="4000" b="1" dirty="0"/>
              <a:t>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9936191" cy="4247317"/>
          </a:xfrm>
          <a:prstGeom prst="rect">
            <a:avLst/>
          </a:prstGeom>
          <a:noFill/>
        </p:spPr>
        <p:txBody>
          <a:bodyPr wrap="square">
            <a:spAutoFit/>
          </a:bodyPr>
          <a:lstStyle/>
          <a:p>
            <a:pPr>
              <a:buClrTx/>
              <a:buFontTx/>
              <a:buNone/>
            </a:pPr>
            <a:r>
              <a:rPr lang="en-US" sz="1800" b="1" dirty="0"/>
              <a:t>Loreto </a:t>
            </a:r>
            <a:r>
              <a:rPr lang="en-US" altLang="en-US" dirty="0"/>
              <a:t>has many excellent restaurants, especially seafood restaurants. </a:t>
            </a:r>
            <a:br>
              <a:rPr lang="en-US" altLang="en-US" dirty="0"/>
            </a:br>
            <a:r>
              <a:rPr lang="en-US" altLang="en-US" dirty="0"/>
              <a:t>Many of us on the ship are foodies, so naturally, we’re always on the </a:t>
            </a:r>
            <a:br>
              <a:rPr lang="en-US" altLang="en-US" dirty="0"/>
            </a:br>
            <a:r>
              <a:rPr lang="en-US" altLang="en-US" dirty="0"/>
              <a:t>hunt to eat at the most exclusive spots anytime we travel. </a:t>
            </a:r>
          </a:p>
          <a:p>
            <a:pPr>
              <a:buClrTx/>
              <a:buFontTx/>
              <a:buNone/>
            </a:pPr>
            <a:r>
              <a:rPr lang="en-US" altLang="en-US" dirty="0"/>
              <a:t>Here are a few of the best restaurants to consider in downtown. </a:t>
            </a:r>
          </a:p>
          <a:p>
            <a:r>
              <a:rPr lang="en-US" b="1" dirty="0"/>
              <a:t>Los </a:t>
            </a:r>
            <a:r>
              <a:rPr lang="en-US" b="1" dirty="0" err="1"/>
              <a:t>Olivos</a:t>
            </a:r>
            <a:r>
              <a:rPr lang="en-US" b="1" dirty="0"/>
              <a:t> Restaurant $$-$$$ </a:t>
            </a:r>
            <a:r>
              <a:rPr lang="en-US" dirty="0" err="1"/>
              <a:t>Mexican,Seafood,Vegetarian</a:t>
            </a:r>
            <a:endParaRPr lang="en-US" dirty="0"/>
          </a:p>
          <a:p>
            <a:r>
              <a:rPr lang="en-US" dirty="0"/>
              <a:t>Rosendo Robles s/n Hotel La </a:t>
            </a:r>
            <a:r>
              <a:rPr lang="en-US" dirty="0" err="1"/>
              <a:t>Misión</a:t>
            </a:r>
            <a:r>
              <a:rPr lang="en-US" dirty="0"/>
              <a:t> de Loreto</a:t>
            </a:r>
          </a:p>
          <a:p>
            <a:r>
              <a:rPr lang="en-US" b="1" dirty="0"/>
              <a:t>The Market Restaurant $$-$$$ </a:t>
            </a:r>
            <a:r>
              <a:rPr lang="en-US" dirty="0" err="1"/>
              <a:t>Mexican,International,Mediterranean</a:t>
            </a:r>
            <a:endParaRPr lang="en-US" dirty="0"/>
          </a:p>
          <a:p>
            <a:r>
              <a:rPr lang="en-US" dirty="0"/>
              <a:t>Carretera </a:t>
            </a:r>
            <a:r>
              <a:rPr lang="en-US" dirty="0" err="1"/>
              <a:t>Transpeninsular</a:t>
            </a:r>
            <a:r>
              <a:rPr lang="en-US" dirty="0"/>
              <a:t> km 84</a:t>
            </a:r>
          </a:p>
          <a:p>
            <a:r>
              <a:rPr lang="en-US" b="1" dirty="0"/>
              <a:t>Pan Que Pan, Bistro &amp; Bakery $ </a:t>
            </a:r>
            <a:r>
              <a:rPr lang="en-US" dirty="0" err="1"/>
              <a:t>Mexican,PizzaCafe</a:t>
            </a:r>
            <a:endParaRPr lang="en-US" dirty="0"/>
          </a:p>
          <a:p>
            <a:r>
              <a:rPr lang="en-US" dirty="0"/>
              <a:t>Paseo Miguel Hidalgo entre Colegio e </a:t>
            </a:r>
            <a:r>
              <a:rPr lang="en-US" dirty="0" err="1"/>
              <a:t>Independencia</a:t>
            </a:r>
            <a:r>
              <a:rPr lang="en-US" dirty="0"/>
              <a:t>, junto a </a:t>
            </a:r>
            <a:r>
              <a:rPr lang="en-US" dirty="0" err="1"/>
              <a:t>Dulceria</a:t>
            </a:r>
            <a:r>
              <a:rPr lang="en-US" dirty="0"/>
              <a:t> </a:t>
            </a:r>
            <a:r>
              <a:rPr lang="en-US" dirty="0" err="1"/>
              <a:t>Shekina</a:t>
            </a:r>
            <a:endParaRPr lang="en-US" dirty="0"/>
          </a:p>
          <a:p>
            <a:r>
              <a:rPr lang="en-US" b="1" dirty="0" err="1"/>
              <a:t>Mediterraneo</a:t>
            </a:r>
            <a:r>
              <a:rPr lang="en-US" b="1" dirty="0"/>
              <a:t> Restaurant</a:t>
            </a:r>
            <a:r>
              <a:rPr lang="en-US" dirty="0"/>
              <a:t> $$-$$$ </a:t>
            </a:r>
            <a:r>
              <a:rPr lang="en-US" dirty="0" err="1"/>
              <a:t>Steakhouse,Seafood,Mediterranean</a:t>
            </a:r>
            <a:endParaRPr lang="en-US" dirty="0"/>
          </a:p>
          <a:p>
            <a:r>
              <a:rPr lang="en-US" dirty="0"/>
              <a:t>Malecon between Hidalgo and </a:t>
            </a:r>
            <a:r>
              <a:rPr lang="en-US" dirty="0" err="1"/>
              <a:t>Salvatierra</a:t>
            </a:r>
            <a:endParaRPr lang="en-US" dirty="0"/>
          </a:p>
          <a:p>
            <a:r>
              <a:rPr lang="en-US" b="1" dirty="0" err="1"/>
              <a:t>Mita</a:t>
            </a:r>
            <a:r>
              <a:rPr lang="en-US" b="1" dirty="0"/>
              <a:t> Gourmet $$-$$$ </a:t>
            </a:r>
            <a:r>
              <a:rPr lang="en-US" dirty="0" err="1"/>
              <a:t>Mexican,Seafood</a:t>
            </a:r>
            <a:r>
              <a:rPr lang="en-US" dirty="0"/>
              <a:t>, Calle Davis 13,</a:t>
            </a:r>
          </a:p>
          <a:p>
            <a:r>
              <a:rPr lang="en-US" dirty="0"/>
              <a:t>Also consider trying many of the street vendors.</a:t>
            </a:r>
          </a:p>
          <a:p>
            <a:r>
              <a:rPr lang="en-US" altLang="en-US" dirty="0"/>
              <a:t>For those of you who just like good food, you can’t go wrong with just about anywhere you go in Loreto.</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4" name="Picture 3" descr="A plate of food on a table&#10;&#10;Description automatically generated">
            <a:extLst>
              <a:ext uri="{FF2B5EF4-FFF2-40B4-BE49-F238E27FC236}">
                <a16:creationId xmlns:a16="http://schemas.microsoft.com/office/drawing/2014/main" id="{6FB52C35-31F5-5F11-1628-BBF9E12CE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651" y="733523"/>
            <a:ext cx="2745974" cy="2745974"/>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21</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Loreto </a:t>
            </a:r>
            <a:r>
              <a:rPr lang="en-US" sz="2800" dirty="0">
                <a:solidFill>
                  <a:schemeClr val="tx1"/>
                </a:solidFill>
                <a:latin typeface="Alef" pitchFamily="18"/>
                <a:cs typeface="Alef" pitchFamily="2"/>
              </a:rPr>
              <a:t>is a beautiful City with a rich history and numerous attractions. Whether you're looking for stunning beaches, historic sites, or unique attractions, </a:t>
            </a:r>
            <a:br>
              <a:rPr lang="en-US" sz="2800" dirty="0">
                <a:solidFill>
                  <a:schemeClr val="tx1"/>
                </a:solidFill>
                <a:latin typeface="Alef" pitchFamily="18"/>
                <a:cs typeface="Alef" pitchFamily="2"/>
              </a:rPr>
            </a:br>
            <a:r>
              <a:rPr lang="en-US" sz="2800" dirty="0">
                <a:solidFill>
                  <a:schemeClr val="tx1"/>
                </a:solidFill>
              </a:rPr>
              <a:t>Loreto</a:t>
            </a:r>
            <a:r>
              <a:rPr lang="en-US" sz="2800" dirty="0">
                <a:solidFill>
                  <a:schemeClr val="tx1"/>
                </a:solidFill>
                <a:latin typeface="Alef" pitchFamily="18"/>
                <a:cs typeface="Alef" pitchFamily="2"/>
              </a:rPr>
              <a:t> has something for everyone.</a:t>
            </a: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Loreto</a:t>
            </a:r>
            <a:r>
              <a:rPr lang="en-US" sz="2800" dirty="0">
                <a:solidFill>
                  <a:schemeClr val="tx1"/>
                </a:solidFill>
                <a:latin typeface="Alef" pitchFamily="18"/>
                <a:cs typeface="Alef" pitchFamily="2"/>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31000">
              <a:schemeClr val="accent1">
                <a:lumMod val="45000"/>
                <a:lumOff val="55000"/>
              </a:schemeClr>
            </a:gs>
            <a:gs pos="6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Loreto</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b="1"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The </a:t>
            </a:r>
            <a:r>
              <a:rPr lang="en-US" altLang="en-US" sz="2400" dirty="0">
                <a:solidFill>
                  <a:srgbClr val="000000"/>
                </a:solidFill>
                <a:latin typeface="Times New Roman" panose="02020603050405020304" pitchFamily="18" charset="0"/>
              </a:rPr>
              <a:t>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0" i="0" u="none" strike="noStrike" baseline="0">
                <a:ln>
                  <a:noFill/>
                </a:ln>
                <a:latin typeface="+mj-lt"/>
                <a:ea typeface="+mj-ea"/>
                <a:cs typeface="+mj-cs"/>
              </a:rPr>
              <a:t>Money</a:t>
            </a:r>
          </a:p>
        </p:txBody>
      </p:sp>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a:t>Or 17.35 Pesos to the US Dollar</a:t>
            </a:r>
            <a:endParaRPr lang="en-US" sz="2400" b="0" i="0" u="none" strike="noStrike" baseline="0">
              <a:ln>
                <a:noFill/>
              </a:ln>
            </a:endParaRPr>
          </a:p>
        </p:txBody>
      </p:sp>
      <p:pic>
        <p:nvPicPr>
          <p:cNvPr id="4" name="Picture 3" descr="Several different currency bills&#10;&#10;Description automatically generated with medium confidence">
            <a:extLst>
              <a:ext uri="{FF2B5EF4-FFF2-40B4-BE49-F238E27FC236}">
                <a16:creationId xmlns:a16="http://schemas.microsoft.com/office/drawing/2014/main" id="{851F0015-9CAC-A0B6-EAEB-4ECDDBC04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068" y="14181"/>
            <a:ext cx="6848237" cy="38487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 y="141649"/>
            <a:ext cx="5040312" cy="1344861"/>
          </a:xfrm>
        </p:spPr>
        <p:txBody>
          <a:bodyPr vert="horz" lIns="91440" tIns="45720" rIns="91440" bIns="45720" rtlCol="0" anchor="ctr">
            <a:normAutofit/>
          </a:bodyPr>
          <a:lstStyle/>
          <a:p>
            <a:pPr rtl="0">
              <a:lnSpc>
                <a:spcPct val="90000"/>
              </a:lnSpc>
              <a:spcBef>
                <a:spcPct val="0"/>
              </a:spcBef>
            </a:pPr>
            <a:r>
              <a:rPr lang="en-US" sz="3700" b="1" dirty="0">
                <a:solidFill>
                  <a:schemeClr val="tx1"/>
                </a:solidFill>
                <a:latin typeface="+mj-lt"/>
                <a:ea typeface="+mj-ea"/>
                <a:cs typeface="+mj-cs"/>
              </a:rPr>
              <a:t>About Loreto Mexico</a:t>
            </a:r>
            <a:br>
              <a:rPr lang="en-US" sz="3700" b="1" dirty="0">
                <a:solidFill>
                  <a:schemeClr val="tx1"/>
                </a:solidFill>
                <a:latin typeface="+mj-lt"/>
                <a:ea typeface="+mj-ea"/>
                <a:cs typeface="+mj-cs"/>
              </a:rPr>
            </a:br>
            <a:endParaRPr lang="en-US" sz="3700" b="1"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05A64AC8-9CE6-B85E-9008-65486F4DFAD8}"/>
              </a:ext>
            </a:extLst>
          </p:cNvPr>
          <p:cNvSpPr txBox="1"/>
          <p:nvPr/>
        </p:nvSpPr>
        <p:spPr>
          <a:xfrm>
            <a:off x="85344" y="980388"/>
            <a:ext cx="5062592" cy="4835196"/>
          </a:xfrm>
          <a:prstGeom prst="rect">
            <a:avLst/>
          </a:prstGeom>
        </p:spPr>
        <p:txBody>
          <a:bodyPr vert="horz" lIns="91440" tIns="45720" rIns="91440" bIns="45720" rtlCol="0">
            <a:normAutofit fontScale="92500" lnSpcReduction="10000"/>
          </a:bodyPr>
          <a:lstStyle/>
          <a:p>
            <a:pPr marL="182880" indent="-228600">
              <a:lnSpc>
                <a:spcPct val="90000"/>
              </a:lnSpc>
              <a:buFont typeface="Arial" panose="020B0604020202020204" pitchFamily="34" charset="0"/>
              <a:buChar char="•"/>
            </a:pPr>
            <a:r>
              <a:rPr lang="en-US" sz="1900" dirty="0"/>
              <a:t>Loreto is a city located in the state of Baja   California Sur on the west coast of Mexico. With only about 20,000 residents, it is the capital of the municipality of Loreto. </a:t>
            </a:r>
          </a:p>
          <a:p>
            <a:pPr marL="182880" indent="-228600">
              <a:lnSpc>
                <a:spcPct val="90000"/>
              </a:lnSpc>
              <a:buFont typeface="Arial" panose="020B0604020202020204" pitchFamily="34" charset="0"/>
              <a:buChar char="•"/>
            </a:pPr>
            <a:r>
              <a:rPr lang="en-US" sz="1900" dirty="0">
                <a:effectLst/>
              </a:rPr>
              <a:t>Just 6 hours north of Cabo San Lucas, Loreto it is a cute town with </a:t>
            </a:r>
            <a:r>
              <a:rPr lang="en-US" sz="1900" dirty="0"/>
              <a:t>a </a:t>
            </a:r>
            <a:r>
              <a:rPr lang="en-US" sz="1900" dirty="0">
                <a:effectLst/>
              </a:rPr>
              <a:t>central square, nearby Islands, Fishing, Snorkeling, Paddleboarding, and Kayaking.</a:t>
            </a:r>
          </a:p>
          <a:p>
            <a:pPr marL="182880" indent="-228600">
              <a:lnSpc>
                <a:spcPct val="90000"/>
              </a:lnSpc>
              <a:buFont typeface="Arial" panose="020B0604020202020204" pitchFamily="34" charset="0"/>
              <a:buChar char="•"/>
            </a:pPr>
            <a:r>
              <a:rPr lang="en-US" sz="1900" dirty="0"/>
              <a:t>Loreto is known for its rich history, cultural heritage, and beautiful natural surroundings, including the Sea of Cortez, the Loreto Bay National Marine Park, and the Sierra de la </a:t>
            </a:r>
            <a:r>
              <a:rPr lang="en-US" sz="1900" dirty="0" err="1"/>
              <a:t>Giganta</a:t>
            </a:r>
            <a:r>
              <a:rPr lang="en-US" sz="1900" dirty="0"/>
              <a:t> mountain range. </a:t>
            </a:r>
          </a:p>
          <a:p>
            <a:pPr marL="182880" indent="-228600">
              <a:lnSpc>
                <a:spcPct val="90000"/>
              </a:lnSpc>
              <a:buFont typeface="Arial" panose="020B0604020202020204" pitchFamily="34" charset="0"/>
              <a:buChar char="•"/>
            </a:pPr>
            <a:r>
              <a:rPr lang="en-US" sz="1900" dirty="0"/>
              <a:t>The city is home to many historical landmarks, including the Mission of Nuestra </a:t>
            </a:r>
            <a:r>
              <a:rPr lang="en-US" sz="1900" dirty="0" err="1"/>
              <a:t>Señora</a:t>
            </a:r>
            <a:r>
              <a:rPr lang="en-US" sz="1900" dirty="0"/>
              <a:t> de Loreto Conchó, founded in 1697 and considered the first Spanish settlement in Baja California. </a:t>
            </a:r>
          </a:p>
          <a:p>
            <a:pPr marL="182880" indent="-228600">
              <a:lnSpc>
                <a:spcPct val="90000"/>
              </a:lnSpc>
              <a:buFont typeface="Arial" panose="020B0604020202020204" pitchFamily="34" charset="0"/>
              <a:buChar char="•"/>
            </a:pPr>
            <a:r>
              <a:rPr lang="en-US" sz="1900" dirty="0"/>
              <a:t>In recent years, Loreto has become a popular tourist destination, with visitors coming to enjoy its beaches, water sports, hiking and biking trails, and cultural attractions.</a:t>
            </a:r>
          </a:p>
          <a:p>
            <a:pPr marL="114300" indent="-228600">
              <a:lnSpc>
                <a:spcPct val="90000"/>
              </a:lnSpc>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1100" dirty="0"/>
          </a:p>
        </p:txBody>
      </p:sp>
      <p:pic>
        <p:nvPicPr>
          <p:cNvPr id="6" name="Picture 5" descr="A building with a tree in front of it&#10;&#10;Description automatically generated">
            <a:extLst>
              <a:ext uri="{FF2B5EF4-FFF2-40B4-BE49-F238E27FC236}">
                <a16:creationId xmlns:a16="http://schemas.microsoft.com/office/drawing/2014/main" id="{0EB3AD69-EEB7-70CE-D08A-9A0CEB6CA250}"/>
              </a:ext>
            </a:extLst>
          </p:cNvPr>
          <p:cNvPicPr>
            <a:picLocks noChangeAspect="1"/>
          </p:cNvPicPr>
          <p:nvPr/>
        </p:nvPicPr>
        <p:blipFill rotWithShape="1">
          <a:blip r:embed="rId3">
            <a:extLst>
              <a:ext uri="{28A0092B-C50C-407E-A947-70E740481C1C}">
                <a14:useLocalDpi xmlns:a14="http://schemas.microsoft.com/office/drawing/2010/main" val="0"/>
              </a:ext>
            </a:extLst>
          </a:blip>
          <a:srcRect l="17959" r="22920"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Loreto</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D93E9DCA-F8F3-A47A-8846-6335F2DA071D}"/>
              </a:ext>
            </a:extLst>
          </p:cNvPr>
          <p:cNvSpPr txBox="1"/>
          <p:nvPr/>
        </p:nvSpPr>
        <p:spPr>
          <a:xfrm>
            <a:off x="113121" y="781077"/>
            <a:ext cx="9181707" cy="3970318"/>
          </a:xfrm>
          <a:prstGeom prst="rect">
            <a:avLst/>
          </a:prstGeom>
          <a:noFill/>
        </p:spPr>
        <p:txBody>
          <a:bodyPr wrap="square">
            <a:spAutoFit/>
          </a:bodyPr>
          <a:lstStyle/>
          <a:p>
            <a:pPr marL="342900" indent="-342900">
              <a:buFont typeface="Arial" panose="020B0604020202020204" pitchFamily="34" charset="0"/>
              <a:buChar char="•"/>
            </a:pPr>
            <a:r>
              <a:rPr lang="en-US" sz="1800" dirty="0"/>
              <a:t>Loreto is truly a Mexican city. Loreto was the first Spanish colonial settlement on the Baja California Peninsula. </a:t>
            </a:r>
          </a:p>
          <a:p>
            <a:pPr marL="342900" indent="-342900">
              <a:buFont typeface="Arial" panose="020B0604020202020204" pitchFamily="34" charset="0"/>
              <a:buChar char="•"/>
            </a:pPr>
            <a:r>
              <a:rPr lang="en-US" sz="1800" dirty="0"/>
              <a:t>The town was founded in 1697 by Jesuit missionaries, who found a steady spring of fresh water on this site, as the </a:t>
            </a:r>
            <a:r>
              <a:rPr lang="en-US" sz="1800" dirty="0" err="1"/>
              <a:t>Misión</a:t>
            </a:r>
            <a:r>
              <a:rPr lang="en-US" sz="1800" dirty="0"/>
              <a:t> Nuestra </a:t>
            </a:r>
            <a:r>
              <a:rPr lang="en-US" sz="1800" dirty="0" err="1"/>
              <a:t>Señora</a:t>
            </a:r>
            <a:r>
              <a:rPr lang="en-US" sz="1800" dirty="0"/>
              <a:t> de Loreto. The Jesuits were expelled in 1767, and the Franciscans were given control of the Baja California missions. </a:t>
            </a:r>
          </a:p>
          <a:p>
            <a:pPr marL="342900" indent="-342900">
              <a:buFont typeface="Arial" panose="020B0604020202020204" pitchFamily="34" charset="0"/>
              <a:buChar char="•"/>
            </a:pPr>
            <a:r>
              <a:rPr lang="en-US" sz="1800" dirty="0"/>
              <a:t>In 1769, the Franciscans were ordered to turn over the Baja missions to the Dominican Order and accompany the expedition of Gaspar de Portolá to establish new missions in the unexplored northern frontier that became Alta California. The expedition departed from Loreto on March 24, 1769.</a:t>
            </a:r>
          </a:p>
          <a:p>
            <a:pPr marL="342900" indent="-342900">
              <a:buFont typeface="Arial" panose="020B0604020202020204" pitchFamily="34" charset="0"/>
              <a:buChar char="•"/>
            </a:pPr>
            <a:r>
              <a:rPr lang="en-US" sz="1800" dirty="0"/>
              <a:t>The town served as the capital of the province of Las </a:t>
            </a:r>
            <a:r>
              <a:rPr lang="en-US" sz="1800" dirty="0" err="1"/>
              <a:t>Californias</a:t>
            </a:r>
            <a:r>
              <a:rPr lang="en-US" sz="1800" dirty="0"/>
              <a:t> from its founding until the capital was moved to Monterey on February 3, 1777. In 1768, the province had been split into Alta California (today's U.S. state of California) and Baja California. At first, the two provinces continued with a single governor. Later, the town became the headquarters for the Lieutenant Governor of California Viejo (the province of Baja California).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5264762" y="602497"/>
            <a:ext cx="4813342" cy="2232778"/>
          </a:xfrm>
          <a:prstGeom prst="rect">
            <a:avLst/>
          </a:prstGeom>
          <a:noFill/>
        </p:spPr>
        <p:txBody>
          <a:bodyPr vert="horz" lIns="91440" tIns="45720" rIns="91440" bIns="45720" rtlCol="0" anchor="b">
            <a:normAutofit/>
          </a:bodyPr>
          <a:lstStyle/>
          <a:p>
            <a:pPr algn="ctr">
              <a:lnSpc>
                <a:spcPct val="90000"/>
              </a:lnSpc>
              <a:spcBef>
                <a:spcPct val="0"/>
              </a:spcBef>
              <a:spcAft>
                <a:spcPts val="600"/>
              </a:spcAft>
            </a:pPr>
            <a:r>
              <a:rPr lang="en-US" sz="4300" b="1" dirty="0">
                <a:latin typeface="+mj-lt"/>
                <a:ea typeface="+mj-ea"/>
                <a:cs typeface="+mj-cs"/>
              </a:rPr>
              <a:t>Map of Baja</a:t>
            </a:r>
            <a:endParaRPr lang="en-US" sz="4300" dirty="0">
              <a:latin typeface="+mj-lt"/>
              <a:ea typeface="+mj-ea"/>
              <a:cs typeface="+mj-cs"/>
            </a:endParaRPr>
          </a:p>
        </p:txBody>
      </p:sp>
      <p:pic>
        <p:nvPicPr>
          <p:cNvPr id="3" name="Picture 2" descr="A map of the state of california&#10;&#10;Description automatically generated">
            <a:extLst>
              <a:ext uri="{FF2B5EF4-FFF2-40B4-BE49-F238E27FC236}">
                <a16:creationId xmlns:a16="http://schemas.microsoft.com/office/drawing/2014/main" id="{8C37D714-A4CF-8441-1CD6-ADAA6F1C921E}"/>
              </a:ext>
            </a:extLst>
          </p:cNvPr>
          <p:cNvPicPr>
            <a:picLocks noChangeAspect="1"/>
          </p:cNvPicPr>
          <p:nvPr/>
        </p:nvPicPr>
        <p:blipFill rotWithShape="1">
          <a:blip r:embed="rId3">
            <a:extLst>
              <a:ext uri="{28A0092B-C50C-407E-A947-70E740481C1C}">
                <a14:useLocalDpi xmlns:a14="http://schemas.microsoft.com/office/drawing/2010/main" val="0"/>
              </a:ext>
            </a:extLst>
          </a:blip>
          <a:srcRect r="3" b="1792"/>
          <a:stretch/>
        </p:blipFill>
        <p:spPr>
          <a:xfrm>
            <a:off x="20" y="10"/>
            <a:ext cx="4965475" cy="5670540"/>
          </a:xfrm>
          <a:prstGeom prst="rect">
            <a:avLst/>
          </a:prstGeom>
        </p:spPr>
      </p:pic>
      <p:pic>
        <p:nvPicPr>
          <p:cNvPr id="7" name="Picture 6" descr="A map of mexico with a red point&#10;&#10;Description automatically generated">
            <a:extLst>
              <a:ext uri="{FF2B5EF4-FFF2-40B4-BE49-F238E27FC236}">
                <a16:creationId xmlns:a16="http://schemas.microsoft.com/office/drawing/2014/main" id="{6C99D75A-DCFD-6E5C-8C95-DD8E831D9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 y="0"/>
            <a:ext cx="5270447" cy="5670550"/>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Map of Loreto</a:t>
            </a:r>
            <a:endParaRPr lang="en-US" sz="4400" dirty="0"/>
          </a:p>
        </p:txBody>
      </p:sp>
      <p:pic>
        <p:nvPicPr>
          <p:cNvPr id="3" name="Picture 2" descr="A map of a city&#10;&#10;Description automatically generated">
            <a:extLst>
              <a:ext uri="{FF2B5EF4-FFF2-40B4-BE49-F238E27FC236}">
                <a16:creationId xmlns:a16="http://schemas.microsoft.com/office/drawing/2014/main" id="{E3A0A490-2E70-DF3C-C4D8-F68E6A6E4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775"/>
            <a:ext cx="10080625" cy="5618999"/>
          </a:xfrm>
          <a:prstGeom prst="rect">
            <a:avLst/>
          </a:prstGeom>
        </p:spPr>
      </p:pic>
    </p:spTree>
    <p:extLst>
      <p:ext uri="{BB962C8B-B14F-4D97-AF65-F5344CB8AC3E}">
        <p14:creationId xmlns:p14="http://schemas.microsoft.com/office/powerpoint/2010/main" val="3190639453"/>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1143</TotalTime>
  <Words>2257</Words>
  <Application>Microsoft Office PowerPoint</Application>
  <PresentationFormat>Custom</PresentationFormat>
  <Paragraphs>136</Paragraphs>
  <Slides>22</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Alef</vt:lpstr>
      <vt:lpstr>Arial</vt:lpstr>
      <vt:lpstr>Calibri</vt:lpstr>
      <vt:lpstr>Calibri Light</vt:lpstr>
      <vt:lpstr>Liberation Sans</vt:lpstr>
      <vt:lpstr>Segoe UI</vt:lpstr>
      <vt:lpstr>Tahoma</vt:lpstr>
      <vt:lpstr>Times New Roman</vt:lpstr>
      <vt:lpstr>Wingdings</vt:lpstr>
      <vt:lpstr>Blue_Curve1</vt:lpstr>
      <vt:lpstr>Default</vt:lpstr>
      <vt:lpstr>Office Theme</vt:lpstr>
      <vt:lpstr>Loreto, Mexico Presented by Marc Silver</vt:lpstr>
      <vt:lpstr>What I Will Cover</vt:lpstr>
      <vt:lpstr>My Port Philosophy</vt:lpstr>
      <vt:lpstr>PowerPoint Presentation</vt:lpstr>
      <vt:lpstr>PowerPoint Presentation</vt:lpstr>
      <vt:lpstr>About Loreto Mexico </vt:lpstr>
      <vt:lpstr>Historical Loreto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78</cp:revision>
  <dcterms:created xsi:type="dcterms:W3CDTF">2023-09-16T03:30:57Z</dcterms:created>
  <dcterms:modified xsi:type="dcterms:W3CDTF">2024-08-22T00:32:19Z</dcterms:modified>
</cp:coreProperties>
</file>