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sldIdLst>
    <p:sldId id="256" r:id="rId2"/>
    <p:sldId id="277" r:id="rId3"/>
    <p:sldId id="258" r:id="rId4"/>
    <p:sldId id="259" r:id="rId5"/>
    <p:sldId id="260" r:id="rId6"/>
    <p:sldId id="257" r:id="rId7"/>
    <p:sldId id="261" r:id="rId8"/>
    <p:sldId id="264" r:id="rId9"/>
    <p:sldId id="263" r:id="rId10"/>
    <p:sldId id="262" r:id="rId11"/>
    <p:sldId id="265" r:id="rId12"/>
    <p:sldId id="272" r:id="rId13"/>
    <p:sldId id="273" r:id="rId14"/>
    <p:sldId id="274" r:id="rId15"/>
    <p:sldId id="275" r:id="rId16"/>
    <p:sldId id="266" r:id="rId17"/>
    <p:sldId id="267" r:id="rId18"/>
    <p:sldId id="268" r:id="rId19"/>
    <p:sldId id="269" r:id="rId20"/>
    <p:sldId id="270" r:id="rId21"/>
    <p:sldId id="271" r:id="rId22"/>
    <p:sldId id="276" r:id="rId23"/>
  </p:sldIdLst>
  <p:sldSz cx="9144000" cy="6858000" type="screen4x3"/>
  <p:notesSz cx="6858000" cy="9144000"/>
  <p:defaultTextStyle>
    <a:defPPr>
      <a:defRPr lang="en-GB"/>
    </a:defPPr>
    <a:lvl1pPr algn="l" defTabSz="457200" rtl="0" fontAlgn="base">
      <a:spcBef>
        <a:spcPts val="13"/>
      </a:spcBef>
      <a:spcAft>
        <a:spcPts val="1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1pPr>
    <a:lvl2pPr marL="742950" indent="-285750" algn="l" defTabSz="457200" rtl="0" fontAlgn="base">
      <a:spcBef>
        <a:spcPts val="13"/>
      </a:spcBef>
      <a:spcAft>
        <a:spcPts val="1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57200" rtl="0" fontAlgn="base">
      <a:spcBef>
        <a:spcPts val="13"/>
      </a:spcBef>
      <a:spcAft>
        <a:spcPts val="1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57200" rtl="0" fontAlgn="base">
      <a:spcBef>
        <a:spcPts val="13"/>
      </a:spcBef>
      <a:spcAft>
        <a:spcPts val="1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57200" rtl="0" fontAlgn="base">
      <a:spcBef>
        <a:spcPts val="13"/>
      </a:spcBef>
      <a:spcAft>
        <a:spcPts val="1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72591-5F71-4322-8630-C78B05C03D85}" v="15" dt="2024-04-16T16:06:45.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656"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204F5135-0563-12B2-BCF0-149A93EE57BD}"/>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Rectangle 2">
            <a:extLst>
              <a:ext uri="{FF2B5EF4-FFF2-40B4-BE49-F238E27FC236}">
                <a16:creationId xmlns:a16="http://schemas.microsoft.com/office/drawing/2014/main" id="{9E2BC8BE-C0DF-AD28-791F-69B424ECF03B}"/>
              </a:ext>
            </a:extLst>
          </p:cNvPr>
          <p:cNvSpPr>
            <a:spLocks noGrp="1" noRot="1" noChangeAspect="1" noChangeArrowheads="1"/>
          </p:cNvSpPr>
          <p:nvPr>
            <p:ph type="sldImg"/>
          </p:nvPr>
        </p:nvSpPr>
        <p:spPr bwMode="auto">
          <a:xfrm>
            <a:off x="-11798300" y="-11796713"/>
            <a:ext cx="11796712" cy="12490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1" name="Rectangle 3">
            <a:extLst>
              <a:ext uri="{FF2B5EF4-FFF2-40B4-BE49-F238E27FC236}">
                <a16:creationId xmlns:a16="http://schemas.microsoft.com/office/drawing/2014/main" id="{B655DFA4-C567-B31A-0908-F666B75604BC}"/>
              </a:ext>
            </a:extLst>
          </p:cNvPr>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21EDD981-F113-75F1-86AC-D1B91516B748}"/>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5DCA9727-BEC7-8229-8FDE-38254127AEF3}"/>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67046A45-4A74-F639-FEAE-1A6BD5B93753}"/>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DCF44F57-7B0E-B978-B9FA-456E4FA26B00}"/>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2F70F3E1-1513-49E8-B011-E2B9D2982512}"/>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464CE988-1436-4B47-92C4-1E892FE3B93E}"/>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2541ED13-F3AE-92FE-35C4-75D7522A828D}"/>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2EF9D32B-B437-9CBC-1842-548DF400067D}"/>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1CB92C92-A2BC-7A2A-9C5A-2A7E034308E7}"/>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0DF74247-0805-B496-F72E-975AD608885B}"/>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65D86A26-557C-8D48-9BB0-730F2FAFBA63}"/>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A67EDCED-F8BE-7CE3-1E13-C165B10CAEAD}"/>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A65296FA-23D3-82D7-4231-AB8AD3550BC8}"/>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CC19D74E-3361-0DD2-5C36-4A25E4E9D59A}"/>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57B988B3-41D4-5C62-3FA2-44963510AD7E}"/>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01799B46-94D7-D9C8-2FA0-784CE1FF5D04}"/>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C85494B1-C5F3-BB24-9CEE-7FC2F9AC5436}"/>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B43BC20F-DB02-83B2-B6AC-2B57D7EF4799}"/>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2E5A957F-E614-FE60-1AC2-95B3D4AFB607}"/>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1820E98F-A614-1F8F-FCA5-9531185AA178}"/>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C13758E4-1959-4B35-C446-DE66CBA9CD0B}"/>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9A91522E-5E33-6589-20E0-70FF97F183D0}"/>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21EDD981-F113-75F1-86AC-D1B91516B748}"/>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5DCA9727-BEC7-8229-8FDE-38254127AEF3}"/>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240730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B1597C9C-EB6C-833B-2528-4C7A3B59D9A0}"/>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FEBC9853-756C-3D2A-5BE4-BAA2BB8DDDA8}"/>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C50D477B-FDED-7E95-4900-72812AC41586}"/>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95329E82-D029-2C35-6AE8-62256B6F49C0}"/>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3C6708F7-81EB-7D12-21E5-A919C2E6FDCF}"/>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6437439D-D594-F68D-57EF-C3BE2E815532}"/>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53E31176-44C3-C94C-BD5D-F9CA9A0ECDF4}"/>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a:extLst>
              <a:ext uri="{FF2B5EF4-FFF2-40B4-BE49-F238E27FC236}">
                <a16:creationId xmlns:a16="http://schemas.microsoft.com/office/drawing/2014/main" id="{E93A73AD-BE8F-13D5-E33E-70632EABF6FC}"/>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5118497F-9E1A-A0FB-9277-C20D3D80DB3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A83B30F7-3405-C22D-5AD2-14CA506EEA0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7E1BBC77-E0B6-57EB-05C2-55576E46DF8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A1DCF57B-0BF8-2B61-7666-66502DF54CF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9F5AB9F4-05F4-EC37-CB2E-0A9F7A785027}"/>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5513D577-2643-9009-2D92-86F38A8179C2}"/>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6FE174D9-E086-A07E-FB9D-5303A51BEACC}"/>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2D6091AC-68E8-C696-BBC3-308CE9C7075F}"/>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776CDB5E-874C-C88C-1F4D-58650FD60B21}"/>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77A7FF03-7397-E512-33A5-D04AECA70E27}"/>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6293FE08-7604-F992-1935-C7C996DD4487}"/>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0D214F58-6661-ABD9-7AA8-3DCC086F4600}"/>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BBFF2-B9CD-C1DF-F75A-821460409FC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6C0522-6EC6-5AF7-5C95-1B6BD2E1A03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CAF17D-A687-17C1-EA05-DDC5C766DD71}"/>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63DACED-E5D3-7680-4FCA-845B255654B4}"/>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F2E6153-20EB-9FB4-3BB9-0970B21F9821}"/>
              </a:ext>
            </a:extLst>
          </p:cNvPr>
          <p:cNvSpPr>
            <a:spLocks noGrp="1"/>
          </p:cNvSpPr>
          <p:nvPr>
            <p:ph type="sldNum" idx="12"/>
          </p:nvPr>
        </p:nvSpPr>
        <p:spPr/>
        <p:txBody>
          <a:bodyPr/>
          <a:lstStyle>
            <a:lvl1pPr>
              <a:defRPr/>
            </a:lvl1pPr>
          </a:lstStyle>
          <a:p>
            <a:fld id="{8865AD72-64E9-4953-900E-FE8A1819CDC3}" type="slidenum">
              <a:rPr lang="en-US" altLang="en-US"/>
              <a:pPr/>
              <a:t>‹#›</a:t>
            </a:fld>
            <a:endParaRPr lang="en-US" altLang="en-US"/>
          </a:p>
        </p:txBody>
      </p:sp>
    </p:spTree>
    <p:extLst>
      <p:ext uri="{BB962C8B-B14F-4D97-AF65-F5344CB8AC3E}">
        <p14:creationId xmlns:p14="http://schemas.microsoft.com/office/powerpoint/2010/main" val="217420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BE907-A8F6-669C-B8A8-412382D073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4131F2-718F-8BE2-41DF-5AFC775012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902F3-3FED-07E3-D300-202AF4607876}"/>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CF3E976-A01E-D827-4D8D-734F59118BC7}"/>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3DEDF61-963E-3FF5-4485-CF2ED806A476}"/>
              </a:ext>
            </a:extLst>
          </p:cNvPr>
          <p:cNvSpPr>
            <a:spLocks noGrp="1"/>
          </p:cNvSpPr>
          <p:nvPr>
            <p:ph type="sldNum" idx="12"/>
          </p:nvPr>
        </p:nvSpPr>
        <p:spPr/>
        <p:txBody>
          <a:bodyPr/>
          <a:lstStyle>
            <a:lvl1pPr>
              <a:defRPr/>
            </a:lvl1pPr>
          </a:lstStyle>
          <a:p>
            <a:fld id="{3409F275-66E2-4999-B8CE-00F22D0589A4}" type="slidenum">
              <a:rPr lang="en-US" altLang="en-US"/>
              <a:pPr/>
              <a:t>‹#›</a:t>
            </a:fld>
            <a:endParaRPr lang="en-US" altLang="en-US"/>
          </a:p>
        </p:txBody>
      </p:sp>
    </p:spTree>
    <p:extLst>
      <p:ext uri="{BB962C8B-B14F-4D97-AF65-F5344CB8AC3E}">
        <p14:creationId xmlns:p14="http://schemas.microsoft.com/office/powerpoint/2010/main" val="1583827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7139FE-A935-4BC8-B04A-04CB200AA1AE}"/>
              </a:ext>
            </a:extLst>
          </p:cNvPr>
          <p:cNvSpPr>
            <a:spLocks noGrp="1"/>
          </p:cNvSpPr>
          <p:nvPr>
            <p:ph type="title" orient="vert"/>
          </p:nvPr>
        </p:nvSpPr>
        <p:spPr>
          <a:xfrm>
            <a:off x="6513513" y="609600"/>
            <a:ext cx="1941512" cy="54832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43382E-93F4-5705-F486-72E762E88E14}"/>
              </a:ext>
            </a:extLst>
          </p:cNvPr>
          <p:cNvSpPr>
            <a:spLocks noGrp="1"/>
          </p:cNvSpPr>
          <p:nvPr>
            <p:ph type="body" orient="vert" idx="1"/>
          </p:nvPr>
        </p:nvSpPr>
        <p:spPr>
          <a:xfrm>
            <a:off x="685800" y="609600"/>
            <a:ext cx="5675313" cy="5483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E85DE-F0FE-A8AE-8CDB-7BEC71FD8CDA}"/>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6C84619-AD85-3397-5774-A2C37E3E28C6}"/>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2DC79CE-BB8F-E4F9-5CCB-93CAB5DAD468}"/>
              </a:ext>
            </a:extLst>
          </p:cNvPr>
          <p:cNvSpPr>
            <a:spLocks noGrp="1"/>
          </p:cNvSpPr>
          <p:nvPr>
            <p:ph type="sldNum" idx="12"/>
          </p:nvPr>
        </p:nvSpPr>
        <p:spPr/>
        <p:txBody>
          <a:bodyPr/>
          <a:lstStyle>
            <a:lvl1pPr>
              <a:defRPr/>
            </a:lvl1pPr>
          </a:lstStyle>
          <a:p>
            <a:fld id="{D5C1553E-3F16-4B44-B88B-7BFE647DA19C}" type="slidenum">
              <a:rPr lang="en-US" altLang="en-US"/>
              <a:pPr/>
              <a:t>‹#›</a:t>
            </a:fld>
            <a:endParaRPr lang="en-US" altLang="en-US"/>
          </a:p>
        </p:txBody>
      </p:sp>
    </p:spTree>
    <p:extLst>
      <p:ext uri="{BB962C8B-B14F-4D97-AF65-F5344CB8AC3E}">
        <p14:creationId xmlns:p14="http://schemas.microsoft.com/office/powerpoint/2010/main" val="273023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D63B-D0D2-05D5-9E31-F6B5ED5776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8BA341-0F78-77E9-D7AE-6A49CB86C3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8C5AF-D5EB-B0B9-7275-16E9F0B985AE}"/>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FADDFD0-9790-8DD5-9234-C91DD42610B1}"/>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DBD5EE6-5B97-4F97-4CA8-F959FBEBC43C}"/>
              </a:ext>
            </a:extLst>
          </p:cNvPr>
          <p:cNvSpPr>
            <a:spLocks noGrp="1"/>
          </p:cNvSpPr>
          <p:nvPr>
            <p:ph type="sldNum" idx="12"/>
          </p:nvPr>
        </p:nvSpPr>
        <p:spPr/>
        <p:txBody>
          <a:bodyPr/>
          <a:lstStyle>
            <a:lvl1pPr>
              <a:defRPr/>
            </a:lvl1pPr>
          </a:lstStyle>
          <a:p>
            <a:fld id="{49CB7C19-AAD7-4EC3-8B24-8DCDADB7A2F4}" type="slidenum">
              <a:rPr lang="en-US" altLang="en-US"/>
              <a:pPr/>
              <a:t>‹#›</a:t>
            </a:fld>
            <a:endParaRPr lang="en-US" altLang="en-US"/>
          </a:p>
        </p:txBody>
      </p:sp>
    </p:spTree>
    <p:extLst>
      <p:ext uri="{BB962C8B-B14F-4D97-AF65-F5344CB8AC3E}">
        <p14:creationId xmlns:p14="http://schemas.microsoft.com/office/powerpoint/2010/main" val="208346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B4116-357A-537B-45BE-014FB9FD88D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9CFE88-5835-7A16-4B31-404B6AEEFC3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2DB1262-47D8-3C45-7964-772A7F2D796E}"/>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B9D6079-A29D-F075-FB4B-49276BBC7580}"/>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ABB37E5-9810-6509-C57A-D29C98160BBF}"/>
              </a:ext>
            </a:extLst>
          </p:cNvPr>
          <p:cNvSpPr>
            <a:spLocks noGrp="1"/>
          </p:cNvSpPr>
          <p:nvPr>
            <p:ph type="sldNum" idx="12"/>
          </p:nvPr>
        </p:nvSpPr>
        <p:spPr/>
        <p:txBody>
          <a:bodyPr/>
          <a:lstStyle>
            <a:lvl1pPr>
              <a:defRPr/>
            </a:lvl1pPr>
          </a:lstStyle>
          <a:p>
            <a:fld id="{D4BEA78D-E530-4A5D-A2C6-B518E988CC2F}" type="slidenum">
              <a:rPr lang="en-US" altLang="en-US"/>
              <a:pPr/>
              <a:t>‹#›</a:t>
            </a:fld>
            <a:endParaRPr lang="en-US" altLang="en-US"/>
          </a:p>
        </p:txBody>
      </p:sp>
    </p:spTree>
    <p:extLst>
      <p:ext uri="{BB962C8B-B14F-4D97-AF65-F5344CB8AC3E}">
        <p14:creationId xmlns:p14="http://schemas.microsoft.com/office/powerpoint/2010/main" val="1271595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77F4-8E09-222E-6FAC-B38DC46FC9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28B8AC-3DA5-3910-9077-B075E286458A}"/>
              </a:ext>
            </a:extLst>
          </p:cNvPr>
          <p:cNvSpPr>
            <a:spLocks noGrp="1"/>
          </p:cNvSpPr>
          <p:nvPr>
            <p:ph sz="half" idx="1"/>
          </p:nvPr>
        </p:nvSpPr>
        <p:spPr>
          <a:xfrm>
            <a:off x="685800" y="1981200"/>
            <a:ext cx="3808413" cy="4111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C37ED5-8203-ECAA-D5C1-61297A755D95}"/>
              </a:ext>
            </a:extLst>
          </p:cNvPr>
          <p:cNvSpPr>
            <a:spLocks noGrp="1"/>
          </p:cNvSpPr>
          <p:nvPr>
            <p:ph sz="half" idx="2"/>
          </p:nvPr>
        </p:nvSpPr>
        <p:spPr>
          <a:xfrm>
            <a:off x="4646613" y="1981200"/>
            <a:ext cx="3808412" cy="4111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2D2722-532F-80F3-BED8-BF4BF2423506}"/>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7672A82-7D10-959D-6C70-C1DEB59F9DD8}"/>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D4942BE-421D-2260-9888-5CD6AB4298E4}"/>
              </a:ext>
            </a:extLst>
          </p:cNvPr>
          <p:cNvSpPr>
            <a:spLocks noGrp="1"/>
          </p:cNvSpPr>
          <p:nvPr>
            <p:ph type="sldNum" idx="12"/>
          </p:nvPr>
        </p:nvSpPr>
        <p:spPr/>
        <p:txBody>
          <a:bodyPr/>
          <a:lstStyle>
            <a:lvl1pPr>
              <a:defRPr/>
            </a:lvl1pPr>
          </a:lstStyle>
          <a:p>
            <a:fld id="{209B4C5A-B07C-4627-ABE9-BAAB81749825}" type="slidenum">
              <a:rPr lang="en-US" altLang="en-US"/>
              <a:pPr/>
              <a:t>‹#›</a:t>
            </a:fld>
            <a:endParaRPr lang="en-US" altLang="en-US"/>
          </a:p>
        </p:txBody>
      </p:sp>
    </p:spTree>
    <p:extLst>
      <p:ext uri="{BB962C8B-B14F-4D97-AF65-F5344CB8AC3E}">
        <p14:creationId xmlns:p14="http://schemas.microsoft.com/office/powerpoint/2010/main" val="368934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E63CF-7E8F-0502-84F7-31EBF935A8F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D7ACE6-8A56-2863-02CE-F11610FE535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69F281-974F-F437-8885-9128947CF00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03F896-C64A-C1F7-D27E-EF0AECF0FB6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CA6C07-723F-48D0-54EF-1BA96C38524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759D89-25CA-697F-49E7-2E61BAA54638}"/>
              </a:ext>
            </a:extLst>
          </p:cNvPr>
          <p:cNvSpPr>
            <a:spLocks noGrp="1"/>
          </p:cNvSpPr>
          <p:nvPr>
            <p:ph type="dt"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D418FB0-CC64-0C3B-6A2C-31D2225232BA}"/>
              </a:ext>
            </a:extLst>
          </p:cNvPr>
          <p:cNvSpPr>
            <a:spLocks noGrp="1"/>
          </p:cNvSpPr>
          <p:nvPr>
            <p:ph type="ft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CF1DDB5-810D-A300-ACD5-73CF7A1FDC0E}"/>
              </a:ext>
            </a:extLst>
          </p:cNvPr>
          <p:cNvSpPr>
            <a:spLocks noGrp="1"/>
          </p:cNvSpPr>
          <p:nvPr>
            <p:ph type="sldNum" idx="12"/>
          </p:nvPr>
        </p:nvSpPr>
        <p:spPr/>
        <p:txBody>
          <a:bodyPr/>
          <a:lstStyle>
            <a:lvl1pPr>
              <a:defRPr/>
            </a:lvl1pPr>
          </a:lstStyle>
          <a:p>
            <a:fld id="{CCCFE907-9466-4D88-A8D4-B1F80AD8D5E4}" type="slidenum">
              <a:rPr lang="en-US" altLang="en-US"/>
              <a:pPr/>
              <a:t>‹#›</a:t>
            </a:fld>
            <a:endParaRPr lang="en-US" altLang="en-US"/>
          </a:p>
        </p:txBody>
      </p:sp>
    </p:spTree>
    <p:extLst>
      <p:ext uri="{BB962C8B-B14F-4D97-AF65-F5344CB8AC3E}">
        <p14:creationId xmlns:p14="http://schemas.microsoft.com/office/powerpoint/2010/main" val="1935245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84468-D6B0-841E-4623-8E56A70602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07EA0D-2507-207E-057F-7CF26419FC64}"/>
              </a:ext>
            </a:extLst>
          </p:cNvPr>
          <p:cNvSpPr>
            <a:spLocks noGrp="1"/>
          </p:cNvSpPr>
          <p:nvPr>
            <p:ph type="dt"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953133B-E86D-99AC-E296-5C2D157860F0}"/>
              </a:ext>
            </a:extLst>
          </p:cNvPr>
          <p:cNvSpPr>
            <a:spLocks noGrp="1"/>
          </p:cNvSpPr>
          <p:nvPr>
            <p:ph type="ft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F811DC7-7897-495D-10A9-7C8D5FE3BD8B}"/>
              </a:ext>
            </a:extLst>
          </p:cNvPr>
          <p:cNvSpPr>
            <a:spLocks noGrp="1"/>
          </p:cNvSpPr>
          <p:nvPr>
            <p:ph type="sldNum" idx="12"/>
          </p:nvPr>
        </p:nvSpPr>
        <p:spPr/>
        <p:txBody>
          <a:bodyPr/>
          <a:lstStyle>
            <a:lvl1pPr>
              <a:defRPr/>
            </a:lvl1pPr>
          </a:lstStyle>
          <a:p>
            <a:fld id="{709D8DEB-F216-4E8B-A761-AB56E5B27A70}" type="slidenum">
              <a:rPr lang="en-US" altLang="en-US"/>
              <a:pPr/>
              <a:t>‹#›</a:t>
            </a:fld>
            <a:endParaRPr lang="en-US" altLang="en-US"/>
          </a:p>
        </p:txBody>
      </p:sp>
    </p:spTree>
    <p:extLst>
      <p:ext uri="{BB962C8B-B14F-4D97-AF65-F5344CB8AC3E}">
        <p14:creationId xmlns:p14="http://schemas.microsoft.com/office/powerpoint/2010/main" val="397928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83C666-B737-4B79-B78E-4BE0F6A2BAC7}"/>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8353C0E-A2ED-42A5-B6F7-1F26F8001356}"/>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EBA3AFD-379D-8C51-5B66-E643F377CAEA}"/>
              </a:ext>
            </a:extLst>
          </p:cNvPr>
          <p:cNvSpPr>
            <a:spLocks noGrp="1"/>
          </p:cNvSpPr>
          <p:nvPr>
            <p:ph type="sldNum" idx="12"/>
          </p:nvPr>
        </p:nvSpPr>
        <p:spPr/>
        <p:txBody>
          <a:bodyPr/>
          <a:lstStyle>
            <a:lvl1pPr>
              <a:defRPr/>
            </a:lvl1pPr>
          </a:lstStyle>
          <a:p>
            <a:fld id="{CE9E768E-E3D4-4BFB-B246-458B5DBC766D}" type="slidenum">
              <a:rPr lang="en-US" altLang="en-US"/>
              <a:pPr/>
              <a:t>‹#›</a:t>
            </a:fld>
            <a:endParaRPr lang="en-US" altLang="en-US"/>
          </a:p>
        </p:txBody>
      </p:sp>
    </p:spTree>
    <p:extLst>
      <p:ext uri="{BB962C8B-B14F-4D97-AF65-F5344CB8AC3E}">
        <p14:creationId xmlns:p14="http://schemas.microsoft.com/office/powerpoint/2010/main" val="959064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8A5B-761C-1B00-7808-C8B8A54DFA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9E6EB2-05A9-9317-B45F-396BAFEAFA6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1A3D60-03DC-8B96-3D95-A9CCD0B0EB4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ADD63D-0D30-8B29-FD2D-288DCA73562E}"/>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9F49C27-0A04-F20E-26FA-CA6973B755AA}"/>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18D595B-E246-9C45-182D-F5587F2CD308}"/>
              </a:ext>
            </a:extLst>
          </p:cNvPr>
          <p:cNvSpPr>
            <a:spLocks noGrp="1"/>
          </p:cNvSpPr>
          <p:nvPr>
            <p:ph type="sldNum" idx="12"/>
          </p:nvPr>
        </p:nvSpPr>
        <p:spPr/>
        <p:txBody>
          <a:bodyPr/>
          <a:lstStyle>
            <a:lvl1pPr>
              <a:defRPr/>
            </a:lvl1pPr>
          </a:lstStyle>
          <a:p>
            <a:fld id="{D893843D-174E-4963-BD28-FF9200A936F4}" type="slidenum">
              <a:rPr lang="en-US" altLang="en-US"/>
              <a:pPr/>
              <a:t>‹#›</a:t>
            </a:fld>
            <a:endParaRPr lang="en-US" altLang="en-US"/>
          </a:p>
        </p:txBody>
      </p:sp>
    </p:spTree>
    <p:extLst>
      <p:ext uri="{BB962C8B-B14F-4D97-AF65-F5344CB8AC3E}">
        <p14:creationId xmlns:p14="http://schemas.microsoft.com/office/powerpoint/2010/main" val="404999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929F-7375-F1D6-B64B-08B14BB67A8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35882D-7464-6F05-D1B7-EF0FC7D918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C167ED-DBB3-6051-DF1E-ABAD1DCD14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C375E2-93CC-0FC6-7B4D-710234126468}"/>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D6B5C9E-3036-48C4-ECB6-42C521C97BDE}"/>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0C3EBFE-C0B5-9A73-F824-E7834ECC8E3E}"/>
              </a:ext>
            </a:extLst>
          </p:cNvPr>
          <p:cNvSpPr>
            <a:spLocks noGrp="1"/>
          </p:cNvSpPr>
          <p:nvPr>
            <p:ph type="sldNum" idx="12"/>
          </p:nvPr>
        </p:nvSpPr>
        <p:spPr/>
        <p:txBody>
          <a:bodyPr/>
          <a:lstStyle>
            <a:lvl1pPr>
              <a:defRPr/>
            </a:lvl1pPr>
          </a:lstStyle>
          <a:p>
            <a:fld id="{3696F0C2-8E90-4EBE-A071-A0A0F1582455}" type="slidenum">
              <a:rPr lang="en-US" altLang="en-US"/>
              <a:pPr/>
              <a:t>‹#›</a:t>
            </a:fld>
            <a:endParaRPr lang="en-US" altLang="en-US"/>
          </a:p>
        </p:txBody>
      </p:sp>
    </p:spTree>
    <p:extLst>
      <p:ext uri="{BB962C8B-B14F-4D97-AF65-F5344CB8AC3E}">
        <p14:creationId xmlns:p14="http://schemas.microsoft.com/office/powerpoint/2010/main" val="55327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0906DC48-8445-2398-6F6E-E5AF01CD70A9}"/>
              </a:ext>
            </a:extLst>
          </p:cNvPr>
          <p:cNvSpPr>
            <a:spLocks noGrp="1" noChangeArrowheads="1"/>
          </p:cNvSpPr>
          <p:nvPr>
            <p:ph type="title"/>
          </p:nvPr>
        </p:nvSpPr>
        <p:spPr bwMode="auto">
          <a:xfrm>
            <a:off x="685800" y="609600"/>
            <a:ext cx="77692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C0B6A234-2082-56CD-44E2-5AED40CFAF95}"/>
              </a:ext>
            </a:extLst>
          </p:cNvPr>
          <p:cNvSpPr>
            <a:spLocks noGrp="1" noChangeArrowheads="1"/>
          </p:cNvSpPr>
          <p:nvPr>
            <p:ph type="body" idx="1"/>
          </p:nvPr>
        </p:nvSpPr>
        <p:spPr bwMode="auto">
          <a:xfrm>
            <a:off x="685800" y="1981200"/>
            <a:ext cx="7769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7" name="Rectangle 3">
            <a:extLst>
              <a:ext uri="{FF2B5EF4-FFF2-40B4-BE49-F238E27FC236}">
                <a16:creationId xmlns:a16="http://schemas.microsoft.com/office/drawing/2014/main" id="{A0B190CA-666B-EDEA-7CC3-B85087C8E7D7}"/>
              </a:ext>
            </a:extLst>
          </p:cNvPr>
          <p:cNvSpPr>
            <a:spLocks noGrp="1" noChangeArrowheads="1"/>
          </p:cNvSpPr>
          <p:nvPr>
            <p:ph type="dt"/>
          </p:nvPr>
        </p:nvSpPr>
        <p:spPr bwMode="auto">
          <a:xfrm>
            <a:off x="6858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defRPr>
            </a:lvl1pPr>
          </a:lstStyle>
          <a:p>
            <a:endParaRPr lang="en-US" altLang="en-US"/>
          </a:p>
        </p:txBody>
      </p:sp>
      <p:sp>
        <p:nvSpPr>
          <p:cNvPr id="1028" name="Rectangle 4">
            <a:extLst>
              <a:ext uri="{FF2B5EF4-FFF2-40B4-BE49-F238E27FC236}">
                <a16:creationId xmlns:a16="http://schemas.microsoft.com/office/drawing/2014/main" id="{545AD29A-5358-F517-6D29-01DC40F5789C}"/>
              </a:ext>
            </a:extLst>
          </p:cNvPr>
          <p:cNvSpPr>
            <a:spLocks noGrp="1" noChangeArrowheads="1"/>
          </p:cNvSpPr>
          <p:nvPr>
            <p:ph type="ftr"/>
          </p:nvPr>
        </p:nvSpPr>
        <p:spPr bwMode="auto">
          <a:xfrm>
            <a:off x="3124200" y="6248400"/>
            <a:ext cx="2892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defRPr>
            </a:lvl1pPr>
          </a:lstStyle>
          <a:p>
            <a:endParaRPr lang="en-US" altLang="en-US"/>
          </a:p>
        </p:txBody>
      </p:sp>
      <p:sp>
        <p:nvSpPr>
          <p:cNvPr id="1029" name="Rectangle 5">
            <a:extLst>
              <a:ext uri="{FF2B5EF4-FFF2-40B4-BE49-F238E27FC236}">
                <a16:creationId xmlns:a16="http://schemas.microsoft.com/office/drawing/2014/main" id="{E0301346-377E-2DA6-4F98-EBB35EF72FEB}"/>
              </a:ext>
            </a:extLst>
          </p:cNvPr>
          <p:cNvSpPr>
            <a:spLocks noGrp="1" noChangeArrowheads="1"/>
          </p:cNvSpPr>
          <p:nvPr>
            <p:ph type="sldNum"/>
          </p:nvPr>
        </p:nvSpPr>
        <p:spPr bwMode="auto">
          <a:xfrm>
            <a:off x="65532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defRPr>
            </a:lvl1pPr>
          </a:lstStyle>
          <a:p>
            <a:fld id="{DB888822-4C5B-4ABC-AA48-264CA9E7153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ts val="13"/>
        </a:spcBef>
        <a:spcAft>
          <a:spcPts val="13"/>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fontAlgn="base">
        <a:spcBef>
          <a:spcPts val="13"/>
        </a:spcBef>
        <a:spcAft>
          <a:spcPts val="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2pPr>
      <a:lvl3pPr marL="1143000" indent="-228600" algn="ctr" defTabSz="457200" rtl="0" fontAlgn="base">
        <a:spcBef>
          <a:spcPts val="13"/>
        </a:spcBef>
        <a:spcAft>
          <a:spcPts val="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3pPr>
      <a:lvl4pPr marL="1600200" indent="-228600" algn="ctr" defTabSz="457200" rtl="0" fontAlgn="base">
        <a:spcBef>
          <a:spcPts val="13"/>
        </a:spcBef>
        <a:spcAft>
          <a:spcPts val="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4pPr>
      <a:lvl5pPr marL="2057400" indent="-228600" algn="ctr" defTabSz="457200" rtl="0" fontAlgn="base">
        <a:spcBef>
          <a:spcPts val="13"/>
        </a:spcBef>
        <a:spcAft>
          <a:spcPts val="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5pPr>
      <a:lvl6pPr marL="2514600" indent="-228600" algn="ctr" defTabSz="457200" rtl="0" fontAlgn="base">
        <a:spcBef>
          <a:spcPts val="13"/>
        </a:spcBef>
        <a:spcAft>
          <a:spcPts val="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6pPr>
      <a:lvl7pPr marL="2971800" indent="-228600" algn="ctr" defTabSz="457200" rtl="0" fontAlgn="base">
        <a:spcBef>
          <a:spcPts val="13"/>
        </a:spcBef>
        <a:spcAft>
          <a:spcPts val="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7pPr>
      <a:lvl8pPr marL="3429000" indent="-228600" algn="ctr" defTabSz="457200" rtl="0" fontAlgn="base">
        <a:spcBef>
          <a:spcPts val="13"/>
        </a:spcBef>
        <a:spcAft>
          <a:spcPts val="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8pPr>
      <a:lvl9pPr marL="3886200" indent="-228600" algn="ctr" defTabSz="457200" rtl="0" fontAlgn="base">
        <a:spcBef>
          <a:spcPts val="13"/>
        </a:spcBef>
        <a:spcAft>
          <a:spcPts val="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9pPr>
    </p:titleStyle>
    <p:bodyStyle>
      <a:lvl1pPr marL="342900" indent="-342900" algn="l" defTabSz="457200" rtl="0" fontAlgn="base">
        <a:spcBef>
          <a:spcPts val="813"/>
        </a:spcBef>
        <a:spcAft>
          <a:spcPts val="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a:spcBef>
          <a:spcPts val="713"/>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a:spcBef>
          <a:spcPts val="613"/>
        </a:spcBef>
        <a:spcAft>
          <a:spcPts val="13"/>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a:spcBef>
          <a:spcPts val="513"/>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spcBef>
          <a:spcPts val="513"/>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EC57E69E-EA07-08AD-0F1A-2739A57F911A}"/>
              </a:ext>
            </a:extLst>
          </p:cNvPr>
          <p:cNvSpPr>
            <a:spLocks noGrp="1" noChangeArrowheads="1"/>
          </p:cNvSpPr>
          <p:nvPr>
            <p:ph type="title"/>
          </p:nvPr>
        </p:nvSpPr>
        <p:spPr>
          <a:xfrm>
            <a:off x="685800" y="3810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dirty="0"/>
              <a:t>Livorno, Italy</a:t>
            </a:r>
          </a:p>
        </p:txBody>
      </p:sp>
      <p:sp>
        <p:nvSpPr>
          <p:cNvPr id="3074" name="Rectangle 2">
            <a:extLst>
              <a:ext uri="{FF2B5EF4-FFF2-40B4-BE49-F238E27FC236}">
                <a16:creationId xmlns:a16="http://schemas.microsoft.com/office/drawing/2014/main" id="{E693D7BB-B168-A3C2-D5AB-612E89BC704A}"/>
              </a:ext>
            </a:extLst>
          </p:cNvPr>
          <p:cNvSpPr>
            <a:spLocks noChangeArrowheads="1"/>
          </p:cNvSpPr>
          <p:nvPr/>
        </p:nvSpPr>
        <p:spPr bwMode="auto">
          <a:xfrm>
            <a:off x="0" y="1447800"/>
            <a:ext cx="9144000" cy="1571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3200" b="1" dirty="0"/>
              <a:t>Port Presentation</a:t>
            </a:r>
          </a:p>
          <a:p>
            <a:pPr algn="ctr">
              <a:buClrTx/>
              <a:buFontTx/>
              <a:buNone/>
            </a:pPr>
            <a:r>
              <a:rPr lang="en-US" altLang="en-US" sz="3200" b="1" dirty="0"/>
              <a:t>Presented by</a:t>
            </a:r>
          </a:p>
          <a:p>
            <a:pPr algn="ctr">
              <a:buClrTx/>
              <a:buFontTx/>
              <a:buNone/>
            </a:pPr>
            <a:r>
              <a:rPr lang="en-US" altLang="en-US" sz="3200" b="1" dirty="0"/>
              <a:t>Marc Silver</a:t>
            </a:r>
            <a:endParaRPr lang="en-US" altLang="en-US" sz="3200" dirty="0"/>
          </a:p>
        </p:txBody>
      </p:sp>
      <p:pic>
        <p:nvPicPr>
          <p:cNvPr id="5" name="Picture 4">
            <a:extLst>
              <a:ext uri="{FF2B5EF4-FFF2-40B4-BE49-F238E27FC236}">
                <a16:creationId xmlns:a16="http://schemas.microsoft.com/office/drawing/2014/main" id="{C33A63EC-4A0A-9563-999F-8E92846FCF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3429000"/>
            <a:ext cx="1428750" cy="2095500"/>
          </a:xfrm>
          <a:prstGeom prst="rect">
            <a:avLst/>
          </a:prstGeom>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5733EF69-CAE1-F348-5D20-6BBAEDD27A40}"/>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We’re Not Here Alone</a:t>
            </a:r>
          </a:p>
        </p:txBody>
      </p:sp>
      <p:sp>
        <p:nvSpPr>
          <p:cNvPr id="9218" name="Rectangle 2">
            <a:extLst>
              <a:ext uri="{FF2B5EF4-FFF2-40B4-BE49-F238E27FC236}">
                <a16:creationId xmlns:a16="http://schemas.microsoft.com/office/drawing/2014/main" id="{9DC0245C-7642-7D3A-5F87-49AC2BA363DB}"/>
              </a:ext>
            </a:extLst>
          </p:cNvPr>
          <p:cNvSpPr>
            <a:spLocks noGrp="1" noChangeArrowheads="1"/>
          </p:cNvSpPr>
          <p:nvPr>
            <p:ph type="body" idx="1"/>
          </p:nvPr>
        </p:nvSpPr>
        <p:spPr>
          <a:xfrm>
            <a:off x="685800" y="1828800"/>
            <a:ext cx="7770813" cy="41132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Livorno is the gateway port to Florence, Pisa, San Gimignano, Lucca and Cinque Terre.</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Expect to see cruise ships from several other lines in port with us.</a:t>
            </a:r>
            <a:br>
              <a:rPr lang="en-US" altLang="en-US"/>
            </a:br>
            <a:endParaRPr lang="en-US" altLang="en-US"/>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The port may be very busy so…..</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You may want to plan accordingly!</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2BD2BE5F-66A8-37CE-E8B0-9ED28ED57872}"/>
              </a:ext>
            </a:extLst>
          </p:cNvPr>
          <p:cNvSpPr>
            <a:spLocks noGrp="1" noChangeArrowheads="1"/>
          </p:cNvSpPr>
          <p:nvPr>
            <p:ph type="title"/>
          </p:nvPr>
        </p:nvSpPr>
        <p:spPr>
          <a:xfrm>
            <a:off x="685800" y="152400"/>
            <a:ext cx="7770813"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000" b="1"/>
              <a:t>Official Livorno Tourist Offices</a:t>
            </a:r>
          </a:p>
        </p:txBody>
      </p:sp>
      <p:sp>
        <p:nvSpPr>
          <p:cNvPr id="12290" name="Rectangle 2">
            <a:extLst>
              <a:ext uri="{FF2B5EF4-FFF2-40B4-BE49-F238E27FC236}">
                <a16:creationId xmlns:a16="http://schemas.microsoft.com/office/drawing/2014/main" id="{2F5E9069-2546-0AE9-25BE-9585EDE83C0D}"/>
              </a:ext>
            </a:extLst>
          </p:cNvPr>
          <p:cNvSpPr>
            <a:spLocks noGrp="1" noChangeArrowheads="1"/>
          </p:cNvSpPr>
          <p:nvPr>
            <p:ph type="body" idx="1"/>
          </p:nvPr>
        </p:nvSpPr>
        <p:spPr>
          <a:xfrm>
            <a:off x="228600" y="1219200"/>
            <a:ext cx="86868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a:t>The Tourist information office is located at the Piazza del Municipio near the Cruise Port Bus Stop.</a:t>
            </a:r>
          </a:p>
        </p:txBody>
      </p:sp>
      <p:pic>
        <p:nvPicPr>
          <p:cNvPr id="12291" name="Picture 3">
            <a:extLst>
              <a:ext uri="{FF2B5EF4-FFF2-40B4-BE49-F238E27FC236}">
                <a16:creationId xmlns:a16="http://schemas.microsoft.com/office/drawing/2014/main" id="{D3392814-B0CB-D904-28E8-93E09D21DD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438400"/>
            <a:ext cx="4876800"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Rectangle 4">
            <a:extLst>
              <a:ext uri="{FF2B5EF4-FFF2-40B4-BE49-F238E27FC236}">
                <a16:creationId xmlns:a16="http://schemas.microsoft.com/office/drawing/2014/main" id="{8ED66AF9-9A30-08B3-8D25-A6B42E5E0E65}"/>
              </a:ext>
            </a:extLst>
          </p:cNvPr>
          <p:cNvSpPr>
            <a:spLocks noChangeArrowheads="1"/>
          </p:cNvSpPr>
          <p:nvPr/>
        </p:nvSpPr>
        <p:spPr bwMode="auto">
          <a:xfrm>
            <a:off x="304800" y="2209800"/>
            <a:ext cx="3657600" cy="448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spcBef>
                <a:spcPts val="813"/>
              </a:spcBef>
              <a:buClrTx/>
              <a:buFontTx/>
              <a:buNone/>
            </a:pPr>
            <a:r>
              <a:rPr lang="en-US" altLang="en-US"/>
              <a:t>Staff are generally helpful and between them, speak several languages. You can get a free map of Livorno that marks the tourist offices and 37 things to see. The map isn’t great for finding your way round and you’ll need your glasses to read the names of the streets, but it gives you an idea.</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EFA6B5FE-2805-9076-66BC-AE0C60A9F0D1}"/>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Getting Around </a:t>
            </a:r>
          </a:p>
        </p:txBody>
      </p:sp>
      <p:sp>
        <p:nvSpPr>
          <p:cNvPr id="19458" name="Rectangle 2">
            <a:extLst>
              <a:ext uri="{FF2B5EF4-FFF2-40B4-BE49-F238E27FC236}">
                <a16:creationId xmlns:a16="http://schemas.microsoft.com/office/drawing/2014/main" id="{A5B555F6-D63B-CE73-BBCA-ADF7DC45A9B2}"/>
              </a:ext>
            </a:extLst>
          </p:cNvPr>
          <p:cNvSpPr>
            <a:spLocks noGrp="1" noChangeArrowheads="1"/>
          </p:cNvSpPr>
          <p:nvPr>
            <p:ph type="body" idx="1"/>
          </p:nvPr>
        </p:nvSpPr>
        <p:spPr>
          <a:xfrm>
            <a:off x="685800" y="1981200"/>
            <a:ext cx="7770813" cy="41132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Like most large European cities, getting mass transit system with both buses around is not difficult. Livorno has a very good, modern and efficient public bus network with 15 routes, which are very easy to navigate especially for tourist purposes.</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9C6B9A37-F227-37DF-064E-D7541B2BA96A}"/>
              </a:ext>
            </a:extLst>
          </p:cNvPr>
          <p:cNvSpPr>
            <a:spLocks noGrp="1" noChangeArrowheads="1"/>
          </p:cNvSpPr>
          <p:nvPr>
            <p:ph type="title"/>
          </p:nvPr>
        </p:nvSpPr>
        <p:spPr>
          <a:xfrm>
            <a:off x="685800" y="3048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 Walking</a:t>
            </a:r>
          </a:p>
        </p:txBody>
      </p:sp>
      <p:sp>
        <p:nvSpPr>
          <p:cNvPr id="20482" name="Rectangle 2">
            <a:extLst>
              <a:ext uri="{FF2B5EF4-FFF2-40B4-BE49-F238E27FC236}">
                <a16:creationId xmlns:a16="http://schemas.microsoft.com/office/drawing/2014/main" id="{172DD14F-B0BA-7CA6-7AB4-17320D8C5161}"/>
              </a:ext>
            </a:extLst>
          </p:cNvPr>
          <p:cNvSpPr>
            <a:spLocks noGrp="1" noChangeArrowheads="1"/>
          </p:cNvSpPr>
          <p:nvPr>
            <p:ph type="body" idx="1"/>
          </p:nvPr>
        </p:nvSpPr>
        <p:spPr>
          <a:xfrm>
            <a:off x="152400" y="1447800"/>
            <a:ext cx="8077200" cy="48768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dirty="0"/>
              <a:t>Walking is possibly the best way to see the sites of </a:t>
            </a:r>
            <a:r>
              <a:rPr lang="en-US" altLang="en-US" sz="2400" dirty="0" err="1"/>
              <a:t>Lavorno</a:t>
            </a:r>
            <a:r>
              <a:rPr lang="en-US" altLang="en-US" sz="2400" dirty="0"/>
              <a:t>, it is free, and it allows you to take whichever route you want with as many stops as you please, allowing you to view only the things you really want to see and spend as long as you wish doing so.</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dirty="0"/>
              <a:t>There are a number of guide books available that suggest walking tours of Livorno, or equally if you go into any of the tourist information centers you will find leaflets offering suggested routes. It is also possible to book guided tours around Livorno which will offer you great views with insightful information, these however, are not free.</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1269A9BF-146B-DD39-8A57-59354B99D49F}"/>
              </a:ext>
            </a:extLst>
          </p:cNvPr>
          <p:cNvSpPr>
            <a:spLocks noGrp="1" noChangeArrowheads="1"/>
          </p:cNvSpPr>
          <p:nvPr>
            <p:ph type="title"/>
          </p:nvPr>
        </p:nvSpPr>
        <p:spPr>
          <a:xfrm>
            <a:off x="685800" y="3048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City Bus</a:t>
            </a:r>
          </a:p>
        </p:txBody>
      </p:sp>
      <p:sp>
        <p:nvSpPr>
          <p:cNvPr id="21506" name="Rectangle 2">
            <a:extLst>
              <a:ext uri="{FF2B5EF4-FFF2-40B4-BE49-F238E27FC236}">
                <a16:creationId xmlns:a16="http://schemas.microsoft.com/office/drawing/2014/main" id="{092899F4-2427-21A1-9743-B5F186595A66}"/>
              </a:ext>
            </a:extLst>
          </p:cNvPr>
          <p:cNvSpPr>
            <a:spLocks noChangeArrowheads="1"/>
          </p:cNvSpPr>
          <p:nvPr/>
        </p:nvSpPr>
        <p:spPr bwMode="auto">
          <a:xfrm>
            <a:off x="4648200" y="4648200"/>
            <a:ext cx="3352800" cy="140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1763"/>
              </a:spcBef>
              <a:buClrTx/>
              <a:buFontTx/>
              <a:buNone/>
            </a:pPr>
            <a:r>
              <a:rPr lang="en-US" altLang="en-US" sz="2800"/>
              <a:t>Fares:</a:t>
            </a:r>
          </a:p>
          <a:p>
            <a:pPr>
              <a:spcBef>
                <a:spcPts val="1263"/>
              </a:spcBef>
              <a:buClrTx/>
              <a:buFontTx/>
              <a:buNone/>
            </a:pPr>
            <a:r>
              <a:rPr lang="en-US" altLang="en-US" sz="2000"/>
              <a:t>Single bus tickets cost € 1.20</a:t>
            </a:r>
          </a:p>
          <a:p>
            <a:pPr>
              <a:spcBef>
                <a:spcPts val="1263"/>
              </a:spcBef>
              <a:buClrTx/>
              <a:buFontTx/>
              <a:buNone/>
            </a:pPr>
            <a:endParaRPr lang="en-US" altLang="en-US" sz="2000"/>
          </a:p>
        </p:txBody>
      </p:sp>
      <p:sp>
        <p:nvSpPr>
          <p:cNvPr id="21507" name="Rectangle 3">
            <a:extLst>
              <a:ext uri="{FF2B5EF4-FFF2-40B4-BE49-F238E27FC236}">
                <a16:creationId xmlns:a16="http://schemas.microsoft.com/office/drawing/2014/main" id="{D499A016-6A7D-85F7-78F4-B5392120B2F2}"/>
              </a:ext>
            </a:extLst>
          </p:cNvPr>
          <p:cNvSpPr>
            <a:spLocks noChangeArrowheads="1"/>
          </p:cNvSpPr>
          <p:nvPr/>
        </p:nvSpPr>
        <p:spPr bwMode="auto">
          <a:xfrm>
            <a:off x="304800" y="1371600"/>
            <a:ext cx="3733800" cy="448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3200"/>
              <a:t>Bus tickets can be acquired at tobacconists throughout the city.</a:t>
            </a:r>
          </a:p>
          <a:p>
            <a:pPr>
              <a:buClrTx/>
              <a:buFontTx/>
              <a:buNone/>
            </a:pPr>
            <a:endParaRPr lang="en-US" altLang="en-US" sz="3200"/>
          </a:p>
          <a:p>
            <a:pPr>
              <a:buClrTx/>
              <a:buFontTx/>
              <a:buNone/>
            </a:pPr>
            <a:r>
              <a:rPr lang="en-US" altLang="en-US" sz="3200"/>
              <a:t>I am not sure, but a multi-trip pass may be available at a discount.</a:t>
            </a:r>
          </a:p>
        </p:txBody>
      </p:sp>
      <p:pic>
        <p:nvPicPr>
          <p:cNvPr id="21508" name="Picture 4">
            <a:extLst>
              <a:ext uri="{FF2B5EF4-FFF2-40B4-BE49-F238E27FC236}">
                <a16:creationId xmlns:a16="http://schemas.microsoft.com/office/drawing/2014/main" id="{61C4703C-7642-6F48-F21F-C12B7D0F7A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371600"/>
            <a:ext cx="5410200" cy="3030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1BBC29B4-54ED-EC2A-35A6-6CB2E1553599}"/>
              </a:ext>
            </a:extLst>
          </p:cNvPr>
          <p:cNvSpPr>
            <a:spLocks noGrp="1" noChangeArrowheads="1"/>
          </p:cNvSpPr>
          <p:nvPr>
            <p:ph type="title"/>
          </p:nvPr>
        </p:nvSpPr>
        <p:spPr>
          <a:xfrm>
            <a:off x="685800" y="1524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Hop-On Hop-Off Bus Tour</a:t>
            </a:r>
          </a:p>
        </p:txBody>
      </p:sp>
      <p:sp>
        <p:nvSpPr>
          <p:cNvPr id="22530" name="Rectangle 2">
            <a:extLst>
              <a:ext uri="{FF2B5EF4-FFF2-40B4-BE49-F238E27FC236}">
                <a16:creationId xmlns:a16="http://schemas.microsoft.com/office/drawing/2014/main" id="{A7841D52-D58E-DA03-A39F-C0ACF667A5F6}"/>
              </a:ext>
            </a:extLst>
          </p:cNvPr>
          <p:cNvSpPr>
            <a:spLocks noGrp="1" noChangeArrowheads="1"/>
          </p:cNvSpPr>
          <p:nvPr>
            <p:ph type="body" idx="1"/>
          </p:nvPr>
        </p:nvSpPr>
        <p:spPr>
          <a:xfrm>
            <a:off x="381000" y="1525588"/>
            <a:ext cx="3810000" cy="4646612"/>
          </a:xfrm>
          <a:ln/>
        </p:spPr>
        <p:txBody>
          <a:bodyPr/>
          <a:lstStyle/>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a:t>The bus route conveniently begins from the cruise port and takes you to the city’s top attractions, while providing an audio commentary. The route takes just 60-minutes, but you're free to hop on or off at any time to explore the city at your own pace over a 24 hour period. Create your own itinerary with the Hop-on Hop-off bus See the city’s top sights in a single day Begin and end the tour at the cruise terminal Enjoy an audio commentary on the open air bus</a:t>
            </a:r>
            <a:br>
              <a:rPr lang="en-US" altLang="en-US" sz="2000"/>
            </a:br>
            <a:br>
              <a:rPr lang="en-US" altLang="en-US" sz="2000"/>
            </a:br>
            <a:r>
              <a:rPr lang="en-US" altLang="en-US" sz="2000"/>
              <a:t>Price: €17.00</a:t>
            </a:r>
          </a:p>
        </p:txBody>
      </p:sp>
      <p:pic>
        <p:nvPicPr>
          <p:cNvPr id="22531" name="Picture 3">
            <a:extLst>
              <a:ext uri="{FF2B5EF4-FFF2-40B4-BE49-F238E27FC236}">
                <a16:creationId xmlns:a16="http://schemas.microsoft.com/office/drawing/2014/main" id="{1740B459-473B-EAB2-C65E-95CB75F107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811" r="21622"/>
          <a:stretch>
            <a:fillRect/>
          </a:stretch>
        </p:blipFill>
        <p:spPr bwMode="auto">
          <a:xfrm>
            <a:off x="4343400" y="1524000"/>
            <a:ext cx="4343400" cy="4286250"/>
          </a:xfrm>
          <a:prstGeom prst="rect">
            <a:avLst/>
          </a:prstGeom>
          <a:noFill/>
          <a:ln>
            <a:noFill/>
          </a:ln>
          <a:effectLst/>
          <a:extLst>
            <a:ext uri="{909E8E84-426E-40DD-AFC4-6F175D3DCCD1}">
              <a14:hiddenFill xmlns:a14="http://schemas.microsoft.com/office/drawing/2010/main">
                <a:blipFill dpi="0" rotWithShape="0">
                  <a:blip/>
                  <a:srcRect l="10811" r="21622"/>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AE53A251-82E2-936E-6A30-9991CD6E8C20}"/>
              </a:ext>
            </a:extLst>
          </p:cNvPr>
          <p:cNvSpPr>
            <a:spLocks noGrp="1" noChangeArrowheads="1"/>
          </p:cNvSpPr>
          <p:nvPr>
            <p:ph type="title"/>
          </p:nvPr>
        </p:nvSpPr>
        <p:spPr>
          <a:xfrm>
            <a:off x="685800" y="3048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Terrazza Mascagni </a:t>
            </a:r>
          </a:p>
        </p:txBody>
      </p:sp>
      <p:sp>
        <p:nvSpPr>
          <p:cNvPr id="13314" name="Rectangle 2">
            <a:extLst>
              <a:ext uri="{FF2B5EF4-FFF2-40B4-BE49-F238E27FC236}">
                <a16:creationId xmlns:a16="http://schemas.microsoft.com/office/drawing/2014/main" id="{1E1B7D6A-22C2-BBB9-A2B2-BA3157AAA11A}"/>
              </a:ext>
            </a:extLst>
          </p:cNvPr>
          <p:cNvSpPr>
            <a:spLocks noGrp="1" noChangeArrowheads="1"/>
          </p:cNvSpPr>
          <p:nvPr>
            <p:ph type="body" idx="1"/>
          </p:nvPr>
        </p:nvSpPr>
        <p:spPr>
          <a:xfrm>
            <a:off x="228600" y="1295400"/>
            <a:ext cx="8763000" cy="16764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a:t>Terrazza Mascagni is a large, open terrace overlooking the Tyrrhenian Sea. Providing a commanding view of the sunrise and the sunset, the terrace is an excellent spot for relaxing, enjoying the sights, or simply taking a leisurely stroll along the shore. </a:t>
            </a:r>
            <a:br>
              <a:rPr lang="en-US" altLang="en-US" sz="2000"/>
            </a:br>
            <a:endParaRPr lang="en-US" altLang="en-US" sz="2000"/>
          </a:p>
        </p:txBody>
      </p:sp>
      <p:pic>
        <p:nvPicPr>
          <p:cNvPr id="13315" name="Picture 3">
            <a:extLst>
              <a:ext uri="{FF2B5EF4-FFF2-40B4-BE49-F238E27FC236}">
                <a16:creationId xmlns:a16="http://schemas.microsoft.com/office/drawing/2014/main" id="{3EA1B9B6-F115-8319-B540-A6948812F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667000"/>
            <a:ext cx="5238750" cy="3495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4">
            <a:extLst>
              <a:ext uri="{FF2B5EF4-FFF2-40B4-BE49-F238E27FC236}">
                <a16:creationId xmlns:a16="http://schemas.microsoft.com/office/drawing/2014/main" id="{DDBB6D25-BE7D-D8BB-73E4-7DB15E035678}"/>
              </a:ext>
            </a:extLst>
          </p:cNvPr>
          <p:cNvSpPr>
            <a:spLocks noChangeArrowheads="1"/>
          </p:cNvSpPr>
          <p:nvPr/>
        </p:nvSpPr>
        <p:spPr bwMode="auto">
          <a:xfrm>
            <a:off x="249238" y="2743200"/>
            <a:ext cx="3103562" cy="344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spcBef>
                <a:spcPts val="813"/>
              </a:spcBef>
              <a:buClrTx/>
              <a:buFontTx/>
              <a:buNone/>
            </a:pPr>
            <a:r>
              <a:rPr lang="en-US" altLang="en-US" sz="2000"/>
              <a:t>The terrace has an elegant winding path with black and white tiled paving that sets visitors up nicely for the gorgeous view of the bay. With its columned banisters and comfortable seats, the path is practically a tourist attraction unto itself, and is definitely a large part of the area’s appeal.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6A66452B-C6E7-9C35-DEE1-5A7E7524CE58}"/>
              </a:ext>
            </a:extLst>
          </p:cNvPr>
          <p:cNvSpPr>
            <a:spLocks noGrp="1" noChangeArrowheads="1"/>
          </p:cNvSpPr>
          <p:nvPr>
            <p:ph type="title"/>
          </p:nvPr>
        </p:nvSpPr>
        <p:spPr>
          <a:xfrm>
            <a:off x="685800" y="4572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000" b="1"/>
              <a:t>Fortezza Vecchia</a:t>
            </a:r>
          </a:p>
        </p:txBody>
      </p:sp>
      <p:pic>
        <p:nvPicPr>
          <p:cNvPr id="14338" name="Picture 2">
            <a:extLst>
              <a:ext uri="{FF2B5EF4-FFF2-40B4-BE49-F238E27FC236}">
                <a16:creationId xmlns:a16="http://schemas.microsoft.com/office/drawing/2014/main" id="{1893DADF-A393-605A-D9AA-90D6EA2BE7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600200"/>
            <a:ext cx="4953000" cy="3581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Rectangle 3">
            <a:extLst>
              <a:ext uri="{FF2B5EF4-FFF2-40B4-BE49-F238E27FC236}">
                <a16:creationId xmlns:a16="http://schemas.microsoft.com/office/drawing/2014/main" id="{071DDC76-00A9-9EDB-4604-2BEF8CDC545C}"/>
              </a:ext>
            </a:extLst>
          </p:cNvPr>
          <p:cNvSpPr>
            <a:spLocks noChangeArrowheads="1"/>
          </p:cNvSpPr>
          <p:nvPr/>
        </p:nvSpPr>
        <p:spPr bwMode="auto">
          <a:xfrm>
            <a:off x="4038600" y="5410200"/>
            <a:ext cx="4800600" cy="108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813"/>
              </a:spcBef>
              <a:buClrTx/>
              <a:buFontTx/>
              <a:buNone/>
            </a:pPr>
            <a:r>
              <a:rPr lang="en-US" altLang="en-US"/>
              <a:t>Traditionally, the Old Fortress served to guard the entrance to the old harbor. </a:t>
            </a:r>
          </a:p>
        </p:txBody>
      </p:sp>
      <p:sp>
        <p:nvSpPr>
          <p:cNvPr id="14340" name="Rectangle 4">
            <a:extLst>
              <a:ext uri="{FF2B5EF4-FFF2-40B4-BE49-F238E27FC236}">
                <a16:creationId xmlns:a16="http://schemas.microsoft.com/office/drawing/2014/main" id="{601DF76F-F252-DC7C-AE0C-C13651685B03}"/>
              </a:ext>
            </a:extLst>
          </p:cNvPr>
          <p:cNvSpPr>
            <a:spLocks noChangeArrowheads="1"/>
          </p:cNvSpPr>
          <p:nvPr/>
        </p:nvSpPr>
        <p:spPr bwMode="auto">
          <a:xfrm>
            <a:off x="304800" y="1600200"/>
            <a:ext cx="3505200" cy="484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Fortezza Vecchia or the Old Fortress is a castle built on the grounds of a medieval fort, which itself was erected on the foundation of an 11th century keep built by Tuscany's Countess Matilda. Built in the early 16th century, the fortress is considered one of the most important military structures from the period.</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D5C4F685-A3FE-DEB5-9D00-8500D850A4D0}"/>
              </a:ext>
            </a:extLst>
          </p:cNvPr>
          <p:cNvSpPr>
            <a:spLocks noGrp="1" noChangeArrowheads="1"/>
          </p:cNvSpPr>
          <p:nvPr>
            <p:ph type="title"/>
          </p:nvPr>
        </p:nvSpPr>
        <p:spPr>
          <a:xfrm>
            <a:off x="685800" y="228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Fortezza Nuova </a:t>
            </a:r>
          </a:p>
        </p:txBody>
      </p:sp>
      <p:pic>
        <p:nvPicPr>
          <p:cNvPr id="15362" name="Picture 2">
            <a:extLst>
              <a:ext uri="{FF2B5EF4-FFF2-40B4-BE49-F238E27FC236}">
                <a16:creationId xmlns:a16="http://schemas.microsoft.com/office/drawing/2014/main" id="{A6B38921-2A97-7949-A326-EE0BE6A75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447800"/>
            <a:ext cx="457200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3">
            <a:extLst>
              <a:ext uri="{FF2B5EF4-FFF2-40B4-BE49-F238E27FC236}">
                <a16:creationId xmlns:a16="http://schemas.microsoft.com/office/drawing/2014/main" id="{3982E769-BAFC-65CA-BC25-199F5BE338D0}"/>
              </a:ext>
            </a:extLst>
          </p:cNvPr>
          <p:cNvSpPr>
            <a:spLocks noChangeArrowheads="1"/>
          </p:cNvSpPr>
          <p:nvPr/>
        </p:nvSpPr>
        <p:spPr bwMode="auto">
          <a:xfrm>
            <a:off x="304800" y="1273175"/>
            <a:ext cx="8458200" cy="521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Fortezza Nuova or the New </a:t>
            </a:r>
            <a:br>
              <a:rPr lang="en-US" altLang="en-US"/>
            </a:br>
            <a:r>
              <a:rPr lang="en-US" altLang="en-US"/>
              <a:t>Fortress is a 16th century </a:t>
            </a:r>
            <a:br>
              <a:rPr lang="en-US" altLang="en-US"/>
            </a:br>
            <a:r>
              <a:rPr lang="en-US" altLang="en-US"/>
              <a:t>structure that dates back to </a:t>
            </a:r>
            <a:br>
              <a:rPr lang="en-US" altLang="en-US"/>
            </a:br>
            <a:r>
              <a:rPr lang="en-US" altLang="en-US"/>
              <a:t>the Medici period of Italy’s </a:t>
            </a:r>
            <a:br>
              <a:rPr lang="en-US" altLang="en-US"/>
            </a:br>
            <a:r>
              <a:rPr lang="en-US" altLang="en-US"/>
              <a:t>history. Built almost entirely </a:t>
            </a:r>
            <a:br>
              <a:rPr lang="en-US" altLang="en-US"/>
            </a:br>
            <a:r>
              <a:rPr lang="en-US" altLang="en-US"/>
              <a:t>of brick, the structure encloses a </a:t>
            </a:r>
          </a:p>
          <a:p>
            <a:pPr>
              <a:buClrTx/>
              <a:buFontTx/>
              <a:buNone/>
            </a:pPr>
            <a:r>
              <a:rPr lang="en-US" altLang="en-US"/>
              <a:t>park that attracts locals as well as </a:t>
            </a:r>
          </a:p>
          <a:p>
            <a:pPr>
              <a:buClrTx/>
              <a:buFontTx/>
              <a:buNone/>
            </a:pPr>
            <a:r>
              <a:rPr lang="en-US" altLang="en-US"/>
              <a:t>tourists from all over the world. </a:t>
            </a:r>
          </a:p>
          <a:p>
            <a:pPr>
              <a:buClrTx/>
              <a:buFontTx/>
              <a:buNone/>
            </a:pPr>
            <a:r>
              <a:rPr lang="en-US" altLang="en-US"/>
              <a:t>The park is actually an important </a:t>
            </a:r>
          </a:p>
          <a:p>
            <a:pPr>
              <a:buClrTx/>
              <a:buFontTx/>
              <a:buNone/>
            </a:pPr>
            <a:r>
              <a:rPr lang="en-US" altLang="en-US"/>
              <a:t>part of Livorno's history, as it </a:t>
            </a:r>
          </a:p>
          <a:p>
            <a:pPr>
              <a:buClrTx/>
              <a:buFontTx/>
              <a:buNone/>
            </a:pPr>
            <a:r>
              <a:rPr lang="en-US" altLang="en-US"/>
              <a:t>served as a refuge for port residents </a:t>
            </a:r>
          </a:p>
          <a:p>
            <a:pPr>
              <a:buClrTx/>
              <a:buFontTx/>
              <a:buNone/>
            </a:pPr>
            <a:r>
              <a:rPr lang="en-US" altLang="en-US"/>
              <a:t>who were forced out of their neighborhoods by the bombing of Allied forces during World War II. Construction of the fortress began in 1576.</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09D62EF6-4205-156F-262E-BC63DAC8822A}"/>
              </a:ext>
            </a:extLst>
          </p:cNvPr>
          <p:cNvSpPr>
            <a:spLocks noGrp="1" noChangeArrowheads="1"/>
          </p:cNvSpPr>
          <p:nvPr>
            <p:ph type="title"/>
          </p:nvPr>
        </p:nvSpPr>
        <p:spPr>
          <a:xfrm>
            <a:off x="685800" y="76200"/>
            <a:ext cx="7770813" cy="14462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Little Venice </a:t>
            </a:r>
          </a:p>
        </p:txBody>
      </p:sp>
      <p:pic>
        <p:nvPicPr>
          <p:cNvPr id="16386" name="Picture 2">
            <a:extLst>
              <a:ext uri="{FF2B5EF4-FFF2-40B4-BE49-F238E27FC236}">
                <a16:creationId xmlns:a16="http://schemas.microsoft.com/office/drawing/2014/main" id="{3D77A716-ECC0-7213-A16B-A0211A640B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124200"/>
            <a:ext cx="4648200" cy="3100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7" name="Rectangle 3">
            <a:extLst>
              <a:ext uri="{FF2B5EF4-FFF2-40B4-BE49-F238E27FC236}">
                <a16:creationId xmlns:a16="http://schemas.microsoft.com/office/drawing/2014/main" id="{01D241BC-67ED-3F92-91D3-4B1A6A050FC4}"/>
              </a:ext>
            </a:extLst>
          </p:cNvPr>
          <p:cNvSpPr>
            <a:spLocks noChangeArrowheads="1"/>
          </p:cNvSpPr>
          <p:nvPr/>
        </p:nvSpPr>
        <p:spPr bwMode="auto">
          <a:xfrm>
            <a:off x="381000" y="3048000"/>
            <a:ext cx="4038600" cy="301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The lay-out and architectural </a:t>
            </a:r>
            <a:br>
              <a:rPr lang="en-US" altLang="en-US"/>
            </a:br>
            <a:r>
              <a:rPr lang="en-US" altLang="en-US"/>
              <a:t>features, which were </a:t>
            </a:r>
            <a:br>
              <a:rPr lang="en-US" altLang="en-US"/>
            </a:br>
            <a:r>
              <a:rPr lang="en-US" altLang="en-US"/>
              <a:t>designed to facilitate transportation of goods between its storehouses and the port, one of the most important ones of the Mediterranean at that time</a:t>
            </a:r>
          </a:p>
        </p:txBody>
      </p:sp>
      <p:sp>
        <p:nvSpPr>
          <p:cNvPr id="16388" name="Rectangle 4">
            <a:extLst>
              <a:ext uri="{FF2B5EF4-FFF2-40B4-BE49-F238E27FC236}">
                <a16:creationId xmlns:a16="http://schemas.microsoft.com/office/drawing/2014/main" id="{1B4DE0D0-EF86-8F76-896A-8E717B1CDBE0}"/>
              </a:ext>
            </a:extLst>
          </p:cNvPr>
          <p:cNvSpPr>
            <a:spLocks noChangeArrowheads="1"/>
          </p:cNvSpPr>
          <p:nvPr/>
        </p:nvSpPr>
        <p:spPr bwMode="auto">
          <a:xfrm>
            <a:off x="381000" y="1524000"/>
            <a:ext cx="83058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spcBef>
                <a:spcPts val="813"/>
              </a:spcBef>
              <a:buClrTx/>
              <a:buFontTx/>
              <a:buNone/>
            </a:pPr>
            <a:r>
              <a:rPr lang="en-US" altLang="en-US"/>
              <a:t>Venezia Nuova, the fascinating historic district of Livorno. Resembling a little Venice with its dense network of canals and bridges, the Venice district of Livorno was founded in 1629 under the Medici. The district retains much of its original town.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EC57E69E-EA07-08AD-0F1A-2739A57F911A}"/>
              </a:ext>
            </a:extLst>
          </p:cNvPr>
          <p:cNvSpPr>
            <a:spLocks noGrp="1" noChangeArrowheads="1"/>
          </p:cNvSpPr>
          <p:nvPr>
            <p:ph type="title"/>
          </p:nvPr>
        </p:nvSpPr>
        <p:spPr>
          <a:xfrm>
            <a:off x="685800" y="3810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dirty="0"/>
              <a:t>Livorno, Italy</a:t>
            </a:r>
          </a:p>
        </p:txBody>
      </p:sp>
      <p:sp>
        <p:nvSpPr>
          <p:cNvPr id="3074" name="Rectangle 2">
            <a:extLst>
              <a:ext uri="{FF2B5EF4-FFF2-40B4-BE49-F238E27FC236}">
                <a16:creationId xmlns:a16="http://schemas.microsoft.com/office/drawing/2014/main" id="{E693D7BB-B168-A3C2-D5AB-612E89BC704A}"/>
              </a:ext>
            </a:extLst>
          </p:cNvPr>
          <p:cNvSpPr>
            <a:spLocks noChangeArrowheads="1"/>
          </p:cNvSpPr>
          <p:nvPr/>
        </p:nvSpPr>
        <p:spPr bwMode="auto">
          <a:xfrm>
            <a:off x="304800" y="1447800"/>
            <a:ext cx="8610600" cy="46290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spcBef>
                <a:spcPts val="813"/>
              </a:spcBef>
              <a:buClrTx/>
              <a:buFontTx/>
              <a:buNone/>
            </a:pPr>
            <a:r>
              <a:rPr lang="en-US" altLang="en-US" sz="3200" dirty="0"/>
              <a:t>Livorno is an Italian port city on the west </a:t>
            </a:r>
            <a:br>
              <a:rPr lang="en-US" altLang="en-US" sz="3200" dirty="0"/>
            </a:br>
            <a:r>
              <a:rPr lang="en-US" altLang="en-US" sz="3200" dirty="0"/>
              <a:t>coast of Tuscany. It's known for its </a:t>
            </a:r>
            <a:br>
              <a:rPr lang="en-US" altLang="en-US" sz="3200" dirty="0"/>
            </a:br>
            <a:r>
              <a:rPr lang="en-US" altLang="en-US" sz="3200" dirty="0"/>
              <a:t>seafood, Renaissance-era fortifications, and modern harbor with a cruise ship port. Its central </a:t>
            </a:r>
            <a:r>
              <a:rPr lang="en-US" altLang="en-US" sz="3200" dirty="0" err="1"/>
              <a:t>Terrazza</a:t>
            </a:r>
            <a:r>
              <a:rPr lang="en-US" altLang="en-US" sz="3200" dirty="0"/>
              <a:t> Mascagni, a waterside promenade with checkerboard paving, is the city's main gathering place. The bastions of the 16th-century Fortezza </a:t>
            </a:r>
            <a:r>
              <a:rPr lang="en-US" altLang="en-US" sz="3200" dirty="0" err="1"/>
              <a:t>Vecchia</a:t>
            </a:r>
            <a:r>
              <a:rPr lang="en-US" altLang="en-US" sz="3200" dirty="0"/>
              <a:t> face the harbor and open onto Livorno's canal-laced Venezia Nuova quarter.</a:t>
            </a:r>
          </a:p>
        </p:txBody>
      </p:sp>
      <p:pic>
        <p:nvPicPr>
          <p:cNvPr id="5" name="Picture 4">
            <a:extLst>
              <a:ext uri="{FF2B5EF4-FFF2-40B4-BE49-F238E27FC236}">
                <a16:creationId xmlns:a16="http://schemas.microsoft.com/office/drawing/2014/main" id="{C33A63EC-4A0A-9563-999F-8E92846FCF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1850" y="381000"/>
            <a:ext cx="1428750" cy="2095500"/>
          </a:xfrm>
          <a:prstGeom prst="rect">
            <a:avLst/>
          </a:prstGeom>
        </p:spPr>
      </p:pic>
    </p:spTree>
    <p:extLst>
      <p:ext uri="{BB962C8B-B14F-4D97-AF65-F5344CB8AC3E}">
        <p14:creationId xmlns:p14="http://schemas.microsoft.com/office/powerpoint/2010/main" val="3932433235"/>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1669CF81-4FDC-62B7-92D7-F56435E559AB}"/>
              </a:ext>
            </a:extLst>
          </p:cNvPr>
          <p:cNvSpPr>
            <a:spLocks noGrp="1" noChangeArrowheads="1"/>
          </p:cNvSpPr>
          <p:nvPr>
            <p:ph type="title"/>
          </p:nvPr>
        </p:nvSpPr>
        <p:spPr>
          <a:xfrm>
            <a:off x="685800" y="3810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Chiesa Santa Caterina da Siena</a:t>
            </a:r>
          </a:p>
        </p:txBody>
      </p:sp>
      <p:pic>
        <p:nvPicPr>
          <p:cNvPr id="17410" name="Picture 2">
            <a:extLst>
              <a:ext uri="{FF2B5EF4-FFF2-40B4-BE49-F238E27FC236}">
                <a16:creationId xmlns:a16="http://schemas.microsoft.com/office/drawing/2014/main" id="{C74A1B47-DD27-AB2E-69FF-F59C82059E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949450"/>
            <a:ext cx="4038600" cy="3079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Rectangle 3">
            <a:extLst>
              <a:ext uri="{FF2B5EF4-FFF2-40B4-BE49-F238E27FC236}">
                <a16:creationId xmlns:a16="http://schemas.microsoft.com/office/drawing/2014/main" id="{C3B5A1C7-18B6-2BCF-47BC-E15E1611EB98}"/>
              </a:ext>
            </a:extLst>
          </p:cNvPr>
          <p:cNvSpPr>
            <a:spLocks noChangeArrowheads="1"/>
          </p:cNvSpPr>
          <p:nvPr/>
        </p:nvSpPr>
        <p:spPr bwMode="auto">
          <a:xfrm>
            <a:off x="381000" y="1600200"/>
            <a:ext cx="4229100" cy="375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spcBef>
                <a:spcPts val="813"/>
              </a:spcBef>
              <a:buClrTx/>
              <a:buFontTx/>
              <a:buNone/>
            </a:pPr>
            <a:r>
              <a:rPr lang="en-US" altLang="en-US"/>
              <a:t>Chiesa Santa Caterina da Siena or the Church of Saint Caterina is a baroque church located in Livorno's New Venice district. Located close to the city center, the church is pretty hard to miss due to the 63-meter towering dome that makes it an even taller structure than the famous Leaning Tower of Pisa.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9E48F9B0-3AB8-DC8B-C487-1456905B50BC}"/>
              </a:ext>
            </a:extLst>
          </p:cNvPr>
          <p:cNvSpPr>
            <a:spLocks noGrp="1" noChangeArrowheads="1"/>
          </p:cNvSpPr>
          <p:nvPr>
            <p:ph type="title"/>
          </p:nvPr>
        </p:nvSpPr>
        <p:spPr>
          <a:xfrm>
            <a:off x="685800" y="1524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Central Market  </a:t>
            </a:r>
          </a:p>
        </p:txBody>
      </p:sp>
      <p:sp>
        <p:nvSpPr>
          <p:cNvPr id="18434" name="Rectangle 2">
            <a:extLst>
              <a:ext uri="{FF2B5EF4-FFF2-40B4-BE49-F238E27FC236}">
                <a16:creationId xmlns:a16="http://schemas.microsoft.com/office/drawing/2014/main" id="{014A4D96-627D-AD0F-B354-32BD139984B7}"/>
              </a:ext>
            </a:extLst>
          </p:cNvPr>
          <p:cNvSpPr>
            <a:spLocks noChangeArrowheads="1"/>
          </p:cNvSpPr>
          <p:nvPr/>
        </p:nvSpPr>
        <p:spPr bwMode="auto">
          <a:xfrm>
            <a:off x="152400" y="1219200"/>
            <a:ext cx="4191000" cy="535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813"/>
              </a:spcBef>
              <a:buClrTx/>
              <a:buFontTx/>
              <a:buNone/>
            </a:pPr>
            <a:r>
              <a:rPr lang="en-US" altLang="en-US"/>
              <a:t>Vettovaglie market or Central Market is an absolute must-see for anyone who has the slightest interest in Livorno cuisine. Widely considered a landmark in the local culinary scene, central market is one of Europe’s largest indoor markets. It was built in 1894, with its internal iron structure typical of most large buildings in the late 19th century. The design also incorporates elements of neo-classical and Liberty period architecture. Designed by Angiolo Badaloni.</a:t>
            </a:r>
          </a:p>
        </p:txBody>
      </p:sp>
      <p:pic>
        <p:nvPicPr>
          <p:cNvPr id="18435" name="Picture 3">
            <a:extLst>
              <a:ext uri="{FF2B5EF4-FFF2-40B4-BE49-F238E27FC236}">
                <a16:creationId xmlns:a16="http://schemas.microsoft.com/office/drawing/2014/main" id="{BB3EADBF-AE8E-5C8B-5944-FBCF637DD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219200"/>
            <a:ext cx="4724400" cy="314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a:extLst>
              <a:ext uri="{FF2B5EF4-FFF2-40B4-BE49-F238E27FC236}">
                <a16:creationId xmlns:a16="http://schemas.microsoft.com/office/drawing/2014/main" id="{2D8B55A3-F9E2-F220-01A8-CCEF8EAB04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368800"/>
            <a:ext cx="4724400" cy="314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34BBF638-3F55-5302-F7B0-CAF252C57258}"/>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Thanks For Coming</a:t>
            </a:r>
          </a:p>
        </p:txBody>
      </p:sp>
      <p:sp>
        <p:nvSpPr>
          <p:cNvPr id="23554" name="Rectangle 2">
            <a:extLst>
              <a:ext uri="{FF2B5EF4-FFF2-40B4-BE49-F238E27FC236}">
                <a16:creationId xmlns:a16="http://schemas.microsoft.com/office/drawing/2014/main" id="{CAAF58A8-B22F-6A3D-6A75-01B7A459C62B}"/>
              </a:ext>
            </a:extLst>
          </p:cNvPr>
          <p:cNvSpPr>
            <a:spLocks noGrp="1" noChangeArrowheads="1"/>
          </p:cNvSpPr>
          <p:nvPr>
            <p:ph type="body" idx="1"/>
          </p:nvPr>
        </p:nvSpPr>
        <p:spPr>
          <a:xfrm>
            <a:off x="685800" y="2003425"/>
            <a:ext cx="7770813" cy="4341813"/>
          </a:xfrm>
          <a:ln/>
        </p:spPr>
        <p:txBody>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If you have any more questions, Please ask.</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I will do my best to answer them for you.</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Have a great visit in Lavorno!</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70B05FE7-C92F-F86F-60CC-23E506E579E8}"/>
              </a:ext>
            </a:extLst>
          </p:cNvPr>
          <p:cNvSpPr>
            <a:spLocks noChangeArrowheads="1"/>
          </p:cNvSpPr>
          <p:nvPr/>
        </p:nvSpPr>
        <p:spPr bwMode="auto">
          <a:xfrm>
            <a:off x="685800" y="381000"/>
            <a:ext cx="77724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spcBef>
                <a:spcPts val="50"/>
              </a:spcBef>
              <a:spcAft>
                <a:spcPts val="50"/>
              </a:spcAft>
              <a:buClrTx/>
              <a:buFontTx/>
              <a:buNone/>
            </a:pPr>
            <a:r>
              <a:rPr lang="en-US" altLang="en-US" sz="4000" b="1" dirty="0"/>
              <a:t>What I Will Cover</a:t>
            </a:r>
          </a:p>
        </p:txBody>
      </p:sp>
      <p:sp>
        <p:nvSpPr>
          <p:cNvPr id="5122" name="Rectangle 2">
            <a:extLst>
              <a:ext uri="{FF2B5EF4-FFF2-40B4-BE49-F238E27FC236}">
                <a16:creationId xmlns:a16="http://schemas.microsoft.com/office/drawing/2014/main" id="{B5529A87-D114-6C53-4B3D-E304364D0E51}"/>
              </a:ext>
            </a:extLst>
          </p:cNvPr>
          <p:cNvSpPr>
            <a:spLocks noChangeArrowheads="1"/>
          </p:cNvSpPr>
          <p:nvPr/>
        </p:nvSpPr>
        <p:spPr bwMode="auto">
          <a:xfrm>
            <a:off x="457200" y="1382605"/>
            <a:ext cx="8229600" cy="49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spcBef>
                <a:spcPts val="50"/>
              </a:spcBef>
              <a:spcAft>
                <a:spcPts val="50"/>
              </a:spcAft>
              <a:buFont typeface="Wingdings" panose="05000000000000000000" pitchFamily="2" charset="2"/>
              <a:buChar char=""/>
            </a:pPr>
            <a:r>
              <a:rPr lang="en-US" altLang="en-US" sz="3000" dirty="0"/>
              <a:t>My Port Philosophy</a:t>
            </a:r>
          </a:p>
          <a:p>
            <a:pPr>
              <a:spcBef>
                <a:spcPts val="50"/>
              </a:spcBef>
              <a:spcAft>
                <a:spcPts val="50"/>
              </a:spcAft>
              <a:buFont typeface="Wingdings" panose="05000000000000000000" pitchFamily="2" charset="2"/>
              <a:buChar char=""/>
            </a:pPr>
            <a:r>
              <a:rPr lang="en-US" altLang="en-US" sz="3000" dirty="0"/>
              <a:t>Money</a:t>
            </a:r>
          </a:p>
          <a:p>
            <a:pPr>
              <a:spcBef>
                <a:spcPts val="50"/>
              </a:spcBef>
              <a:spcAft>
                <a:spcPts val="50"/>
              </a:spcAft>
              <a:buFont typeface="Wingdings" panose="05000000000000000000" pitchFamily="2" charset="2"/>
              <a:buChar char=""/>
            </a:pPr>
            <a:r>
              <a:rPr lang="en-US" altLang="en-US" sz="3000" dirty="0"/>
              <a:t>The Founding of Livorno </a:t>
            </a:r>
          </a:p>
          <a:p>
            <a:pPr>
              <a:spcBef>
                <a:spcPts val="50"/>
              </a:spcBef>
              <a:spcAft>
                <a:spcPts val="50"/>
              </a:spcAft>
              <a:buFont typeface="Wingdings" panose="05000000000000000000" pitchFamily="2" charset="2"/>
              <a:buChar char=""/>
            </a:pPr>
            <a:r>
              <a:rPr lang="en-US" altLang="en-US" sz="3000" dirty="0"/>
              <a:t>Don’t Miss the Ship</a:t>
            </a:r>
          </a:p>
          <a:p>
            <a:pPr>
              <a:spcBef>
                <a:spcPts val="50"/>
              </a:spcBef>
              <a:spcAft>
                <a:spcPts val="50"/>
              </a:spcAft>
              <a:buFont typeface="Wingdings" panose="05000000000000000000" pitchFamily="2" charset="2"/>
              <a:buChar char=""/>
            </a:pPr>
            <a:r>
              <a:rPr lang="en-US" altLang="en-US" sz="3000" dirty="0"/>
              <a:t>Cruise Terminal Information</a:t>
            </a:r>
          </a:p>
          <a:p>
            <a:pPr>
              <a:spcBef>
                <a:spcPts val="50"/>
              </a:spcBef>
              <a:spcAft>
                <a:spcPts val="50"/>
              </a:spcAft>
              <a:buFont typeface="Wingdings" panose="05000000000000000000" pitchFamily="2" charset="2"/>
              <a:buChar char=""/>
            </a:pPr>
            <a:r>
              <a:rPr lang="en-US" altLang="en-US" sz="3000" dirty="0"/>
              <a:t>Where is the Tourist Office?</a:t>
            </a:r>
          </a:p>
          <a:p>
            <a:pPr>
              <a:spcBef>
                <a:spcPts val="50"/>
              </a:spcBef>
              <a:spcAft>
                <a:spcPts val="50"/>
              </a:spcAft>
              <a:buFont typeface="Wingdings" panose="05000000000000000000" pitchFamily="2" charset="2"/>
              <a:buChar char=""/>
            </a:pPr>
            <a:r>
              <a:rPr lang="en-US" altLang="en-US" sz="3000" dirty="0"/>
              <a:t>A few interesting facts about Livorno</a:t>
            </a:r>
          </a:p>
          <a:p>
            <a:pPr>
              <a:spcBef>
                <a:spcPts val="50"/>
              </a:spcBef>
              <a:spcAft>
                <a:spcPts val="50"/>
              </a:spcAft>
              <a:buFont typeface="Wingdings" panose="05000000000000000000" pitchFamily="2" charset="2"/>
              <a:buChar char=""/>
            </a:pPr>
            <a:r>
              <a:rPr lang="en-US" altLang="en-US" sz="3000" dirty="0"/>
              <a:t>Places to see or at least consider</a:t>
            </a:r>
          </a:p>
          <a:p>
            <a:pPr>
              <a:spcBef>
                <a:spcPts val="50"/>
              </a:spcBef>
              <a:spcAft>
                <a:spcPts val="50"/>
              </a:spcAft>
              <a:buFont typeface="Wingdings" panose="05000000000000000000" pitchFamily="2" charset="2"/>
              <a:buChar char=""/>
            </a:pPr>
            <a:r>
              <a:rPr lang="en-US" altLang="en-US" sz="3000" dirty="0"/>
              <a:t>A few restaurant recommendations</a:t>
            </a:r>
          </a:p>
          <a:p>
            <a:pPr>
              <a:spcBef>
                <a:spcPts val="50"/>
              </a:spcBef>
              <a:spcAft>
                <a:spcPts val="50"/>
              </a:spcAft>
              <a:buFont typeface="Wingdings" panose="05000000000000000000" pitchFamily="2" charset="2"/>
              <a:buChar char=""/>
            </a:pPr>
            <a:r>
              <a:rPr lang="en-US" altLang="en-US" sz="3000" dirty="0"/>
              <a:t>Best way to get around Livorno</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D7165B90-050C-80E5-D03A-9E2DAE08A556}"/>
              </a:ext>
            </a:extLst>
          </p:cNvPr>
          <p:cNvSpPr>
            <a:spLocks noChangeArrowheads="1"/>
          </p:cNvSpPr>
          <p:nvPr/>
        </p:nvSpPr>
        <p:spPr bwMode="auto">
          <a:xfrm>
            <a:off x="0" y="381000"/>
            <a:ext cx="9144000" cy="69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lnSpc>
                <a:spcPct val="113000"/>
              </a:lnSpc>
              <a:buClrTx/>
              <a:buFontTx/>
              <a:buNone/>
            </a:pPr>
            <a:r>
              <a:rPr lang="en-US" altLang="en-US" sz="5200" b="1"/>
              <a:t>My Port Philosophy</a:t>
            </a:r>
          </a:p>
        </p:txBody>
      </p:sp>
      <p:sp>
        <p:nvSpPr>
          <p:cNvPr id="6146" name="Rectangle 2">
            <a:extLst>
              <a:ext uri="{FF2B5EF4-FFF2-40B4-BE49-F238E27FC236}">
                <a16:creationId xmlns:a16="http://schemas.microsoft.com/office/drawing/2014/main" id="{8A1F352A-0FFD-13DB-805E-CF2E73E3D503}"/>
              </a:ext>
            </a:extLst>
          </p:cNvPr>
          <p:cNvSpPr>
            <a:spLocks noChangeArrowheads="1"/>
          </p:cNvSpPr>
          <p:nvPr/>
        </p:nvSpPr>
        <p:spPr bwMode="auto">
          <a:xfrm>
            <a:off x="152400" y="1295400"/>
            <a:ext cx="8674100" cy="520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0213" indent="-32385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800" dirty="0">
                <a:solidFill>
                  <a:srgbClr val="000000"/>
                </a:solidFill>
                <a:latin typeface="Times New Roman" panose="02020603050405020304" pitchFamily="18" charset="0"/>
              </a:rPr>
              <a:t>I have been cruising for </a:t>
            </a:r>
            <a:r>
              <a:rPr lang="en-US" altLang="en-US" sz="2800">
                <a:solidFill>
                  <a:srgbClr val="000000"/>
                </a:solidFill>
                <a:latin typeface="Times New Roman" panose="02020603050405020304" pitchFamily="18" charset="0"/>
              </a:rPr>
              <a:t>over 4</a:t>
            </a:r>
            <a:r>
              <a:rPr lang="en-US" altLang="en-US" sz="2800"/>
              <a:t>5</a:t>
            </a:r>
            <a:r>
              <a:rPr lang="en-US" altLang="en-US" sz="2800">
                <a:solidFill>
                  <a:srgbClr val="000000"/>
                </a:solidFill>
                <a:latin typeface="Times New Roman" panose="02020603050405020304" pitchFamily="18" charset="0"/>
              </a:rPr>
              <a:t> </a:t>
            </a:r>
            <a:r>
              <a:rPr lang="en-US" altLang="en-US" sz="2800" dirty="0">
                <a:solidFill>
                  <a:srgbClr val="000000"/>
                </a:solidFill>
                <a:latin typeface="Times New Roman" panose="02020603050405020304" pitchFamily="18" charset="0"/>
              </a:rPr>
              <a:t>years and have taken over 100 cruises. </a:t>
            </a:r>
            <a:br>
              <a:rPr lang="en-US" altLang="en-US" sz="2800" dirty="0">
                <a:solidFill>
                  <a:srgbClr val="000000"/>
                </a:solidFill>
                <a:latin typeface="Times New Roman" panose="02020603050405020304" pitchFamily="18" charset="0"/>
              </a:rPr>
            </a:br>
            <a:r>
              <a:rPr lang="en-US" altLang="en-US" sz="2800" dirty="0">
                <a:solidFill>
                  <a:srgbClr val="000000"/>
                </a:solidFill>
                <a:latin typeface="Times New Roman" panose="02020603050405020304" pitchFamily="18" charset="0"/>
              </a:rPr>
              <a:t>So I consider myself an experienced cruiser.</a:t>
            </a:r>
          </a:p>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800" dirty="0">
                <a:solidFill>
                  <a:srgbClr val="000000"/>
                </a:solidFill>
                <a:latin typeface="Times New Roman" panose="02020603050405020304" pitchFamily="18" charset="0"/>
              </a:rPr>
              <a:t>The information I will present is based on those many years of experience.</a:t>
            </a:r>
          </a:p>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800" dirty="0">
                <a:solidFill>
                  <a:srgbClr val="000000"/>
                </a:solidFill>
                <a:latin typeface="Times New Roman" panose="02020603050405020304" pitchFamily="18" charset="0"/>
              </a:rPr>
              <a:t>When I am on a cruise where the city I want to visit is not the port city, I always recommend taking a ship’s tour.</a:t>
            </a:r>
          </a:p>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800" dirty="0">
                <a:solidFill>
                  <a:srgbClr val="000000"/>
                </a:solidFill>
                <a:latin typeface="Times New Roman" panose="02020603050405020304" pitchFamily="18" charset="0"/>
              </a:rPr>
              <a:t>But when I am in a port with multiple attractions nearby and easy to see on my own - I will do it on my own.</a:t>
            </a:r>
          </a:p>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800" dirty="0">
                <a:solidFill>
                  <a:srgbClr val="000000"/>
                </a:solidFill>
                <a:latin typeface="Times New Roman" panose="02020603050405020304" pitchFamily="18" charset="0"/>
              </a:rPr>
              <a:t>This presentation is for that type of port.</a:t>
            </a:r>
          </a:p>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altLang="en-US" sz="2800" dirty="0">
              <a:solidFill>
                <a:srgbClr val="000000"/>
              </a:solidFill>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395920AB-6CB5-7889-614C-C68727C11883}"/>
              </a:ext>
            </a:extLst>
          </p:cNvPr>
          <p:cNvSpPr>
            <a:spLocks noChangeArrowheads="1"/>
          </p:cNvSpPr>
          <p:nvPr/>
        </p:nvSpPr>
        <p:spPr bwMode="auto">
          <a:xfrm>
            <a:off x="685800" y="304800"/>
            <a:ext cx="77724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4400" b="1"/>
              <a:t>Money</a:t>
            </a:r>
          </a:p>
        </p:txBody>
      </p:sp>
      <p:sp>
        <p:nvSpPr>
          <p:cNvPr id="7170" name="Rectangle 2">
            <a:extLst>
              <a:ext uri="{FF2B5EF4-FFF2-40B4-BE49-F238E27FC236}">
                <a16:creationId xmlns:a16="http://schemas.microsoft.com/office/drawing/2014/main" id="{E34717D4-9CEA-9C3C-AA92-A950DDA37A6F}"/>
              </a:ext>
            </a:extLst>
          </p:cNvPr>
          <p:cNvSpPr>
            <a:spLocks noChangeArrowheads="1"/>
          </p:cNvSpPr>
          <p:nvPr/>
        </p:nvSpPr>
        <p:spPr bwMode="auto">
          <a:xfrm>
            <a:off x="457200" y="1524000"/>
            <a:ext cx="8229600" cy="234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hangingPunct="0">
              <a:lnSpc>
                <a:spcPct val="93000"/>
              </a:lnSpc>
              <a:spcBef>
                <a:spcPts val="25"/>
              </a:spcBef>
              <a:spcAft>
                <a:spcPts val="25"/>
              </a:spcAft>
              <a:buClrTx/>
              <a:buFontTx/>
              <a:buNone/>
            </a:pPr>
            <a:r>
              <a:rPr lang="en-US" altLang="en-US" b="1">
                <a:cs typeface="Arial" panose="020B0604020202020204" pitchFamily="34" charset="0"/>
              </a:rPr>
              <a:t>The euro is the official currency of 20 European Union countries which collectively make up the euro area, also known as the euro zone.</a:t>
            </a:r>
          </a:p>
          <a:p>
            <a:pPr hangingPunct="0">
              <a:lnSpc>
                <a:spcPct val="93000"/>
              </a:lnSpc>
              <a:spcBef>
                <a:spcPts val="25"/>
              </a:spcBef>
              <a:spcAft>
                <a:spcPts val="25"/>
              </a:spcAft>
              <a:buClrTx/>
              <a:buFontTx/>
              <a:buNone/>
            </a:pPr>
            <a:endParaRPr lang="en-US" altLang="en-US" b="1">
              <a:cs typeface="Arial" panose="020B0604020202020204" pitchFamily="34" charset="0"/>
            </a:endParaRPr>
          </a:p>
          <a:p>
            <a:pPr algn="ctr" hangingPunct="0">
              <a:lnSpc>
                <a:spcPct val="93000"/>
              </a:lnSpc>
              <a:spcBef>
                <a:spcPts val="25"/>
              </a:spcBef>
              <a:spcAft>
                <a:spcPts val="25"/>
              </a:spcAft>
              <a:buClrTx/>
              <a:buFontTx/>
              <a:buNone/>
            </a:pPr>
            <a:r>
              <a:rPr lang="en-US" altLang="en-US">
                <a:cs typeface="Segoe UI" panose="020B0502040204020203" pitchFamily="34" charset="0"/>
              </a:rPr>
              <a:t>Official Exchange is $1.079 US to €1 </a:t>
            </a:r>
          </a:p>
          <a:p>
            <a:pPr hangingPunct="0">
              <a:lnSpc>
                <a:spcPct val="113000"/>
              </a:lnSpc>
              <a:spcBef>
                <a:spcPts val="1088"/>
              </a:spcBef>
              <a:spcAft>
                <a:spcPts val="25"/>
              </a:spcAft>
              <a:buClrTx/>
              <a:buFontTx/>
              <a:buNone/>
            </a:pPr>
            <a:endParaRPr lang="en-US" altLang="en-US">
              <a:cs typeface="Segoe UI" panose="020B0502040204020203" pitchFamily="34" charset="0"/>
            </a:endParaRPr>
          </a:p>
        </p:txBody>
      </p:sp>
      <p:pic>
        <p:nvPicPr>
          <p:cNvPr id="7171" name="Picture 3">
            <a:extLst>
              <a:ext uri="{FF2B5EF4-FFF2-40B4-BE49-F238E27FC236}">
                <a16:creationId xmlns:a16="http://schemas.microsoft.com/office/drawing/2014/main" id="{DD9C2327-F470-EA04-5E8D-F262827AA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352800"/>
            <a:ext cx="3962400" cy="2916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74C7FB53-B76F-C548-0B5F-412B704CE0F8}"/>
              </a:ext>
            </a:extLst>
          </p:cNvPr>
          <p:cNvSpPr>
            <a:spLocks noGrp="1" noChangeArrowheads="1"/>
          </p:cNvSpPr>
          <p:nvPr>
            <p:ph type="title"/>
          </p:nvPr>
        </p:nvSpPr>
        <p:spPr>
          <a:xfrm>
            <a:off x="685800" y="3810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dirty="0"/>
              <a:t>The Founding of Livorno </a:t>
            </a:r>
          </a:p>
        </p:txBody>
      </p:sp>
      <p:sp>
        <p:nvSpPr>
          <p:cNvPr id="4098" name="Rectangle 2">
            <a:extLst>
              <a:ext uri="{FF2B5EF4-FFF2-40B4-BE49-F238E27FC236}">
                <a16:creationId xmlns:a16="http://schemas.microsoft.com/office/drawing/2014/main" id="{EE3E0A04-C713-25CA-5878-1BC13D9A2F4F}"/>
              </a:ext>
            </a:extLst>
          </p:cNvPr>
          <p:cNvSpPr>
            <a:spLocks noGrp="1" noChangeArrowheads="1"/>
          </p:cNvSpPr>
          <p:nvPr>
            <p:ph type="body" idx="1"/>
          </p:nvPr>
        </p:nvSpPr>
        <p:spPr>
          <a:xfrm>
            <a:off x="304800" y="1524000"/>
            <a:ext cx="8610600" cy="5181600"/>
          </a:xfrm>
          <a:ln/>
        </p:spPr>
        <p:txBody>
          <a:bodyPr/>
          <a:lstStyle/>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Livorno’s greatest importance dates from the rule of the Florentine Medici family. Cosimo I initiated the construction of the Medici Harbour in 1571; and Ferdinand I, grand duke of Tuscany from 1587 to 1609, gave asylum to many Roman Catholic refugees from England as well as Jews and Moors from Spain and Portugal. This launched the community as a commercial center. Among the princes of Habsburg-Lorraine who succeeded the Medicis, the last, Leopold II (1747–92), is of particular importance; he enlarged the city, gave privileges to foreign merchants, and had the great curved breakwater built to protect the port from the open sea. Livorno flourished as a free port from 1675 until it became part of the Kingdom of Italy in 1860. Much of the city has been rebuilt according to the original general plan after sustaining severe damage by bombing during World War II.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85337F9A-E004-00D6-BF59-781A0C404D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574800"/>
            <a:ext cx="2438400" cy="162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3D689751-24EF-DEA3-ED15-2210A4191FAC}"/>
              </a:ext>
            </a:extLst>
          </p:cNvPr>
          <p:cNvSpPr txBox="1"/>
          <p:nvPr/>
        </p:nvSpPr>
        <p:spPr>
          <a:xfrm>
            <a:off x="381000" y="1415756"/>
            <a:ext cx="8305800" cy="4908844"/>
          </a:xfrm>
          <a:prstGeom prst="rect">
            <a:avLst/>
          </a:prstGeom>
          <a:noFill/>
        </p:spPr>
        <p:txBody>
          <a:bodyPr wrap="square">
            <a:spAutoFit/>
          </a:bodyPr>
          <a:lstStyle/>
          <a:p>
            <a:pPr hangingPunct="0">
              <a:lnSpc>
                <a:spcPct val="93000"/>
              </a:lnSpc>
              <a:spcBef>
                <a:spcPts val="50"/>
              </a:spcBef>
              <a:spcAft>
                <a:spcPts val="50"/>
              </a:spcAft>
              <a:buClrTx/>
              <a:buFontTx/>
              <a:buNone/>
            </a:pPr>
            <a:r>
              <a:rPr lang="en-US" altLang="en-US" sz="2000" b="1" dirty="0">
                <a:solidFill>
                  <a:schemeClr val="tx1"/>
                </a:solidFill>
              </a:rPr>
              <a:t>How to Avoid Missing Your Ship:</a:t>
            </a:r>
          </a:p>
          <a:p>
            <a:pPr hangingPunct="0">
              <a:lnSpc>
                <a:spcPct val="93000"/>
              </a:lnSpc>
              <a:spcBef>
                <a:spcPts val="50"/>
              </a:spcBef>
              <a:spcAft>
                <a:spcPts val="50"/>
              </a:spcAft>
              <a:buClrTx/>
              <a:buFontTx/>
              <a:buNone/>
            </a:pPr>
            <a:r>
              <a:rPr lang="en-US" altLang="en-US" sz="2000" dirty="0">
                <a:solidFill>
                  <a:schemeClr val="tx1"/>
                </a:solidFill>
              </a:rPr>
              <a:t>Pay attention to the time. - Ship time and local time are </a:t>
            </a:r>
            <a:br>
              <a:rPr lang="en-US" altLang="en-US" sz="2000" dirty="0">
                <a:solidFill>
                  <a:schemeClr val="tx1"/>
                </a:solidFill>
              </a:rPr>
            </a:br>
            <a:r>
              <a:rPr lang="en-US" altLang="en-US" sz="2000" dirty="0">
                <a:solidFill>
                  <a:schemeClr val="tx1"/>
                </a:solidFill>
              </a:rPr>
              <a:t>often different. Put a return-to-ship reminder on your phone.</a:t>
            </a:r>
          </a:p>
          <a:p>
            <a:pPr hangingPunct="0">
              <a:lnSpc>
                <a:spcPct val="93000"/>
              </a:lnSpc>
              <a:spcBef>
                <a:spcPts val="50"/>
              </a:spcBef>
              <a:spcAft>
                <a:spcPts val="50"/>
              </a:spcAft>
              <a:buClrTx/>
              <a:buFontTx/>
              <a:buNone/>
            </a:pPr>
            <a:r>
              <a:rPr lang="en-US" altLang="en-US" sz="2000" b="1" dirty="0">
                <a:solidFill>
                  <a:schemeClr val="tx1"/>
                </a:solidFill>
              </a:rPr>
              <a:t>Choose excursions wisely:	</a:t>
            </a:r>
          </a:p>
          <a:p>
            <a:pPr hangingPunct="0">
              <a:lnSpc>
                <a:spcPct val="93000"/>
              </a:lnSpc>
              <a:spcBef>
                <a:spcPts val="50"/>
              </a:spcBef>
              <a:spcAft>
                <a:spcPts val="50"/>
              </a:spcAft>
              <a:buClrTx/>
              <a:buFontTx/>
              <a:buNone/>
            </a:pPr>
            <a:r>
              <a:rPr lang="en-US" altLang="en-US" sz="2000" dirty="0">
                <a:solidFill>
                  <a:schemeClr val="tx1"/>
                </a:solidFill>
              </a:rPr>
              <a:t>If a ship-sponsored excursion is late returning to port, the </a:t>
            </a:r>
            <a:br>
              <a:rPr lang="en-US" altLang="en-US" sz="2000" dirty="0">
                <a:solidFill>
                  <a:schemeClr val="tx1"/>
                </a:solidFill>
              </a:rPr>
            </a:br>
            <a:r>
              <a:rPr lang="en-US" altLang="en-US" sz="2000" dirty="0">
                <a:solidFill>
                  <a:schemeClr val="tx1"/>
                </a:solidFill>
              </a:rPr>
              <a:t>ship will wait, but not for excursions taken on your own.</a:t>
            </a:r>
          </a:p>
          <a:p>
            <a:pPr hangingPunct="0">
              <a:lnSpc>
                <a:spcPct val="93000"/>
              </a:lnSpc>
              <a:spcBef>
                <a:spcPts val="50"/>
              </a:spcBef>
              <a:spcAft>
                <a:spcPts val="50"/>
              </a:spcAft>
              <a:buClrTx/>
              <a:buFontTx/>
              <a:buNone/>
            </a:pPr>
            <a:r>
              <a:rPr lang="en-US" altLang="en-US" sz="2000" b="1" dirty="0">
                <a:solidFill>
                  <a:schemeClr val="tx1"/>
                </a:solidFill>
              </a:rPr>
              <a:t>Be Prepared:</a:t>
            </a:r>
          </a:p>
          <a:p>
            <a:pPr hangingPunct="0">
              <a:lnSpc>
                <a:spcPct val="93000"/>
              </a:lnSpc>
              <a:spcBef>
                <a:spcPts val="50"/>
              </a:spcBef>
              <a:spcAft>
                <a:spcPts val="50"/>
              </a:spcAft>
              <a:buClrTx/>
              <a:buFontTx/>
              <a:buNone/>
            </a:pPr>
            <a:r>
              <a:rPr lang="en-US" altLang="en-US" sz="2000" dirty="0">
                <a:solidFill>
                  <a:schemeClr val="tx1"/>
                </a:solidFill>
              </a:rPr>
              <a:t>Have your Passport, Credit Card, and phone numbers for the ship port agent. </a:t>
            </a:r>
          </a:p>
          <a:p>
            <a:pPr hangingPunct="0">
              <a:lnSpc>
                <a:spcPct val="93000"/>
              </a:lnSpc>
              <a:spcBef>
                <a:spcPts val="50"/>
              </a:spcBef>
              <a:spcAft>
                <a:spcPts val="50"/>
              </a:spcAft>
              <a:buClrTx/>
              <a:buFontTx/>
              <a:buNone/>
            </a:pPr>
            <a:r>
              <a:rPr lang="en-US" altLang="en-US" sz="2000" b="1" dirty="0">
                <a:solidFill>
                  <a:schemeClr val="tx1"/>
                </a:solidFill>
              </a:rPr>
              <a:t>What to Do If You Miss the Ship:</a:t>
            </a:r>
            <a:br>
              <a:rPr lang="en-US" altLang="en-US" sz="2000" b="1" dirty="0">
                <a:solidFill>
                  <a:schemeClr val="tx1"/>
                </a:solidFill>
              </a:rPr>
            </a:br>
            <a:r>
              <a:rPr lang="en-US" altLang="en-US" sz="2000" dirty="0">
                <a:solidFill>
                  <a:schemeClr val="tx1"/>
                </a:solidFill>
              </a:rPr>
              <a:t>Most cruise lines have port agents stationed in the port area to assist if your ship has left without you. Sometimes, when cruisers are late returning to the vessel, the ship's crew may remove the passengers' essential items -- passports, cell phones, and medication -- from the ship to leave with the port agents. </a:t>
            </a:r>
            <a:br>
              <a:rPr lang="en-US" altLang="en-US" sz="2000" dirty="0">
                <a:solidFill>
                  <a:schemeClr val="tx1"/>
                </a:solidFill>
              </a:rPr>
            </a:br>
            <a:endParaRPr lang="en-US" altLang="en-US" sz="2000" dirty="0">
              <a:solidFill>
                <a:schemeClr val="tx1"/>
              </a:solidFill>
            </a:endParaRPr>
          </a:p>
          <a:p>
            <a:pPr algn="ctr" hangingPunct="0">
              <a:lnSpc>
                <a:spcPct val="93000"/>
              </a:lnSpc>
              <a:spcBef>
                <a:spcPts val="50"/>
              </a:spcBef>
              <a:spcAft>
                <a:spcPts val="50"/>
              </a:spcAft>
              <a:buClrTx/>
              <a:buFontTx/>
              <a:buNone/>
            </a:pPr>
            <a:r>
              <a:rPr lang="en-US" altLang="en-US" sz="2000" b="1" i="1" dirty="0">
                <a:solidFill>
                  <a:schemeClr val="tx1"/>
                </a:solidFill>
              </a:rPr>
              <a:t>The Port Officials can help you with contacting your ship </a:t>
            </a:r>
            <a:br>
              <a:rPr lang="en-US" altLang="en-US" sz="2000" b="1" i="1" dirty="0">
                <a:solidFill>
                  <a:schemeClr val="tx1"/>
                </a:solidFill>
              </a:rPr>
            </a:br>
            <a:r>
              <a:rPr lang="en-US" altLang="en-US" sz="2000" b="1" i="1" dirty="0">
                <a:solidFill>
                  <a:schemeClr val="tx1"/>
                </a:solidFill>
              </a:rPr>
              <a:t>and making necessary travel arrangements</a:t>
            </a:r>
            <a:r>
              <a:rPr lang="en-US" altLang="en-US" b="1" i="1" dirty="0">
                <a:solidFill>
                  <a:schemeClr val="tx1"/>
                </a:solidFill>
              </a:rPr>
              <a:t>.</a:t>
            </a:r>
          </a:p>
        </p:txBody>
      </p:sp>
      <p:sp>
        <p:nvSpPr>
          <p:cNvPr id="5" name="TextBox 4">
            <a:extLst>
              <a:ext uri="{FF2B5EF4-FFF2-40B4-BE49-F238E27FC236}">
                <a16:creationId xmlns:a16="http://schemas.microsoft.com/office/drawing/2014/main" id="{5032400D-06E3-08F2-D731-289BB03D4A32}"/>
              </a:ext>
            </a:extLst>
          </p:cNvPr>
          <p:cNvSpPr txBox="1"/>
          <p:nvPr/>
        </p:nvSpPr>
        <p:spPr>
          <a:xfrm>
            <a:off x="533400" y="228600"/>
            <a:ext cx="8001000" cy="830997"/>
          </a:xfrm>
          <a:prstGeom prst="rect">
            <a:avLst/>
          </a:prstGeom>
          <a:noFill/>
        </p:spPr>
        <p:txBody>
          <a:bodyPr wrap="square">
            <a:spAutoFit/>
          </a:bodyPr>
          <a:lstStyle/>
          <a:p>
            <a:pPr algn="ctr">
              <a:buClrTx/>
              <a:buFontTx/>
              <a:buNone/>
            </a:pPr>
            <a:r>
              <a:rPr lang="en-US" altLang="en-US" sz="4800" b="1" dirty="0">
                <a:solidFill>
                  <a:schemeClr val="tx1"/>
                </a:solidFill>
              </a:rPr>
              <a:t>Don’t Miss the Ship</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4C792AED-2C35-9F1A-425D-AA4FAC04DD08}"/>
              </a:ext>
            </a:extLst>
          </p:cNvPr>
          <p:cNvSpPr>
            <a:spLocks noGrp="1" noChangeArrowheads="1"/>
          </p:cNvSpPr>
          <p:nvPr>
            <p:ph type="title"/>
          </p:nvPr>
        </p:nvSpPr>
        <p:spPr>
          <a:xfrm>
            <a:off x="685800" y="1524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Cruise Terminal Info</a:t>
            </a:r>
          </a:p>
        </p:txBody>
      </p:sp>
      <p:sp>
        <p:nvSpPr>
          <p:cNvPr id="11266" name="Rectangle 2">
            <a:extLst>
              <a:ext uri="{FF2B5EF4-FFF2-40B4-BE49-F238E27FC236}">
                <a16:creationId xmlns:a16="http://schemas.microsoft.com/office/drawing/2014/main" id="{712FDD2C-49C2-FA71-8766-4B3CC4DF5CCB}"/>
              </a:ext>
            </a:extLst>
          </p:cNvPr>
          <p:cNvSpPr>
            <a:spLocks noGrp="1" noChangeArrowheads="1"/>
          </p:cNvSpPr>
          <p:nvPr>
            <p:ph type="body" idx="1"/>
          </p:nvPr>
        </p:nvSpPr>
        <p:spPr>
          <a:xfrm>
            <a:off x="152400" y="1295400"/>
            <a:ext cx="3886200" cy="47244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As you walk off the ship, all you will most likely see is:</a:t>
            </a:r>
          </a:p>
          <a:p>
            <a:pPr>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a few tables set up by car rental companies</a:t>
            </a:r>
          </a:p>
          <a:p>
            <a:pPr>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a few taxis ready to take you to longer destinations (half-day tours to Florence, Pisa, around Tuscany)</a:t>
            </a:r>
          </a:p>
          <a:p>
            <a:pPr>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Private tour vans that take you on the adventure you have always wanted.</a:t>
            </a:r>
          </a:p>
        </p:txBody>
      </p:sp>
      <p:pic>
        <p:nvPicPr>
          <p:cNvPr id="11267" name="Picture 3">
            <a:extLst>
              <a:ext uri="{FF2B5EF4-FFF2-40B4-BE49-F238E27FC236}">
                <a16:creationId xmlns:a16="http://schemas.microsoft.com/office/drawing/2014/main" id="{A83D7B14-1BFC-23F2-9DB9-53DE1565E6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1143000"/>
            <a:ext cx="4845050" cy="525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2110FB50-2D68-9C12-EF33-34629FD25F84}"/>
              </a:ext>
            </a:extLst>
          </p:cNvPr>
          <p:cNvSpPr>
            <a:spLocks noGrp="1" noChangeArrowheads="1"/>
          </p:cNvSpPr>
          <p:nvPr>
            <p:ph type="title"/>
          </p:nvPr>
        </p:nvSpPr>
        <p:spPr>
          <a:xfrm>
            <a:off x="685800" y="1524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Cruise Terminal Bus</a:t>
            </a:r>
          </a:p>
        </p:txBody>
      </p:sp>
      <p:sp>
        <p:nvSpPr>
          <p:cNvPr id="10242" name="Rectangle 2">
            <a:extLst>
              <a:ext uri="{FF2B5EF4-FFF2-40B4-BE49-F238E27FC236}">
                <a16:creationId xmlns:a16="http://schemas.microsoft.com/office/drawing/2014/main" id="{0F27D70A-A3A2-9547-62FC-4A8F5CCB6327}"/>
              </a:ext>
            </a:extLst>
          </p:cNvPr>
          <p:cNvSpPr>
            <a:spLocks noGrp="1" noChangeArrowheads="1"/>
          </p:cNvSpPr>
          <p:nvPr>
            <p:ph type="body" idx="1"/>
          </p:nvPr>
        </p:nvSpPr>
        <p:spPr>
          <a:xfrm>
            <a:off x="152400" y="1295400"/>
            <a:ext cx="4114800" cy="44196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b="1" i="1"/>
              <a:t>Our ship will dock far away from the cruise terminal buildings</a:t>
            </a:r>
            <a:r>
              <a:rPr lang="en-US" altLang="en-US" sz="2000" b="1"/>
              <a:t>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a:t>Large ships dock at commercial piers in this large port. A shuttle will be provided to drop you off near Piazza Grande.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b="1"/>
              <a:t>Cruise Bus Route</a:t>
            </a:r>
            <a:br>
              <a:rPr lang="en-US" altLang="en-US" sz="2000" b="1"/>
            </a:br>
            <a:r>
              <a:rPr lang="en-US" altLang="en-US" sz="2000"/>
              <a:t>The Cruise Bus runs from all of the cruise port terminals to the Piazza Grande.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a:t>The bus is wheelchair accessible.</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b="1"/>
              <a:t>Cruise Terminal Bus is FREE!</a:t>
            </a:r>
          </a:p>
        </p:txBody>
      </p:sp>
      <p:pic>
        <p:nvPicPr>
          <p:cNvPr id="10243" name="Picture 3">
            <a:extLst>
              <a:ext uri="{FF2B5EF4-FFF2-40B4-BE49-F238E27FC236}">
                <a16:creationId xmlns:a16="http://schemas.microsoft.com/office/drawing/2014/main" id="{9350CCCE-0381-C663-70A2-78307C3146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325" y="1295400"/>
            <a:ext cx="4613275" cy="3517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1717</Words>
  <Application>Microsoft Office PowerPoint</Application>
  <PresentationFormat>On-screen Show (4:3)</PresentationFormat>
  <Paragraphs>96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Segoe UI</vt:lpstr>
      <vt:lpstr>Times New Roman</vt:lpstr>
      <vt:lpstr>Wingdings</vt:lpstr>
      <vt:lpstr>Office Theme</vt:lpstr>
      <vt:lpstr>Livorno, Italy</vt:lpstr>
      <vt:lpstr>Livorno, Italy</vt:lpstr>
      <vt:lpstr>PowerPoint Presentation</vt:lpstr>
      <vt:lpstr>PowerPoint Presentation</vt:lpstr>
      <vt:lpstr>PowerPoint Presentation</vt:lpstr>
      <vt:lpstr>The Founding of Livorno </vt:lpstr>
      <vt:lpstr>PowerPoint Presentation</vt:lpstr>
      <vt:lpstr>Cruise Terminal Info</vt:lpstr>
      <vt:lpstr>Cruise Terminal Bus</vt:lpstr>
      <vt:lpstr>We’re Not Here Alone</vt:lpstr>
      <vt:lpstr>Official Livorno Tourist Offices</vt:lpstr>
      <vt:lpstr>Getting Around </vt:lpstr>
      <vt:lpstr> Walking</vt:lpstr>
      <vt:lpstr>City Bus</vt:lpstr>
      <vt:lpstr>Hop-On Hop-Off Bus Tour</vt:lpstr>
      <vt:lpstr>Terrazza Mascagni </vt:lpstr>
      <vt:lpstr>Fortezza Vecchia</vt:lpstr>
      <vt:lpstr>Fortezza Nuova </vt:lpstr>
      <vt:lpstr>Little Venice </vt:lpstr>
      <vt:lpstr>Chiesa Santa Caterina da Siena</vt:lpstr>
      <vt:lpstr>Central Market  </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Livorno, Italy</dc:title>
  <dc:creator>Marc Silver</dc:creator>
  <cp:lastModifiedBy>Marc Silver</cp:lastModifiedBy>
  <cp:revision>6</cp:revision>
  <dcterms:modified xsi:type="dcterms:W3CDTF">2024-09-19T23:37:24Z</dcterms:modified>
</cp:coreProperties>
</file>