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82" r:id="rId2"/>
    <p:sldId id="256" r:id="rId3"/>
    <p:sldId id="257" r:id="rId4"/>
    <p:sldId id="258" r:id="rId5"/>
    <p:sldId id="27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80" r:id="rId26"/>
    <p:sldId id="281" r:id="rId27"/>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C2B0B-A226-4D3C-89CF-8545A8B52E66}" v="2" dt="2024-04-04T19:53:38.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1" d="100"/>
          <a:sy n="81" d="100"/>
        </p:scale>
        <p:origin x="112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20DC2B0B-A226-4D3C-89CF-8545A8B52E66}"/>
    <pc:docChg chg="modSld sldOrd">
      <pc:chgData name="Marc Silver" userId="5483e828a1166d9a" providerId="LiveId" clId="{20DC2B0B-A226-4D3C-89CF-8545A8B52E66}" dt="2024-04-04T19:55:34.824" v="11" actId="1076"/>
      <pc:docMkLst>
        <pc:docMk/>
      </pc:docMkLst>
      <pc:sldChg chg="modSp mod">
        <pc:chgData name="Marc Silver" userId="5483e828a1166d9a" providerId="LiveId" clId="{20DC2B0B-A226-4D3C-89CF-8545A8B52E66}" dt="2024-04-04T19:50:44.345" v="6" actId="6549"/>
        <pc:sldMkLst>
          <pc:docMk/>
          <pc:sldMk cId="0" sldId="258"/>
        </pc:sldMkLst>
        <pc:spChg chg="mod">
          <ac:chgData name="Marc Silver" userId="5483e828a1166d9a" providerId="LiveId" clId="{20DC2B0B-A226-4D3C-89CF-8545A8B52E66}" dt="2024-04-04T19:50:44.345" v="6" actId="6549"/>
          <ac:spMkLst>
            <pc:docMk/>
            <pc:sldMk cId="0" sldId="258"/>
            <ac:spMk id="5122" creationId="{9E1137B7-0364-2183-58DF-E50D8BE11DCF}"/>
          </ac:spMkLst>
        </pc:spChg>
      </pc:sldChg>
      <pc:sldChg chg="modSp mod">
        <pc:chgData name="Marc Silver" userId="5483e828a1166d9a" providerId="LiveId" clId="{20DC2B0B-A226-4D3C-89CF-8545A8B52E66}" dt="2024-04-04T19:51:05.997" v="7" actId="20577"/>
        <pc:sldMkLst>
          <pc:docMk/>
          <pc:sldMk cId="0" sldId="263"/>
        </pc:sldMkLst>
        <pc:spChg chg="mod">
          <ac:chgData name="Marc Silver" userId="5483e828a1166d9a" providerId="LiveId" clId="{20DC2B0B-A226-4D3C-89CF-8545A8B52E66}" dt="2024-04-04T19:51:05.997" v="7" actId="20577"/>
          <ac:spMkLst>
            <pc:docMk/>
            <pc:sldMk cId="0" sldId="263"/>
            <ac:spMk id="10241" creationId="{8AA2BF3E-4DB5-830A-3397-A9F8C4B04294}"/>
          </ac:spMkLst>
        </pc:spChg>
      </pc:sldChg>
      <pc:sldChg chg="setBg">
        <pc:chgData name="Marc Silver" userId="5483e828a1166d9a" providerId="LiveId" clId="{20DC2B0B-A226-4D3C-89CF-8545A8B52E66}" dt="2024-04-04T19:53:38.320" v="9"/>
        <pc:sldMkLst>
          <pc:docMk/>
          <pc:sldMk cId="0" sldId="267"/>
        </pc:sldMkLst>
      </pc:sldChg>
      <pc:sldChg chg="modSp mod ord">
        <pc:chgData name="Marc Silver" userId="5483e828a1166d9a" providerId="LiveId" clId="{20DC2B0B-A226-4D3C-89CF-8545A8B52E66}" dt="2024-04-04T19:55:34.824" v="11" actId="1076"/>
        <pc:sldMkLst>
          <pc:docMk/>
          <pc:sldMk cId="299774894" sldId="282"/>
        </pc:sldMkLst>
        <pc:picChg chg="mod">
          <ac:chgData name="Marc Silver" userId="5483e828a1166d9a" providerId="LiveId" clId="{20DC2B0B-A226-4D3C-89CF-8545A8B52E66}" dt="2024-04-04T19:55:34.824" v="11" actId="1076"/>
          <ac:picMkLst>
            <pc:docMk/>
            <pc:sldMk cId="299774894" sldId="282"/>
            <ac:picMk id="5" creationId="{36A5ED68-9437-B897-0A25-1471FC666A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2248C27B-30AC-5914-2851-099FB3807531}"/>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4E4F5100-1AA0-19E5-9B5A-9A58B9656C0D}"/>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C997FE9-51F4-BAC6-2BBD-D2702D7D897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4134E905-5C8D-088F-B4A8-360228DD23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1583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A6C1DBF0-1572-43F2-9ABC-75E213BB3C5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E188C810-6BA8-529C-BDDD-CD8FE96ED91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C88E15E8-676D-852D-288F-40FC8A5D53C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636E7F70-57F7-6300-C032-D80653ACBA3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B316E5E-B2EB-2F40-977F-B7FA5D21971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706F6497-C912-FD72-2F90-B951DDD1E94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FB457C98-23C5-B8B7-8D9C-A66BC08C696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E3BCB809-6C1E-A226-FBDA-F975A5D5A82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16098DFD-194B-0299-FDAB-587A7F8E5E8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7780F272-18A9-C537-9A91-FD3B0D8A30D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3235FDC1-DB17-F098-B484-5905DC5D86E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9E51F9D2-F0C5-24C5-61B2-09D98A3863E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01FDB804-32E0-CE52-F6C8-9F1FDBFA100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4D715F9A-1C9E-F077-D1EC-1DB812BE76A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9B6A103-A45A-BBFD-EFFE-C61A6740B83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CB0496DF-27E3-2456-0029-6F2A21CEF6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11E723AB-1094-BC82-5B2E-30E186B828D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1DD31C22-0508-40F2-FFD4-726CCF3DB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9710E762-A8A5-2B30-2A2E-D546A22290D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B8A0DFA-F306-25B0-FA75-5419BA4A616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C997FE9-51F4-BAC6-2BBD-D2702D7D897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4134E905-5C8D-088F-B4A8-360228DD23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6DFB4BC2-1C0C-60AF-DD44-9AB9AAD6B24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5CCEA1CF-7220-E7DD-5C6F-6377491D99B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57B7D63-3E11-6A54-C350-B6E961C58B2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C087CEDD-C055-7986-2D41-8C191AAE658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BB774C93-FCE7-43F2-3385-BB6439A59DC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7439FC6A-1DE4-E904-78A8-230E27A539E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45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976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BB9D46DF-9A6E-2779-487D-7AFE81C09A0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044DC8A-C0DE-9597-FC7D-CA5E9FC1C1E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23D56217-1F67-0E63-4355-73385C3611BA}"/>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7E2886CC-4826-3D5A-DA85-B0B9C7C0E24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FDB55D6-2AE8-283E-9B38-408F87B71048}"/>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E19EAEF0-33A0-3E44-90F8-B0AAD9FAF5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D99AF66D-A9E1-D9C3-6C35-4A677E169C2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DDB0AF5B-7288-CE67-E2F2-2421138C7E4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24B2593-0568-77BE-64B2-DBDF0ACA2EF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3415E4D7-4C5F-C90B-D401-71FF341EEE6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B1028D14-F306-43E9-3E98-2E9C7C4E325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DB985751-2D3B-9165-569F-612E4002E1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D0003C38-E9CD-2D91-A935-3C636E6F704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27CB039E-18C0-FD05-932A-22ED9C026C8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3BE1-AF70-8DDE-CCC0-AFC302A966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DC89DA-7359-BD55-5B45-65B61990FA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99617-D25B-BF80-9DE3-BA67ED3DAF5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D08FC8-833E-8629-897F-38ACB97CE62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FD8183-CC9D-E35C-A36A-BBD7BC95BAC7}"/>
              </a:ext>
            </a:extLst>
          </p:cNvPr>
          <p:cNvSpPr>
            <a:spLocks noGrp="1"/>
          </p:cNvSpPr>
          <p:nvPr>
            <p:ph type="sldNum" idx="12"/>
          </p:nvPr>
        </p:nvSpPr>
        <p:spPr/>
        <p:txBody>
          <a:bodyPr/>
          <a:lstStyle>
            <a:lvl1pPr>
              <a:defRPr/>
            </a:lvl1pPr>
          </a:lstStyle>
          <a:p>
            <a:fld id="{4A119EB4-F065-474E-9935-F2E58C871C6E}" type="slidenum">
              <a:rPr lang="en-US" altLang="en-US"/>
              <a:pPr/>
              <a:t>‹#›</a:t>
            </a:fld>
            <a:endParaRPr lang="en-US" altLang="en-US"/>
          </a:p>
        </p:txBody>
      </p:sp>
    </p:spTree>
    <p:extLst>
      <p:ext uri="{BB962C8B-B14F-4D97-AF65-F5344CB8AC3E}">
        <p14:creationId xmlns:p14="http://schemas.microsoft.com/office/powerpoint/2010/main" val="427530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D273-379A-43A8-9D91-1D3890D8DC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91FDF-8CEE-B89B-6EF7-E44A4D09F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0669B-4D61-5A95-5D76-6575D92DD33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B7533D-6FA8-0A35-3879-5DB62B90B80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1A0158-47B0-E684-73A6-87785CD05D63}"/>
              </a:ext>
            </a:extLst>
          </p:cNvPr>
          <p:cNvSpPr>
            <a:spLocks noGrp="1"/>
          </p:cNvSpPr>
          <p:nvPr>
            <p:ph type="sldNum" idx="12"/>
          </p:nvPr>
        </p:nvSpPr>
        <p:spPr/>
        <p:txBody>
          <a:bodyPr/>
          <a:lstStyle>
            <a:lvl1pPr>
              <a:defRPr/>
            </a:lvl1pPr>
          </a:lstStyle>
          <a:p>
            <a:fld id="{174C9B5C-AC45-479D-84A5-1736BEE74745}" type="slidenum">
              <a:rPr lang="en-US" altLang="en-US"/>
              <a:pPr/>
              <a:t>‹#›</a:t>
            </a:fld>
            <a:endParaRPr lang="en-US" altLang="en-US"/>
          </a:p>
        </p:txBody>
      </p:sp>
    </p:spTree>
    <p:extLst>
      <p:ext uri="{BB962C8B-B14F-4D97-AF65-F5344CB8AC3E}">
        <p14:creationId xmlns:p14="http://schemas.microsoft.com/office/powerpoint/2010/main" val="163691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FF490-5B02-ACFC-0C74-CF1A4D62E727}"/>
              </a:ext>
            </a:extLst>
          </p:cNvPr>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6BEC5-F7BD-2794-4CE4-F826E25DE423}"/>
              </a:ext>
            </a:extLst>
          </p:cNvPr>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17C2A-D698-8710-6D29-E57808617AD1}"/>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93A059-E615-1AD1-0239-7F6776C267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F802E5-8D5E-0669-EB0F-D7B873C35669}"/>
              </a:ext>
            </a:extLst>
          </p:cNvPr>
          <p:cNvSpPr>
            <a:spLocks noGrp="1"/>
          </p:cNvSpPr>
          <p:nvPr>
            <p:ph type="sldNum" idx="12"/>
          </p:nvPr>
        </p:nvSpPr>
        <p:spPr/>
        <p:txBody>
          <a:bodyPr/>
          <a:lstStyle>
            <a:lvl1pPr>
              <a:defRPr/>
            </a:lvl1pPr>
          </a:lstStyle>
          <a:p>
            <a:fld id="{F4487434-9AF7-44DF-A437-C59F34147092}" type="slidenum">
              <a:rPr lang="en-US" altLang="en-US"/>
              <a:pPr/>
              <a:t>‹#›</a:t>
            </a:fld>
            <a:endParaRPr lang="en-US" altLang="en-US"/>
          </a:p>
        </p:txBody>
      </p:sp>
    </p:spTree>
    <p:extLst>
      <p:ext uri="{BB962C8B-B14F-4D97-AF65-F5344CB8AC3E}">
        <p14:creationId xmlns:p14="http://schemas.microsoft.com/office/powerpoint/2010/main" val="93960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8BC6-4C9C-411A-DCA3-ECB01E2DC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37658-DB74-4C9F-966C-2FA529428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2BA61-AD23-AD2B-026B-0F0FE0251C3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B4DB09-264D-E1F4-DE1B-92A9E7B5831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3EFCA6-A0F5-E294-B655-F0D12B8FE787}"/>
              </a:ext>
            </a:extLst>
          </p:cNvPr>
          <p:cNvSpPr>
            <a:spLocks noGrp="1"/>
          </p:cNvSpPr>
          <p:nvPr>
            <p:ph type="sldNum" idx="12"/>
          </p:nvPr>
        </p:nvSpPr>
        <p:spPr/>
        <p:txBody>
          <a:bodyPr/>
          <a:lstStyle>
            <a:lvl1pPr>
              <a:defRPr/>
            </a:lvl1pPr>
          </a:lstStyle>
          <a:p>
            <a:fld id="{D580B12D-7120-4910-8938-CD475FC627DE}" type="slidenum">
              <a:rPr lang="en-US" altLang="en-US"/>
              <a:pPr/>
              <a:t>‹#›</a:t>
            </a:fld>
            <a:endParaRPr lang="en-US" altLang="en-US"/>
          </a:p>
        </p:txBody>
      </p:sp>
    </p:spTree>
    <p:extLst>
      <p:ext uri="{BB962C8B-B14F-4D97-AF65-F5344CB8AC3E}">
        <p14:creationId xmlns:p14="http://schemas.microsoft.com/office/powerpoint/2010/main" val="245307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FFA8-7C71-BCC5-3CB7-2F5FFCB8C7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64416-48F1-F31A-1C8C-BFC6962DC28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D33380-15B0-BC63-C091-9D5FE67CDBA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1DF36D6-B27E-CD62-0960-02CB5EFB6EE9}"/>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4F9EE6-0D02-57BA-47DB-B6F6A7BBFB11}"/>
              </a:ext>
            </a:extLst>
          </p:cNvPr>
          <p:cNvSpPr>
            <a:spLocks noGrp="1"/>
          </p:cNvSpPr>
          <p:nvPr>
            <p:ph type="sldNum" idx="12"/>
          </p:nvPr>
        </p:nvSpPr>
        <p:spPr/>
        <p:txBody>
          <a:bodyPr/>
          <a:lstStyle>
            <a:lvl1pPr>
              <a:defRPr/>
            </a:lvl1pPr>
          </a:lstStyle>
          <a:p>
            <a:fld id="{752C1338-E15C-4965-9575-9883A18CCCDA}" type="slidenum">
              <a:rPr lang="en-US" altLang="en-US"/>
              <a:pPr/>
              <a:t>‹#›</a:t>
            </a:fld>
            <a:endParaRPr lang="en-US" altLang="en-US"/>
          </a:p>
        </p:txBody>
      </p:sp>
    </p:spTree>
    <p:extLst>
      <p:ext uri="{BB962C8B-B14F-4D97-AF65-F5344CB8AC3E}">
        <p14:creationId xmlns:p14="http://schemas.microsoft.com/office/powerpoint/2010/main" val="175102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05E8-AB7F-A403-8307-03E594301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E7348-878D-B948-384E-5CF5638A8140}"/>
              </a:ext>
            </a:extLst>
          </p:cNvPr>
          <p:cNvSpPr>
            <a:spLocks noGrp="1"/>
          </p:cNvSpPr>
          <p:nvPr>
            <p:ph sz="half" idx="1"/>
          </p:nvPr>
        </p:nvSpPr>
        <p:spPr>
          <a:xfrm>
            <a:off x="685800" y="19812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A4482-B299-E343-52EE-7B04C5923CF7}"/>
              </a:ext>
            </a:extLst>
          </p:cNvPr>
          <p:cNvSpPr>
            <a:spLocks noGrp="1"/>
          </p:cNvSpPr>
          <p:nvPr>
            <p:ph sz="half" idx="2"/>
          </p:nvPr>
        </p:nvSpPr>
        <p:spPr>
          <a:xfrm>
            <a:off x="4646613" y="1981200"/>
            <a:ext cx="3810000"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F5D113-38ED-F3DD-3128-BB6A3F21EE7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0C10F4-FAF6-6999-6AE4-1127BFA86377}"/>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25C722-CDD0-AC78-8356-9C4EEFEC3433}"/>
              </a:ext>
            </a:extLst>
          </p:cNvPr>
          <p:cNvSpPr>
            <a:spLocks noGrp="1"/>
          </p:cNvSpPr>
          <p:nvPr>
            <p:ph type="sldNum" idx="12"/>
          </p:nvPr>
        </p:nvSpPr>
        <p:spPr/>
        <p:txBody>
          <a:bodyPr/>
          <a:lstStyle>
            <a:lvl1pPr>
              <a:defRPr/>
            </a:lvl1pPr>
          </a:lstStyle>
          <a:p>
            <a:fld id="{43BB182A-64BD-430E-AF51-0A2E38790623}" type="slidenum">
              <a:rPr lang="en-US" altLang="en-US"/>
              <a:pPr/>
              <a:t>‹#›</a:t>
            </a:fld>
            <a:endParaRPr lang="en-US" altLang="en-US"/>
          </a:p>
        </p:txBody>
      </p:sp>
    </p:spTree>
    <p:extLst>
      <p:ext uri="{BB962C8B-B14F-4D97-AF65-F5344CB8AC3E}">
        <p14:creationId xmlns:p14="http://schemas.microsoft.com/office/powerpoint/2010/main" val="200229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F49C-EE89-09F8-4BD0-6FD13C6F978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7E6BD-7B85-5544-F7CE-8953E77C17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C911C-4BFC-61FF-CD17-C3AF2930ED2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75C39-EE46-DFAB-5A9E-30FA543292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C116E-4966-05F4-4BE1-D59A8A673CE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C13609-3BD5-E1A7-3418-94D151CD3FE2}"/>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664A3A6-C160-4AF9-5567-0BCE22C97C7E}"/>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DC7B69C-C890-0EB2-C12D-72359C79C1FA}"/>
              </a:ext>
            </a:extLst>
          </p:cNvPr>
          <p:cNvSpPr>
            <a:spLocks noGrp="1"/>
          </p:cNvSpPr>
          <p:nvPr>
            <p:ph type="sldNum" idx="12"/>
          </p:nvPr>
        </p:nvSpPr>
        <p:spPr/>
        <p:txBody>
          <a:bodyPr/>
          <a:lstStyle>
            <a:lvl1pPr>
              <a:defRPr/>
            </a:lvl1pPr>
          </a:lstStyle>
          <a:p>
            <a:fld id="{06C4DCE8-9DB9-4777-9248-156F520D7D51}" type="slidenum">
              <a:rPr lang="en-US" altLang="en-US"/>
              <a:pPr/>
              <a:t>‹#›</a:t>
            </a:fld>
            <a:endParaRPr lang="en-US" altLang="en-US"/>
          </a:p>
        </p:txBody>
      </p:sp>
    </p:spTree>
    <p:extLst>
      <p:ext uri="{BB962C8B-B14F-4D97-AF65-F5344CB8AC3E}">
        <p14:creationId xmlns:p14="http://schemas.microsoft.com/office/powerpoint/2010/main" val="12351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B52-643E-4EE3-ABE7-E7BC98F78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0C19B-EB65-9A09-CAE9-07DCA99E672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1679811-0DD4-D3B7-0FC7-18285C367F55}"/>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7C046EE-7DC8-E93A-3DAD-9EBD3E134F70}"/>
              </a:ext>
            </a:extLst>
          </p:cNvPr>
          <p:cNvSpPr>
            <a:spLocks noGrp="1"/>
          </p:cNvSpPr>
          <p:nvPr>
            <p:ph type="sldNum" idx="12"/>
          </p:nvPr>
        </p:nvSpPr>
        <p:spPr/>
        <p:txBody>
          <a:bodyPr/>
          <a:lstStyle>
            <a:lvl1pPr>
              <a:defRPr/>
            </a:lvl1pPr>
          </a:lstStyle>
          <a:p>
            <a:fld id="{FEB401A4-67D3-40A3-B420-69CA092C9DE6}" type="slidenum">
              <a:rPr lang="en-US" altLang="en-US"/>
              <a:pPr/>
              <a:t>‹#›</a:t>
            </a:fld>
            <a:endParaRPr lang="en-US" altLang="en-US"/>
          </a:p>
        </p:txBody>
      </p:sp>
    </p:spTree>
    <p:extLst>
      <p:ext uri="{BB962C8B-B14F-4D97-AF65-F5344CB8AC3E}">
        <p14:creationId xmlns:p14="http://schemas.microsoft.com/office/powerpoint/2010/main" val="287113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572A5-1B78-524E-7C97-6A21A3D3177A}"/>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699CE8-932B-B511-F703-680FF0BA6B19}"/>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2096407-1A9A-2F87-F997-C83E8A3A9935}"/>
              </a:ext>
            </a:extLst>
          </p:cNvPr>
          <p:cNvSpPr>
            <a:spLocks noGrp="1"/>
          </p:cNvSpPr>
          <p:nvPr>
            <p:ph type="sldNum" idx="12"/>
          </p:nvPr>
        </p:nvSpPr>
        <p:spPr/>
        <p:txBody>
          <a:bodyPr/>
          <a:lstStyle>
            <a:lvl1pPr>
              <a:defRPr/>
            </a:lvl1pPr>
          </a:lstStyle>
          <a:p>
            <a:fld id="{DCE4A174-918D-4A74-95AD-EE875E1676CC}" type="slidenum">
              <a:rPr lang="en-US" altLang="en-US"/>
              <a:pPr/>
              <a:t>‹#›</a:t>
            </a:fld>
            <a:endParaRPr lang="en-US" altLang="en-US"/>
          </a:p>
        </p:txBody>
      </p:sp>
    </p:spTree>
    <p:extLst>
      <p:ext uri="{BB962C8B-B14F-4D97-AF65-F5344CB8AC3E}">
        <p14:creationId xmlns:p14="http://schemas.microsoft.com/office/powerpoint/2010/main" val="269719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C978-951E-8EA1-A9AF-CC8D1B0D4B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CAD82-5582-0DB2-3D33-35A6309FE4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6CB4B-D487-849E-3DD4-61551F5F25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CCDE7-2483-7CE5-D9E7-FE547A5AD3DD}"/>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FD19AD-BA5C-3770-2A87-84E32976B6C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C787F1B-6289-029A-1592-869A443005D3}"/>
              </a:ext>
            </a:extLst>
          </p:cNvPr>
          <p:cNvSpPr>
            <a:spLocks noGrp="1"/>
          </p:cNvSpPr>
          <p:nvPr>
            <p:ph type="sldNum" idx="12"/>
          </p:nvPr>
        </p:nvSpPr>
        <p:spPr/>
        <p:txBody>
          <a:bodyPr/>
          <a:lstStyle>
            <a:lvl1pPr>
              <a:defRPr/>
            </a:lvl1pPr>
          </a:lstStyle>
          <a:p>
            <a:fld id="{72F54695-2A4C-4628-971F-3F88E3D56EDB}" type="slidenum">
              <a:rPr lang="en-US" altLang="en-US"/>
              <a:pPr/>
              <a:t>‹#›</a:t>
            </a:fld>
            <a:endParaRPr lang="en-US" altLang="en-US"/>
          </a:p>
        </p:txBody>
      </p:sp>
    </p:spTree>
    <p:extLst>
      <p:ext uri="{BB962C8B-B14F-4D97-AF65-F5344CB8AC3E}">
        <p14:creationId xmlns:p14="http://schemas.microsoft.com/office/powerpoint/2010/main" val="12717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E0EA-50CF-2FA8-7343-3BC5625C35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258F0-243B-70CE-C0DB-92AB1F0FDE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C18BCC-3C40-3A39-8EFE-08880DDB93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DFE1F-9C09-D4E0-90CB-ACF710037474}"/>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4148A3-6B18-1144-84CF-63F56B156FBD}"/>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CDB532-0E7F-DF06-09B9-8308FB2D71E5}"/>
              </a:ext>
            </a:extLst>
          </p:cNvPr>
          <p:cNvSpPr>
            <a:spLocks noGrp="1"/>
          </p:cNvSpPr>
          <p:nvPr>
            <p:ph type="sldNum" idx="12"/>
          </p:nvPr>
        </p:nvSpPr>
        <p:spPr/>
        <p:txBody>
          <a:bodyPr/>
          <a:lstStyle>
            <a:lvl1pPr>
              <a:defRPr/>
            </a:lvl1pPr>
          </a:lstStyle>
          <a:p>
            <a:fld id="{4E0FE143-6A26-4D94-A96B-62D901E0818B}" type="slidenum">
              <a:rPr lang="en-US" altLang="en-US"/>
              <a:pPr/>
              <a:t>‹#›</a:t>
            </a:fld>
            <a:endParaRPr lang="en-US" altLang="en-US"/>
          </a:p>
        </p:txBody>
      </p:sp>
    </p:spTree>
    <p:extLst>
      <p:ext uri="{BB962C8B-B14F-4D97-AF65-F5344CB8AC3E}">
        <p14:creationId xmlns:p14="http://schemas.microsoft.com/office/powerpoint/2010/main" val="30163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45CB5EE9-B200-1561-0D83-005E45B923BB}"/>
              </a:ext>
            </a:extLst>
          </p:cNvPr>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370F7579-AA9B-4F5C-962F-ECC73835FDDB}"/>
              </a:ext>
            </a:extLst>
          </p:cNvPr>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a:extLst>
              <a:ext uri="{FF2B5EF4-FFF2-40B4-BE49-F238E27FC236}">
                <a16:creationId xmlns:a16="http://schemas.microsoft.com/office/drawing/2014/main" id="{EF59580E-62A9-47F8-7159-A2F66B130EC6}"/>
              </a:ext>
            </a:extLst>
          </p:cNvPr>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4B04D812-D39A-2FF1-5281-46F3E5A83B52}"/>
              </a:ext>
            </a:extLst>
          </p:cNvPr>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C66DDE99-19B5-DABF-91AB-BE1603ABBB22}"/>
              </a:ext>
            </a:extLst>
          </p:cNvPr>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A2153E3D-22C8-4983-A499-6DD4E0095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1293EE2-534C-8900-74CF-21106094880E}"/>
              </a:ext>
            </a:extLst>
          </p:cNvPr>
          <p:cNvSpPr>
            <a:spLocks noGrp="1" noChangeArrowheads="1"/>
          </p:cNvSpPr>
          <p:nvPr>
            <p:ph type="title"/>
          </p:nvPr>
        </p:nvSpPr>
        <p:spPr>
          <a:xfrm>
            <a:off x="0" y="38100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Lisbon Portugal </a:t>
            </a:r>
          </a:p>
        </p:txBody>
      </p:sp>
      <p:sp>
        <p:nvSpPr>
          <p:cNvPr id="3074" name="Rectangle 2">
            <a:extLst>
              <a:ext uri="{FF2B5EF4-FFF2-40B4-BE49-F238E27FC236}">
                <a16:creationId xmlns:a16="http://schemas.microsoft.com/office/drawing/2014/main" id="{CC2BE57F-0D32-6955-A554-DA8756EFB2E3}"/>
              </a:ext>
            </a:extLst>
          </p:cNvPr>
          <p:cNvSpPr>
            <a:spLocks noChangeArrowheads="1"/>
          </p:cNvSpPr>
          <p:nvPr/>
        </p:nvSpPr>
        <p:spPr bwMode="auto">
          <a:xfrm>
            <a:off x="0" y="160020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p>
          <a:p>
            <a:pPr algn="ctr">
              <a:buClrTx/>
              <a:buFontTx/>
              <a:buNone/>
            </a:pPr>
            <a:r>
              <a:rPr lang="en-US" altLang="en-US" sz="2800" b="1" dirty="0"/>
              <a:t>Presented by</a:t>
            </a:r>
          </a:p>
          <a:p>
            <a:pPr algn="ctr">
              <a:buClrTx/>
              <a:buFontTx/>
              <a:buNone/>
            </a:pPr>
            <a:r>
              <a:rPr lang="en-US" altLang="en-US" sz="2800" b="1" dirty="0"/>
              <a:t>Marc Silver</a:t>
            </a:r>
            <a:endParaRPr lang="en-US" altLang="en-US" sz="2800" dirty="0"/>
          </a:p>
        </p:txBody>
      </p:sp>
      <p:pic>
        <p:nvPicPr>
          <p:cNvPr id="5" name="Picture 4">
            <a:extLst>
              <a:ext uri="{FF2B5EF4-FFF2-40B4-BE49-F238E27FC236}">
                <a16:creationId xmlns:a16="http://schemas.microsoft.com/office/drawing/2014/main" id="{36A5ED68-9437-B897-0A25-1471FC666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909702"/>
            <a:ext cx="3505200" cy="3943350"/>
          </a:xfrm>
          <a:prstGeom prst="rect">
            <a:avLst/>
          </a:prstGeom>
        </p:spPr>
      </p:pic>
    </p:spTree>
    <p:extLst>
      <p:ext uri="{BB962C8B-B14F-4D97-AF65-F5344CB8AC3E}">
        <p14:creationId xmlns:p14="http://schemas.microsoft.com/office/powerpoint/2010/main" val="299774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AA2BF3E-4DB5-830A-3397-A9F8C4B04294}"/>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err="1"/>
              <a:t>Calçada</a:t>
            </a:r>
            <a:r>
              <a:rPr lang="en-US" altLang="en-US" sz="4000" dirty="0"/>
              <a:t> Portuguesa</a:t>
            </a:r>
          </a:p>
        </p:txBody>
      </p:sp>
      <p:sp>
        <p:nvSpPr>
          <p:cNvPr id="10242" name="Rectangle 2">
            <a:extLst>
              <a:ext uri="{FF2B5EF4-FFF2-40B4-BE49-F238E27FC236}">
                <a16:creationId xmlns:a16="http://schemas.microsoft.com/office/drawing/2014/main" id="{F2D46746-B658-429B-1850-90E49DE44C71}"/>
              </a:ext>
            </a:extLst>
          </p:cNvPr>
          <p:cNvSpPr>
            <a:spLocks noChangeArrowheads="1"/>
          </p:cNvSpPr>
          <p:nvPr/>
        </p:nvSpPr>
        <p:spPr bwMode="auto">
          <a:xfrm>
            <a:off x="304800" y="1752600"/>
            <a:ext cx="86106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The streets are paved with stone in Lisbon</a:t>
            </a:r>
          </a:p>
          <a:p>
            <a:pPr eaLnBrk="0" hangingPunct="0">
              <a:buClrTx/>
              <a:buFontTx/>
              <a:buNone/>
            </a:pPr>
            <a:r>
              <a:rPr lang="en-US" altLang="en-US"/>
              <a:t>Portuguese pavement, known in Portuguese as calçada Portuguesa is a traditional-style pavement that you’ll find in Lisbon. Look down and you’ll see black and</a:t>
            </a:r>
          </a:p>
          <a:p>
            <a:pPr eaLnBrk="0" hangingPunct="0">
              <a:buClrTx/>
              <a:buFontTx/>
              <a:buNone/>
            </a:pPr>
            <a:r>
              <a:rPr lang="en-US" altLang="en-US"/>
              <a:t> white, patterned stones </a:t>
            </a:r>
          </a:p>
          <a:p>
            <a:pPr eaLnBrk="0" hangingPunct="0">
              <a:buClrTx/>
              <a:buFontTx/>
              <a:buNone/>
            </a:pPr>
            <a:r>
              <a:rPr lang="en-US" altLang="en-US"/>
              <a:t>all over the sidewalks </a:t>
            </a:r>
          </a:p>
          <a:p>
            <a:pPr eaLnBrk="0" hangingPunct="0">
              <a:buClrTx/>
              <a:buFontTx/>
              <a:buNone/>
            </a:pPr>
            <a:r>
              <a:rPr lang="en-US" altLang="en-US"/>
              <a:t>and public squares. The </a:t>
            </a:r>
          </a:p>
          <a:p>
            <a:pPr eaLnBrk="0" hangingPunct="0">
              <a:buClrTx/>
              <a:buFontTx/>
              <a:buNone/>
            </a:pPr>
            <a:r>
              <a:rPr lang="en-US" altLang="en-US"/>
              <a:t>stone streets date back to</a:t>
            </a:r>
          </a:p>
          <a:p>
            <a:pPr eaLnBrk="0" hangingPunct="0">
              <a:buClrTx/>
              <a:buFontTx/>
              <a:buNone/>
            </a:pPr>
            <a:r>
              <a:rPr lang="en-US" altLang="en-US"/>
              <a:t> the 15th century</a:t>
            </a:r>
          </a:p>
        </p:txBody>
      </p:sp>
      <p:pic>
        <p:nvPicPr>
          <p:cNvPr id="10243" name="Picture 3">
            <a:extLst>
              <a:ext uri="{FF2B5EF4-FFF2-40B4-BE49-F238E27FC236}">
                <a16:creationId xmlns:a16="http://schemas.microsoft.com/office/drawing/2014/main" id="{6797F0BF-771A-7D00-09E2-08EE4AA95775}"/>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505200" y="2895600"/>
            <a:ext cx="5486400" cy="3508375"/>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A25638DF-F65C-4510-A8A8-ADA43451CB91}"/>
              </a:ext>
            </a:extLst>
          </p:cNvPr>
          <p:cNvSpPr>
            <a:spLocks noGrp="1" noChangeArrowheads="1"/>
          </p:cNvSpPr>
          <p:nvPr>
            <p:ph type="title"/>
          </p:nvPr>
        </p:nvSpPr>
        <p:spPr>
          <a:xfrm>
            <a:off x="685800" y="3048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Livraia Bertrand</a:t>
            </a:r>
          </a:p>
        </p:txBody>
      </p:sp>
      <p:sp>
        <p:nvSpPr>
          <p:cNvPr id="11266" name="Rectangle 2">
            <a:extLst>
              <a:ext uri="{FF2B5EF4-FFF2-40B4-BE49-F238E27FC236}">
                <a16:creationId xmlns:a16="http://schemas.microsoft.com/office/drawing/2014/main" id="{A5B4C733-2B72-E3E7-7436-00138DCDAEEE}"/>
              </a:ext>
            </a:extLst>
          </p:cNvPr>
          <p:cNvSpPr>
            <a:spLocks noChangeArrowheads="1"/>
          </p:cNvSpPr>
          <p:nvPr/>
        </p:nvSpPr>
        <p:spPr bwMode="auto">
          <a:xfrm>
            <a:off x="228600" y="1524000"/>
            <a:ext cx="87630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Lisbon has the most and the oldest bookstore in the world</a:t>
            </a:r>
          </a:p>
          <a:p>
            <a:pPr>
              <a:buClrTx/>
              <a:buFontTx/>
              <a:buNone/>
            </a:pPr>
            <a:r>
              <a:rPr lang="en-US" altLang="en-US"/>
              <a:t>Lisbon’s Livraria Bertrand in the Chiado neighborhood is in the Guinness Book of World Records as the oldest operating bookstore in the world. It has been in operation since 1732. But wait, there’s more 					       for book lovers in this city. 					       With 41.9 bookstores per 					       100,000 people, Lisbon 						       holds the title of the city 						       with the most bookstores 					       per capita, according to the 					       World Cities Culture 						       Forum.</a:t>
            </a:r>
          </a:p>
          <a:p>
            <a:pPr>
              <a:buClrTx/>
              <a:buFontTx/>
              <a:buNone/>
            </a:pPr>
            <a:endParaRPr lang="en-US" altLang="en-US"/>
          </a:p>
        </p:txBody>
      </p:sp>
      <p:pic>
        <p:nvPicPr>
          <p:cNvPr id="11267" name="Picture 3">
            <a:extLst>
              <a:ext uri="{FF2B5EF4-FFF2-40B4-BE49-F238E27FC236}">
                <a16:creationId xmlns:a16="http://schemas.microsoft.com/office/drawing/2014/main" id="{2037D6AB-DB09-B8A0-3B1E-2A7C335B7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50292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05E49B64-925D-534F-5D93-E6FB77F9AECF}"/>
              </a:ext>
            </a:extLst>
          </p:cNvPr>
          <p:cNvSpPr>
            <a:spLocks noGrp="1" noChangeArrowheads="1"/>
          </p:cNvSpPr>
          <p:nvPr>
            <p:ph type="title"/>
          </p:nvPr>
        </p:nvSpPr>
        <p:spPr>
          <a:xfrm>
            <a:off x="685800" y="3048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Carmo Convent</a:t>
            </a:r>
          </a:p>
        </p:txBody>
      </p:sp>
      <p:sp>
        <p:nvSpPr>
          <p:cNvPr id="12290" name="Rectangle 2">
            <a:extLst>
              <a:ext uri="{FF2B5EF4-FFF2-40B4-BE49-F238E27FC236}">
                <a16:creationId xmlns:a16="http://schemas.microsoft.com/office/drawing/2014/main" id="{CF791349-7CF3-B6D4-D800-F92E18C1B14B}"/>
              </a:ext>
            </a:extLst>
          </p:cNvPr>
          <p:cNvSpPr>
            <a:spLocks noChangeArrowheads="1"/>
          </p:cNvSpPr>
          <p:nvPr/>
        </p:nvSpPr>
        <p:spPr bwMode="auto">
          <a:xfrm>
            <a:off x="228600" y="1524000"/>
            <a:ext cx="87630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One of the deadliest earthquakes in history struck Lisbon</a:t>
            </a:r>
          </a:p>
          <a:p>
            <a:pPr eaLnBrk="0" hangingPunct="0">
              <a:buClrTx/>
              <a:buFontTx/>
              <a:buNone/>
            </a:pPr>
            <a:r>
              <a:rPr lang="en-US" altLang="en-US"/>
              <a:t>On All-Saint’s Day, November 1, 1755, one of the deadliest earthquakes in history struck Lisbon. The Great Lisbon Earthquake almost completely destroyed the </a:t>
            </a:r>
          </a:p>
          <a:p>
            <a:pPr eaLnBrk="0" hangingPunct="0">
              <a:buClrTx/>
              <a:buFontTx/>
              <a:buNone/>
            </a:pPr>
            <a:r>
              <a:rPr lang="en-US" altLang="en-US"/>
              <a:t>city. The death estimate was </a:t>
            </a:r>
          </a:p>
          <a:p>
            <a:pPr eaLnBrk="0" hangingPunct="0">
              <a:buClrTx/>
              <a:buFontTx/>
              <a:buNone/>
            </a:pPr>
            <a:r>
              <a:rPr lang="en-US" altLang="en-US"/>
              <a:t>between 12,000 and 50,000 people, </a:t>
            </a:r>
          </a:p>
          <a:p>
            <a:pPr eaLnBrk="0" hangingPunct="0">
              <a:buClrTx/>
              <a:buFontTx/>
              <a:buNone/>
            </a:pPr>
            <a:r>
              <a:rPr lang="en-US" altLang="en-US"/>
              <a:t>Making  it one of the deadliest </a:t>
            </a:r>
          </a:p>
          <a:p>
            <a:pPr eaLnBrk="0" hangingPunct="0">
              <a:buClrTx/>
              <a:buFontTx/>
              <a:buNone/>
            </a:pPr>
            <a:r>
              <a:rPr lang="en-US" altLang="en-US"/>
              <a:t>earthquakes in history. You can </a:t>
            </a:r>
          </a:p>
          <a:p>
            <a:pPr eaLnBrk="0" hangingPunct="0">
              <a:buClrTx/>
              <a:buFontTx/>
              <a:buNone/>
            </a:pPr>
            <a:r>
              <a:rPr lang="en-US" altLang="en-US"/>
              <a:t>still see evidence of the </a:t>
            </a:r>
          </a:p>
          <a:p>
            <a:pPr eaLnBrk="0" hangingPunct="0">
              <a:buClrTx/>
              <a:buFontTx/>
              <a:buNone/>
            </a:pPr>
            <a:r>
              <a:rPr lang="en-US" altLang="en-US"/>
              <a:t>earthquake’s effects across the city. </a:t>
            </a:r>
          </a:p>
        </p:txBody>
      </p:sp>
      <p:pic>
        <p:nvPicPr>
          <p:cNvPr id="12291" name="Picture 3">
            <a:extLst>
              <a:ext uri="{FF2B5EF4-FFF2-40B4-BE49-F238E27FC236}">
                <a16:creationId xmlns:a16="http://schemas.microsoft.com/office/drawing/2014/main" id="{61F1C9D4-87AD-1264-6789-9EF0BDC40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82" r="7794"/>
          <a:stretch>
            <a:fillRect/>
          </a:stretch>
        </p:blipFill>
        <p:spPr bwMode="auto">
          <a:xfrm>
            <a:off x="4648200" y="2819400"/>
            <a:ext cx="4419600" cy="3786188"/>
          </a:xfrm>
          <a:prstGeom prst="rect">
            <a:avLst/>
          </a:prstGeom>
          <a:noFill/>
          <a:ln>
            <a:noFill/>
          </a:ln>
          <a:effectLst/>
          <a:extLst>
            <a:ext uri="{909E8E84-426E-40DD-AFC4-6F175D3DCCD1}">
              <a14:hiddenFill xmlns:a14="http://schemas.microsoft.com/office/drawing/2010/main">
                <a:blipFill dpi="0" rotWithShape="0">
                  <a:blip/>
                  <a:srcRect l="16882" r="779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BAF950AC-8624-5787-3BAE-1BF4771D741D}"/>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Lisbon Portugal </a:t>
            </a:r>
          </a:p>
        </p:txBody>
      </p:sp>
      <p:sp>
        <p:nvSpPr>
          <p:cNvPr id="13314" name="Rectangle 2">
            <a:extLst>
              <a:ext uri="{FF2B5EF4-FFF2-40B4-BE49-F238E27FC236}">
                <a16:creationId xmlns:a16="http://schemas.microsoft.com/office/drawing/2014/main" id="{3D1C7003-5F64-CAC0-2C09-7E3DFC97FB3A}"/>
              </a:ext>
            </a:extLst>
          </p:cNvPr>
          <p:cNvSpPr>
            <a:spLocks noChangeArrowheads="1"/>
          </p:cNvSpPr>
          <p:nvPr/>
        </p:nvSpPr>
        <p:spPr bwMode="auto">
          <a:xfrm>
            <a:off x="457200" y="16764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Trams are the ideal means to explore some of the most interesting spots of Lisbon’s historical and architectural heritage, or simply to tour the city.</a:t>
            </a:r>
            <a:r>
              <a:rPr lang="en-US" altLang="en-US"/>
              <a:t> </a:t>
            </a:r>
          </a:p>
        </p:txBody>
      </p:sp>
      <p:pic>
        <p:nvPicPr>
          <p:cNvPr id="13315" name="Picture 3">
            <a:extLst>
              <a:ext uri="{FF2B5EF4-FFF2-40B4-BE49-F238E27FC236}">
                <a16:creationId xmlns:a16="http://schemas.microsoft.com/office/drawing/2014/main" id="{ADC8BF81-E312-4477-B879-F1C7AEEBA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3124200"/>
            <a:ext cx="58293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8FBF97A-C211-2A62-C7F8-D8C068DF9C5D}"/>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Lisboa Card</a:t>
            </a:r>
          </a:p>
        </p:txBody>
      </p:sp>
      <p:sp>
        <p:nvSpPr>
          <p:cNvPr id="14338" name="Rectangle 2">
            <a:extLst>
              <a:ext uri="{FF2B5EF4-FFF2-40B4-BE49-F238E27FC236}">
                <a16:creationId xmlns:a16="http://schemas.microsoft.com/office/drawing/2014/main" id="{BC23607B-9190-E4F1-3BE0-C7BE218C944D}"/>
              </a:ext>
            </a:extLst>
          </p:cNvPr>
          <p:cNvSpPr>
            <a:spLocks noChangeArrowheads="1"/>
          </p:cNvSpPr>
          <p:nvPr/>
        </p:nvSpPr>
        <p:spPr bwMode="auto">
          <a:xfrm>
            <a:off x="457200" y="1905000"/>
            <a:ext cx="822960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Trams are the ideal means to explore some of the most interesting spots of Lisbon’s historical and architectural heritage, or simply to tour the city. Route 28 has about 30 stops and allows you to see many of the best things to see in Lisbon.</a:t>
            </a:r>
          </a:p>
          <a:p>
            <a:pPr>
              <a:buClrTx/>
              <a:buFontTx/>
              <a:buNone/>
            </a:pPr>
            <a:r>
              <a:rPr lang="en-US" altLang="en-US"/>
              <a:t>1-Day Lisboa Card: €6.45 </a:t>
            </a:r>
          </a:p>
          <a:p>
            <a:pPr>
              <a:buClrTx/>
              <a:buFontTx/>
              <a:buNone/>
            </a:pPr>
            <a:r>
              <a:rPr lang="en-US" altLang="en-US"/>
              <a:t>There is an alternative for those </a:t>
            </a:r>
          </a:p>
          <a:p>
            <a:pPr>
              <a:buClrTx/>
              <a:buFontTx/>
              <a:buNone/>
            </a:pPr>
            <a:r>
              <a:rPr lang="en-US" altLang="en-US"/>
              <a:t>of you looking for some exercise. </a:t>
            </a:r>
          </a:p>
          <a:p>
            <a:pPr>
              <a:buClrTx/>
              <a:buFontTx/>
              <a:buNone/>
            </a:pPr>
            <a:r>
              <a:rPr lang="en-US" altLang="en-US"/>
              <a:t>You can walk the same route as </a:t>
            </a:r>
          </a:p>
          <a:p>
            <a:pPr>
              <a:buClrTx/>
              <a:buFontTx/>
              <a:buNone/>
            </a:pPr>
            <a:r>
              <a:rPr lang="en-US" altLang="en-US"/>
              <a:t>Tram 28. The loop is about </a:t>
            </a:r>
          </a:p>
          <a:p>
            <a:pPr>
              <a:buClrTx/>
              <a:buFontTx/>
              <a:buNone/>
            </a:pPr>
            <a:r>
              <a:rPr lang="en-US" altLang="en-US"/>
              <a:t>seven kilometers or 4 1/3 miles. </a:t>
            </a:r>
          </a:p>
        </p:txBody>
      </p:sp>
      <p:pic>
        <p:nvPicPr>
          <p:cNvPr id="14339" name="Picture 3">
            <a:extLst>
              <a:ext uri="{FF2B5EF4-FFF2-40B4-BE49-F238E27FC236}">
                <a16:creationId xmlns:a16="http://schemas.microsoft.com/office/drawing/2014/main" id="{29B3759B-CD5F-E14B-04F7-5BBAF25FB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3822700" cy="275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7E60CAF1-CB72-435B-EF95-A74BA2A8BF64}"/>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Lisboa Card</a:t>
            </a:r>
          </a:p>
        </p:txBody>
      </p:sp>
      <p:sp>
        <p:nvSpPr>
          <p:cNvPr id="15362" name="Rectangle 2">
            <a:extLst>
              <a:ext uri="{FF2B5EF4-FFF2-40B4-BE49-F238E27FC236}">
                <a16:creationId xmlns:a16="http://schemas.microsoft.com/office/drawing/2014/main" id="{D45E75D9-F12F-438D-13D8-76B316A38222}"/>
              </a:ext>
            </a:extLst>
          </p:cNvPr>
          <p:cNvSpPr>
            <a:spLocks noChangeArrowheads="1"/>
          </p:cNvSpPr>
          <p:nvPr/>
        </p:nvSpPr>
        <p:spPr bwMode="auto">
          <a:xfrm>
            <a:off x="685800" y="1981200"/>
            <a:ext cx="7697788"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Lisboa Card: Access up to 38 Attractions + Public Transportation</a:t>
            </a:r>
          </a:p>
          <a:p>
            <a:pPr>
              <a:buClrTx/>
              <a:buFontTx/>
              <a:buNone/>
            </a:pPr>
            <a:r>
              <a:rPr lang="en-US" altLang="en-US"/>
              <a:t>A 24 hour Lisboa Card is €19.95 on line or €21 on </a:t>
            </a:r>
          </a:p>
          <a:p>
            <a:pPr>
              <a:buClrTx/>
              <a:buFontTx/>
              <a:buNone/>
            </a:pPr>
            <a:r>
              <a:rPr lang="en-US" altLang="en-US"/>
              <a:t>Travel for free and enjoy free access to Lisbon’s best museums and attractions with </a:t>
            </a:r>
          </a:p>
          <a:p>
            <a:pPr>
              <a:buClrTx/>
              <a:buFontTx/>
              <a:buNone/>
            </a:pPr>
            <a:r>
              <a:rPr lang="en-US" altLang="en-US"/>
              <a:t>the Lisboa Card. The card </a:t>
            </a:r>
          </a:p>
          <a:p>
            <a:pPr>
              <a:buClrTx/>
              <a:buFontTx/>
              <a:buNone/>
            </a:pPr>
            <a:r>
              <a:rPr lang="en-US" altLang="en-US"/>
              <a:t>includes free admission to the </a:t>
            </a:r>
          </a:p>
          <a:p>
            <a:pPr>
              <a:buClrTx/>
              <a:buFontTx/>
              <a:buNone/>
            </a:pPr>
            <a:r>
              <a:rPr lang="en-US" altLang="en-US"/>
              <a:t>Torre de Belem, the Santa Justa </a:t>
            </a:r>
          </a:p>
          <a:p>
            <a:pPr>
              <a:buClrTx/>
              <a:buFontTx/>
              <a:buNone/>
            </a:pPr>
            <a:r>
              <a:rPr lang="en-US" altLang="en-US"/>
              <a:t>Elevator and Jeronimos </a:t>
            </a:r>
            <a:br>
              <a:rPr lang="en-US" altLang="en-US"/>
            </a:br>
            <a:r>
              <a:rPr lang="en-US" altLang="en-US"/>
              <a:t>Monastery among others.</a:t>
            </a:r>
          </a:p>
          <a:p>
            <a:pPr>
              <a:buClrTx/>
              <a:buFontTx/>
              <a:buNone/>
            </a:pPr>
            <a:endParaRPr lang="en-US" altLang="en-US"/>
          </a:p>
          <a:p>
            <a:pPr>
              <a:buClrTx/>
              <a:buFontTx/>
              <a:buNone/>
            </a:pPr>
            <a:endParaRPr lang="en-US" altLang="en-US"/>
          </a:p>
        </p:txBody>
      </p:sp>
      <p:pic>
        <p:nvPicPr>
          <p:cNvPr id="15363" name="Picture 3">
            <a:extLst>
              <a:ext uri="{FF2B5EF4-FFF2-40B4-BE49-F238E27FC236}">
                <a16:creationId xmlns:a16="http://schemas.microsoft.com/office/drawing/2014/main" id="{A5028C8C-3FD5-1585-11EE-00B9CC7EA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822700" cy="275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44D34BED-6DF5-39E9-98CF-F836BAC04F17}"/>
              </a:ext>
            </a:extLst>
          </p:cNvPr>
          <p:cNvSpPr>
            <a:spLocks noGrp="1" noChangeArrowheads="1"/>
          </p:cNvSpPr>
          <p:nvPr>
            <p:ph type="title"/>
          </p:nvPr>
        </p:nvSpPr>
        <p:spPr>
          <a:xfrm>
            <a:off x="685800" y="457200"/>
            <a:ext cx="77724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Lisboa Card</a:t>
            </a:r>
          </a:p>
        </p:txBody>
      </p:sp>
      <p:sp>
        <p:nvSpPr>
          <p:cNvPr id="16386" name="Rectangle 2">
            <a:extLst>
              <a:ext uri="{FF2B5EF4-FFF2-40B4-BE49-F238E27FC236}">
                <a16:creationId xmlns:a16="http://schemas.microsoft.com/office/drawing/2014/main" id="{8431EB63-D40F-27BA-7B56-A21802D57D9A}"/>
              </a:ext>
            </a:extLst>
          </p:cNvPr>
          <p:cNvSpPr>
            <a:spLocks noChangeArrowheads="1"/>
          </p:cNvSpPr>
          <p:nvPr/>
        </p:nvSpPr>
        <p:spPr bwMode="auto">
          <a:xfrm>
            <a:off x="685800" y="1600200"/>
            <a:ext cx="7697788" cy="556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Here are just a few of the locations you can reach with ease using Tram Route 28:</a:t>
            </a:r>
          </a:p>
          <a:p>
            <a:pPr>
              <a:buFont typeface="Times New Roman" panose="02020603050405020304" pitchFamily="18" charset="0"/>
              <a:buChar char="•"/>
            </a:pPr>
            <a:r>
              <a:rPr lang="en-US" altLang="en-US" b="1"/>
              <a:t>Se Cathedral</a:t>
            </a:r>
          </a:p>
          <a:p>
            <a:pPr>
              <a:buFont typeface="Times New Roman" panose="02020603050405020304" pitchFamily="18" charset="0"/>
              <a:buChar char="•"/>
            </a:pPr>
            <a:r>
              <a:rPr lang="en-US" altLang="en-US" b="1"/>
              <a:t>Thieves Market</a:t>
            </a:r>
          </a:p>
          <a:p>
            <a:pPr>
              <a:buFont typeface="Times New Roman" panose="02020603050405020304" pitchFamily="18" charset="0"/>
              <a:buChar char="•"/>
            </a:pPr>
            <a:r>
              <a:rPr lang="en-US" altLang="en-US" b="1"/>
              <a:t>São Jorge Castle</a:t>
            </a:r>
          </a:p>
          <a:p>
            <a:pPr>
              <a:buFont typeface="Times New Roman" panose="02020603050405020304" pitchFamily="18" charset="0"/>
              <a:buChar char="•"/>
            </a:pPr>
            <a:r>
              <a:rPr lang="en-US" altLang="en-US" b="1"/>
              <a:t>Basilica da Estrela</a:t>
            </a:r>
          </a:p>
          <a:p>
            <a:pPr>
              <a:buFont typeface="Times New Roman" panose="02020603050405020304" pitchFamily="18" charset="0"/>
              <a:buChar char="•"/>
            </a:pPr>
            <a:r>
              <a:rPr lang="en-US" altLang="en-US" b="1"/>
              <a:t>National Pantheon</a:t>
            </a:r>
          </a:p>
          <a:p>
            <a:pPr>
              <a:buFont typeface="Times New Roman" panose="02020603050405020304" pitchFamily="18" charset="0"/>
              <a:buChar char="•"/>
            </a:pPr>
            <a:r>
              <a:rPr lang="en-US" altLang="en-US" b="1"/>
              <a:t>Miradouro da Graça</a:t>
            </a:r>
          </a:p>
          <a:p>
            <a:pPr>
              <a:buFont typeface="Times New Roman" panose="02020603050405020304" pitchFamily="18" charset="0"/>
              <a:buChar char="•"/>
            </a:pPr>
            <a:r>
              <a:rPr lang="en-US" altLang="en-US" b="1"/>
              <a:t>Arco da Rua Augusta</a:t>
            </a:r>
          </a:p>
          <a:p>
            <a:pPr>
              <a:buFont typeface="Times New Roman" panose="02020603050405020304" pitchFamily="18" charset="0"/>
              <a:buChar char="•"/>
            </a:pPr>
            <a:r>
              <a:rPr lang="en-US" altLang="en-US" b="1"/>
              <a:t>Assembly of the Republic</a:t>
            </a:r>
          </a:p>
          <a:p>
            <a:pPr>
              <a:buFont typeface="Times New Roman" panose="02020603050405020304" pitchFamily="18" charset="0"/>
              <a:buChar char="•"/>
            </a:pPr>
            <a:r>
              <a:rPr lang="en-US" altLang="en-US" b="1"/>
              <a:t>Museum of Decorative Arts</a:t>
            </a:r>
          </a:p>
          <a:p>
            <a:pPr>
              <a:buFont typeface="Times New Roman" panose="02020603050405020304" pitchFamily="18" charset="0"/>
              <a:buChar char="•"/>
            </a:pPr>
            <a:r>
              <a:rPr lang="en-US" altLang="en-US" b="1"/>
              <a:t>Miradouro das Portas do Sol</a:t>
            </a:r>
          </a:p>
          <a:p>
            <a:pPr>
              <a:buFont typeface="Times New Roman" panose="02020603050405020304" pitchFamily="18" charset="0"/>
              <a:buChar char="•"/>
            </a:pPr>
            <a:r>
              <a:rPr lang="en-US" altLang="en-US" b="1"/>
              <a:t>And more!</a:t>
            </a:r>
          </a:p>
          <a:p>
            <a:pPr>
              <a:buClrTx/>
              <a:buFontTx/>
              <a:buNone/>
            </a:pPr>
            <a:endParaRPr lang="en-US" altLang="en-US"/>
          </a:p>
          <a:p>
            <a:pPr>
              <a:buClrTx/>
              <a:buFontTx/>
              <a:buNone/>
            </a:pPr>
            <a:endParaRPr lang="en-US" altLang="en-US"/>
          </a:p>
        </p:txBody>
      </p:sp>
      <p:pic>
        <p:nvPicPr>
          <p:cNvPr id="16387" name="Picture 3">
            <a:extLst>
              <a:ext uri="{FF2B5EF4-FFF2-40B4-BE49-F238E27FC236}">
                <a16:creationId xmlns:a16="http://schemas.microsoft.com/office/drawing/2014/main" id="{FC492CA3-61DC-2714-3EF7-8734FFE33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90800"/>
            <a:ext cx="4038600"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43EBD163-575F-C071-7F4E-D4A6C80EAAE8}"/>
              </a:ext>
            </a:extLst>
          </p:cNvPr>
          <p:cNvSpPr>
            <a:spLocks noGrp="1" noChangeArrowheads="1"/>
          </p:cNvSpPr>
          <p:nvPr>
            <p:ph type="title"/>
          </p:nvPr>
        </p:nvSpPr>
        <p:spPr>
          <a:xfrm>
            <a:off x="685800" y="457200"/>
            <a:ext cx="77724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24hr Metro Card</a:t>
            </a:r>
          </a:p>
        </p:txBody>
      </p:sp>
      <p:sp>
        <p:nvSpPr>
          <p:cNvPr id="17410" name="Rectangle 2">
            <a:extLst>
              <a:ext uri="{FF2B5EF4-FFF2-40B4-BE49-F238E27FC236}">
                <a16:creationId xmlns:a16="http://schemas.microsoft.com/office/drawing/2014/main" id="{1908B98D-24C9-D231-B648-306B8DEFE52D}"/>
              </a:ext>
            </a:extLst>
          </p:cNvPr>
          <p:cNvSpPr>
            <a:spLocks noChangeArrowheads="1"/>
          </p:cNvSpPr>
          <p:nvPr/>
        </p:nvSpPr>
        <p:spPr bwMode="auto">
          <a:xfrm>
            <a:off x="685800" y="1600200"/>
            <a:ext cx="7697788"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CARRIS/METRO</a:t>
            </a:r>
          </a:p>
          <a:p>
            <a:pPr>
              <a:buClrTx/>
              <a:buFontTx/>
              <a:buNone/>
            </a:pPr>
            <a:r>
              <a:rPr lang="en-US" altLang="en-US" b="1"/>
              <a:t>(24h) + card</a:t>
            </a:r>
          </a:p>
          <a:p>
            <a:pPr>
              <a:buClrTx/>
              <a:buFontTx/>
              <a:buNone/>
            </a:pPr>
            <a:r>
              <a:rPr lang="en-US" altLang="en-US" b="1"/>
              <a:t>From €7,10</a:t>
            </a:r>
          </a:p>
          <a:p>
            <a:pPr>
              <a:buClrTx/>
              <a:buFontTx/>
              <a:buNone/>
            </a:pPr>
            <a:r>
              <a:rPr lang="en-US" altLang="en-US" b="1"/>
              <a:t>Valid for unlimited journeys on Carris and Metro networks, during 24 hours following the first validation.</a:t>
            </a:r>
          </a:p>
          <a:p>
            <a:pPr>
              <a:buClrTx/>
              <a:buFontTx/>
              <a:buNone/>
            </a:pPr>
            <a:endParaRPr lang="en-US" altLang="en-US"/>
          </a:p>
          <a:p>
            <a:pPr>
              <a:buClrTx/>
              <a:buFontTx/>
              <a:buNone/>
            </a:pPr>
            <a:endParaRPr lang="en-US" altLang="en-US"/>
          </a:p>
        </p:txBody>
      </p:sp>
      <p:pic>
        <p:nvPicPr>
          <p:cNvPr id="17411" name="Picture 3">
            <a:extLst>
              <a:ext uri="{FF2B5EF4-FFF2-40B4-BE49-F238E27FC236}">
                <a16:creationId xmlns:a16="http://schemas.microsoft.com/office/drawing/2014/main" id="{4B22745C-ECDE-2AA0-6248-D0FF4C740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91000"/>
            <a:ext cx="4572000"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B2384E26-4C79-F14C-0F18-4AA1CD30B75C}"/>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18434" name="Rectangle 2">
            <a:extLst>
              <a:ext uri="{FF2B5EF4-FFF2-40B4-BE49-F238E27FC236}">
                <a16:creationId xmlns:a16="http://schemas.microsoft.com/office/drawing/2014/main" id="{D643E993-6D96-4E2C-17A9-81BBADE81975}"/>
              </a:ext>
            </a:extLst>
          </p:cNvPr>
          <p:cNvSpPr>
            <a:spLocks noChangeArrowheads="1"/>
          </p:cNvSpPr>
          <p:nvPr/>
        </p:nvSpPr>
        <p:spPr bwMode="auto">
          <a:xfrm>
            <a:off x="457200" y="16764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Trams are the ideal means to explore some of the most interesting spots of Lisbon’s historical and architectural heritage, or simply to tour the city.</a:t>
            </a:r>
            <a:r>
              <a:rPr lang="en-US" altLang="en-US"/>
              <a:t> </a:t>
            </a:r>
          </a:p>
        </p:txBody>
      </p:sp>
      <p:pic>
        <p:nvPicPr>
          <p:cNvPr id="18435" name="Picture 3">
            <a:extLst>
              <a:ext uri="{FF2B5EF4-FFF2-40B4-BE49-F238E27FC236}">
                <a16:creationId xmlns:a16="http://schemas.microsoft.com/office/drawing/2014/main" id="{D6D1D661-01D2-6C2F-80C7-940745A69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239000" cy="361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0A51FFF7-472B-08A1-BD19-6E039A10379E}"/>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19458" name="Rectangle 2">
            <a:extLst>
              <a:ext uri="{FF2B5EF4-FFF2-40B4-BE49-F238E27FC236}">
                <a16:creationId xmlns:a16="http://schemas.microsoft.com/office/drawing/2014/main" id="{2248735E-2352-E74B-DDA0-1B3EA91D5193}"/>
              </a:ext>
            </a:extLst>
          </p:cNvPr>
          <p:cNvSpPr>
            <a:spLocks noChangeArrowheads="1"/>
          </p:cNvSpPr>
          <p:nvPr/>
        </p:nvSpPr>
        <p:spPr bwMode="auto">
          <a:xfrm>
            <a:off x="457200" y="1676400"/>
            <a:ext cx="8229600"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vintage yellow ELECTRICO 28 that offers the most interesting route crossing the city center, going through some of the oldest quarters and many tourist attractions. Starting in front of the Cemitério dos Prazeres (Pleasure Cemetery) and passing between the Jardim and the Basilica da Estrela (romantic gardens and one of the city’s oldest churches). </a:t>
            </a:r>
          </a:p>
          <a:p>
            <a:pPr>
              <a:buClrTx/>
              <a:buFontTx/>
              <a:buNone/>
            </a:pPr>
            <a:endParaRPr lang="en-US" altLang="en-US"/>
          </a:p>
        </p:txBody>
      </p:sp>
      <p:pic>
        <p:nvPicPr>
          <p:cNvPr id="19459" name="Picture 3">
            <a:extLst>
              <a:ext uri="{FF2B5EF4-FFF2-40B4-BE49-F238E27FC236}">
                <a16:creationId xmlns:a16="http://schemas.microsoft.com/office/drawing/2014/main" id="{96A091F0-8C01-5C21-942E-2BB4D4F3F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962400"/>
            <a:ext cx="5562600" cy="275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1293EE2-534C-8900-74CF-21106094880E}"/>
              </a:ext>
            </a:extLst>
          </p:cNvPr>
          <p:cNvSpPr>
            <a:spLocks noGrp="1" noChangeArrowheads="1"/>
          </p:cNvSpPr>
          <p:nvPr>
            <p:ph type="title"/>
          </p:nvPr>
        </p:nvSpPr>
        <p:spPr>
          <a:xfrm>
            <a:off x="622300" y="381000"/>
            <a:ext cx="7226300" cy="550764"/>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Lisbon Portugal </a:t>
            </a:r>
          </a:p>
        </p:txBody>
      </p:sp>
      <p:sp>
        <p:nvSpPr>
          <p:cNvPr id="3074" name="Rectangle 2">
            <a:extLst>
              <a:ext uri="{FF2B5EF4-FFF2-40B4-BE49-F238E27FC236}">
                <a16:creationId xmlns:a16="http://schemas.microsoft.com/office/drawing/2014/main" id="{CC2BE57F-0D32-6955-A554-DA8756EFB2E3}"/>
              </a:ext>
            </a:extLst>
          </p:cNvPr>
          <p:cNvSpPr>
            <a:spLocks noChangeArrowheads="1"/>
          </p:cNvSpPr>
          <p:nvPr/>
        </p:nvSpPr>
        <p:spPr bwMode="auto">
          <a:xfrm>
            <a:off x="457200" y="1600200"/>
            <a:ext cx="44958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dirty="0"/>
              <a:t>Lisbon is the capital of Portugal</a:t>
            </a:r>
          </a:p>
          <a:p>
            <a:pPr>
              <a:buClrTx/>
              <a:buFontTx/>
              <a:buNone/>
            </a:pPr>
            <a:r>
              <a:rPr lang="en-US" altLang="en-US" dirty="0"/>
              <a:t>Lisbon is the capital and the largest city of Portugal. Its estimated population is 54,4851 (as of 2022). It is the westernmost large city located in continental Europe. It’s also the westernmost capital city in continental Europe and the only one located along the Atlantic coast.</a:t>
            </a:r>
          </a:p>
        </p:txBody>
      </p:sp>
      <p:pic>
        <p:nvPicPr>
          <p:cNvPr id="3075" name="Picture 3">
            <a:extLst>
              <a:ext uri="{FF2B5EF4-FFF2-40B4-BE49-F238E27FC236}">
                <a16:creationId xmlns:a16="http://schemas.microsoft.com/office/drawing/2014/main" id="{EA5AE493-B90E-4D52-6C69-43D2B13DB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3492500"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id="{36A5ED68-9437-B897-0A25-1471FC666A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100" y="5029200"/>
            <a:ext cx="1524000" cy="1714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32A0DD1-0B5A-5BF8-C29C-544EBAE50A06}"/>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20482" name="Rectangle 2">
            <a:extLst>
              <a:ext uri="{FF2B5EF4-FFF2-40B4-BE49-F238E27FC236}">
                <a16:creationId xmlns:a16="http://schemas.microsoft.com/office/drawing/2014/main" id="{ADCD67AD-DFDA-55B3-2843-3F7C1E688D42}"/>
              </a:ext>
            </a:extLst>
          </p:cNvPr>
          <p:cNvSpPr>
            <a:spLocks noChangeArrowheads="1"/>
          </p:cNvSpPr>
          <p:nvPr/>
        </p:nvSpPr>
        <p:spPr bwMode="auto">
          <a:xfrm>
            <a:off x="457200" y="1676400"/>
            <a:ext cx="8229600" cy="489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You will go downhill on the Calçada da Estrela past the parliament building of São Bento, toward the Praça do Camões and Bairro Alto (an area of trendy shops and great night life). Then it’s downhill again through the Chiado and Baixa 						  shopping districts – worth 					  a stop to admire the city’s 					  majestic riverside square 					  of Praça do Comercio. </a:t>
            </a:r>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br>
              <a:rPr lang="en-US" altLang="en-US" sz="1400"/>
            </a:br>
            <a:r>
              <a:rPr lang="en-US" altLang="en-US" sz="1400"/>
              <a:t>Parliament building of São Bento</a:t>
            </a:r>
          </a:p>
        </p:txBody>
      </p:sp>
      <p:pic>
        <p:nvPicPr>
          <p:cNvPr id="20483" name="Picture 3">
            <a:extLst>
              <a:ext uri="{FF2B5EF4-FFF2-40B4-BE49-F238E27FC236}">
                <a16:creationId xmlns:a16="http://schemas.microsoft.com/office/drawing/2014/main" id="{55CF36AC-67B4-8396-C077-1FA688F56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4591050" cy="3055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987CC857-C1AE-6AE9-8FC1-D96289C005AE}"/>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21506" name="Rectangle 2">
            <a:extLst>
              <a:ext uri="{FF2B5EF4-FFF2-40B4-BE49-F238E27FC236}">
                <a16:creationId xmlns:a16="http://schemas.microsoft.com/office/drawing/2014/main" id="{46CD5AC8-AE9F-17D1-5CF9-23F8AB542682}"/>
              </a:ext>
            </a:extLst>
          </p:cNvPr>
          <p:cNvSpPr>
            <a:spLocks noChangeArrowheads="1"/>
          </p:cNvSpPr>
          <p:nvPr/>
        </p:nvSpPr>
        <p:spPr bwMode="auto">
          <a:xfrm>
            <a:off x="457200" y="1676400"/>
            <a:ext cx="82296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When you start going uphill, you will pass the Igreja de Santo António  (church of Lisbon’s patron saint) and the Sé (Lisbon’s main cathedral) on the way to the Castelo de São Jorge (another recommended stop). </a:t>
            </a:r>
          </a:p>
          <a:p>
            <a:pPr>
              <a:buClrTx/>
              <a:buFontTx/>
              <a:buNone/>
            </a:pPr>
            <a:endParaRPr lang="en-US" altLang="en-US"/>
          </a:p>
          <a:p>
            <a:pPr>
              <a:buClrTx/>
              <a:buFontTx/>
              <a:buNone/>
            </a:pPr>
            <a:endParaRPr lang="en-US" altLang="en-US"/>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endParaRPr lang="en-US" altLang="en-US" sz="1800"/>
          </a:p>
          <a:p>
            <a:pPr>
              <a:buClrTx/>
              <a:buFontTx/>
              <a:buNone/>
            </a:pPr>
            <a:r>
              <a:rPr lang="en-US" altLang="en-US" sz="1800"/>
              <a:t>			       Castelo de São Jorge</a:t>
            </a:r>
          </a:p>
        </p:txBody>
      </p:sp>
      <p:pic>
        <p:nvPicPr>
          <p:cNvPr id="21507" name="Picture 3">
            <a:extLst>
              <a:ext uri="{FF2B5EF4-FFF2-40B4-BE49-F238E27FC236}">
                <a16:creationId xmlns:a16="http://schemas.microsoft.com/office/drawing/2014/main" id="{9C978F07-4E96-7B10-C83A-AF8751A8F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971800"/>
            <a:ext cx="5105400" cy="340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DAE0C81-6825-C5C7-26CC-CFF5336E3FA4}"/>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22530" name="Rectangle 2">
            <a:extLst>
              <a:ext uri="{FF2B5EF4-FFF2-40B4-BE49-F238E27FC236}">
                <a16:creationId xmlns:a16="http://schemas.microsoft.com/office/drawing/2014/main" id="{E786BE62-AF4D-7FEE-E1D9-9C2832D1AA8C}"/>
              </a:ext>
            </a:extLst>
          </p:cNvPr>
          <p:cNvSpPr>
            <a:spLocks noChangeArrowheads="1"/>
          </p:cNvSpPr>
          <p:nvPr/>
        </p:nvSpPr>
        <p:spPr bwMode="auto">
          <a:xfrm>
            <a:off x="457200" y="1676400"/>
            <a:ext cx="822960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After strolling around this 16th century castle, we suggest relaxing with a beverage at a local café and admiring the views at Miradouro das Portas do Sol, a panoramic viewpoint. A bit farther up and just behind the Monastery of São Vicente de Fora, the Feira da Ladra is an open air flea market that runs from early morning till mid-afternoon </a:t>
            </a:r>
          </a:p>
          <a:p>
            <a:pPr>
              <a:buClrTx/>
              <a:buFontTx/>
              <a:buNone/>
            </a:pPr>
            <a:r>
              <a:rPr lang="en-US" altLang="en-US"/>
              <a:t>on Saturdays, making for </a:t>
            </a:r>
          </a:p>
          <a:p>
            <a:pPr>
              <a:buClrTx/>
              <a:buFontTx/>
              <a:buNone/>
            </a:pPr>
            <a:r>
              <a:rPr lang="en-US" altLang="en-US"/>
              <a:t>great browsing – don’t be </a:t>
            </a:r>
          </a:p>
          <a:p>
            <a:pPr>
              <a:buClrTx/>
              <a:buFontTx/>
              <a:buNone/>
            </a:pPr>
            <a:r>
              <a:rPr lang="en-US" altLang="en-US"/>
              <a:t>shy to join the locals and </a:t>
            </a:r>
          </a:p>
          <a:p>
            <a:pPr>
              <a:buClrTx/>
              <a:buFontTx/>
              <a:buNone/>
            </a:pPr>
            <a:r>
              <a:rPr lang="en-US" altLang="en-US"/>
              <a:t>haggle for a bargain! </a:t>
            </a:r>
          </a:p>
        </p:txBody>
      </p:sp>
      <p:pic>
        <p:nvPicPr>
          <p:cNvPr id="22531" name="Picture 3">
            <a:extLst>
              <a:ext uri="{FF2B5EF4-FFF2-40B4-BE49-F238E27FC236}">
                <a16:creationId xmlns:a16="http://schemas.microsoft.com/office/drawing/2014/main" id="{820CFDF3-67BB-CF3B-A346-E678298E3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167" r="5554" b="9647"/>
          <a:stretch>
            <a:fillRect/>
          </a:stretch>
        </p:blipFill>
        <p:spPr bwMode="auto">
          <a:xfrm>
            <a:off x="3810000" y="3657600"/>
            <a:ext cx="5181600" cy="2819400"/>
          </a:xfrm>
          <a:prstGeom prst="rect">
            <a:avLst/>
          </a:prstGeom>
          <a:noFill/>
          <a:ln>
            <a:noFill/>
          </a:ln>
          <a:effectLst/>
          <a:extLst>
            <a:ext uri="{909E8E84-426E-40DD-AFC4-6F175D3DCCD1}">
              <a14:hiddenFill xmlns:a14="http://schemas.microsoft.com/office/drawing/2010/main">
                <a:blipFill dpi="0" rotWithShape="0">
                  <a:blip/>
                  <a:srcRect t="13167" r="5554" b="964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E2A5700C-3B8D-3A22-C7E1-0CF2E325AEA8}"/>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Tram Route 28 </a:t>
            </a:r>
          </a:p>
        </p:txBody>
      </p:sp>
      <p:sp>
        <p:nvSpPr>
          <p:cNvPr id="23554" name="Rectangle 2">
            <a:extLst>
              <a:ext uri="{FF2B5EF4-FFF2-40B4-BE49-F238E27FC236}">
                <a16:creationId xmlns:a16="http://schemas.microsoft.com/office/drawing/2014/main" id="{A5C0D3D6-29B5-FDC7-395C-DE4485E355E9}"/>
              </a:ext>
            </a:extLst>
          </p:cNvPr>
          <p:cNvSpPr>
            <a:spLocks noChangeArrowheads="1"/>
          </p:cNvSpPr>
          <p:nvPr/>
        </p:nvSpPr>
        <p:spPr bwMode="auto">
          <a:xfrm>
            <a:off x="381000" y="1676400"/>
            <a:ext cx="8305800" cy="505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Back on the tram you will go past Graça (another quaint old residential area of Lisbon) and then start going downhill again to Martin Moniz, the last stop near the Rossio square. This service runs every 7 minutes (although it often runs late due to route obstructions like </a:t>
            </a:r>
          </a:p>
          <a:p>
            <a:pPr>
              <a:buClrTx/>
              <a:buFontTx/>
              <a:buNone/>
            </a:pPr>
            <a:r>
              <a:rPr lang="en-US" altLang="en-US"/>
              <a:t>badly parked cars), </a:t>
            </a:r>
          </a:p>
          <a:p>
            <a:pPr>
              <a:buClrTx/>
              <a:buFontTx/>
              <a:buNone/>
            </a:pPr>
            <a:r>
              <a:rPr lang="en-US" altLang="en-US"/>
              <a:t>early till 10pm daily. </a:t>
            </a:r>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r>
              <a:rPr lang="en-US" altLang="en-US" sz="1400"/>
              <a:t>		                 Rossio square</a:t>
            </a:r>
          </a:p>
        </p:txBody>
      </p:sp>
      <p:pic>
        <p:nvPicPr>
          <p:cNvPr id="23555" name="Picture 3">
            <a:extLst>
              <a:ext uri="{FF2B5EF4-FFF2-40B4-BE49-F238E27FC236}">
                <a16:creationId xmlns:a16="http://schemas.microsoft.com/office/drawing/2014/main" id="{B37E7BC3-5268-10FD-6BFA-AAA45E294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00400"/>
            <a:ext cx="5715000" cy="3306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2025-58DE-9777-6219-185C3754A9DD}"/>
              </a:ext>
            </a:extLst>
          </p:cNvPr>
          <p:cNvSpPr>
            <a:spLocks noGrp="1"/>
          </p:cNvSpPr>
          <p:nvPr>
            <p:ph type="title"/>
          </p:nvPr>
        </p:nvSpPr>
        <p:spPr>
          <a:xfrm>
            <a:off x="685800" y="76200"/>
            <a:ext cx="7770813" cy="1141413"/>
          </a:xfrm>
        </p:spPr>
        <p:txBody>
          <a:bodyPr/>
          <a:lstStyle/>
          <a:p>
            <a:r>
              <a:rPr lang="en-US" altLang="en-US" dirty="0"/>
              <a:t>Michelin Star Restaurants</a:t>
            </a:r>
            <a:endParaRPr lang="en-US" dirty="0"/>
          </a:p>
        </p:txBody>
      </p:sp>
      <p:sp>
        <p:nvSpPr>
          <p:cNvPr id="4" name="TextBox 3">
            <a:extLst>
              <a:ext uri="{FF2B5EF4-FFF2-40B4-BE49-F238E27FC236}">
                <a16:creationId xmlns:a16="http://schemas.microsoft.com/office/drawing/2014/main" id="{0D3BC70F-88C6-EA80-B047-DC1BE95C3619}"/>
              </a:ext>
            </a:extLst>
          </p:cNvPr>
          <p:cNvSpPr txBox="1"/>
          <p:nvPr/>
        </p:nvSpPr>
        <p:spPr>
          <a:xfrm>
            <a:off x="228600" y="1219200"/>
            <a:ext cx="8763000" cy="5657959"/>
          </a:xfrm>
          <a:prstGeom prst="rect">
            <a:avLst/>
          </a:prstGeom>
          <a:noFill/>
        </p:spPr>
        <p:txBody>
          <a:bodyPr wrap="square">
            <a:spAutoFit/>
          </a:bodyPr>
          <a:lstStyle/>
          <a:p>
            <a:pPr>
              <a:spcBef>
                <a:spcPts val="125"/>
              </a:spcBef>
              <a:spcAft>
                <a:spcPts val="125"/>
              </a:spcAft>
              <a:buClrTx/>
              <a:buFontTx/>
              <a:buNone/>
            </a:pPr>
            <a:r>
              <a:rPr lang="en-US" altLang="en-US" dirty="0">
                <a:solidFill>
                  <a:schemeClr val="tx1"/>
                </a:solidFill>
              </a:rPr>
              <a:t>Lisbon is the home of  20 Michelin Star restaurants. Many of us on the ship are foodies, so naturally, we’re always on the hunt to eat at the most exclusive spots anytime we travel. </a:t>
            </a:r>
          </a:p>
          <a:p>
            <a:pPr marL="342900" indent="-342900" algn="l">
              <a:buFont typeface="Arial" panose="020B0604020202020204" pitchFamily="34" charset="0"/>
              <a:buChar char="•"/>
            </a:pPr>
            <a:r>
              <a:rPr lang="pt-BR" b="1" i="0" dirty="0">
                <a:solidFill>
                  <a:srgbClr val="191919"/>
                </a:solidFill>
                <a:effectLst/>
                <a:latin typeface="+mn-lt"/>
              </a:rPr>
              <a:t>100 Maneiras </a:t>
            </a:r>
            <a:r>
              <a:rPr lang="pt-BR" b="0" i="0" dirty="0">
                <a:solidFill>
                  <a:srgbClr val="191919"/>
                </a:solidFill>
                <a:effectLst/>
                <a:latin typeface="+mn-lt"/>
              </a:rPr>
              <a:t>- Rua do Teixeira 39, </a:t>
            </a:r>
            <a:br>
              <a:rPr lang="pt-BR" b="0" i="0" dirty="0">
                <a:solidFill>
                  <a:srgbClr val="191919"/>
                </a:solidFill>
                <a:effectLst/>
                <a:latin typeface="+mn-lt"/>
              </a:rPr>
            </a:br>
            <a:r>
              <a:rPr lang="pt-BR" b="0" i="0" dirty="0">
                <a:solidFill>
                  <a:srgbClr val="191919"/>
                </a:solidFill>
                <a:effectLst/>
                <a:latin typeface="+mn-lt"/>
              </a:rPr>
              <a:t>Lisbon, €€€€ · Creative</a:t>
            </a:r>
          </a:p>
          <a:p>
            <a:pPr marL="342900" indent="-342900" algn="l">
              <a:buFont typeface="Arial" panose="020B0604020202020204" pitchFamily="34" charset="0"/>
              <a:buChar char="•"/>
            </a:pPr>
            <a:r>
              <a:rPr lang="pt-BR" b="1" i="0" dirty="0">
                <a:solidFill>
                  <a:srgbClr val="191919"/>
                </a:solidFill>
                <a:effectLst/>
                <a:latin typeface="+mn-lt"/>
              </a:rPr>
              <a:t>Marlene</a:t>
            </a:r>
            <a:r>
              <a:rPr lang="pt-BR" b="0" i="0" dirty="0">
                <a:solidFill>
                  <a:srgbClr val="191919"/>
                </a:solidFill>
                <a:effectLst/>
                <a:latin typeface="+mn-lt"/>
              </a:rPr>
              <a:t> - Avenida Infante D. Henrique. </a:t>
            </a:r>
            <a:br>
              <a:rPr lang="pt-BR" b="0" i="0" dirty="0">
                <a:solidFill>
                  <a:srgbClr val="191919"/>
                </a:solidFill>
                <a:effectLst/>
                <a:latin typeface="+mn-lt"/>
              </a:rPr>
            </a:br>
            <a:r>
              <a:rPr lang="pt-BR" b="0" i="0" dirty="0">
                <a:solidFill>
                  <a:srgbClr val="191919"/>
                </a:solidFill>
                <a:effectLst/>
                <a:latin typeface="+mn-lt"/>
              </a:rPr>
              <a:t>Doca do Jardim do Tabaco, Lisbon, €€€€ · </a:t>
            </a:r>
            <a:br>
              <a:rPr lang="pt-BR" b="0" i="0" dirty="0">
                <a:solidFill>
                  <a:srgbClr val="191919"/>
                </a:solidFill>
                <a:effectLst/>
                <a:latin typeface="+mn-lt"/>
              </a:rPr>
            </a:br>
            <a:r>
              <a:rPr lang="pt-BR" b="0" i="0" dirty="0">
                <a:solidFill>
                  <a:srgbClr val="191919"/>
                </a:solidFill>
                <a:effectLst/>
                <a:latin typeface="+mn-lt"/>
              </a:rPr>
              <a:t>Modern Cuisine</a:t>
            </a:r>
          </a:p>
          <a:p>
            <a:pPr marL="342900" indent="-342900" algn="l">
              <a:buFont typeface="Arial" panose="020B0604020202020204" pitchFamily="34" charset="0"/>
              <a:buChar char="•"/>
            </a:pPr>
            <a:r>
              <a:rPr lang="pt-BR" b="1" i="0" dirty="0">
                <a:solidFill>
                  <a:srgbClr val="191919"/>
                </a:solidFill>
                <a:effectLst/>
                <a:latin typeface="+mn-lt"/>
              </a:rPr>
              <a:t>EPUR </a:t>
            </a:r>
            <a:r>
              <a:rPr lang="pt-BR" b="0" i="0" dirty="0">
                <a:solidFill>
                  <a:srgbClr val="191919"/>
                </a:solidFill>
                <a:effectLst/>
                <a:latin typeface="+mn-lt"/>
              </a:rPr>
              <a:t>- Largo da Academia Nacional de Belas Artes 14, Lisbon,  €€€ · Creative</a:t>
            </a:r>
          </a:p>
          <a:p>
            <a:pPr marL="342900" indent="-342900" algn="l">
              <a:buFont typeface="Arial" panose="020B0604020202020204" pitchFamily="34" charset="0"/>
              <a:buChar char="•"/>
            </a:pPr>
            <a:r>
              <a:rPr lang="pt-BR" b="0" i="0" dirty="0">
                <a:solidFill>
                  <a:srgbClr val="191919"/>
                </a:solidFill>
                <a:effectLst/>
                <a:latin typeface="+mn-lt"/>
              </a:rPr>
              <a:t>SÁLA de João Sá - Rua dos Bacalhoeiros 103, Lisbon, €€ · Modern Cuisine</a:t>
            </a:r>
          </a:p>
          <a:p>
            <a:pPr marL="342900" indent="-342900" algn="l">
              <a:buFont typeface="Arial" panose="020B0604020202020204" pitchFamily="34" charset="0"/>
              <a:buChar char="•"/>
            </a:pPr>
            <a:r>
              <a:rPr lang="pt-BR" b="1" i="0" dirty="0">
                <a:solidFill>
                  <a:srgbClr val="191919"/>
                </a:solidFill>
                <a:effectLst/>
                <a:latin typeface="+mn-lt"/>
              </a:rPr>
              <a:t>Prado - </a:t>
            </a:r>
            <a:r>
              <a:rPr lang="pt-BR" b="0" i="0" dirty="0">
                <a:solidFill>
                  <a:srgbClr val="191919"/>
                </a:solidFill>
                <a:effectLst/>
                <a:latin typeface="+mn-lt"/>
              </a:rPr>
              <a:t>Travessa Das Pedras Negras 2, Lisbon, 1100-404, Portugal</a:t>
            </a:r>
            <a:br>
              <a:rPr lang="pt-BR" b="0" i="0" dirty="0">
                <a:solidFill>
                  <a:srgbClr val="191919"/>
                </a:solidFill>
                <a:effectLst/>
                <a:latin typeface="+mn-lt"/>
              </a:rPr>
            </a:br>
            <a:r>
              <a:rPr lang="pt-BR" b="0" i="0" dirty="0">
                <a:solidFill>
                  <a:srgbClr val="191919"/>
                </a:solidFill>
                <a:effectLst/>
                <a:latin typeface="+mn-lt"/>
              </a:rPr>
              <a:t>€€ · Market Cuisine</a:t>
            </a:r>
          </a:p>
          <a:p>
            <a:pPr>
              <a:spcBef>
                <a:spcPts val="125"/>
              </a:spcBef>
              <a:spcAft>
                <a:spcPts val="125"/>
              </a:spcAft>
              <a:buClrTx/>
              <a:buFontTx/>
              <a:buNone/>
            </a:pPr>
            <a:endParaRPr lang="en-US" altLang="en-US" dirty="0">
              <a:solidFill>
                <a:schemeClr val="tx1"/>
              </a:solidFill>
            </a:endParaRPr>
          </a:p>
        </p:txBody>
      </p:sp>
      <p:pic>
        <p:nvPicPr>
          <p:cNvPr id="8" name="Picture 7">
            <a:extLst>
              <a:ext uri="{FF2B5EF4-FFF2-40B4-BE49-F238E27FC236}">
                <a16:creationId xmlns:a16="http://schemas.microsoft.com/office/drawing/2014/main" id="{FE6EEAC7-D151-B86E-1094-EEE0B2ED1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2057400"/>
            <a:ext cx="2215896" cy="2215896"/>
          </a:xfrm>
          <a:prstGeom prst="rect">
            <a:avLst/>
          </a:prstGeom>
        </p:spPr>
      </p:pic>
    </p:spTree>
    <p:extLst>
      <p:ext uri="{BB962C8B-B14F-4D97-AF65-F5344CB8AC3E}">
        <p14:creationId xmlns:p14="http://schemas.microsoft.com/office/powerpoint/2010/main" val="235923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2025-58DE-9777-6219-185C3754A9DD}"/>
              </a:ext>
            </a:extLst>
          </p:cNvPr>
          <p:cNvSpPr>
            <a:spLocks noGrp="1"/>
          </p:cNvSpPr>
          <p:nvPr>
            <p:ph type="title"/>
          </p:nvPr>
        </p:nvSpPr>
        <p:spPr>
          <a:xfrm>
            <a:off x="685800" y="357187"/>
            <a:ext cx="7770813" cy="1166813"/>
          </a:xfrm>
        </p:spPr>
        <p:txBody>
          <a:bodyPr/>
          <a:lstStyle/>
          <a:p>
            <a:r>
              <a:rPr lang="en-US" altLang="en-US" dirty="0"/>
              <a:t>Michelin Star Restaurants</a:t>
            </a:r>
            <a:endParaRPr lang="en-US" dirty="0"/>
          </a:p>
        </p:txBody>
      </p:sp>
      <p:sp>
        <p:nvSpPr>
          <p:cNvPr id="4" name="TextBox 3">
            <a:extLst>
              <a:ext uri="{FF2B5EF4-FFF2-40B4-BE49-F238E27FC236}">
                <a16:creationId xmlns:a16="http://schemas.microsoft.com/office/drawing/2014/main" id="{0D3BC70F-88C6-EA80-B047-DC1BE95C3619}"/>
              </a:ext>
            </a:extLst>
          </p:cNvPr>
          <p:cNvSpPr txBox="1"/>
          <p:nvPr/>
        </p:nvSpPr>
        <p:spPr>
          <a:xfrm>
            <a:off x="228600" y="1700922"/>
            <a:ext cx="8763000" cy="5080878"/>
          </a:xfrm>
          <a:prstGeom prst="rect">
            <a:avLst/>
          </a:prstGeom>
          <a:noFill/>
        </p:spPr>
        <p:txBody>
          <a:bodyPr wrap="square">
            <a:spAutoFit/>
          </a:bodyPr>
          <a:lstStyle/>
          <a:p>
            <a:pPr marL="342900" indent="-342900" algn="l">
              <a:buFont typeface="Arial" panose="020B0604020202020204" pitchFamily="34" charset="0"/>
              <a:buChar char="•"/>
            </a:pPr>
            <a:r>
              <a:rPr lang="pt-BR" b="1" i="0" dirty="0">
                <a:solidFill>
                  <a:srgbClr val="191919"/>
                </a:solidFill>
                <a:effectLst/>
                <a:latin typeface="+mn-lt"/>
              </a:rPr>
              <a:t>Tágide - </a:t>
            </a:r>
            <a:r>
              <a:rPr lang="pt-BR" b="0" i="0" dirty="0">
                <a:solidFill>
                  <a:srgbClr val="191919"/>
                </a:solidFill>
                <a:effectLst/>
                <a:latin typeface="+mn-lt"/>
              </a:rPr>
              <a:t>Largo da Academia Nacional </a:t>
            </a:r>
            <a:br>
              <a:rPr lang="pt-BR" b="0" i="0" dirty="0">
                <a:solidFill>
                  <a:srgbClr val="191919"/>
                </a:solidFill>
                <a:effectLst/>
                <a:latin typeface="+mn-lt"/>
              </a:rPr>
            </a:br>
            <a:r>
              <a:rPr lang="pt-BR" b="0" i="0" dirty="0">
                <a:solidFill>
                  <a:srgbClr val="191919"/>
                </a:solidFill>
                <a:effectLst/>
                <a:latin typeface="+mn-lt"/>
              </a:rPr>
              <a:t>de Belas Artes 18-20, Lisbon, €€€ · Modern</a:t>
            </a:r>
          </a:p>
          <a:p>
            <a:pPr marL="342900" indent="-342900" algn="l">
              <a:buFont typeface="Arial" panose="020B0604020202020204" pitchFamily="34" charset="0"/>
              <a:buChar char="•"/>
            </a:pPr>
            <a:r>
              <a:rPr lang="pt-BR" b="1" i="0" dirty="0">
                <a:solidFill>
                  <a:srgbClr val="191919"/>
                </a:solidFill>
                <a:effectLst/>
                <a:latin typeface="+mn-lt"/>
              </a:rPr>
              <a:t>Carnal - </a:t>
            </a:r>
            <a:r>
              <a:rPr lang="pt-BR" b="0" i="0" dirty="0">
                <a:solidFill>
                  <a:srgbClr val="191919"/>
                </a:solidFill>
                <a:effectLst/>
                <a:latin typeface="+mn-lt"/>
              </a:rPr>
              <a:t>Rua da Misericordia 78, Lisbon, </a:t>
            </a:r>
            <a:br>
              <a:rPr lang="pt-BR" b="0" i="0" dirty="0">
                <a:solidFill>
                  <a:srgbClr val="191919"/>
                </a:solidFill>
                <a:effectLst/>
                <a:latin typeface="+mn-lt"/>
              </a:rPr>
            </a:br>
            <a:r>
              <a:rPr lang="pt-BR" b="0" i="0" dirty="0">
                <a:solidFill>
                  <a:srgbClr val="191919"/>
                </a:solidFill>
                <a:effectLst/>
                <a:latin typeface="+mn-lt"/>
              </a:rPr>
              <a:t> 273, Portugal €€ · Mexican</a:t>
            </a:r>
          </a:p>
          <a:p>
            <a:pPr marL="342900" indent="-342900" algn="l">
              <a:buFont typeface="Arial" panose="020B0604020202020204" pitchFamily="34" charset="0"/>
              <a:buChar char="•"/>
            </a:pPr>
            <a:r>
              <a:rPr lang="pt-BR" b="1" i="0" dirty="0">
                <a:solidFill>
                  <a:srgbClr val="191919"/>
                </a:solidFill>
                <a:effectLst/>
                <a:latin typeface="+mn-lt"/>
              </a:rPr>
              <a:t>Taberna - Bairro do Avillez - </a:t>
            </a:r>
            <a:r>
              <a:rPr lang="pt-BR" b="0" i="0" dirty="0">
                <a:solidFill>
                  <a:srgbClr val="191919"/>
                </a:solidFill>
                <a:effectLst/>
                <a:latin typeface="+mn-lt"/>
              </a:rPr>
              <a:t>Rua Nova da </a:t>
            </a:r>
            <a:br>
              <a:rPr lang="pt-BR" b="0" i="0" dirty="0">
                <a:solidFill>
                  <a:srgbClr val="191919"/>
                </a:solidFill>
                <a:effectLst/>
                <a:latin typeface="+mn-lt"/>
              </a:rPr>
            </a:br>
            <a:r>
              <a:rPr lang="pt-BR" b="0" i="0" dirty="0">
                <a:solidFill>
                  <a:srgbClr val="191919"/>
                </a:solidFill>
                <a:effectLst/>
                <a:latin typeface="+mn-lt"/>
              </a:rPr>
              <a:t>Trindade 18, Lisbon, € · Traditional Cuisine</a:t>
            </a:r>
          </a:p>
          <a:p>
            <a:pPr marL="342900" indent="-342900" algn="l">
              <a:buFont typeface="Arial" panose="020B0604020202020204" pitchFamily="34" charset="0"/>
              <a:buChar char="•"/>
            </a:pPr>
            <a:r>
              <a:rPr lang="pt-BR" b="1" i="0" dirty="0">
                <a:solidFill>
                  <a:srgbClr val="191919"/>
                </a:solidFill>
                <a:effectLst/>
                <a:latin typeface="+mn-lt"/>
              </a:rPr>
              <a:t>Arkhe - </a:t>
            </a:r>
            <a:r>
              <a:rPr lang="pt-BR" b="0" i="0" dirty="0">
                <a:solidFill>
                  <a:srgbClr val="191919"/>
                </a:solidFill>
                <a:effectLst/>
                <a:latin typeface="+mn-lt"/>
              </a:rPr>
              <a:t>Boqueirão Duro 46, Lisbon, </a:t>
            </a:r>
            <a:br>
              <a:rPr lang="pt-BR" b="0" i="0" dirty="0">
                <a:solidFill>
                  <a:srgbClr val="191919"/>
                </a:solidFill>
                <a:effectLst/>
                <a:latin typeface="+mn-lt"/>
              </a:rPr>
            </a:br>
            <a:r>
              <a:rPr lang="pt-BR" b="0" i="0" dirty="0">
                <a:solidFill>
                  <a:srgbClr val="191919"/>
                </a:solidFill>
                <a:effectLst/>
                <a:latin typeface="+mn-lt"/>
              </a:rPr>
              <a:t>€€ · Vegetarian</a:t>
            </a:r>
            <a:br>
              <a:rPr lang="pt-BR" b="0" i="0" dirty="0">
                <a:solidFill>
                  <a:srgbClr val="191919"/>
                </a:solidFill>
                <a:effectLst/>
                <a:latin typeface="+mn-lt"/>
              </a:rPr>
            </a:br>
            <a:endParaRPr lang="pt-BR" b="0" i="0" dirty="0">
              <a:solidFill>
                <a:srgbClr val="191919"/>
              </a:solidFill>
              <a:effectLst/>
              <a:latin typeface="+mn-lt"/>
            </a:endParaRPr>
          </a:p>
          <a:p>
            <a:pPr>
              <a:spcBef>
                <a:spcPts val="125"/>
              </a:spcBef>
              <a:spcAft>
                <a:spcPts val="125"/>
              </a:spcAft>
              <a:buClrTx/>
              <a:buFontTx/>
              <a:buNone/>
            </a:pPr>
            <a:r>
              <a:rPr lang="en-US" altLang="en-US" dirty="0">
                <a:solidFill>
                  <a:schemeClr val="tx1"/>
                </a:solidFill>
              </a:rPr>
              <a:t>For those of you that just like good food, you can’t go wrong just about anywhere you go in Lisbon. After all this is Portugal!</a:t>
            </a:r>
          </a:p>
          <a:p>
            <a:pPr algn="ctr">
              <a:spcBef>
                <a:spcPts val="125"/>
              </a:spcBef>
              <a:spcAft>
                <a:spcPts val="125"/>
              </a:spcAft>
              <a:buClrTx/>
              <a:buFontTx/>
              <a:buNone/>
            </a:pPr>
            <a:r>
              <a:rPr lang="en-US" altLang="en-US" sz="3200" b="1" dirty="0">
                <a:solidFill>
                  <a:schemeClr val="tx1"/>
                </a:solidFill>
              </a:rPr>
              <a:t>GOOD EATING</a:t>
            </a:r>
            <a:r>
              <a:rPr lang="en-US" altLang="en-US" dirty="0">
                <a:solidFill>
                  <a:schemeClr val="tx1"/>
                </a:solidFill>
              </a:rPr>
              <a:t> </a:t>
            </a:r>
          </a:p>
          <a:p>
            <a:pPr>
              <a:spcBef>
                <a:spcPts val="125"/>
              </a:spcBef>
              <a:spcAft>
                <a:spcPts val="125"/>
              </a:spcAft>
              <a:buClrTx/>
              <a:buFontTx/>
              <a:buNone/>
            </a:pPr>
            <a:endParaRPr lang="en-US" altLang="en-US" dirty="0">
              <a:solidFill>
                <a:schemeClr val="tx1"/>
              </a:solidFill>
            </a:endParaRPr>
          </a:p>
        </p:txBody>
      </p:sp>
      <p:pic>
        <p:nvPicPr>
          <p:cNvPr id="5" name="Picture 4">
            <a:extLst>
              <a:ext uri="{FF2B5EF4-FFF2-40B4-BE49-F238E27FC236}">
                <a16:creationId xmlns:a16="http://schemas.microsoft.com/office/drawing/2014/main" id="{FB97973B-D0F1-AD7F-934A-B745A3D1C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431" y="1751013"/>
            <a:ext cx="2841169" cy="2744787"/>
          </a:xfrm>
          <a:prstGeom prst="rect">
            <a:avLst/>
          </a:prstGeom>
        </p:spPr>
      </p:pic>
    </p:spTree>
    <p:extLst>
      <p:ext uri="{BB962C8B-B14F-4D97-AF65-F5344CB8AC3E}">
        <p14:creationId xmlns:p14="http://schemas.microsoft.com/office/powerpoint/2010/main" val="234431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1949-8FB1-6508-27A2-00CCA8216F04}"/>
              </a:ext>
            </a:extLst>
          </p:cNvPr>
          <p:cNvSpPr>
            <a:spLocks noGrp="1"/>
          </p:cNvSpPr>
          <p:nvPr>
            <p:ph type="title"/>
          </p:nvPr>
        </p:nvSpPr>
        <p:spPr/>
        <p:txBody>
          <a:bodyPr/>
          <a:lstStyle/>
          <a:p>
            <a:r>
              <a:rPr lang="en-US" dirty="0"/>
              <a:t>Thanks for Coming</a:t>
            </a:r>
          </a:p>
        </p:txBody>
      </p:sp>
      <p:sp>
        <p:nvSpPr>
          <p:cNvPr id="4" name="TextBox 3">
            <a:extLst>
              <a:ext uri="{FF2B5EF4-FFF2-40B4-BE49-F238E27FC236}">
                <a16:creationId xmlns:a16="http://schemas.microsoft.com/office/drawing/2014/main" id="{DC25BDDA-CE27-EFF5-7F04-C4C5224DC058}"/>
              </a:ext>
            </a:extLst>
          </p:cNvPr>
          <p:cNvSpPr txBox="1"/>
          <p:nvPr/>
        </p:nvSpPr>
        <p:spPr>
          <a:xfrm>
            <a:off x="685800" y="2120951"/>
            <a:ext cx="7770812" cy="2123658"/>
          </a:xfrm>
          <a:prstGeom prst="rect">
            <a:avLst/>
          </a:prstGeom>
          <a:noFill/>
        </p:spPr>
        <p:txBody>
          <a:bodyPr wrap="square">
            <a:spAutoFit/>
          </a:bodyPr>
          <a:lstStyle/>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chemeClr val="tx1"/>
                </a:solidFill>
              </a:rPr>
              <a:t>If you have any more questions, please ask.</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chemeClr val="tx1"/>
                </a:solidFill>
              </a:rPr>
              <a:t>I will do my best to answer them for you.</a:t>
            </a: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dirty="0">
              <a:solidFill>
                <a:schemeClr val="tx1"/>
              </a:solidFill>
            </a:endParaRPr>
          </a:p>
          <a:p>
            <a:pPr algn="ctr">
              <a:spcBef>
                <a:spcPts val="813"/>
              </a:spcBef>
              <a:spcAft>
                <a:spcPts val="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b="1" dirty="0">
                <a:solidFill>
                  <a:schemeClr val="tx1"/>
                </a:solidFill>
              </a:rPr>
              <a:t>Have a great visit in Lisbon</a:t>
            </a:r>
          </a:p>
        </p:txBody>
      </p:sp>
    </p:spTree>
    <p:extLst>
      <p:ext uri="{BB962C8B-B14F-4D97-AF65-F5344CB8AC3E}">
        <p14:creationId xmlns:p14="http://schemas.microsoft.com/office/powerpoint/2010/main" val="16391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AE24B00-6BF6-96E7-0081-88438EB05BDC}"/>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What I Will Cover</a:t>
            </a:r>
          </a:p>
        </p:txBody>
      </p:sp>
      <p:sp>
        <p:nvSpPr>
          <p:cNvPr id="4098" name="Rectangle 2">
            <a:extLst>
              <a:ext uri="{FF2B5EF4-FFF2-40B4-BE49-F238E27FC236}">
                <a16:creationId xmlns:a16="http://schemas.microsoft.com/office/drawing/2014/main" id="{61455BA8-89D2-9DAF-C3ED-FC9C8E65A9AB}"/>
              </a:ext>
            </a:extLst>
          </p:cNvPr>
          <p:cNvSpPr>
            <a:spLocks noChangeArrowheads="1"/>
          </p:cNvSpPr>
          <p:nvPr/>
        </p:nvSpPr>
        <p:spPr bwMode="auto">
          <a:xfrm>
            <a:off x="457200" y="1676400"/>
            <a:ext cx="8229600"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sz="3200"/>
              <a:t>My Philosophy</a:t>
            </a:r>
          </a:p>
          <a:p>
            <a:pPr>
              <a:buFont typeface="Wingdings" panose="05000000000000000000" pitchFamily="2" charset="2"/>
              <a:buChar char=""/>
            </a:pPr>
            <a:r>
              <a:rPr lang="en-US" altLang="en-US" sz="3200"/>
              <a:t>Warning</a:t>
            </a:r>
          </a:p>
          <a:p>
            <a:pPr>
              <a:buFont typeface="Wingdings" panose="05000000000000000000" pitchFamily="2" charset="2"/>
              <a:buChar char=""/>
            </a:pPr>
            <a:r>
              <a:rPr lang="en-US" altLang="en-US" sz="3200"/>
              <a:t>Money</a:t>
            </a:r>
          </a:p>
          <a:p>
            <a:pPr>
              <a:buFont typeface="Wingdings" panose="05000000000000000000" pitchFamily="2" charset="2"/>
              <a:buChar char=""/>
            </a:pPr>
            <a:r>
              <a:rPr lang="en-US" altLang="en-US" sz="3200"/>
              <a:t>A few interesting facts about Lisbon.</a:t>
            </a:r>
          </a:p>
          <a:p>
            <a:pPr>
              <a:buFont typeface="Wingdings" panose="05000000000000000000" pitchFamily="2" charset="2"/>
              <a:buChar char=""/>
            </a:pPr>
            <a:r>
              <a:rPr lang="en-US" altLang="en-US" sz="3200"/>
              <a:t>Best way to get around Lisbon</a:t>
            </a:r>
          </a:p>
          <a:p>
            <a:pPr>
              <a:buFont typeface="Wingdings" panose="05000000000000000000" pitchFamily="2" charset="2"/>
              <a:buChar char=""/>
            </a:pPr>
            <a:r>
              <a:rPr lang="en-US" altLang="en-US" sz="3200"/>
              <a:t>Lisboa Card</a:t>
            </a:r>
          </a:p>
          <a:p>
            <a:pPr>
              <a:buFont typeface="Wingdings" panose="05000000000000000000" pitchFamily="2" charset="2"/>
              <a:buChar char=""/>
            </a:pPr>
            <a:r>
              <a:rPr lang="en-US" altLang="en-US" sz="3200"/>
              <a:t>Metro Card</a:t>
            </a:r>
          </a:p>
          <a:p>
            <a:pPr>
              <a:buFont typeface="Wingdings" panose="05000000000000000000" pitchFamily="2" charset="2"/>
              <a:buChar char=""/>
            </a:pPr>
            <a:r>
              <a:rPr lang="en-US" altLang="en-US" sz="3200"/>
              <a:t>Tram Route 28</a:t>
            </a:r>
          </a:p>
          <a:p>
            <a:pPr>
              <a:buClrTx/>
              <a:buFontTx/>
              <a:buNone/>
            </a:pPr>
            <a:endParaRPr lang="en-US" altLang="en-US" sz="3200" b="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010EEC9D-565E-C9B9-8C70-637926953C3E}"/>
              </a:ext>
            </a:extLst>
          </p:cNvPr>
          <p:cNvSpPr txBox="1">
            <a:spLocks noChangeArrowheads="1"/>
          </p:cNvSpPr>
          <p:nvPr/>
        </p:nvSpPr>
        <p:spPr bwMode="auto">
          <a:xfrm>
            <a:off x="0" y="381000"/>
            <a:ext cx="9144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hangingPunct="0">
              <a:lnSpc>
                <a:spcPct val="113000"/>
              </a:lnSpc>
              <a:spcBef>
                <a:spcPts val="38"/>
              </a:spcBef>
              <a:spcAft>
                <a:spcPts val="38"/>
              </a:spcAft>
              <a:buClrTx/>
              <a:buFontTx/>
              <a:buNone/>
            </a:pPr>
            <a:r>
              <a:rPr lang="en-US" altLang="en-US" sz="4000"/>
              <a:t>My Port Philosophy</a:t>
            </a:r>
          </a:p>
        </p:txBody>
      </p:sp>
      <p:sp>
        <p:nvSpPr>
          <p:cNvPr id="5122" name="Text Box 2">
            <a:extLst>
              <a:ext uri="{FF2B5EF4-FFF2-40B4-BE49-F238E27FC236}">
                <a16:creationId xmlns:a16="http://schemas.microsoft.com/office/drawing/2014/main" id="{9E1137B7-0364-2183-58DF-E50D8BE11DCF}"/>
              </a:ext>
            </a:extLst>
          </p:cNvPr>
          <p:cNvSpPr txBox="1">
            <a:spLocks noChangeArrowheads="1"/>
          </p:cNvSpPr>
          <p:nvPr/>
        </p:nvSpPr>
        <p:spPr bwMode="auto">
          <a:xfrm>
            <a:off x="549275" y="1447800"/>
            <a:ext cx="8047038"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0213" indent="-322263">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1pPr>
            <a:lvl2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2pPr>
            <a:lvl3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3pPr>
            <a:lvl4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4pPr>
            <a:lvl5pPr>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 pos="10031413" algn="l"/>
                <a:tab pos="10488613" algn="l"/>
                <a:tab pos="10945813" algn="l"/>
              </a:tabLst>
              <a:defRPr sz="2400">
                <a:solidFill>
                  <a:srgbClr val="000000"/>
                </a:solidFill>
                <a:latin typeface="Times New Roman" panose="02020603050405020304" pitchFamily="18" charset="0"/>
                <a:cs typeface="Times New Roman" panose="02020603050405020304" pitchFamily="18" charset="0"/>
              </a:defRPr>
            </a:lvl9p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48A4430-69AB-C779-7FE1-6B99C9BB55F4}"/>
              </a:ext>
            </a:extLst>
          </p:cNvPr>
          <p:cNvSpPr>
            <a:spLocks noGrp="1" noChangeArrowheads="1"/>
          </p:cNvSpPr>
          <p:nvPr>
            <p:ph type="title"/>
          </p:nvPr>
        </p:nvSpPr>
        <p:spPr>
          <a:xfrm>
            <a:off x="685800" y="457200"/>
            <a:ext cx="7770813" cy="762000"/>
          </a:xfrm>
        </p:spPr>
        <p:txBody>
          <a:bodyPr/>
          <a:lstStyle/>
          <a:p>
            <a:r>
              <a:rPr lang="en-US" altLang="en-US" sz="4800" dirty="0"/>
              <a:t>Don’t Miss the Ship</a:t>
            </a:r>
          </a:p>
        </p:txBody>
      </p:sp>
      <p:sp>
        <p:nvSpPr>
          <p:cNvPr id="46083" name="Rectangle 3">
            <a:extLst>
              <a:ext uri="{FF2B5EF4-FFF2-40B4-BE49-F238E27FC236}">
                <a16:creationId xmlns:a16="http://schemas.microsoft.com/office/drawing/2014/main" id="{93A82970-8BD7-29BA-31AC-9790DB10B116}"/>
              </a:ext>
            </a:extLst>
          </p:cNvPr>
          <p:cNvSpPr>
            <a:spLocks noGrp="1" noChangeArrowheads="1"/>
          </p:cNvSpPr>
          <p:nvPr>
            <p:ph type="body" idx="1"/>
          </p:nvPr>
        </p:nvSpPr>
        <p:spPr>
          <a:xfrm>
            <a:off x="685800" y="1296987"/>
            <a:ext cx="7770813" cy="4875213"/>
          </a:xfrm>
        </p:spPr>
        <p:txBody>
          <a:bodyPr/>
          <a:lstStyle/>
          <a:p>
            <a:pPr hangingPunct="0">
              <a:lnSpc>
                <a:spcPct val="93000"/>
              </a:lnSpc>
              <a:spcBef>
                <a:spcPts val="50"/>
              </a:spcBef>
              <a:spcAft>
                <a:spcPts val="50"/>
              </a:spcAft>
              <a:buClrTx/>
              <a:buFontTx/>
              <a:buNone/>
            </a:pPr>
            <a:r>
              <a:rPr lang="en-US" altLang="en-US" sz="2000"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sz="2000" b="1" dirty="0"/>
              <a:t>Choose excursions wisely:</a:t>
            </a:r>
          </a:p>
          <a:p>
            <a:pPr hangingPunct="0">
              <a:lnSpc>
                <a:spcPct val="93000"/>
              </a:lnSpc>
              <a:spcBef>
                <a:spcPts val="50"/>
              </a:spcBef>
              <a:spcAft>
                <a:spcPts val="50"/>
              </a:spcAft>
              <a:buClrTx/>
              <a:buFontTx/>
              <a:buNone/>
            </a:pPr>
            <a:r>
              <a:rPr lang="en-US" altLang="en-US" sz="2000"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sz="2000"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sz="2000" dirty="0"/>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0572639-3A59-1888-C442-E04A7B0E64E9}"/>
              </a:ext>
            </a:extLst>
          </p:cNvPr>
          <p:cNvSpPr>
            <a:spLocks noChangeArrowheads="1"/>
          </p:cNvSpPr>
          <p:nvPr/>
        </p:nvSpPr>
        <p:spPr bwMode="auto">
          <a:xfrm>
            <a:off x="781050" y="333375"/>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a:t>Money</a:t>
            </a:r>
          </a:p>
        </p:txBody>
      </p:sp>
      <p:sp>
        <p:nvSpPr>
          <p:cNvPr id="6146" name="Rectangle 2">
            <a:extLst>
              <a:ext uri="{FF2B5EF4-FFF2-40B4-BE49-F238E27FC236}">
                <a16:creationId xmlns:a16="http://schemas.microsoft.com/office/drawing/2014/main" id="{9CDEEAC6-A0D4-6F16-146B-0B2104CABDE5}"/>
              </a:ext>
            </a:extLst>
          </p:cNvPr>
          <p:cNvSpPr>
            <a:spLocks noChangeArrowheads="1"/>
          </p:cNvSpPr>
          <p:nvPr/>
        </p:nvSpPr>
        <p:spPr bwMode="auto">
          <a:xfrm>
            <a:off x="552450" y="1552575"/>
            <a:ext cx="8229600"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3"/>
              </a:spcBef>
              <a:spcAft>
                <a:spcPts val="13"/>
              </a:spcAft>
              <a:buClrTx/>
              <a:buFontTx/>
              <a:buNone/>
            </a:pPr>
            <a:r>
              <a:rPr lang="en-US" altLang="en-US" b="1">
                <a:cs typeface="Arial" panose="020B0604020202020204" pitchFamily="34" charset="0"/>
              </a:rPr>
              <a:t>The euro is the official currency of 20 European Union countries which collectively make up the euro area, also known as the euro zone.</a:t>
            </a:r>
          </a:p>
          <a:p>
            <a:pPr hangingPunct="0">
              <a:lnSpc>
                <a:spcPct val="93000"/>
              </a:lnSpc>
              <a:spcBef>
                <a:spcPts val="13"/>
              </a:spcBef>
              <a:spcAft>
                <a:spcPts val="13"/>
              </a:spcAft>
              <a:buClrTx/>
              <a:buFontTx/>
              <a:buNone/>
            </a:pPr>
            <a:endParaRPr lang="en-US" altLang="en-US" b="1">
              <a:cs typeface="Arial" panose="020B0604020202020204" pitchFamily="34" charset="0"/>
            </a:endParaRPr>
          </a:p>
          <a:p>
            <a:pPr hangingPunct="0">
              <a:lnSpc>
                <a:spcPct val="93000"/>
              </a:lnSpc>
              <a:spcBef>
                <a:spcPts val="13"/>
              </a:spcBef>
              <a:spcAft>
                <a:spcPts val="13"/>
              </a:spcAft>
              <a:buClrTx/>
              <a:buFontTx/>
              <a:buNone/>
            </a:pPr>
            <a:r>
              <a:rPr lang="en-US" altLang="en-US">
                <a:cs typeface="Segoe UI" panose="020B0502040204020203" pitchFamily="34" charset="0"/>
              </a:rPr>
              <a:t>Official Exchange is $1 to $1.079 US </a:t>
            </a:r>
          </a:p>
          <a:p>
            <a:pPr hangingPunct="0">
              <a:lnSpc>
                <a:spcPct val="93000"/>
              </a:lnSpc>
              <a:spcBef>
                <a:spcPts val="13"/>
              </a:spcBef>
              <a:spcAft>
                <a:spcPts val="13"/>
              </a:spcAft>
              <a:buClrTx/>
              <a:buFontTx/>
              <a:buNone/>
            </a:pPr>
            <a:endParaRPr lang="en-US" altLang="en-US">
              <a:cs typeface="Segoe UI" panose="020B0502040204020203" pitchFamily="34" charset="0"/>
            </a:endParaRPr>
          </a:p>
        </p:txBody>
      </p:sp>
      <p:pic>
        <p:nvPicPr>
          <p:cNvPr id="6147" name="Picture 3">
            <a:extLst>
              <a:ext uri="{FF2B5EF4-FFF2-40B4-BE49-F238E27FC236}">
                <a16:creationId xmlns:a16="http://schemas.microsoft.com/office/drawing/2014/main" id="{EA2FADA0-F701-DF97-E3DC-1A39BAC94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3381375"/>
            <a:ext cx="3962400" cy="291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068F98E-B752-FC4E-EC8C-2BD3A2EA2964}"/>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Igreja de São Roque</a:t>
            </a:r>
          </a:p>
        </p:txBody>
      </p:sp>
      <p:sp>
        <p:nvSpPr>
          <p:cNvPr id="7170" name="Rectangle 2">
            <a:extLst>
              <a:ext uri="{FF2B5EF4-FFF2-40B4-BE49-F238E27FC236}">
                <a16:creationId xmlns:a16="http://schemas.microsoft.com/office/drawing/2014/main" id="{378A95E7-DE6B-0862-13A5-B9EDB144BEB5}"/>
              </a:ext>
            </a:extLst>
          </p:cNvPr>
          <p:cNvSpPr>
            <a:spLocks noChangeArrowheads="1"/>
          </p:cNvSpPr>
          <p:nvPr/>
        </p:nvSpPr>
        <p:spPr bwMode="auto">
          <a:xfrm>
            <a:off x="457200" y="1676400"/>
            <a:ext cx="822960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Lisbon is home to one of the world’s most expensive chapels</a:t>
            </a:r>
          </a:p>
          <a:p>
            <a:pPr>
              <a:buClrTx/>
              <a:buFontTx/>
              <a:buNone/>
            </a:pPr>
            <a:r>
              <a:rPr lang="en-US" altLang="en-US"/>
              <a:t>Experts consider the 16th-century Igreja de São Roque in Lisbon to be one of the most outstanding examples of European art as well as one of the most expensive chapels in the world. </a:t>
            </a:r>
          </a:p>
          <a:p>
            <a:pPr>
              <a:buClrTx/>
              <a:buFontTx/>
              <a:buNone/>
            </a:pPr>
            <a:r>
              <a:rPr lang="en-US" altLang="en-US"/>
              <a:t>Inside the church, you’ll find the 18th-century Chapel of St. John the Baptist (Capela de São João Baptista), which was constructed in Rome of many precious stones. The chapel was then disassembled and shipped to Lisbon and reconstructed in the São Roque church. At the time it was reportedly the most expensive chapel in Europe.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4FEF5D9-9EFF-84AA-0142-9DA1D9889177}"/>
              </a:ext>
            </a:extLst>
          </p:cNvPr>
          <p:cNvSpPr>
            <a:spLocks noGrp="1" noChangeArrowheads="1"/>
          </p:cNvSpPr>
          <p:nvPr>
            <p:ph type="title"/>
          </p:nvPr>
        </p:nvSpPr>
        <p:spPr>
          <a:xfrm>
            <a:off x="762000" y="3048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Igreja de São Roque</a:t>
            </a:r>
          </a:p>
        </p:txBody>
      </p:sp>
      <p:pic>
        <p:nvPicPr>
          <p:cNvPr id="8194" name="Picture 2">
            <a:extLst>
              <a:ext uri="{FF2B5EF4-FFF2-40B4-BE49-F238E27FC236}">
                <a16:creationId xmlns:a16="http://schemas.microsoft.com/office/drawing/2014/main" id="{FD7143DA-2FA0-ABB6-8C37-FD88712BB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543800" cy="4868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125DD68F-7233-74DB-941C-276953E8A106}"/>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Vasco da Gama Bridge</a:t>
            </a:r>
          </a:p>
        </p:txBody>
      </p:sp>
      <p:sp>
        <p:nvSpPr>
          <p:cNvPr id="9218" name="Rectangle 2">
            <a:extLst>
              <a:ext uri="{FF2B5EF4-FFF2-40B4-BE49-F238E27FC236}">
                <a16:creationId xmlns:a16="http://schemas.microsoft.com/office/drawing/2014/main" id="{6C59FCEC-CFA0-C812-A349-DF98DD53E8B6}"/>
              </a:ext>
            </a:extLst>
          </p:cNvPr>
          <p:cNvSpPr>
            <a:spLocks noChangeArrowheads="1"/>
          </p:cNvSpPr>
          <p:nvPr/>
        </p:nvSpPr>
        <p:spPr bwMode="auto">
          <a:xfrm>
            <a:off x="457200" y="1676400"/>
            <a:ext cx="82296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b="1"/>
              <a:t>Lisbon is home to the longest bridge in the European Union</a:t>
            </a:r>
          </a:p>
          <a:p>
            <a:pPr>
              <a:buClrTx/>
              <a:buFontTx/>
              <a:buNone/>
            </a:pPr>
            <a:r>
              <a:rPr lang="en-US" altLang="en-US"/>
              <a:t>Opened in 1998, the Vasco da Gama Bridge is the longest bridge in the European Union and the second-longest in Europe. It measures 7.6 miles (12km) long. </a:t>
            </a:r>
          </a:p>
        </p:txBody>
      </p:sp>
      <p:pic>
        <p:nvPicPr>
          <p:cNvPr id="9219" name="Picture 3">
            <a:extLst>
              <a:ext uri="{FF2B5EF4-FFF2-40B4-BE49-F238E27FC236}">
                <a16:creationId xmlns:a16="http://schemas.microsoft.com/office/drawing/2014/main" id="{2DD78681-7FB1-09E5-9F89-70CB06BDA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879" b="9465"/>
          <a:stretch>
            <a:fillRect/>
          </a:stretch>
        </p:blipFill>
        <p:spPr bwMode="auto">
          <a:xfrm>
            <a:off x="1066800" y="3276600"/>
            <a:ext cx="7162800" cy="3403600"/>
          </a:xfrm>
          <a:prstGeom prst="rect">
            <a:avLst/>
          </a:prstGeom>
          <a:noFill/>
          <a:ln>
            <a:noFill/>
          </a:ln>
          <a:effectLst/>
          <a:extLst>
            <a:ext uri="{909E8E84-426E-40DD-AFC4-6F175D3DCCD1}">
              <a14:hiddenFill xmlns:a14="http://schemas.microsoft.com/office/drawing/2010/main">
                <a:blipFill dpi="0" rotWithShape="0">
                  <a:blip/>
                  <a:srcRect t="16879" b="94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1774</Words>
  <Application>Microsoft Office PowerPoint</Application>
  <PresentationFormat>On-screen Show (4:3)</PresentationFormat>
  <Paragraphs>163</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Segoe UI</vt:lpstr>
      <vt:lpstr>Times New Roman</vt:lpstr>
      <vt:lpstr>Wingdings</vt:lpstr>
      <vt:lpstr>Office Theme</vt:lpstr>
      <vt:lpstr>Lisbon Portugal </vt:lpstr>
      <vt:lpstr>Lisbon Portugal </vt:lpstr>
      <vt:lpstr>What I Will Cover</vt:lpstr>
      <vt:lpstr>PowerPoint Presentation</vt:lpstr>
      <vt:lpstr>Don’t Miss the Ship</vt:lpstr>
      <vt:lpstr>PowerPoint Presentation</vt:lpstr>
      <vt:lpstr>Igreja de São Roque</vt:lpstr>
      <vt:lpstr>Igreja de São Roque</vt:lpstr>
      <vt:lpstr>Vasco da Gama Bridge</vt:lpstr>
      <vt:lpstr>Calçada Portuguesa</vt:lpstr>
      <vt:lpstr>Livraia Bertrand</vt:lpstr>
      <vt:lpstr>Carmo Convent</vt:lpstr>
      <vt:lpstr>Lisbon Portugal </vt:lpstr>
      <vt:lpstr>Lisboa Card</vt:lpstr>
      <vt:lpstr>Lisboa Card</vt:lpstr>
      <vt:lpstr>Lisboa Card</vt:lpstr>
      <vt:lpstr>24hr Metro Card</vt:lpstr>
      <vt:lpstr>Tram Route 28 </vt:lpstr>
      <vt:lpstr>Tram Route 28 </vt:lpstr>
      <vt:lpstr>Tram Route 28 </vt:lpstr>
      <vt:lpstr>Tram Route 28 </vt:lpstr>
      <vt:lpstr>Tram Route 28 </vt:lpstr>
      <vt:lpstr>Tram Route 28 </vt:lpstr>
      <vt:lpstr>Michelin Star Restaurants</vt:lpstr>
      <vt:lpstr>Michelin Star Restaurants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Lisbon Portugal</dc:title>
  <dc:creator>Windows User</dc:creator>
  <cp:lastModifiedBy>Marc Silver</cp:lastModifiedBy>
  <cp:revision>32</cp:revision>
  <cp:lastPrinted>1601-01-01T00:00:00Z</cp:lastPrinted>
  <dcterms:created xsi:type="dcterms:W3CDTF">2023-03-26T18:16:00Z</dcterms:created>
  <dcterms:modified xsi:type="dcterms:W3CDTF">2024-04-04T19:55:40Z</dcterms:modified>
</cp:coreProperties>
</file>