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1" r:id="rId2"/>
    <p:sldId id="311" r:id="rId3"/>
    <p:sldId id="312" r:id="rId4"/>
    <p:sldId id="313" r:id="rId5"/>
    <p:sldId id="314" r:id="rId6"/>
    <p:sldId id="317" r:id="rId7"/>
    <p:sldId id="257" r:id="rId8"/>
    <p:sldId id="291" r:id="rId9"/>
    <p:sldId id="293" r:id="rId10"/>
    <p:sldId id="294" r:id="rId11"/>
    <p:sldId id="292" r:id="rId12"/>
    <p:sldId id="260" r:id="rId13"/>
    <p:sldId id="306" r:id="rId14"/>
    <p:sldId id="261" r:id="rId15"/>
    <p:sldId id="297" r:id="rId16"/>
    <p:sldId id="262" r:id="rId17"/>
    <p:sldId id="263" r:id="rId18"/>
    <p:sldId id="299" r:id="rId19"/>
    <p:sldId id="264" r:id="rId20"/>
    <p:sldId id="302" r:id="rId21"/>
    <p:sldId id="265" r:id="rId22"/>
    <p:sldId id="307" r:id="rId23"/>
    <p:sldId id="304" r:id="rId24"/>
    <p:sldId id="266" r:id="rId25"/>
    <p:sldId id="308" r:id="rId26"/>
    <p:sldId id="305" r:id="rId27"/>
    <p:sldId id="267" r:id="rId28"/>
    <p:sldId id="309" r:id="rId29"/>
    <p:sldId id="310" r:id="rId30"/>
    <p:sldId id="272" r:id="rId31"/>
    <p:sldId id="29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822" y="90"/>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C384F-03A0-4762-8094-A58287A3D467}" type="datetimeFigureOut">
              <a:rPr lang="en-US" smtClean="0"/>
              <a:t>9/28/2024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748B2-CE75-4212-B17F-7199647A53B5}" type="slidenum">
              <a:rPr lang="en-US" smtClean="0"/>
              <a:t>‹#›</a:t>
            </a:fld>
            <a:endParaRPr lang="en-US"/>
          </a:p>
        </p:txBody>
      </p:sp>
    </p:spTree>
    <p:extLst>
      <p:ext uri="{BB962C8B-B14F-4D97-AF65-F5344CB8AC3E}">
        <p14:creationId xmlns:p14="http://schemas.microsoft.com/office/powerpoint/2010/main" val="3308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748B2-CE75-4212-B17F-7199647A53B5}" type="slidenum">
              <a:rPr lang="en-US" smtClean="0"/>
              <a:t>2</a:t>
            </a:fld>
            <a:endParaRPr lang="en-US"/>
          </a:p>
        </p:txBody>
      </p:sp>
    </p:spTree>
    <p:extLst>
      <p:ext uri="{BB962C8B-B14F-4D97-AF65-F5344CB8AC3E}">
        <p14:creationId xmlns:p14="http://schemas.microsoft.com/office/powerpoint/2010/main" val="3772250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30</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748B2-CE75-4212-B17F-7199647A53B5}" type="slidenum">
              <a:rPr lang="en-US" smtClean="0"/>
              <a:t>3</a:t>
            </a:fld>
            <a:endParaRPr lang="en-US"/>
          </a:p>
        </p:txBody>
      </p:sp>
    </p:spTree>
    <p:extLst>
      <p:ext uri="{BB962C8B-B14F-4D97-AF65-F5344CB8AC3E}">
        <p14:creationId xmlns:p14="http://schemas.microsoft.com/office/powerpoint/2010/main" val="9376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748B2-CE75-4212-B17F-7199647A53B5}" type="slidenum">
              <a:rPr lang="en-US" smtClean="0"/>
              <a:t>4</a:t>
            </a:fld>
            <a:endParaRPr lang="en-US"/>
          </a:p>
        </p:txBody>
      </p:sp>
    </p:spTree>
    <p:extLst>
      <p:ext uri="{BB962C8B-B14F-4D97-AF65-F5344CB8AC3E}">
        <p14:creationId xmlns:p14="http://schemas.microsoft.com/office/powerpoint/2010/main" val="322911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748B2-CE75-4212-B17F-7199647A53B5}" type="slidenum">
              <a:rPr lang="en-US" smtClean="0"/>
              <a:t>5</a:t>
            </a:fld>
            <a:endParaRPr lang="en-US"/>
          </a:p>
        </p:txBody>
      </p:sp>
    </p:spTree>
    <p:extLst>
      <p:ext uri="{BB962C8B-B14F-4D97-AF65-F5344CB8AC3E}">
        <p14:creationId xmlns:p14="http://schemas.microsoft.com/office/powerpoint/2010/main" val="217274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748B2-CE75-4212-B17F-7199647A53B5}" type="slidenum">
              <a:rPr lang="en-US" smtClean="0"/>
              <a:t>6</a:t>
            </a:fld>
            <a:endParaRPr lang="en-US"/>
          </a:p>
        </p:txBody>
      </p:sp>
    </p:spTree>
    <p:extLst>
      <p:ext uri="{BB962C8B-B14F-4D97-AF65-F5344CB8AC3E}">
        <p14:creationId xmlns:p14="http://schemas.microsoft.com/office/powerpoint/2010/main" val="71615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9</a:t>
            </a:fld>
            <a:endParaRPr lang="en-US"/>
          </a:p>
        </p:txBody>
      </p:sp>
    </p:spTree>
    <p:extLst>
      <p:ext uri="{BB962C8B-B14F-4D97-AF65-F5344CB8AC3E}">
        <p14:creationId xmlns:p14="http://schemas.microsoft.com/office/powerpoint/2010/main" val="126142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96DB-1DA3-467A-9F90-4715F40804BA}" type="slidenum">
              <a:rPr lang="en-US" smtClean="0"/>
              <a:t>11</a:t>
            </a:fld>
            <a:endParaRPr lang="en-US"/>
          </a:p>
        </p:txBody>
      </p:sp>
    </p:spTree>
    <p:extLst>
      <p:ext uri="{BB962C8B-B14F-4D97-AF65-F5344CB8AC3E}">
        <p14:creationId xmlns:p14="http://schemas.microsoft.com/office/powerpoint/2010/main" val="30955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748B2-CE75-4212-B17F-7199647A53B5}" type="slidenum">
              <a:rPr lang="en-US" smtClean="0"/>
              <a:t>22</a:t>
            </a:fld>
            <a:endParaRPr lang="en-US"/>
          </a:p>
        </p:txBody>
      </p:sp>
    </p:spTree>
    <p:extLst>
      <p:ext uri="{BB962C8B-B14F-4D97-AF65-F5344CB8AC3E}">
        <p14:creationId xmlns:p14="http://schemas.microsoft.com/office/powerpoint/2010/main" val="77519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748B2-CE75-4212-B17F-7199647A53B5}" type="slidenum">
              <a:rPr lang="en-US" smtClean="0"/>
              <a:t>24</a:t>
            </a:fld>
            <a:endParaRPr lang="en-US"/>
          </a:p>
        </p:txBody>
      </p:sp>
    </p:spTree>
    <p:extLst>
      <p:ext uri="{BB962C8B-B14F-4D97-AF65-F5344CB8AC3E}">
        <p14:creationId xmlns:p14="http://schemas.microsoft.com/office/powerpoint/2010/main" val="335531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0D0A8687-3DBA-26EA-3212-B6A689636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9144000" cy="5932967"/>
          </a:xfrm>
        </p:spPr>
        <p:txBody>
          <a:bodyPr anchor="ctr">
            <a:noAutofit/>
          </a:bodyPr>
          <a:lstStyle/>
          <a:p>
            <a:pPr>
              <a:lnSpc>
                <a:spcPct val="107000"/>
              </a:lnSpc>
              <a:spcBef>
                <a:spcPts val="0"/>
              </a:spcBef>
              <a:spcAft>
                <a:spcPts val="600"/>
              </a:spcAft>
            </a:pPr>
            <a:r>
              <a:rPr lang="en-US" sz="6000" b="1" kern="100" dirty="0">
                <a:latin typeface="Times New Roman" panose="02020603050405020304" pitchFamily="18" charset="0"/>
                <a:ea typeface="Aptos" panose="020B0004020202020204" pitchFamily="34" charset="0"/>
                <a:cs typeface="Times New Roman" panose="02020603050405020304" pitchFamily="18" charset="0"/>
              </a:rPr>
              <a:t>Lesser-Recognized Wine Regions of the World Pt 3</a:t>
            </a:r>
            <a:br>
              <a:rPr lang="en-US" sz="6000" b="1" kern="100" dirty="0">
                <a:latin typeface="Times New Roman" panose="02020603050405020304" pitchFamily="18" charset="0"/>
                <a:ea typeface="Aptos" panose="020B0004020202020204" pitchFamily="34" charset="0"/>
                <a:cs typeface="Times New Roman" panose="02020603050405020304" pitchFamily="18" charset="0"/>
              </a:rPr>
            </a:br>
            <a:r>
              <a:rPr lang="en-US" sz="2800" b="1" kern="100" dirty="0">
                <a:latin typeface="Times New Roman" panose="02020603050405020304" pitchFamily="18" charset="0"/>
                <a:ea typeface="Aptos" panose="020B0004020202020204" pitchFamily="34" charset="0"/>
                <a:cs typeface="Times New Roman" panose="02020603050405020304" pitchFamily="18" charset="0"/>
              </a:rPr>
              <a:t>Presented by</a:t>
            </a:r>
            <a:r>
              <a:rPr lang="en-US" sz="2700" b="1" kern="100" dirty="0">
                <a:latin typeface="Times New Roman" panose="02020603050405020304" pitchFamily="18" charset="0"/>
                <a:ea typeface="Aptos" panose="020B0004020202020204" pitchFamily="34" charset="0"/>
                <a:cs typeface="Times New Roman" panose="02020603050405020304" pitchFamily="18" charset="0"/>
              </a:rPr>
              <a:t>:</a:t>
            </a:r>
            <a:br>
              <a:rPr lang="en-US" sz="1350" kern="100" dirty="0">
                <a:latin typeface="Aptos" panose="020B0004020202020204" pitchFamily="34"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Marc Silver</a:t>
            </a:r>
            <a:br>
              <a:rPr lang="en-US" sz="1350" kern="100" dirty="0">
                <a:latin typeface="Aptos" panose="020B0004020202020204" pitchFamily="34" charset="0"/>
                <a:ea typeface="Aptos" panose="020B0004020202020204" pitchFamily="34" charset="0"/>
                <a:cs typeface="Times New Roman" panose="02020603050405020304" pitchFamily="18" charset="0"/>
              </a:rPr>
            </a:br>
            <a:endParaRPr lang="en-US" sz="45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4642"/>
          </a:xfrm>
        </p:spPr>
        <p:txBody>
          <a:bodyPr>
            <a:normAutofit fontScale="90000"/>
          </a:bodyPr>
          <a:lstStyle/>
          <a:p>
            <a:r>
              <a:rPr b="1" dirty="0">
                <a:latin typeface="Times New Roman" panose="02020603050405020304" pitchFamily="18" charset="0"/>
                <a:cs typeface="Times New Roman" panose="02020603050405020304" pitchFamily="18" charset="0"/>
              </a:rPr>
              <a:t>South Africa (Beyond Stellenbosch)</a:t>
            </a:r>
          </a:p>
        </p:txBody>
      </p:sp>
      <p:sp>
        <p:nvSpPr>
          <p:cNvPr id="3" name="Content Placeholder 2"/>
          <p:cNvSpPr>
            <a:spLocks noGrp="1"/>
          </p:cNvSpPr>
          <p:nvPr>
            <p:ph idx="1"/>
          </p:nvPr>
        </p:nvSpPr>
        <p:spPr>
          <a:xfrm>
            <a:off x="1584960" y="1254642"/>
            <a:ext cx="7473696" cy="5603358"/>
          </a:xfrm>
        </p:spPr>
        <p:txBody>
          <a:bodyPr>
            <a:normAutofit lnSpcReduction="10000"/>
          </a:bodyPr>
          <a:lstStyle/>
          <a:p>
            <a:pPr>
              <a:spcBef>
                <a:spcPts val="0"/>
              </a:spcBef>
              <a:spcAft>
                <a:spcPts val="6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Beyond the historical heartland of Stellenbosch, other regions like Paarl, Franschhoek, and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Swartland</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have emerged as important contributors to the country's wine diversity. </a:t>
            </a:r>
          </a:p>
          <a:p>
            <a:pPr>
              <a:spcBef>
                <a:spcPts val="0"/>
              </a:spcBef>
              <a:spcAft>
                <a:spcPts val="6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Signature varieties like Pinotage—a smoky, robust red wine—showcase the innovation of South African winemakers. </a:t>
            </a:r>
          </a:p>
          <a:p>
            <a:pPr>
              <a:spcBef>
                <a:spcPts val="0"/>
              </a:spcBef>
              <a:spcAft>
                <a:spcPts val="6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Similarly, Chenin Blanc from the Western Cape, with its crisp acidity and versatility, has earned global recognition. </a:t>
            </a:r>
          </a:p>
          <a:p>
            <a:pPr>
              <a:spcBef>
                <a:spcPts val="0"/>
              </a:spcBef>
              <a:spcAft>
                <a:spcPts val="6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South Africa is a country where tradition and modernity collide, producing wines that reflect both its tumultuous past and its hopeful future.</a:t>
            </a:r>
          </a:p>
        </p:txBody>
      </p:sp>
      <p:pic>
        <p:nvPicPr>
          <p:cNvPr id="2050" name="Picture 2">
            <a:extLst>
              <a:ext uri="{FF2B5EF4-FFF2-40B4-BE49-F238E27FC236}">
                <a16:creationId xmlns:a16="http://schemas.microsoft.com/office/drawing/2014/main" id="{B3980512-D9FE-4BED-33A4-A57995FC66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00" t="1950" r="37600" b="2050"/>
          <a:stretch/>
        </p:blipFill>
        <p:spPr bwMode="auto">
          <a:xfrm>
            <a:off x="85344" y="1254642"/>
            <a:ext cx="1433517" cy="559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9144000" cy="1365504"/>
          </a:xfrm>
        </p:spPr>
        <p:txBody>
          <a:bodyPr anchor="ctr">
            <a:norm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Uruguay: A Coastal Wine Treasure</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207264" y="1233380"/>
            <a:ext cx="3607088" cy="5716060"/>
          </a:xfrm>
        </p:spPr>
        <p:txBody>
          <a:bodyPr anchor="t">
            <a:noAutofit/>
          </a:bodyPr>
          <a:lstStyle/>
          <a:p>
            <a:pPr>
              <a:spcBef>
                <a:spcPts val="0"/>
              </a:spcBef>
              <a:spcAft>
                <a:spcPts val="6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While often overshadowed by Argentina and Chile, Uruguay is gaining attention as one of South America's most exciting wine regions. </a:t>
            </a:r>
          </a:p>
          <a:p>
            <a:pPr>
              <a:spcBef>
                <a:spcPts val="0"/>
              </a:spcBef>
              <a:spcAft>
                <a:spcPts val="6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Winemaking in Uruguay has deep roots, largely influenced by Spanish and Italian immigrants. </a:t>
            </a:r>
          </a:p>
          <a:p>
            <a:pPr>
              <a:spcBef>
                <a:spcPts val="0"/>
              </a:spcBef>
              <a:spcAft>
                <a:spcPts val="6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coastal climate, with its maritime breezes and clay-limestone soils, provides ideal conditions for producing high-quality wines.</a:t>
            </a:r>
          </a:p>
          <a:p>
            <a:pPr>
              <a:spcBef>
                <a:spcPts val="0"/>
              </a:spcBef>
              <a:spcAft>
                <a:spcPts val="600"/>
              </a:spcAft>
            </a:pPr>
            <a:endParaRPr lang="en-US" sz="2200" kern="100" dirty="0">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the region of uruguay&#10;&#10;Description automatically generated">
            <a:extLst>
              <a:ext uri="{FF2B5EF4-FFF2-40B4-BE49-F238E27FC236}">
                <a16:creationId xmlns:a16="http://schemas.microsoft.com/office/drawing/2014/main" id="{D65B5C31-A2D1-E9C4-7EB2-072CF7CB59A8}"/>
              </a:ext>
            </a:extLst>
          </p:cNvPr>
          <p:cNvPicPr>
            <a:picLocks noChangeAspect="1"/>
          </p:cNvPicPr>
          <p:nvPr/>
        </p:nvPicPr>
        <p:blipFill>
          <a:blip r:embed="rId3"/>
          <a:srcRect l="3889"/>
          <a:stretch/>
        </p:blipFill>
        <p:spPr>
          <a:xfrm>
            <a:off x="3814352" y="1365504"/>
            <a:ext cx="5329648" cy="4608576"/>
          </a:xfrm>
          <a:prstGeom prst="rect">
            <a:avLst/>
          </a:prstGeom>
        </p:spPr>
      </p:pic>
    </p:spTree>
    <p:extLst>
      <p:ext uri="{BB962C8B-B14F-4D97-AF65-F5344CB8AC3E}">
        <p14:creationId xmlns:p14="http://schemas.microsoft.com/office/powerpoint/2010/main" val="35248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9344"/>
          </a:xfrm>
        </p:spPr>
        <p:txBody>
          <a:bodyPr>
            <a:no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Mexico – Valle de Guadalupe</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Revitalized Tradition</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3608832" y="1609344"/>
            <a:ext cx="5077968" cy="4516820"/>
          </a:xfrm>
        </p:spPr>
        <p:txBody>
          <a:bodyPr>
            <a:norm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With over 500 years of winemaking tradition, Mexico’s Valle de Guadalupe is experiencing a renaissance.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wine region, located just south of California, boasts a Mediterranean climate similar to Napa Valley.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Its dry summers and cool nights create ideal conditions for growing grapes like Nebbiolo, a rich, fruity red, and Tempranillo, a medium-bodied, spicy red.</a:t>
            </a:r>
          </a:p>
        </p:txBody>
      </p:sp>
      <p:pic>
        <p:nvPicPr>
          <p:cNvPr id="5" name="Picture 4" descr="A map of a wine country&#10;&#10;Description automatically generated">
            <a:extLst>
              <a:ext uri="{FF2B5EF4-FFF2-40B4-BE49-F238E27FC236}">
                <a16:creationId xmlns:a16="http://schemas.microsoft.com/office/drawing/2014/main" id="{2CCE5473-C902-A5B6-DA5E-729BC3A3D8E2}"/>
              </a:ext>
            </a:extLst>
          </p:cNvPr>
          <p:cNvPicPr>
            <a:picLocks noChangeAspect="1"/>
          </p:cNvPicPr>
          <p:nvPr/>
        </p:nvPicPr>
        <p:blipFill>
          <a:blip r:embed="rId2"/>
          <a:stretch>
            <a:fillRect/>
          </a:stretch>
        </p:blipFill>
        <p:spPr>
          <a:xfrm>
            <a:off x="0" y="1609344"/>
            <a:ext cx="3486713" cy="5248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9344"/>
          </a:xfrm>
        </p:spPr>
        <p:txBody>
          <a:bodyPr>
            <a:no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Mexico – Valle de Guadalupe</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Revitalized Tradition</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609344"/>
            <a:ext cx="6979920" cy="4516820"/>
          </a:xfrm>
        </p:spPr>
        <p:txBody>
          <a:bodyPr>
            <a:normAutofit/>
          </a:bodyPr>
          <a:lstStyle/>
          <a:p>
            <a:pPr>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Wineries like Monte Xanic have led the charge in reviving Mexico's wine scene, while Casa Madero, the oldest winery in the Americas, remains a testament to the region’s longstanding tradition. </a:t>
            </a:r>
          </a:p>
          <a:p>
            <a:pPr>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The wines from Valle de Guadalupe offer a perfect combination of modern innovation and historical depth.</a:t>
            </a:r>
          </a:p>
        </p:txBody>
      </p:sp>
      <p:pic>
        <p:nvPicPr>
          <p:cNvPr id="5" name="Picture 4" descr="A bottle of wine with a white label&#10;&#10;Description automatically generated">
            <a:extLst>
              <a:ext uri="{FF2B5EF4-FFF2-40B4-BE49-F238E27FC236}">
                <a16:creationId xmlns:a16="http://schemas.microsoft.com/office/drawing/2014/main" id="{6DEACB52-557A-EA39-385C-574E48A0CD84}"/>
              </a:ext>
            </a:extLst>
          </p:cNvPr>
          <p:cNvPicPr>
            <a:picLocks noChangeAspect="1"/>
          </p:cNvPicPr>
          <p:nvPr/>
        </p:nvPicPr>
        <p:blipFill>
          <a:blip r:embed="rId2"/>
          <a:srcRect l="35429" r="33714"/>
          <a:stretch/>
        </p:blipFill>
        <p:spPr>
          <a:xfrm>
            <a:off x="7437120" y="1445309"/>
            <a:ext cx="1706880" cy="5531567"/>
          </a:xfrm>
          <a:prstGeom prst="rect">
            <a:avLst/>
          </a:prstGeom>
        </p:spPr>
      </p:pic>
    </p:spTree>
    <p:extLst>
      <p:ext uri="{BB962C8B-B14F-4D97-AF65-F5344CB8AC3E}">
        <p14:creationId xmlns:p14="http://schemas.microsoft.com/office/powerpoint/2010/main" val="295575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428"/>
            <a:ext cx="8229600" cy="1647196"/>
          </a:xfrm>
        </p:spPr>
        <p:txBody>
          <a:bodyPr>
            <a:no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Bulgaria: </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An Ancient Wine Legacy</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572768"/>
            <a:ext cx="8229600" cy="4553396"/>
          </a:xfrm>
        </p:spPr>
        <p:txBody>
          <a:bodyPr>
            <a:norm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Bulgaria's winemaking history dates back to the Thracians, who were among the earliest viticulturists in the world.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Today, the country is undergoing a quiet wine revolution, with regions like the Thracian Valley and Danube Plains producing exceptional wines.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wine bottles&#10;&#10;Description automatically generated">
            <a:extLst>
              <a:ext uri="{FF2B5EF4-FFF2-40B4-BE49-F238E27FC236}">
                <a16:creationId xmlns:a16="http://schemas.microsoft.com/office/drawing/2014/main" id="{87108461-AF68-1A9B-A913-E79FF3792C4C}"/>
              </a:ext>
            </a:extLst>
          </p:cNvPr>
          <p:cNvPicPr>
            <a:picLocks noChangeAspect="1"/>
          </p:cNvPicPr>
          <p:nvPr/>
        </p:nvPicPr>
        <p:blipFill>
          <a:blip r:embed="rId2"/>
          <a:srcRect t="9297"/>
          <a:stretch/>
        </p:blipFill>
        <p:spPr>
          <a:xfrm>
            <a:off x="0" y="3610108"/>
            <a:ext cx="9144000" cy="3247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428"/>
            <a:ext cx="8229600" cy="1695964"/>
          </a:xfrm>
        </p:spPr>
        <p:txBody>
          <a:bodyPr>
            <a:no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Bulgaria: </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An Ancient Wine Legacy</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621536"/>
            <a:ext cx="4760976" cy="5236464"/>
          </a:xfrm>
        </p:spPr>
        <p:txBody>
          <a:bodyPr>
            <a:normAutofit/>
          </a:bodyPr>
          <a:lstStyle/>
          <a:p>
            <a:pPr marL="0" marR="0" indent="0">
              <a:lnSpc>
                <a:spcPct val="107000"/>
              </a:lnSpc>
              <a:spcBef>
                <a:spcPts val="0"/>
              </a:spcBef>
              <a:spcAft>
                <a:spcPts val="800"/>
              </a:spcAft>
              <a:buNone/>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Key Varieties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Mavrud, a deep and structured red wine, is one of Bulgaria’s most cherished native grapes. </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Another standout is Rubin, a cross between Nebbiolo and Syrah, offering a unique blend of flavors. </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Wineries like Villa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Melnik</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and Santa Sarah are leading the charge in bringing Bulgarian wine to the world stage, focusing on both native and international varieties.</a:t>
            </a:r>
          </a:p>
        </p:txBody>
      </p:sp>
      <p:pic>
        <p:nvPicPr>
          <p:cNvPr id="5" name="Picture 4" descr="A building in the middle of a vineyard&#10;&#10;Description automatically generated">
            <a:extLst>
              <a:ext uri="{FF2B5EF4-FFF2-40B4-BE49-F238E27FC236}">
                <a16:creationId xmlns:a16="http://schemas.microsoft.com/office/drawing/2014/main" id="{2CED2042-27CA-40E1-744D-DC01E2963F08}"/>
              </a:ext>
            </a:extLst>
          </p:cNvPr>
          <p:cNvPicPr>
            <a:picLocks noChangeAspect="1"/>
          </p:cNvPicPr>
          <p:nvPr/>
        </p:nvPicPr>
        <p:blipFill>
          <a:blip r:embed="rId2"/>
          <a:stretch>
            <a:fillRect/>
          </a:stretch>
        </p:blipFill>
        <p:spPr>
          <a:xfrm>
            <a:off x="5218176" y="1623568"/>
            <a:ext cx="3925824" cy="5234432"/>
          </a:xfrm>
          <a:prstGeom prst="rect">
            <a:avLst/>
          </a:prstGeom>
        </p:spPr>
      </p:pic>
    </p:spTree>
    <p:extLst>
      <p:ext uri="{BB962C8B-B14F-4D97-AF65-F5344CB8AC3E}">
        <p14:creationId xmlns:p14="http://schemas.microsoft.com/office/powerpoint/2010/main" val="20768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97152"/>
          </a:xfrm>
        </p:spPr>
        <p:txBody>
          <a:bodyPr>
            <a:no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Canada – Okanagan Valley</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Rising Star</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3974592" y="1597152"/>
            <a:ext cx="4712208" cy="4529011"/>
          </a:xfrm>
        </p:spPr>
        <p:txBody>
          <a:bodyPr>
            <a:noAutofit/>
          </a:bodyPr>
          <a:lstStyle/>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Canada may not be the first country that comes to mind when thinking about wine, but the Okanagan Valley in British Columbia is quickly making a name for itself. </a:t>
            </a:r>
          </a:p>
          <a:p>
            <a:pPr>
              <a:lnSpc>
                <a:spcPct val="107000"/>
              </a:lnSpc>
              <a:spcBef>
                <a:spcPts val="0"/>
              </a:spcBef>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With its continental climate and volcanic soils, the Okanagan Valley produces world-class wines, particularly </a:t>
            </a:r>
            <a:r>
              <a:rPr lang="en-US" sz="2600" kern="100" dirty="0" err="1">
                <a:effectLst/>
                <a:latin typeface="Times New Roman" panose="02020603050405020304" pitchFamily="18" charset="0"/>
                <a:ea typeface="Aptos" panose="020B0004020202020204" pitchFamily="34" charset="0"/>
                <a:cs typeface="Times New Roman" panose="02020603050405020304" pitchFamily="18" charset="0"/>
              </a:rPr>
              <a:t>Icewine</a:t>
            </a: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 and Pinot Noir.</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a country with red and black text&#10;&#10;Description automatically generated">
            <a:extLst>
              <a:ext uri="{FF2B5EF4-FFF2-40B4-BE49-F238E27FC236}">
                <a16:creationId xmlns:a16="http://schemas.microsoft.com/office/drawing/2014/main" id="{14C58721-BC0E-4A15-8F56-6E77687F0F40}"/>
              </a:ext>
            </a:extLst>
          </p:cNvPr>
          <p:cNvPicPr>
            <a:picLocks noChangeAspect="1"/>
          </p:cNvPicPr>
          <p:nvPr/>
        </p:nvPicPr>
        <p:blipFill>
          <a:blip r:embed="rId2"/>
          <a:stretch>
            <a:fillRect/>
          </a:stretch>
        </p:blipFill>
        <p:spPr>
          <a:xfrm>
            <a:off x="0" y="1597152"/>
            <a:ext cx="3766522" cy="5260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6419"/>
          </a:xfrm>
        </p:spPr>
        <p:txBody>
          <a:bodyPr>
            <a:norm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Croatia: A Mediterranean Haven</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116420"/>
            <a:ext cx="8229600" cy="5009744"/>
          </a:xfrm>
        </p:spPr>
        <p:txBody>
          <a:bodyPr>
            <a:normAutofit/>
          </a:bodyPr>
          <a:lstStyle/>
          <a:p>
            <a:pPr>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Croatia, with its ancient winemaking traditions dating back to the Greeks and Romans, is an emerging wine destination. </a:t>
            </a:r>
          </a:p>
          <a:p>
            <a:pPr>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The country’s coastal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Mediterranean climate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and limestone-rich soils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create a perfect environment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for growing indigenous </a:t>
            </a: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varieties.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region&#10;&#10;Description automatically generated">
            <a:extLst>
              <a:ext uri="{FF2B5EF4-FFF2-40B4-BE49-F238E27FC236}">
                <a16:creationId xmlns:a16="http://schemas.microsoft.com/office/drawing/2014/main" id="{E54488D5-14AF-2AC2-08F2-1F57B6177FE2}"/>
              </a:ext>
            </a:extLst>
          </p:cNvPr>
          <p:cNvPicPr>
            <a:picLocks noChangeAspect="1"/>
          </p:cNvPicPr>
          <p:nvPr/>
        </p:nvPicPr>
        <p:blipFill>
          <a:blip r:embed="rId2"/>
          <a:srcRect l="2534" t="2133" r="2710" b="1866"/>
          <a:stretch/>
        </p:blipFill>
        <p:spPr>
          <a:xfrm>
            <a:off x="4956184" y="2474976"/>
            <a:ext cx="4187816" cy="4413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6419"/>
          </a:xfrm>
        </p:spPr>
        <p:txBody>
          <a:bodyPr/>
          <a:lstStyle/>
          <a:p>
            <a:r>
              <a:rPr b="1" dirty="0">
                <a:latin typeface="Times New Roman" panose="02020603050405020304" pitchFamily="18" charset="0"/>
                <a:cs typeface="Times New Roman" panose="02020603050405020304" pitchFamily="18" charset="0"/>
              </a:rPr>
              <a:t>Croatia</a:t>
            </a:r>
            <a:r>
              <a:rPr lang="en-US" b="1" dirty="0">
                <a:latin typeface="Times New Roman" panose="02020603050405020304" pitchFamily="18" charset="0"/>
                <a:cs typeface="Times New Roman" panose="02020603050405020304" pitchFamily="18" charset="0"/>
              </a:rPr>
              <a:t> Varietals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16420"/>
            <a:ext cx="8229600" cy="2312580"/>
          </a:xfrm>
        </p:spPr>
        <p:txBody>
          <a:bodyPr>
            <a:normAutofit/>
          </a:bodyPr>
          <a:lstStyle/>
          <a:p>
            <a:pPr marL="0" indent="0">
              <a:lnSpc>
                <a:spcPct val="107000"/>
              </a:lnSpc>
              <a:spcBef>
                <a:spcPts val="0"/>
              </a:spcBef>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Key Varieties</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Plavac</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Mali, a robust red wine, is Croatia’s most famous variety, while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Pošip</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an aromatic white, is a must-try for those who enjoy crisp, minerally wines. </a:t>
            </a:r>
          </a:p>
        </p:txBody>
      </p:sp>
      <p:pic>
        <p:nvPicPr>
          <p:cNvPr id="5" name="Picture 4" descr="A group of bottles of wine on a table&#10;&#10;Description automatically generated">
            <a:extLst>
              <a:ext uri="{FF2B5EF4-FFF2-40B4-BE49-F238E27FC236}">
                <a16:creationId xmlns:a16="http://schemas.microsoft.com/office/drawing/2014/main" id="{8487ED98-61EA-433B-15A6-89CEF4FFDF73}"/>
              </a:ext>
            </a:extLst>
          </p:cNvPr>
          <p:cNvPicPr>
            <a:picLocks noChangeAspect="1"/>
          </p:cNvPicPr>
          <p:nvPr/>
        </p:nvPicPr>
        <p:blipFill>
          <a:blip r:embed="rId2"/>
          <a:stretch>
            <a:fillRect/>
          </a:stretch>
        </p:blipFill>
        <p:spPr>
          <a:xfrm>
            <a:off x="0" y="3167724"/>
            <a:ext cx="4486656" cy="3690275"/>
          </a:xfrm>
          <a:prstGeom prst="rect">
            <a:avLst/>
          </a:prstGeom>
        </p:spPr>
      </p:pic>
      <p:sp>
        <p:nvSpPr>
          <p:cNvPr id="7" name="TextBox 6">
            <a:extLst>
              <a:ext uri="{FF2B5EF4-FFF2-40B4-BE49-F238E27FC236}">
                <a16:creationId xmlns:a16="http://schemas.microsoft.com/office/drawing/2014/main" id="{273DF8BC-DEF6-4957-7E52-D179DCA2856D}"/>
              </a:ext>
            </a:extLst>
          </p:cNvPr>
          <p:cNvSpPr txBox="1"/>
          <p:nvPr/>
        </p:nvSpPr>
        <p:spPr>
          <a:xfrm>
            <a:off x="4572000" y="3257767"/>
            <a:ext cx="4572000" cy="2827377"/>
          </a:xfrm>
          <a:prstGeom prst="rect">
            <a:avLst/>
          </a:prstGeom>
          <a:noFill/>
        </p:spPr>
        <p:txBody>
          <a:bodyPr wrap="square">
            <a:spAutoFit/>
          </a:bodyPr>
          <a:lstStyle/>
          <a:p>
            <a:pPr marL="457200" indent="-457200">
              <a:lnSpc>
                <a:spcPct val="107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Wineries like Grgich Hills Estate and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Korta</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Katarina are producing premium wines that reflect Croatia’s rich heritage and diverse terroir.</a:t>
            </a:r>
          </a:p>
        </p:txBody>
      </p:sp>
    </p:spTree>
    <p:extLst>
      <p:ext uri="{BB962C8B-B14F-4D97-AF65-F5344CB8AC3E}">
        <p14:creationId xmlns:p14="http://schemas.microsoft.com/office/powerpoint/2010/main" val="191636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45920"/>
          </a:xfrm>
        </p:spPr>
        <p:txBody>
          <a:bodyPr>
            <a:no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Israel – Judean Hills</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Biblical Revival</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645920"/>
            <a:ext cx="8229600" cy="4480244"/>
          </a:xfrm>
        </p:spPr>
        <p:txBody>
          <a:bodyPr>
            <a:normAutofit/>
          </a:bodyPr>
          <a:lstStyle/>
          <a:p>
            <a:pPr>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Israel’s winemaking tradition goes back thousands of years, but modern times have seen a revitalization of this ancient craft. </a:t>
            </a:r>
          </a:p>
          <a:p>
            <a:pPr>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The Judean Hills, with their limestone-rich soils and mountainous terrain, produce wines with bright acidity and rich flavors.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field of trees in a valley&#10;&#10;Description automatically generated with medium confidence">
            <a:extLst>
              <a:ext uri="{FF2B5EF4-FFF2-40B4-BE49-F238E27FC236}">
                <a16:creationId xmlns:a16="http://schemas.microsoft.com/office/drawing/2014/main" id="{293B98C2-09E3-D2DE-6067-E6171F70439A}"/>
              </a:ext>
            </a:extLst>
          </p:cNvPr>
          <p:cNvPicPr>
            <a:picLocks noChangeAspect="1"/>
          </p:cNvPicPr>
          <p:nvPr/>
        </p:nvPicPr>
        <p:blipFill>
          <a:blip r:embed="rId2"/>
          <a:srcRect t="12974" b="16053"/>
          <a:stretch/>
        </p:blipFill>
        <p:spPr>
          <a:xfrm>
            <a:off x="0" y="4535424"/>
            <a:ext cx="9144000" cy="2426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ap of the world with different colored circles&#10;&#10;Description automatically generated">
            <a:extLst>
              <a:ext uri="{FF2B5EF4-FFF2-40B4-BE49-F238E27FC236}">
                <a16:creationId xmlns:a16="http://schemas.microsoft.com/office/drawing/2014/main" id="{6DCF7E00-B3DB-DC53-7C5B-980801A3732D}"/>
              </a:ext>
            </a:extLst>
          </p:cNvPr>
          <p:cNvPicPr>
            <a:picLocks noChangeAspect="1"/>
          </p:cNvPicPr>
          <p:nvPr/>
        </p:nvPicPr>
        <p:blipFill>
          <a:blip r:embed="rId3"/>
          <a:srcRect t="10466" b="15481"/>
          <a:stretch/>
        </p:blipFill>
        <p:spPr>
          <a:xfrm>
            <a:off x="3157728" y="4088351"/>
            <a:ext cx="5986272" cy="2769649"/>
          </a:xfrm>
          <a:prstGeom prst="rect">
            <a:avLst/>
          </a:prstGeom>
        </p:spPr>
      </p:pic>
      <p:sp>
        <p:nvSpPr>
          <p:cNvPr id="2" name="Title 1">
            <a:extLst>
              <a:ext uri="{FF2B5EF4-FFF2-40B4-BE49-F238E27FC236}">
                <a16:creationId xmlns:a16="http://schemas.microsoft.com/office/drawing/2014/main" id="{320E46A4-B8D9-0E18-36F2-082AE434EFE2}"/>
              </a:ext>
            </a:extLst>
          </p:cNvPr>
          <p:cNvSpPr>
            <a:spLocks noGrp="1"/>
          </p:cNvSpPr>
          <p:nvPr>
            <p:ph type="title"/>
          </p:nvPr>
        </p:nvSpPr>
        <p:spPr>
          <a:xfrm>
            <a:off x="457200" y="0"/>
            <a:ext cx="8229600" cy="1170432"/>
          </a:xfrm>
        </p:spPr>
        <p:txBody>
          <a:bodyPr>
            <a:normAutofit/>
          </a:bodyPr>
          <a:lstStyle/>
          <a:p>
            <a:r>
              <a:rPr lang="en-US" b="1" dirty="0">
                <a:latin typeface="Times New Roman" panose="02020603050405020304" pitchFamily="18" charset="0"/>
                <a:cs typeface="Times New Roman" panose="02020603050405020304" pitchFamily="18" charset="0"/>
              </a:rPr>
              <a:t>Wine Producing Countries</a:t>
            </a:r>
            <a:br>
              <a:rPr lang="en-US"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Production in hectoliters</a:t>
            </a:r>
          </a:p>
        </p:txBody>
      </p:sp>
      <p:sp>
        <p:nvSpPr>
          <p:cNvPr id="3" name="Content Placeholder 2">
            <a:extLst>
              <a:ext uri="{FF2B5EF4-FFF2-40B4-BE49-F238E27FC236}">
                <a16:creationId xmlns:a16="http://schemas.microsoft.com/office/drawing/2014/main" id="{44B8BD01-F88B-BA1B-1C49-3749DDAA8AF1}"/>
              </a:ext>
            </a:extLst>
          </p:cNvPr>
          <p:cNvSpPr>
            <a:spLocks noGrp="1"/>
          </p:cNvSpPr>
          <p:nvPr>
            <p:ph idx="1"/>
          </p:nvPr>
        </p:nvSpPr>
        <p:spPr>
          <a:xfrm>
            <a:off x="457200" y="1170432"/>
            <a:ext cx="8229600" cy="5559552"/>
          </a:xfrm>
        </p:spPr>
        <p:txBody>
          <a:bodyPr numCol="3">
            <a:noAutofit/>
          </a:bodyPr>
          <a:lstStyle/>
          <a:p>
            <a:pPr>
              <a:buFont typeface="+mj-lt"/>
              <a:buAutoNum type="arabicPeriod"/>
            </a:pPr>
            <a:r>
              <a:rPr lang="en-US" sz="1400" b="1" dirty="0">
                <a:latin typeface="Times New Roman" panose="02020603050405020304" pitchFamily="18" charset="0"/>
                <a:cs typeface="Times New Roman" panose="02020603050405020304" pitchFamily="18" charset="0"/>
              </a:rPr>
              <a:t>Argentina</a:t>
            </a:r>
            <a:r>
              <a:rPr lang="en-US" sz="1400" dirty="0">
                <a:latin typeface="Times New Roman" panose="02020603050405020304" pitchFamily="18" charset="0"/>
                <a:cs typeface="Times New Roman" panose="02020603050405020304" pitchFamily="18" charset="0"/>
              </a:rPr>
              <a:t> – 12.2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Australia</a:t>
            </a:r>
            <a:r>
              <a:rPr lang="en-US" sz="1400" dirty="0">
                <a:latin typeface="Times New Roman" panose="02020603050405020304" pitchFamily="18" charset="0"/>
                <a:cs typeface="Times New Roman" panose="02020603050405020304" pitchFamily="18" charset="0"/>
              </a:rPr>
              <a:t> – 11.4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Austria</a:t>
            </a:r>
            <a:r>
              <a:rPr lang="en-US" sz="1400" dirty="0">
                <a:latin typeface="Times New Roman" panose="02020603050405020304" pitchFamily="18" charset="0"/>
                <a:cs typeface="Times New Roman" panose="02020603050405020304" pitchFamily="18" charset="0"/>
              </a:rPr>
              <a:t> – 2.7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Brazil</a:t>
            </a:r>
            <a:r>
              <a:rPr lang="en-US" sz="1400" dirty="0">
                <a:latin typeface="Times New Roman" panose="02020603050405020304" pitchFamily="18" charset="0"/>
                <a:cs typeface="Times New Roman" panose="02020603050405020304" pitchFamily="18" charset="0"/>
              </a:rPr>
              <a:t> – 3.0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Bulgaria</a:t>
            </a:r>
            <a:r>
              <a:rPr lang="en-US" sz="1400" dirty="0">
                <a:latin typeface="Times New Roman" panose="02020603050405020304" pitchFamily="18" charset="0"/>
                <a:cs typeface="Times New Roman" panose="02020603050405020304" pitchFamily="18" charset="0"/>
              </a:rPr>
              <a:t> – 1.3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Canada</a:t>
            </a:r>
            <a:r>
              <a:rPr lang="en-US" sz="1400" dirty="0">
                <a:latin typeface="Times New Roman" panose="02020603050405020304" pitchFamily="18" charset="0"/>
                <a:cs typeface="Times New Roman" panose="02020603050405020304" pitchFamily="18" charset="0"/>
              </a:rPr>
              <a:t> – 0.6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Chile</a:t>
            </a:r>
            <a:r>
              <a:rPr lang="en-US" sz="1400" dirty="0">
                <a:latin typeface="Times New Roman" panose="02020603050405020304" pitchFamily="18" charset="0"/>
                <a:cs typeface="Times New Roman" panose="02020603050405020304" pitchFamily="18" charset="0"/>
              </a:rPr>
              <a:t> – 10.3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China</a:t>
            </a:r>
            <a:r>
              <a:rPr lang="en-US" sz="1400" dirty="0">
                <a:latin typeface="Times New Roman" panose="02020603050405020304" pitchFamily="18" charset="0"/>
                <a:cs typeface="Times New Roman" panose="02020603050405020304" pitchFamily="18" charset="0"/>
              </a:rPr>
              <a:t> – 5.4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Croatia</a:t>
            </a:r>
            <a:r>
              <a:rPr lang="en-US" sz="1400" dirty="0">
                <a:latin typeface="Times New Roman" panose="02020603050405020304" pitchFamily="18" charset="0"/>
                <a:cs typeface="Times New Roman" panose="02020603050405020304" pitchFamily="18" charset="0"/>
              </a:rPr>
              <a:t> – 0.7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Cyprus</a:t>
            </a:r>
            <a:r>
              <a:rPr lang="en-US" sz="1400" dirty="0">
                <a:latin typeface="Times New Roman" panose="02020603050405020304" pitchFamily="18" charset="0"/>
                <a:cs typeface="Times New Roman" panose="02020603050405020304" pitchFamily="18" charset="0"/>
              </a:rPr>
              <a:t> – 0.1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Czech Republic</a:t>
            </a:r>
            <a:r>
              <a:rPr lang="en-US" sz="1400" dirty="0">
                <a:latin typeface="Times New Roman" panose="02020603050405020304" pitchFamily="18" charset="0"/>
                <a:cs typeface="Times New Roman" panose="02020603050405020304" pitchFamily="18" charset="0"/>
              </a:rPr>
              <a:t> – 0.6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Egypt</a:t>
            </a:r>
            <a:r>
              <a:rPr lang="en-US" sz="1400" dirty="0">
                <a:latin typeface="Times New Roman" panose="02020603050405020304" pitchFamily="18" charset="0"/>
                <a:cs typeface="Times New Roman" panose="02020603050405020304" pitchFamily="18" charset="0"/>
              </a:rPr>
              <a:t> – 0.1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France</a:t>
            </a:r>
            <a:r>
              <a:rPr lang="en-US" sz="1400" dirty="0">
                <a:latin typeface="Times New Roman" panose="02020603050405020304" pitchFamily="18" charset="0"/>
                <a:cs typeface="Times New Roman" panose="02020603050405020304" pitchFamily="18" charset="0"/>
              </a:rPr>
              <a:t> – 46.1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Georgia</a:t>
            </a:r>
            <a:r>
              <a:rPr lang="en-US" sz="1400" dirty="0">
                <a:latin typeface="Times New Roman" panose="02020603050405020304" pitchFamily="18" charset="0"/>
                <a:cs typeface="Times New Roman" panose="02020603050405020304" pitchFamily="18" charset="0"/>
              </a:rPr>
              <a:t> – 2.0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Germany</a:t>
            </a:r>
            <a:r>
              <a:rPr lang="en-US" sz="1400" dirty="0">
                <a:latin typeface="Times New Roman" panose="02020603050405020304" pitchFamily="18" charset="0"/>
                <a:cs typeface="Times New Roman" panose="02020603050405020304" pitchFamily="18" charset="0"/>
              </a:rPr>
              <a:t> – 8.4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Greece</a:t>
            </a:r>
            <a:r>
              <a:rPr lang="en-US" sz="1400" dirty="0">
                <a:latin typeface="Times New Roman" panose="02020603050405020304" pitchFamily="18" charset="0"/>
                <a:cs typeface="Times New Roman" panose="02020603050405020304" pitchFamily="18" charset="0"/>
              </a:rPr>
              <a:t> – 2.1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Hungary</a:t>
            </a:r>
            <a:r>
              <a:rPr lang="en-US" sz="1400" dirty="0">
                <a:latin typeface="Times New Roman" panose="02020603050405020304" pitchFamily="18" charset="0"/>
                <a:cs typeface="Times New Roman" panose="02020603050405020304" pitchFamily="18" charset="0"/>
              </a:rPr>
              <a:t> – 2.7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India</a:t>
            </a:r>
            <a:r>
              <a:rPr lang="en-US" sz="1400" dirty="0">
                <a:latin typeface="Times New Roman" panose="02020603050405020304" pitchFamily="18" charset="0"/>
                <a:cs typeface="Times New Roman" panose="02020603050405020304" pitchFamily="18" charset="0"/>
              </a:rPr>
              <a:t> – 0.1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Italy</a:t>
            </a:r>
            <a:r>
              <a:rPr lang="en-US" sz="1400" dirty="0">
                <a:latin typeface="Times New Roman" panose="02020603050405020304" pitchFamily="18" charset="0"/>
                <a:cs typeface="Times New Roman" panose="02020603050405020304" pitchFamily="18" charset="0"/>
              </a:rPr>
              <a:t> – 49.8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Japan</a:t>
            </a:r>
            <a:r>
              <a:rPr lang="en-US" sz="1400" dirty="0">
                <a:latin typeface="Times New Roman" panose="02020603050405020304" pitchFamily="18" charset="0"/>
                <a:cs typeface="Times New Roman" panose="02020603050405020304" pitchFamily="18" charset="0"/>
              </a:rPr>
              <a:t> – 0.2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Lebanon</a:t>
            </a:r>
            <a:r>
              <a:rPr lang="en-US" sz="1400" dirty="0">
                <a:latin typeface="Times New Roman" panose="02020603050405020304" pitchFamily="18" charset="0"/>
                <a:cs typeface="Times New Roman" panose="02020603050405020304" pitchFamily="18" charset="0"/>
              </a:rPr>
              <a:t> – 0.1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Luxembourg</a:t>
            </a:r>
            <a:r>
              <a:rPr lang="en-US" sz="1400" dirty="0">
                <a:latin typeface="Times New Roman" panose="02020603050405020304" pitchFamily="18" charset="0"/>
                <a:cs typeface="Times New Roman" panose="02020603050405020304" pitchFamily="18" charset="0"/>
              </a:rPr>
              <a:t> – 0.1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Mexico</a:t>
            </a:r>
            <a:r>
              <a:rPr lang="en-US" sz="1400" dirty="0">
                <a:latin typeface="Times New Roman" panose="02020603050405020304" pitchFamily="18" charset="0"/>
                <a:cs typeface="Times New Roman" panose="02020603050405020304" pitchFamily="18" charset="0"/>
              </a:rPr>
              <a:t> – 0.4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Moldova</a:t>
            </a:r>
            <a:r>
              <a:rPr lang="en-US" sz="1400" dirty="0">
                <a:latin typeface="Times New Roman" panose="02020603050405020304" pitchFamily="18" charset="0"/>
                <a:cs typeface="Times New Roman" panose="02020603050405020304" pitchFamily="18" charset="0"/>
              </a:rPr>
              <a:t> – 1.3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Montenegro</a:t>
            </a:r>
            <a:r>
              <a:rPr lang="en-US" sz="1400" dirty="0">
                <a:latin typeface="Times New Roman" panose="02020603050405020304" pitchFamily="18" charset="0"/>
                <a:cs typeface="Times New Roman" panose="02020603050405020304" pitchFamily="18" charset="0"/>
              </a:rPr>
              <a:t> – 0.3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Morocco</a:t>
            </a:r>
            <a:r>
              <a:rPr lang="en-US" sz="1400" dirty="0">
                <a:latin typeface="Times New Roman" panose="02020603050405020304" pitchFamily="18" charset="0"/>
                <a:cs typeface="Times New Roman" panose="02020603050405020304" pitchFamily="18" charset="0"/>
              </a:rPr>
              <a:t> – 0.4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New Zealand</a:t>
            </a:r>
            <a:r>
              <a:rPr lang="en-US" sz="1400" dirty="0">
                <a:latin typeface="Times New Roman" panose="02020603050405020304" pitchFamily="18" charset="0"/>
                <a:cs typeface="Times New Roman" panose="02020603050405020304" pitchFamily="18" charset="0"/>
              </a:rPr>
              <a:t> – 3.2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Peru</a:t>
            </a:r>
            <a:r>
              <a:rPr lang="en-US" sz="1400" dirty="0">
                <a:latin typeface="Times New Roman" panose="02020603050405020304" pitchFamily="18" charset="0"/>
                <a:cs typeface="Times New Roman" panose="02020603050405020304" pitchFamily="18" charset="0"/>
              </a:rPr>
              <a:t> – 0.7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Portugal</a:t>
            </a:r>
            <a:r>
              <a:rPr lang="en-US" sz="1400" dirty="0">
                <a:latin typeface="Times New Roman" panose="02020603050405020304" pitchFamily="18" charset="0"/>
                <a:cs typeface="Times New Roman" panose="02020603050405020304" pitchFamily="18" charset="0"/>
              </a:rPr>
              <a:t> – 6.8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Romania</a:t>
            </a:r>
            <a:r>
              <a:rPr lang="en-US" sz="1400" dirty="0">
                <a:latin typeface="Times New Roman" panose="02020603050405020304" pitchFamily="18" charset="0"/>
                <a:cs typeface="Times New Roman" panose="02020603050405020304" pitchFamily="18" charset="0"/>
              </a:rPr>
              <a:t> – 4.0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Russia</a:t>
            </a:r>
            <a:r>
              <a:rPr lang="en-US" sz="1400" dirty="0">
                <a:latin typeface="Times New Roman" panose="02020603050405020304" pitchFamily="18" charset="0"/>
                <a:cs typeface="Times New Roman" panose="02020603050405020304" pitchFamily="18" charset="0"/>
              </a:rPr>
              <a:t> – 4.7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Serbia</a:t>
            </a:r>
            <a:r>
              <a:rPr lang="en-US" sz="1400" dirty="0">
                <a:latin typeface="Times New Roman" panose="02020603050405020304" pitchFamily="18" charset="0"/>
                <a:cs typeface="Times New Roman" panose="02020603050405020304" pitchFamily="18" charset="0"/>
              </a:rPr>
              <a:t> – 0.8 million</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Slovakia</a:t>
            </a:r>
            <a:r>
              <a:rPr lang="en-US" sz="1400" dirty="0">
                <a:latin typeface="Times New Roman" panose="02020603050405020304" pitchFamily="18" charset="0"/>
                <a:cs typeface="Times New Roman" panose="02020603050405020304" pitchFamily="18" charset="0"/>
              </a:rPr>
              <a:t> – 0.3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Slovenia</a:t>
            </a:r>
            <a:r>
              <a:rPr lang="en-US" sz="1400" dirty="0">
                <a:latin typeface="Times New Roman" panose="02020603050405020304" pitchFamily="18" charset="0"/>
                <a:cs typeface="Times New Roman" panose="02020603050405020304" pitchFamily="18" charset="0"/>
              </a:rPr>
              <a:t> – 0.7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South Africa</a:t>
            </a:r>
            <a:r>
              <a:rPr lang="en-US" sz="1400" dirty="0">
                <a:latin typeface="Times New Roman" panose="02020603050405020304" pitchFamily="18" charset="0"/>
                <a:cs typeface="Times New Roman" panose="02020603050405020304" pitchFamily="18" charset="0"/>
              </a:rPr>
              <a:t> – 10.2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Spain</a:t>
            </a:r>
            <a:r>
              <a:rPr lang="en-US" sz="1400" dirty="0">
                <a:latin typeface="Times New Roman" panose="02020603050405020304" pitchFamily="18" charset="0"/>
                <a:cs typeface="Times New Roman" panose="02020603050405020304" pitchFamily="18" charset="0"/>
              </a:rPr>
              <a:t> – 37.0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Switzerland</a:t>
            </a:r>
            <a:r>
              <a:rPr lang="en-US" sz="1400" dirty="0">
                <a:latin typeface="Times New Roman" panose="02020603050405020304" pitchFamily="18" charset="0"/>
                <a:cs typeface="Times New Roman" panose="02020603050405020304" pitchFamily="18" charset="0"/>
              </a:rPr>
              <a:t> – 0.9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Tunisia</a:t>
            </a:r>
            <a:r>
              <a:rPr lang="en-US" sz="1400" dirty="0">
                <a:latin typeface="Times New Roman" panose="02020603050405020304" pitchFamily="18" charset="0"/>
                <a:cs typeface="Times New Roman" panose="02020603050405020304" pitchFamily="18" charset="0"/>
              </a:rPr>
              <a:t> – 0.4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Turkey</a:t>
            </a:r>
            <a:r>
              <a:rPr lang="en-US" sz="1400" dirty="0">
                <a:latin typeface="Times New Roman" panose="02020603050405020304" pitchFamily="18" charset="0"/>
                <a:cs typeface="Times New Roman" panose="02020603050405020304" pitchFamily="18" charset="0"/>
              </a:rPr>
              <a:t> – 1.4 million </a:t>
            </a:r>
            <a:endParaRPr lang="en-US" sz="1400" b="1" dirty="0">
              <a:latin typeface="Times New Roman" panose="02020603050405020304" pitchFamily="18" charset="0"/>
              <a:cs typeface="Times New Roman" panose="02020603050405020304" pitchFamily="18" charset="0"/>
            </a:endParaRPr>
          </a:p>
          <a:p>
            <a:pPr>
              <a:buFont typeface="+mj-lt"/>
              <a:buAutoNum type="arabicPeriod"/>
            </a:pPr>
            <a:r>
              <a:rPr lang="en-US" sz="1400" b="1" dirty="0">
                <a:latin typeface="Times New Roman" panose="02020603050405020304" pitchFamily="18" charset="0"/>
                <a:cs typeface="Times New Roman" panose="02020603050405020304" pitchFamily="18" charset="0"/>
              </a:rPr>
              <a:t>Ukraine</a:t>
            </a:r>
            <a:r>
              <a:rPr lang="en-US" sz="1400" dirty="0">
                <a:latin typeface="Times New Roman" panose="02020603050405020304" pitchFamily="18" charset="0"/>
                <a:cs typeface="Times New Roman" panose="02020603050405020304" pitchFamily="18" charset="0"/>
              </a:rPr>
              <a:t> – 0.8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United States</a:t>
            </a:r>
            <a:r>
              <a:rPr lang="en-US" sz="1400" dirty="0">
                <a:latin typeface="Times New Roman" panose="02020603050405020304" pitchFamily="18" charset="0"/>
                <a:cs typeface="Times New Roman" panose="02020603050405020304" pitchFamily="18" charset="0"/>
              </a:rPr>
              <a:t> – 24.7 million </a:t>
            </a:r>
          </a:p>
          <a:p>
            <a:pPr>
              <a:buFont typeface="+mj-lt"/>
              <a:buAutoNum type="arabicPeriod"/>
            </a:pPr>
            <a:r>
              <a:rPr lang="en-US" sz="1400" b="1" dirty="0">
                <a:latin typeface="Times New Roman" panose="02020603050405020304" pitchFamily="18" charset="0"/>
                <a:cs typeface="Times New Roman" panose="02020603050405020304" pitchFamily="18" charset="0"/>
              </a:rPr>
              <a:t>Uruguay</a:t>
            </a:r>
            <a:r>
              <a:rPr lang="en-US" sz="1400" dirty="0">
                <a:latin typeface="Times New Roman" panose="02020603050405020304" pitchFamily="18" charset="0"/>
                <a:cs typeface="Times New Roman" panose="02020603050405020304" pitchFamily="18" charset="0"/>
              </a:rPr>
              <a:t> – 0.8 million </a:t>
            </a:r>
          </a:p>
        </p:txBody>
      </p:sp>
    </p:spTree>
    <p:extLst>
      <p:ext uri="{BB962C8B-B14F-4D97-AF65-F5344CB8AC3E}">
        <p14:creationId xmlns:p14="http://schemas.microsoft.com/office/powerpoint/2010/main" val="1098575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97152"/>
          </a:xfrm>
        </p:spPr>
        <p:txBody>
          <a:bodyPr>
            <a:no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Israel – Judean Hills</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Biblical Revival</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p:cNvSpPr>
            <a:spLocks noGrp="1"/>
          </p:cNvSpPr>
          <p:nvPr>
            <p:ph idx="1"/>
          </p:nvPr>
        </p:nvSpPr>
        <p:spPr>
          <a:xfrm>
            <a:off x="457200" y="1597152"/>
            <a:ext cx="6333744" cy="4529012"/>
          </a:xfrm>
        </p:spPr>
        <p:txBody>
          <a:bodyPr>
            <a:noAutofit/>
          </a:bodyPr>
          <a:lstStyle/>
          <a:p>
            <a:pPr marL="0" indent="0">
              <a:lnSpc>
                <a:spcPct val="107000"/>
              </a:lnSpc>
              <a:spcBef>
                <a:spcPts val="0"/>
              </a:spcBef>
              <a:spcAft>
                <a:spcPts val="800"/>
              </a:spcAft>
              <a:buNone/>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Key Varieties</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Cabernet Sauvignon and Chardonnay are standout varieties in this region, offering wines with a unique combination of elegance and minerality. </a:t>
            </a:r>
          </a:p>
          <a:p>
            <a:pPr>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Family-run wineries like Flam and Domaine du Castel are known for their minimal intervention winemaking, allowing the terroir to shine through in every bottle.</a:t>
            </a:r>
          </a:p>
        </p:txBody>
      </p:sp>
      <p:pic>
        <p:nvPicPr>
          <p:cNvPr id="5" name="Picture 4" descr="A bottle of wine with a white label&#10;&#10;Description automatically generated">
            <a:extLst>
              <a:ext uri="{FF2B5EF4-FFF2-40B4-BE49-F238E27FC236}">
                <a16:creationId xmlns:a16="http://schemas.microsoft.com/office/drawing/2014/main" id="{B8957BEE-361A-54B4-048B-054D378608D6}"/>
              </a:ext>
            </a:extLst>
          </p:cNvPr>
          <p:cNvPicPr>
            <a:picLocks noChangeAspect="1"/>
          </p:cNvPicPr>
          <p:nvPr/>
        </p:nvPicPr>
        <p:blipFill>
          <a:blip r:embed="rId2"/>
          <a:stretch>
            <a:fillRect/>
          </a:stretch>
        </p:blipFill>
        <p:spPr>
          <a:xfrm>
            <a:off x="5481447" y="323850"/>
            <a:ext cx="4667250" cy="6534150"/>
          </a:xfrm>
          <a:prstGeom prst="rect">
            <a:avLst/>
          </a:prstGeom>
        </p:spPr>
      </p:pic>
    </p:spTree>
    <p:extLst>
      <p:ext uri="{BB962C8B-B14F-4D97-AF65-F5344CB8AC3E}">
        <p14:creationId xmlns:p14="http://schemas.microsoft.com/office/powerpoint/2010/main" val="287627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 y="3752849"/>
            <a:ext cx="2365228" cy="2452687"/>
          </a:xfrm>
        </p:spPr>
        <p:txBody>
          <a:bodyPr anchor="ctr">
            <a:normAutofit/>
          </a:bodyPr>
          <a:lstStyle/>
          <a:p>
            <a:r>
              <a:rPr lang="en-US" b="1" dirty="0">
                <a:latin typeface="Times New Roman" panose="02020603050405020304" pitchFamily="18" charset="0"/>
                <a:cs typeface="Times New Roman" panose="02020603050405020304" pitchFamily="18" charset="0"/>
              </a:rPr>
              <a:t>Brazil</a:t>
            </a:r>
          </a:p>
        </p:txBody>
      </p:sp>
      <p:pic>
        <p:nvPicPr>
          <p:cNvPr id="5" name="Picture 4" descr="A group of men carrying a large barrel&#10;&#10;Description automatically generated">
            <a:extLst>
              <a:ext uri="{FF2B5EF4-FFF2-40B4-BE49-F238E27FC236}">
                <a16:creationId xmlns:a16="http://schemas.microsoft.com/office/drawing/2014/main" id="{23945A63-A68E-2539-A07C-110D50259887}"/>
              </a:ext>
            </a:extLst>
          </p:cNvPr>
          <p:cNvPicPr>
            <a:picLocks noChangeAspect="1"/>
          </p:cNvPicPr>
          <p:nvPr/>
        </p:nvPicPr>
        <p:blipFill>
          <a:blip r:embed="rId2"/>
          <a:srcRect t="9427" b="941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279903" y="3752850"/>
            <a:ext cx="6864075" cy="3105150"/>
          </a:xfrm>
        </p:spPr>
        <p:txBody>
          <a:bodyPr anchor="t">
            <a:noAutofit/>
          </a:bodyPr>
          <a:lstStyle/>
          <a:p>
            <a:pPr>
              <a:lnSpc>
                <a:spcPct val="90000"/>
              </a:lnSpc>
            </a:pPr>
            <a:r>
              <a:rPr lang="en-US" sz="2200" dirty="0">
                <a:latin typeface="Times New Roman" panose="02020603050405020304" pitchFamily="18" charset="0"/>
                <a:cs typeface="Times New Roman" panose="02020603050405020304" pitchFamily="18" charset="0"/>
              </a:rPr>
              <a:t>Brazil’s winemaking history dates back to the 19th century when Italian immigrants introduced viticulture to the country's southern regions. </a:t>
            </a:r>
          </a:p>
          <a:p>
            <a:pPr>
              <a:lnSpc>
                <a:spcPct val="90000"/>
              </a:lnSpc>
            </a:pPr>
            <a:r>
              <a:rPr lang="en-US" sz="2200" dirty="0">
                <a:latin typeface="Times New Roman" panose="02020603050405020304" pitchFamily="18" charset="0"/>
                <a:cs typeface="Times New Roman" panose="02020603050405020304" pitchFamily="18" charset="0"/>
              </a:rPr>
              <a:t>The state of Rio Grande do Sul became the heart of Brazilian wine production, where the immigrants’ expertise laid the foundation for the industry’s growth. Brazil’s winemaking developed steadily, eventually gaining international recognition for its unique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84960"/>
          </a:xfrm>
        </p:spPr>
        <p:txBody>
          <a:bodyPr/>
          <a:lstStyle/>
          <a:p>
            <a:r>
              <a:rPr b="1" dirty="0">
                <a:latin typeface="Times New Roman" panose="02020603050405020304" pitchFamily="18" charset="0"/>
                <a:cs typeface="Times New Roman" panose="02020603050405020304" pitchFamily="18" charset="0"/>
              </a:rPr>
              <a:t>Brazil</a:t>
            </a:r>
          </a:p>
        </p:txBody>
      </p:sp>
      <p:sp>
        <p:nvSpPr>
          <p:cNvPr id="3" name="Content Placeholder 2"/>
          <p:cNvSpPr>
            <a:spLocks noGrp="1"/>
          </p:cNvSpPr>
          <p:nvPr>
            <p:ph idx="1"/>
          </p:nvPr>
        </p:nvSpPr>
        <p:spPr>
          <a:xfrm>
            <a:off x="457200" y="1426464"/>
            <a:ext cx="8589264" cy="5431536"/>
          </a:xfrm>
        </p:spPr>
        <p:txBody>
          <a:bodyPr>
            <a:normAutofit/>
          </a:bodyPr>
          <a:lstStyle/>
          <a:p>
            <a:pPr>
              <a:lnSpc>
                <a:spcPct val="90000"/>
              </a:lnSpc>
            </a:pPr>
            <a:r>
              <a:rPr lang="en-US" sz="2200" dirty="0">
                <a:latin typeface="Times New Roman" panose="02020603050405020304" pitchFamily="18" charset="0"/>
                <a:cs typeface="Times New Roman" panose="02020603050405020304" pitchFamily="18" charset="0"/>
              </a:rPr>
              <a:t>The terroir in Brazil is diverse, ranging from subtropical climates to high-altitude vineyards. </a:t>
            </a:r>
          </a:p>
          <a:p>
            <a:pPr>
              <a:lnSpc>
                <a:spcPct val="90000"/>
              </a:lnSpc>
            </a:pPr>
            <a:r>
              <a:rPr lang="en-US" sz="2200" dirty="0">
                <a:latin typeface="Times New Roman" panose="02020603050405020304" pitchFamily="18" charset="0"/>
                <a:cs typeface="Times New Roman" panose="02020603050405020304" pitchFamily="18" charset="0"/>
              </a:rPr>
              <a:t>These high-elevation vineyards in regions such as Serra </a:t>
            </a:r>
            <a:r>
              <a:rPr lang="en-US" sz="2200" dirty="0" err="1">
                <a:latin typeface="Times New Roman" panose="02020603050405020304" pitchFamily="18" charset="0"/>
                <a:cs typeface="Times New Roman" panose="02020603050405020304" pitchFamily="18" charset="0"/>
              </a:rPr>
              <a:t>Gaúcha</a:t>
            </a:r>
            <a:r>
              <a:rPr lang="en-US" sz="2200" dirty="0">
                <a:latin typeface="Times New Roman" panose="02020603050405020304" pitchFamily="18" charset="0"/>
                <a:cs typeface="Times New Roman" panose="02020603050405020304" pitchFamily="18" charset="0"/>
              </a:rPr>
              <a:t> provide cooler temperatures, which are ideal for producing high-quality wines. The cooling effect balances the warm Brazilian climate, resulting in wines with vibrant acidity and ripe fruit character.</a:t>
            </a:r>
          </a:p>
        </p:txBody>
      </p:sp>
      <p:pic>
        <p:nvPicPr>
          <p:cNvPr id="6" name="Picture 5" descr="A vineyard with a house and a road&#10;&#10;Description automatically generated with medium confidence">
            <a:extLst>
              <a:ext uri="{FF2B5EF4-FFF2-40B4-BE49-F238E27FC236}">
                <a16:creationId xmlns:a16="http://schemas.microsoft.com/office/drawing/2014/main" id="{7E05CDDF-8B59-66EF-2855-F72F92CA6ED8}"/>
              </a:ext>
            </a:extLst>
          </p:cNvPr>
          <p:cNvPicPr>
            <a:picLocks noChangeAspect="1"/>
          </p:cNvPicPr>
          <p:nvPr/>
        </p:nvPicPr>
        <p:blipFill>
          <a:blip r:embed="rId3"/>
          <a:srcRect b="17574"/>
          <a:stretch/>
        </p:blipFill>
        <p:spPr>
          <a:xfrm>
            <a:off x="0" y="3657600"/>
            <a:ext cx="9144000" cy="3230880"/>
          </a:xfrm>
          <a:prstGeom prst="rect">
            <a:avLst/>
          </a:prstGeom>
        </p:spPr>
      </p:pic>
    </p:spTree>
    <p:extLst>
      <p:ext uri="{BB962C8B-B14F-4D97-AF65-F5344CB8AC3E}">
        <p14:creationId xmlns:p14="http://schemas.microsoft.com/office/powerpoint/2010/main" val="123564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8949"/>
          </a:xfrm>
        </p:spPr>
        <p:txBody>
          <a:bodyPr/>
          <a:lstStyle/>
          <a:p>
            <a:r>
              <a:rPr b="1" dirty="0">
                <a:latin typeface="Times New Roman" panose="02020603050405020304" pitchFamily="18" charset="0"/>
                <a:cs typeface="Times New Roman" panose="02020603050405020304" pitchFamily="18" charset="0"/>
              </a:rPr>
              <a:t>Brazil</a:t>
            </a:r>
            <a:r>
              <a:rPr lang="en-US" b="1" dirty="0">
                <a:latin typeface="Times New Roman" panose="02020603050405020304" pitchFamily="18" charset="0"/>
                <a:cs typeface="Times New Roman" panose="02020603050405020304" pitchFamily="18" charset="0"/>
              </a:rPr>
              <a:t>’s Varietals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58950"/>
            <a:ext cx="5760720" cy="4595674"/>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Key varieties in Brazil include Merlot, known for its soft, fruit-forward profile, and sparkling wines, which are some of the country’s most renowned offerings. </a:t>
            </a:r>
          </a:p>
          <a:p>
            <a:r>
              <a:rPr lang="en-US" sz="2400" dirty="0">
                <a:latin typeface="Times New Roman" panose="02020603050405020304" pitchFamily="18" charset="0"/>
                <a:cs typeface="Times New Roman" panose="02020603050405020304" pitchFamily="18" charset="0"/>
              </a:rPr>
              <a:t>Brazilian sparkling wines, often crafted in the traditional method, are celebrated for their fresh and vibrant acidity, making them a favorite both domestically and abroad. </a:t>
            </a:r>
          </a:p>
          <a:p>
            <a:r>
              <a:rPr lang="en-US" sz="2400" dirty="0">
                <a:latin typeface="Times New Roman" panose="02020603050405020304" pitchFamily="18" charset="0"/>
                <a:cs typeface="Times New Roman" panose="02020603050405020304" pitchFamily="18" charset="0"/>
              </a:rPr>
              <a:t>Noteworthy wineries like </a:t>
            </a:r>
            <a:r>
              <a:rPr lang="en-US" sz="2400" dirty="0" err="1">
                <a:latin typeface="Times New Roman" panose="02020603050405020304" pitchFamily="18" charset="0"/>
                <a:cs typeface="Times New Roman" panose="02020603050405020304" pitchFamily="18" charset="0"/>
              </a:rPr>
              <a:t>Miolo</a:t>
            </a:r>
            <a:r>
              <a:rPr lang="en-US" sz="2400" dirty="0">
                <a:latin typeface="Times New Roman" panose="02020603050405020304" pitchFamily="18" charset="0"/>
                <a:cs typeface="Times New Roman" panose="02020603050405020304" pitchFamily="18" charset="0"/>
              </a:rPr>
              <a:t>, Brazil's largest producer, and Casa </a:t>
            </a:r>
            <a:r>
              <a:rPr lang="en-US" sz="2400" dirty="0" err="1">
                <a:latin typeface="Times New Roman" panose="02020603050405020304" pitchFamily="18" charset="0"/>
                <a:cs typeface="Times New Roman" panose="02020603050405020304" pitchFamily="18" charset="0"/>
              </a:rPr>
              <a:t>Valduga</a:t>
            </a:r>
            <a:r>
              <a:rPr lang="en-US" sz="2400" dirty="0">
                <a:latin typeface="Times New Roman" panose="02020603050405020304" pitchFamily="18" charset="0"/>
                <a:cs typeface="Times New Roman" panose="02020603050405020304" pitchFamily="18" charset="0"/>
              </a:rPr>
              <a:t>, famed for its high-altitude vineyards, lead the way in showcasing the quality and diversity of Brazilian wines, from robust reds to elegant sparkling varieties. </a:t>
            </a:r>
          </a:p>
        </p:txBody>
      </p:sp>
      <p:pic>
        <p:nvPicPr>
          <p:cNvPr id="5" name="Picture 4" descr="A bottle of champagne next to a glass of champagne&#10;&#10;Description automatically generated">
            <a:extLst>
              <a:ext uri="{FF2B5EF4-FFF2-40B4-BE49-F238E27FC236}">
                <a16:creationId xmlns:a16="http://schemas.microsoft.com/office/drawing/2014/main" id="{2ED05B1F-A22E-2E8D-E872-37FFB81829E2}"/>
              </a:ext>
            </a:extLst>
          </p:cNvPr>
          <p:cNvPicPr>
            <a:picLocks noChangeAspect="1"/>
          </p:cNvPicPr>
          <p:nvPr/>
        </p:nvPicPr>
        <p:blipFill>
          <a:blip r:embed="rId2"/>
          <a:stretch>
            <a:fillRect/>
          </a:stretch>
        </p:blipFill>
        <p:spPr>
          <a:xfrm>
            <a:off x="6217920" y="1249299"/>
            <a:ext cx="2926080" cy="4042410"/>
          </a:xfrm>
          <a:prstGeom prst="rect">
            <a:avLst/>
          </a:prstGeom>
        </p:spPr>
      </p:pic>
      <p:sp>
        <p:nvSpPr>
          <p:cNvPr id="7" name="TextBox 6">
            <a:extLst>
              <a:ext uri="{FF2B5EF4-FFF2-40B4-BE49-F238E27FC236}">
                <a16:creationId xmlns:a16="http://schemas.microsoft.com/office/drawing/2014/main" id="{3F9C28A9-D3BE-9158-114E-714E11783DA4}"/>
              </a:ext>
            </a:extLst>
          </p:cNvPr>
          <p:cNvSpPr txBox="1"/>
          <p:nvPr/>
        </p:nvSpPr>
        <p:spPr>
          <a:xfrm>
            <a:off x="432816" y="5589322"/>
            <a:ext cx="8686800" cy="769441"/>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These wineries represent the future of Brazilian viticulture and continue to elevate the country's standing in the global wine scene.</a:t>
            </a:r>
          </a:p>
        </p:txBody>
      </p:sp>
    </p:spTree>
    <p:extLst>
      <p:ext uri="{BB962C8B-B14F-4D97-AF65-F5344CB8AC3E}">
        <p14:creationId xmlns:p14="http://schemas.microsoft.com/office/powerpoint/2010/main" val="32893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2112"/>
          </a:xfrm>
        </p:spPr>
        <p:txBody>
          <a:bodyPr/>
          <a:lstStyle/>
          <a:p>
            <a:r>
              <a:rPr b="1" dirty="0">
                <a:latin typeface="Times New Roman" panose="02020603050405020304" pitchFamily="18" charset="0"/>
                <a:cs typeface="Times New Roman" panose="02020603050405020304" pitchFamily="18" charset="0"/>
              </a:rPr>
              <a:t>Hungary – Eger &amp; </a:t>
            </a:r>
            <a:r>
              <a:rPr lang="en-US" b="1" dirty="0">
                <a:latin typeface="Times New Roman" panose="02020603050405020304" pitchFamily="18" charset="0"/>
                <a:cs typeface="Times New Roman" panose="02020603050405020304" pitchFamily="18" charset="0"/>
              </a:rPr>
              <a:t>Nagy </a:t>
            </a:r>
            <a:r>
              <a:rPr b="1" dirty="0" err="1">
                <a:latin typeface="Times New Roman" panose="02020603050405020304" pitchFamily="18" charset="0"/>
                <a:cs typeface="Times New Roman" panose="02020603050405020304" pitchFamily="18" charset="0"/>
              </a:rPr>
              <a:t>Somló</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2112"/>
            <a:ext cx="8229600" cy="5645888"/>
          </a:xfrm>
        </p:spPr>
        <p:txBody>
          <a:bodyPr>
            <a:normAutofit/>
          </a:bodyPr>
          <a:lstStyle/>
          <a:p>
            <a:r>
              <a:rPr lang="en-US" sz="2400" dirty="0">
                <a:latin typeface="Times New Roman" panose="02020603050405020304" pitchFamily="18" charset="0"/>
                <a:cs typeface="Times New Roman" panose="02020603050405020304" pitchFamily="18" charset="0"/>
              </a:rPr>
              <a:t>Hungary’s winemaking history is deeply rooted in tradition, with Eger and Nagy </a:t>
            </a:r>
            <a:r>
              <a:rPr lang="en-US" sz="2400" dirty="0" err="1">
                <a:latin typeface="Times New Roman" panose="02020603050405020304" pitchFamily="18" charset="0"/>
                <a:cs typeface="Times New Roman" panose="02020603050405020304" pitchFamily="18" charset="0"/>
              </a:rPr>
              <a:t>Somlós</a:t>
            </a:r>
            <a:r>
              <a:rPr lang="en-US" sz="2400" dirty="0">
                <a:latin typeface="Times New Roman" panose="02020603050405020304" pitchFamily="18" charset="0"/>
                <a:cs typeface="Times New Roman" panose="02020603050405020304" pitchFamily="18" charset="0"/>
              </a:rPr>
              <a:t> emerging as key regions that are gaining global recognition. </a:t>
            </a:r>
          </a:p>
          <a:p>
            <a:r>
              <a:rPr lang="en-US" sz="2400" dirty="0">
                <a:latin typeface="Times New Roman" panose="02020603050405020304" pitchFamily="18" charset="0"/>
                <a:cs typeface="Times New Roman" panose="02020603050405020304" pitchFamily="18" charset="0"/>
              </a:rPr>
              <a:t>While the country is famous for its sweet </a:t>
            </a:r>
            <a:r>
              <a:rPr lang="en-US" sz="2400" dirty="0" err="1">
                <a:latin typeface="Times New Roman" panose="02020603050405020304" pitchFamily="18" charset="0"/>
                <a:cs typeface="Times New Roman" panose="02020603050405020304" pitchFamily="18" charset="0"/>
              </a:rPr>
              <a:t>Tokaji</a:t>
            </a:r>
            <a:r>
              <a:rPr lang="en-US" sz="2400" dirty="0">
                <a:latin typeface="Times New Roman" panose="02020603050405020304" pitchFamily="18" charset="0"/>
                <a:cs typeface="Times New Roman" panose="02020603050405020304" pitchFamily="18" charset="0"/>
              </a:rPr>
              <a:t> wines, regions like Eger and Nagy </a:t>
            </a:r>
            <a:r>
              <a:rPr lang="en-US" sz="2400" dirty="0" err="1">
                <a:latin typeface="Times New Roman" panose="02020603050405020304" pitchFamily="18" charset="0"/>
                <a:cs typeface="Times New Roman" panose="02020603050405020304" pitchFamily="18" charset="0"/>
              </a:rPr>
              <a:t>Somlós</a:t>
            </a:r>
            <a:r>
              <a:rPr lang="en-US" sz="2400" dirty="0">
                <a:latin typeface="Times New Roman" panose="02020603050405020304" pitchFamily="18" charset="0"/>
                <a:cs typeface="Times New Roman" panose="02020603050405020304" pitchFamily="18" charset="0"/>
              </a:rPr>
              <a:t> are showcasing Hungary’s diversity in wine production. </a:t>
            </a:r>
          </a:p>
        </p:txBody>
      </p:sp>
      <p:pic>
        <p:nvPicPr>
          <p:cNvPr id="5" name="Picture 4" descr="A map of the wine regions&#10;&#10;Description automatically generated">
            <a:extLst>
              <a:ext uri="{FF2B5EF4-FFF2-40B4-BE49-F238E27FC236}">
                <a16:creationId xmlns:a16="http://schemas.microsoft.com/office/drawing/2014/main" id="{76004580-32A1-9822-320F-534D1179DAB7}"/>
              </a:ext>
            </a:extLst>
          </p:cNvPr>
          <p:cNvPicPr>
            <a:picLocks noChangeAspect="1"/>
          </p:cNvPicPr>
          <p:nvPr/>
        </p:nvPicPr>
        <p:blipFill>
          <a:blip r:embed="rId3"/>
          <a:stretch>
            <a:fillRect/>
          </a:stretch>
        </p:blipFill>
        <p:spPr>
          <a:xfrm>
            <a:off x="170688" y="3783349"/>
            <a:ext cx="4291584" cy="3034824"/>
          </a:xfrm>
          <a:prstGeom prst="rect">
            <a:avLst/>
          </a:prstGeom>
        </p:spPr>
      </p:pic>
      <p:pic>
        <p:nvPicPr>
          <p:cNvPr id="7" name="Picture 6" descr="A map of hungary with different wine regions&#10;&#10;Description automatically generated">
            <a:extLst>
              <a:ext uri="{FF2B5EF4-FFF2-40B4-BE49-F238E27FC236}">
                <a16:creationId xmlns:a16="http://schemas.microsoft.com/office/drawing/2014/main" id="{FBBAD4B6-5277-5557-E733-A20A6E67B4AD}"/>
              </a:ext>
            </a:extLst>
          </p:cNvPr>
          <p:cNvPicPr>
            <a:picLocks noChangeAspect="1"/>
          </p:cNvPicPr>
          <p:nvPr/>
        </p:nvPicPr>
        <p:blipFill>
          <a:blip r:embed="rId4"/>
          <a:srcRect l="38076" t="12795" r="26818" b="52053"/>
          <a:stretch/>
        </p:blipFill>
        <p:spPr>
          <a:xfrm>
            <a:off x="1743456" y="4179096"/>
            <a:ext cx="1584960" cy="1121665"/>
          </a:xfrm>
          <a:prstGeom prst="rect">
            <a:avLst/>
          </a:prstGeom>
        </p:spPr>
      </p:pic>
      <p:pic>
        <p:nvPicPr>
          <p:cNvPr id="9" name="Picture 8" descr="A row of wine bottles&#10;&#10;Description automatically generated">
            <a:extLst>
              <a:ext uri="{FF2B5EF4-FFF2-40B4-BE49-F238E27FC236}">
                <a16:creationId xmlns:a16="http://schemas.microsoft.com/office/drawing/2014/main" id="{6B0AE939-48C0-C2A3-2A9F-48E1E936B900}"/>
              </a:ext>
            </a:extLst>
          </p:cNvPr>
          <p:cNvPicPr>
            <a:picLocks noChangeAspect="1"/>
          </p:cNvPicPr>
          <p:nvPr/>
        </p:nvPicPr>
        <p:blipFill>
          <a:blip r:embed="rId5"/>
          <a:srcRect t="1295" b="4164"/>
          <a:stretch/>
        </p:blipFill>
        <p:spPr>
          <a:xfrm>
            <a:off x="4462182" y="3783349"/>
            <a:ext cx="4584064" cy="3096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2112"/>
          </a:xfrm>
        </p:spPr>
        <p:txBody>
          <a:bodyPr/>
          <a:lstStyle/>
          <a:p>
            <a:r>
              <a:rPr b="1" dirty="0">
                <a:latin typeface="Times New Roman" panose="02020603050405020304" pitchFamily="18" charset="0"/>
                <a:cs typeface="Times New Roman" panose="02020603050405020304" pitchFamily="18" charset="0"/>
              </a:rPr>
              <a:t>Hungary – Eger &amp; </a:t>
            </a:r>
            <a:r>
              <a:rPr lang="en-US" b="1" dirty="0">
                <a:latin typeface="Times New Roman" panose="02020603050405020304" pitchFamily="18" charset="0"/>
                <a:cs typeface="Times New Roman" panose="02020603050405020304" pitchFamily="18" charset="0"/>
              </a:rPr>
              <a:t>Nagy </a:t>
            </a:r>
            <a:r>
              <a:rPr b="1" dirty="0" err="1">
                <a:latin typeface="Times New Roman" panose="02020603050405020304" pitchFamily="18" charset="0"/>
                <a:cs typeface="Times New Roman" panose="02020603050405020304" pitchFamily="18" charset="0"/>
              </a:rPr>
              <a:t>Somló</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2112"/>
            <a:ext cx="8467344" cy="5645888"/>
          </a:xfrm>
        </p:spPr>
        <p:txBody>
          <a:bodyPr>
            <a:normAutofit/>
          </a:bodyPr>
          <a:lstStyle/>
          <a:p>
            <a:r>
              <a:rPr lang="en-US" sz="2200" dirty="0">
                <a:latin typeface="Times New Roman" panose="02020603050405020304" pitchFamily="18" charset="0"/>
                <a:cs typeface="Times New Roman" panose="02020603050405020304" pitchFamily="18" charset="0"/>
              </a:rPr>
              <a:t>Eger, often called the "Burgundy of Hungary," and </a:t>
            </a:r>
            <a:r>
              <a:rPr lang="en-US" sz="2200" dirty="0" err="1">
                <a:latin typeface="Times New Roman" panose="02020603050405020304" pitchFamily="18" charset="0"/>
                <a:cs typeface="Times New Roman" panose="02020603050405020304" pitchFamily="18" charset="0"/>
              </a:rPr>
              <a:t>Somlós</a:t>
            </a:r>
            <a:r>
              <a:rPr lang="en-US" sz="2200" dirty="0">
                <a:latin typeface="Times New Roman" panose="02020603050405020304" pitchFamily="18" charset="0"/>
                <a:cs typeface="Times New Roman" panose="02020603050405020304" pitchFamily="18" charset="0"/>
              </a:rPr>
              <a:t>, known for its volcanic terroir, both offer unique expressions of Hungarian viticulture.</a:t>
            </a:r>
          </a:p>
          <a:p>
            <a:r>
              <a:rPr lang="en-US" sz="2200" dirty="0">
                <a:latin typeface="Times New Roman" panose="02020603050405020304" pitchFamily="18" charset="0"/>
                <a:cs typeface="Times New Roman" panose="02020603050405020304" pitchFamily="18" charset="0"/>
              </a:rPr>
              <a:t>The terroir of these regions is distinct. Eger benefits from a cool, continental climate and soils rich in limestone, creating ideal conditions for structured red wines. </a:t>
            </a:r>
          </a:p>
          <a:p>
            <a:r>
              <a:rPr lang="en-US" sz="2200" dirty="0" err="1">
                <a:latin typeface="Times New Roman" panose="02020603050405020304" pitchFamily="18" charset="0"/>
                <a:cs typeface="Times New Roman" panose="02020603050405020304" pitchFamily="18" charset="0"/>
              </a:rPr>
              <a:t>Somlós</a:t>
            </a:r>
            <a:r>
              <a:rPr lang="en-US" sz="2200" dirty="0">
                <a:latin typeface="Times New Roman" panose="02020603050405020304" pitchFamily="18" charset="0"/>
                <a:cs typeface="Times New Roman" panose="02020603050405020304" pitchFamily="18" charset="0"/>
              </a:rPr>
              <a:t>, on the other hand, is defined by its volcanic soils, which give the wines a distinctive minerality and depth. This volcanic influence creates a unique, terroir-driven style that is difficult to replicate.</a:t>
            </a:r>
          </a:p>
        </p:txBody>
      </p:sp>
      <p:pic>
        <p:nvPicPr>
          <p:cNvPr id="5" name="Picture 4" descr="A landscape with green fields and trees&#10;&#10;Description automatically generated">
            <a:extLst>
              <a:ext uri="{FF2B5EF4-FFF2-40B4-BE49-F238E27FC236}">
                <a16:creationId xmlns:a16="http://schemas.microsoft.com/office/drawing/2014/main" id="{2DA335A3-859F-9102-4986-DD1CA934D592}"/>
              </a:ext>
            </a:extLst>
          </p:cNvPr>
          <p:cNvPicPr>
            <a:picLocks noChangeAspect="1"/>
          </p:cNvPicPr>
          <p:nvPr/>
        </p:nvPicPr>
        <p:blipFill>
          <a:blip r:embed="rId2"/>
          <a:stretch>
            <a:fillRect/>
          </a:stretch>
        </p:blipFill>
        <p:spPr>
          <a:xfrm>
            <a:off x="1748599" y="4468323"/>
            <a:ext cx="5695569" cy="2355130"/>
          </a:xfrm>
          <a:prstGeom prst="rect">
            <a:avLst/>
          </a:prstGeom>
        </p:spPr>
      </p:pic>
    </p:spTree>
    <p:extLst>
      <p:ext uri="{BB962C8B-B14F-4D97-AF65-F5344CB8AC3E}">
        <p14:creationId xmlns:p14="http://schemas.microsoft.com/office/powerpoint/2010/main" val="186945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2112"/>
          </a:xfrm>
        </p:spPr>
        <p:txBody>
          <a:bodyPr/>
          <a:lstStyle/>
          <a:p>
            <a:r>
              <a:rPr b="1" dirty="0">
                <a:latin typeface="Times New Roman" panose="02020603050405020304" pitchFamily="18" charset="0"/>
                <a:cs typeface="Times New Roman" panose="02020603050405020304" pitchFamily="18" charset="0"/>
              </a:rPr>
              <a:t>Hungary </a:t>
            </a:r>
            <a:r>
              <a:rPr lang="en-US" b="1" dirty="0">
                <a:latin typeface="Times New Roman" panose="02020603050405020304" pitchFamily="18" charset="0"/>
                <a:cs typeface="Times New Roman" panose="02020603050405020304" pitchFamily="18" charset="0"/>
              </a:rPr>
              <a:t>Varietals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2608" y="1175536"/>
            <a:ext cx="8522208" cy="4914051"/>
          </a:xfrm>
        </p:spPr>
        <p:txBody>
          <a:bodyPr>
            <a:noAutofit/>
          </a:bodyPr>
          <a:lstStyle/>
          <a:p>
            <a:r>
              <a:rPr lang="en-US" sz="2400" dirty="0">
                <a:latin typeface="Times New Roman" panose="02020603050405020304" pitchFamily="18" charset="0"/>
                <a:cs typeface="Times New Roman" panose="02020603050405020304" pitchFamily="18" charset="0"/>
              </a:rPr>
              <a:t>Key varieties from Eger include </a:t>
            </a:r>
            <a:r>
              <a:rPr lang="en-US" sz="2400" i="1" dirty="0" err="1">
                <a:latin typeface="Times New Roman" panose="02020603050405020304" pitchFamily="18" charset="0"/>
                <a:cs typeface="Times New Roman" panose="02020603050405020304" pitchFamily="18" charset="0"/>
              </a:rPr>
              <a:t>Kékfrankos</a:t>
            </a:r>
            <a:r>
              <a:rPr lang="en-US" sz="2400" dirty="0">
                <a:latin typeface="Times New Roman" panose="02020603050405020304" pitchFamily="18" charset="0"/>
                <a:cs typeface="Times New Roman" panose="02020603050405020304" pitchFamily="18" charset="0"/>
              </a:rPr>
              <a:t>, a fruity and spicy red, and the famous </a:t>
            </a:r>
            <a:r>
              <a:rPr lang="en-US" sz="2400" dirty="0" err="1">
                <a:latin typeface="Times New Roman" panose="02020603050405020304" pitchFamily="18" charset="0"/>
                <a:cs typeface="Times New Roman" panose="02020603050405020304" pitchFamily="18" charset="0"/>
              </a:rPr>
              <a:t>Egri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Bikavér</a:t>
            </a:r>
            <a:r>
              <a:rPr lang="en-US" sz="2400" dirty="0">
                <a:latin typeface="Times New Roman" panose="02020603050405020304" pitchFamily="18" charset="0"/>
                <a:cs typeface="Times New Roman" panose="02020603050405020304" pitchFamily="18" charset="0"/>
              </a:rPr>
              <a:t>, or "Bull's Blood," a robust red blend. Nagy </a:t>
            </a:r>
            <a:r>
              <a:rPr lang="en-US" sz="2400" dirty="0" err="1">
                <a:latin typeface="Times New Roman" panose="02020603050405020304" pitchFamily="18" charset="0"/>
                <a:cs typeface="Times New Roman" panose="02020603050405020304" pitchFamily="18" charset="0"/>
              </a:rPr>
              <a:t>Somlós</a:t>
            </a:r>
            <a:r>
              <a:rPr lang="en-US" sz="2400" dirty="0">
                <a:latin typeface="Times New Roman" panose="02020603050405020304" pitchFamily="18" charset="0"/>
                <a:cs typeface="Times New Roman" panose="02020603050405020304" pitchFamily="18" charset="0"/>
              </a:rPr>
              <a:t> is known for producing </a:t>
            </a:r>
            <a:r>
              <a:rPr lang="en-US" sz="2400" i="1" dirty="0">
                <a:latin typeface="Times New Roman" panose="02020603050405020304" pitchFamily="18" charset="0"/>
                <a:cs typeface="Times New Roman" panose="02020603050405020304" pitchFamily="18" charset="0"/>
              </a:rPr>
              <a:t>Furmint</a:t>
            </a:r>
            <a:r>
              <a:rPr lang="en-US" sz="2400" dirty="0">
                <a:latin typeface="Times New Roman" panose="02020603050405020304" pitchFamily="18" charset="0"/>
                <a:cs typeface="Times New Roman" panose="02020603050405020304" pitchFamily="18" charset="0"/>
              </a:rPr>
              <a:t>, a high-acid white with crisp, mineral-driven notes that reflect its volcanic origins.</a:t>
            </a:r>
          </a:p>
          <a:p>
            <a:r>
              <a:rPr lang="en-US" sz="2400" dirty="0">
                <a:latin typeface="Times New Roman" panose="02020603050405020304" pitchFamily="18" charset="0"/>
                <a:cs typeface="Times New Roman" panose="02020603050405020304" pitchFamily="18" charset="0"/>
              </a:rPr>
              <a:t>Noteworthy wineries include St. Andrea in Eger, which focuses on elegant </a:t>
            </a:r>
            <a:r>
              <a:rPr lang="en-US" sz="2400" dirty="0" err="1">
                <a:latin typeface="Times New Roman" panose="02020603050405020304" pitchFamily="18" charset="0"/>
                <a:cs typeface="Times New Roman" panose="02020603050405020304" pitchFamily="18" charset="0"/>
              </a:rPr>
              <a:t>Egri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Bikavér</a:t>
            </a:r>
            <a:r>
              <a:rPr lang="en-US" sz="2400" dirty="0">
                <a:latin typeface="Times New Roman" panose="02020603050405020304" pitchFamily="18" charset="0"/>
                <a:cs typeface="Times New Roman" panose="02020603050405020304" pitchFamily="18" charset="0"/>
              </a:rPr>
              <a:t> blends, and </a:t>
            </a:r>
            <a:r>
              <a:rPr lang="en-US" sz="2400" dirty="0" err="1">
                <a:latin typeface="Times New Roman" panose="02020603050405020304" pitchFamily="18" charset="0"/>
                <a:cs typeface="Times New Roman" panose="02020603050405020304" pitchFamily="18" charset="0"/>
              </a:rPr>
              <a:t>Somlói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Apátsági</a:t>
            </a:r>
            <a:r>
              <a:rPr lang="en-US" sz="2400" dirty="0">
                <a:latin typeface="Times New Roman" panose="02020603050405020304" pitchFamily="18" charset="0"/>
                <a:cs typeface="Times New Roman" panose="02020603050405020304" pitchFamily="18" charset="0"/>
              </a:rPr>
              <a:t>, renowned for its Furmint that perfectly captures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volcanic terroir of the region. </a:t>
            </a:r>
          </a:p>
          <a:p>
            <a:r>
              <a:rPr lang="en-US" sz="2400" dirty="0">
                <a:latin typeface="Times New Roman" panose="02020603050405020304" pitchFamily="18" charset="0"/>
                <a:cs typeface="Times New Roman" panose="02020603050405020304" pitchFamily="18" charset="0"/>
              </a:rPr>
              <a:t>These wineries are elevating Hungary’s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reputation for producing world-class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wines beyond just its famed </a:t>
            </a:r>
            <a:r>
              <a:rPr lang="en-US" sz="2400" dirty="0" err="1">
                <a:latin typeface="Times New Roman" panose="02020603050405020304" pitchFamily="18" charset="0"/>
                <a:cs typeface="Times New Roman" panose="02020603050405020304" pitchFamily="18" charset="0"/>
              </a:rPr>
              <a:t>Tokaji</a:t>
            </a:r>
            <a:r>
              <a:rPr lang="en-US" sz="2400" dirty="0">
                <a:latin typeface="Times New Roman" panose="02020603050405020304" pitchFamily="18" charset="0"/>
                <a:cs typeface="Times New Roman" panose="02020603050405020304" pitchFamily="18" charset="0"/>
              </a:rPr>
              <a:t>.</a:t>
            </a:r>
          </a:p>
        </p:txBody>
      </p:sp>
      <p:pic>
        <p:nvPicPr>
          <p:cNvPr id="5" name="Picture 4" descr="A bottle of wine next to a sign&#10;&#10;Description automatically generated">
            <a:extLst>
              <a:ext uri="{FF2B5EF4-FFF2-40B4-BE49-F238E27FC236}">
                <a16:creationId xmlns:a16="http://schemas.microsoft.com/office/drawing/2014/main" id="{4B8FCEA0-D582-256F-FA89-65BB735924BC}"/>
              </a:ext>
            </a:extLst>
          </p:cNvPr>
          <p:cNvPicPr>
            <a:picLocks noChangeAspect="1"/>
          </p:cNvPicPr>
          <p:nvPr/>
        </p:nvPicPr>
        <p:blipFill>
          <a:blip r:embed="rId2"/>
          <a:srcRect l="3718" r="4403" b="4110"/>
          <a:stretch/>
        </p:blipFill>
        <p:spPr>
          <a:xfrm>
            <a:off x="5583936" y="3870960"/>
            <a:ext cx="3681984" cy="2987040"/>
          </a:xfrm>
          <a:prstGeom prst="rect">
            <a:avLst/>
          </a:prstGeom>
        </p:spPr>
      </p:pic>
    </p:spTree>
    <p:extLst>
      <p:ext uri="{BB962C8B-B14F-4D97-AF65-F5344CB8AC3E}">
        <p14:creationId xmlns:p14="http://schemas.microsoft.com/office/powerpoint/2010/main" val="17508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forest fire on a mountain&#10;&#10;Description automatically generated">
            <a:extLst>
              <a:ext uri="{FF2B5EF4-FFF2-40B4-BE49-F238E27FC236}">
                <a16:creationId xmlns:a16="http://schemas.microsoft.com/office/drawing/2014/main" id="{8CC7DC07-5867-CA25-96F7-1324F515D7B6}"/>
              </a:ext>
            </a:extLst>
          </p:cNvPr>
          <p:cNvPicPr>
            <a:picLocks noChangeAspect="1"/>
          </p:cNvPicPr>
          <p:nvPr/>
        </p:nvPicPr>
        <p:blipFill>
          <a:blip r:embed="rId2"/>
          <a:srcRect l="6565"/>
          <a:stretch/>
        </p:blipFill>
        <p:spPr>
          <a:xfrm>
            <a:off x="3498279" y="3596640"/>
            <a:ext cx="5645721" cy="3261360"/>
          </a:xfrm>
          <a:prstGeom prst="rect">
            <a:avLst/>
          </a:prstGeom>
        </p:spPr>
      </p:pic>
      <p:sp>
        <p:nvSpPr>
          <p:cNvPr id="2" name="Title 1"/>
          <p:cNvSpPr>
            <a:spLocks noGrp="1"/>
          </p:cNvSpPr>
          <p:nvPr>
            <p:ph type="title"/>
          </p:nvPr>
        </p:nvSpPr>
        <p:spPr>
          <a:xfrm>
            <a:off x="457200" y="0"/>
            <a:ext cx="8229600" cy="1212112"/>
          </a:xfrm>
        </p:spPr>
        <p:txBody>
          <a:bodyPr/>
          <a:lstStyle/>
          <a:p>
            <a:r>
              <a:rPr b="1" dirty="0">
                <a:latin typeface="Times New Roman" panose="02020603050405020304" pitchFamily="18" charset="0"/>
                <a:cs typeface="Times New Roman" panose="02020603050405020304" pitchFamily="18" charset="0"/>
              </a:rPr>
              <a:t>Canary Islands (Spain)</a:t>
            </a:r>
          </a:p>
        </p:txBody>
      </p:sp>
      <p:sp>
        <p:nvSpPr>
          <p:cNvPr id="3" name="Content Placeholder 2"/>
          <p:cNvSpPr>
            <a:spLocks noGrp="1"/>
          </p:cNvSpPr>
          <p:nvPr>
            <p:ph idx="1"/>
          </p:nvPr>
        </p:nvSpPr>
        <p:spPr>
          <a:xfrm>
            <a:off x="457200" y="1163344"/>
            <a:ext cx="8455152" cy="5645888"/>
          </a:xfrm>
        </p:spPr>
        <p:txBody>
          <a:bodyPr>
            <a:noAutofit/>
          </a:bodyPr>
          <a:lstStyle/>
          <a:p>
            <a:r>
              <a:rPr lang="en-US" sz="2400" dirty="0">
                <a:latin typeface="Times New Roman" panose="02020603050405020304" pitchFamily="18" charset="0"/>
                <a:cs typeface="Times New Roman" panose="02020603050405020304" pitchFamily="18" charset="0"/>
              </a:rPr>
              <a:t>The Canary Islands, a volcanic archipelago off the coast of North Africa, is an emerging wine region with a history dating back to the 15th century. </a:t>
            </a:r>
          </a:p>
          <a:p>
            <a:r>
              <a:rPr lang="en-US" sz="2400" dirty="0">
                <a:latin typeface="Times New Roman" panose="02020603050405020304" pitchFamily="18" charset="0"/>
                <a:cs typeface="Times New Roman" panose="02020603050405020304" pitchFamily="18" charset="0"/>
              </a:rPr>
              <a:t>Its winemaking tradition thrives on its unique terroir, where volcanic soils, combined with terraced vineyards and a subtropical climate, create conditions that are perfect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producing highly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distinctive wines.</a:t>
            </a:r>
          </a:p>
          <a:p>
            <a:r>
              <a:rPr lang="en-US" sz="2400" dirty="0">
                <a:latin typeface="Times New Roman" panose="02020603050405020304" pitchFamily="18" charset="0"/>
                <a:cs typeface="Times New Roman" panose="02020603050405020304" pitchFamily="18" charset="0"/>
              </a:rPr>
              <a:t>The volcanic soils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Canary Islands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impart a mineral-rich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character to the wines,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while the terraced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vineyards help retain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moisture.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2112"/>
          </a:xfrm>
        </p:spPr>
        <p:txBody>
          <a:bodyPr/>
          <a:lstStyle/>
          <a:p>
            <a:r>
              <a:rPr b="1" dirty="0">
                <a:latin typeface="Times New Roman" panose="02020603050405020304" pitchFamily="18" charset="0"/>
                <a:cs typeface="Times New Roman" panose="02020603050405020304" pitchFamily="18" charset="0"/>
              </a:rPr>
              <a:t>Canary Islands (Spain)</a:t>
            </a:r>
          </a:p>
        </p:txBody>
      </p:sp>
      <p:sp>
        <p:nvSpPr>
          <p:cNvPr id="3" name="Content Placeholder 2"/>
          <p:cNvSpPr>
            <a:spLocks noGrp="1"/>
          </p:cNvSpPr>
          <p:nvPr>
            <p:ph idx="1"/>
          </p:nvPr>
        </p:nvSpPr>
        <p:spPr>
          <a:xfrm>
            <a:off x="1597152" y="1212112"/>
            <a:ext cx="7363968" cy="5530064"/>
          </a:xfrm>
        </p:spPr>
        <p:txBody>
          <a:bodyPr>
            <a:noAutofit/>
          </a:bodyPr>
          <a:lstStyle/>
          <a:p>
            <a:r>
              <a:rPr lang="en-US" sz="2800" dirty="0">
                <a:latin typeface="Times New Roman" panose="02020603050405020304" pitchFamily="18" charset="0"/>
                <a:cs typeface="Times New Roman" panose="02020603050405020304" pitchFamily="18" charset="0"/>
              </a:rPr>
              <a:t>The high elevation of many vineyards, some of which are among the highest in Europe, further contributes to the complexity of the wines produced here.</a:t>
            </a:r>
          </a:p>
          <a:p>
            <a:r>
              <a:rPr lang="en-US" sz="2800" dirty="0">
                <a:latin typeface="Times New Roman" panose="02020603050405020304" pitchFamily="18" charset="0"/>
                <a:cs typeface="Times New Roman" panose="02020603050405020304" pitchFamily="18" charset="0"/>
              </a:rPr>
              <a:t>Key grape varieties include </a:t>
            </a:r>
            <a:r>
              <a:rPr lang="en-US" sz="2800" i="1" dirty="0" err="1">
                <a:latin typeface="Times New Roman" panose="02020603050405020304" pitchFamily="18" charset="0"/>
                <a:cs typeface="Times New Roman" panose="02020603050405020304" pitchFamily="18" charset="0"/>
              </a:rPr>
              <a:t>Listán</a:t>
            </a:r>
            <a:r>
              <a:rPr lang="en-US" sz="2800" i="1" dirty="0">
                <a:latin typeface="Times New Roman" panose="02020603050405020304" pitchFamily="18" charset="0"/>
                <a:cs typeface="Times New Roman" panose="02020603050405020304" pitchFamily="18" charset="0"/>
              </a:rPr>
              <a:t> Negro</a:t>
            </a:r>
            <a:r>
              <a:rPr lang="en-US" sz="2800" dirty="0">
                <a:latin typeface="Times New Roman" panose="02020603050405020304" pitchFamily="18" charset="0"/>
                <a:cs typeface="Times New Roman" panose="02020603050405020304" pitchFamily="18" charset="0"/>
              </a:rPr>
              <a:t>, a light and spicy red wine with earthy undertones, and </a:t>
            </a:r>
            <a:r>
              <a:rPr lang="en-US" sz="2800" i="1" dirty="0" err="1">
                <a:latin typeface="Times New Roman" panose="02020603050405020304" pitchFamily="18" charset="0"/>
                <a:cs typeface="Times New Roman" panose="02020603050405020304" pitchFamily="18" charset="0"/>
              </a:rPr>
              <a:t>Malvasía</a:t>
            </a:r>
            <a:r>
              <a:rPr lang="en-US" sz="2800" dirty="0">
                <a:latin typeface="Times New Roman" panose="02020603050405020304" pitchFamily="18" charset="0"/>
                <a:cs typeface="Times New Roman" panose="02020603050405020304" pitchFamily="18" charset="0"/>
              </a:rPr>
              <a:t>, a rich, aromatic white known for its floral notes and fresh acidity. </a:t>
            </a:r>
          </a:p>
          <a:p>
            <a:r>
              <a:rPr lang="en-US" sz="2800" dirty="0">
                <a:latin typeface="Times New Roman" panose="02020603050405020304" pitchFamily="18" charset="0"/>
                <a:cs typeface="Times New Roman" panose="02020603050405020304" pitchFamily="18" charset="0"/>
              </a:rPr>
              <a:t>These indigenous varieties thrive in the island's volcanic terrain, producing wines that are truly unique to the region.</a:t>
            </a:r>
          </a:p>
        </p:txBody>
      </p:sp>
      <p:pic>
        <p:nvPicPr>
          <p:cNvPr id="5" name="Picture 4" descr="A bottle of wine with a white label&#10;&#10;Description automatically generated">
            <a:extLst>
              <a:ext uri="{FF2B5EF4-FFF2-40B4-BE49-F238E27FC236}">
                <a16:creationId xmlns:a16="http://schemas.microsoft.com/office/drawing/2014/main" id="{EEBA7E32-4344-4C10-BC68-916C2EC9C96B}"/>
              </a:ext>
            </a:extLst>
          </p:cNvPr>
          <p:cNvPicPr>
            <a:picLocks noChangeAspect="1"/>
          </p:cNvPicPr>
          <p:nvPr/>
        </p:nvPicPr>
        <p:blipFill>
          <a:blip r:embed="rId2"/>
          <a:srcRect l="13044" t="1600" r="16693" b="1689"/>
          <a:stretch/>
        </p:blipFill>
        <p:spPr>
          <a:xfrm>
            <a:off x="0" y="1216112"/>
            <a:ext cx="1597152" cy="5641888"/>
          </a:xfrm>
          <a:prstGeom prst="rect">
            <a:avLst/>
          </a:prstGeom>
        </p:spPr>
      </p:pic>
    </p:spTree>
    <p:extLst>
      <p:ext uri="{BB962C8B-B14F-4D97-AF65-F5344CB8AC3E}">
        <p14:creationId xmlns:p14="http://schemas.microsoft.com/office/powerpoint/2010/main" val="4301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2112"/>
          </a:xfrm>
        </p:spPr>
        <p:txBody>
          <a:bodyPr/>
          <a:lstStyle/>
          <a:p>
            <a:r>
              <a:rPr b="1" dirty="0">
                <a:latin typeface="Times New Roman" panose="02020603050405020304" pitchFamily="18" charset="0"/>
                <a:cs typeface="Times New Roman" panose="02020603050405020304" pitchFamily="18" charset="0"/>
              </a:rPr>
              <a:t>Canary Islands (Spain)</a:t>
            </a:r>
          </a:p>
        </p:txBody>
      </p:sp>
      <p:sp>
        <p:nvSpPr>
          <p:cNvPr id="3" name="Content Placeholder 2"/>
          <p:cNvSpPr>
            <a:spLocks noGrp="1"/>
          </p:cNvSpPr>
          <p:nvPr>
            <p:ph idx="1"/>
          </p:nvPr>
        </p:nvSpPr>
        <p:spPr>
          <a:xfrm>
            <a:off x="457200" y="1212112"/>
            <a:ext cx="8229600" cy="4914051"/>
          </a:xfrm>
        </p:spPr>
        <p:txBody>
          <a:bodyPr>
            <a:noAutofit/>
          </a:bodyPr>
          <a:lstStyle/>
          <a:p>
            <a:r>
              <a:rPr lang="en-US" sz="2400" dirty="0">
                <a:latin typeface="Times New Roman" panose="02020603050405020304" pitchFamily="18" charset="0"/>
                <a:cs typeface="Times New Roman" panose="02020603050405020304" pitchFamily="18" charset="0"/>
              </a:rPr>
              <a:t>Noteworthy wineries include Suertes del Marqués, which is known for its single-vineyard wines that showcase the diversity of the island’s microclimates, and Envínate, a winery that focuses on reviving ancient winemaking techniques and creating wines with minimal intervention. </a:t>
            </a:r>
          </a:p>
          <a:p>
            <a:r>
              <a:rPr lang="en-US" sz="2400" dirty="0">
                <a:latin typeface="Times New Roman" panose="02020603050405020304" pitchFamily="18" charset="0"/>
                <a:cs typeface="Times New Roman" panose="02020603050405020304" pitchFamily="18" charset="0"/>
              </a:rPr>
              <a:t>These wineries are leading the Canary Islands’ resurgence as a significant wine-producing region.</a:t>
            </a:r>
          </a:p>
        </p:txBody>
      </p:sp>
      <p:pic>
        <p:nvPicPr>
          <p:cNvPr id="6" name="Picture 5" descr="A sign on a road&#10;&#10;Description automatically generated">
            <a:extLst>
              <a:ext uri="{FF2B5EF4-FFF2-40B4-BE49-F238E27FC236}">
                <a16:creationId xmlns:a16="http://schemas.microsoft.com/office/drawing/2014/main" id="{913EDAF2-6E45-6320-6091-A96B1CAD9C59}"/>
              </a:ext>
            </a:extLst>
          </p:cNvPr>
          <p:cNvPicPr>
            <a:picLocks noChangeAspect="1"/>
          </p:cNvPicPr>
          <p:nvPr/>
        </p:nvPicPr>
        <p:blipFill>
          <a:blip r:embed="rId2"/>
          <a:stretch>
            <a:fillRect/>
          </a:stretch>
        </p:blipFill>
        <p:spPr>
          <a:xfrm>
            <a:off x="1621536" y="3915766"/>
            <a:ext cx="5974080" cy="2942234"/>
          </a:xfrm>
          <a:prstGeom prst="rect">
            <a:avLst/>
          </a:prstGeom>
        </p:spPr>
      </p:pic>
    </p:spTree>
    <p:extLst>
      <p:ext uri="{BB962C8B-B14F-4D97-AF65-F5344CB8AC3E}">
        <p14:creationId xmlns:p14="http://schemas.microsoft.com/office/powerpoint/2010/main" val="17626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46A4-B8D9-0E18-36F2-082AE434EFE2}"/>
              </a:ext>
            </a:extLst>
          </p:cNvPr>
          <p:cNvSpPr>
            <a:spLocks noGrp="1"/>
          </p:cNvSpPr>
          <p:nvPr>
            <p:ph type="title"/>
          </p:nvPr>
        </p:nvSpPr>
        <p:spPr>
          <a:xfrm>
            <a:off x="457200" y="0"/>
            <a:ext cx="8229600" cy="1170432"/>
          </a:xfrm>
        </p:spPr>
        <p:txBody>
          <a:bodyPr>
            <a:normAutofit/>
          </a:bodyPr>
          <a:lstStyle/>
          <a:p>
            <a:r>
              <a:rPr lang="en-US" dirty="0">
                <a:latin typeface="Times New Roman" panose="02020603050405020304" pitchFamily="18" charset="0"/>
                <a:cs typeface="Times New Roman" panose="02020603050405020304" pitchFamily="18" charset="0"/>
              </a:rPr>
              <a:t>Wine Producing Countries</a:t>
            </a:r>
            <a:endParaRPr lang="en-US" sz="11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CE4495C-8871-BD46-42C9-C1EC79DA7295}"/>
              </a:ext>
            </a:extLst>
          </p:cNvPr>
          <p:cNvSpPr>
            <a:spLocks noGrp="1"/>
          </p:cNvSpPr>
          <p:nvPr>
            <p:ph idx="1"/>
          </p:nvPr>
        </p:nvSpPr>
        <p:spPr>
          <a:xfrm>
            <a:off x="457200" y="1170432"/>
            <a:ext cx="4602480" cy="3547872"/>
          </a:xfrm>
        </p:spPr>
        <p:txBody>
          <a:bodyPr>
            <a:normAutofit/>
          </a:bodyPr>
          <a:lstStyle/>
          <a:p>
            <a:r>
              <a:rPr lang="en-US" sz="2400" dirty="0">
                <a:latin typeface="Times New Roman" panose="02020603050405020304" pitchFamily="18" charset="0"/>
                <a:cs typeface="Times New Roman" panose="02020603050405020304" pitchFamily="18" charset="0"/>
              </a:rPr>
              <a:t>There are over 42 countries worldwide that produce wine, though only a select few dominate the global market. </a:t>
            </a:r>
          </a:p>
          <a:p>
            <a:r>
              <a:rPr lang="en-US" sz="2400" dirty="0">
                <a:latin typeface="Times New Roman" panose="02020603050405020304" pitchFamily="18" charset="0"/>
                <a:cs typeface="Times New Roman" panose="02020603050405020304" pitchFamily="18" charset="0"/>
              </a:rPr>
              <a:t>The largest producers, such as </a:t>
            </a:r>
            <a:r>
              <a:rPr lang="en-US" sz="2400" b="1" dirty="0">
                <a:latin typeface="Times New Roman" panose="02020603050405020304" pitchFamily="18" charset="0"/>
                <a:cs typeface="Times New Roman" panose="02020603050405020304" pitchFamily="18" charset="0"/>
              </a:rPr>
              <a:t>France, Italy, Spain, the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United States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Argentina</a:t>
            </a:r>
            <a:r>
              <a:rPr lang="en-US" sz="2400" dirty="0">
                <a:latin typeface="Times New Roman" panose="02020603050405020304" pitchFamily="18" charset="0"/>
                <a:cs typeface="Times New Roman" panose="02020603050405020304" pitchFamily="18" charset="0"/>
              </a:rPr>
              <a:t>, consistently account for the majority of global wine output. </a:t>
            </a:r>
          </a:p>
          <a:p>
            <a:endParaRPr lang="en-US" dirty="0"/>
          </a:p>
        </p:txBody>
      </p:sp>
      <p:pic>
        <p:nvPicPr>
          <p:cNvPr id="4" name="Picture 3" descr="A chart of wine regions&#10;&#10;Description automatically generated">
            <a:extLst>
              <a:ext uri="{FF2B5EF4-FFF2-40B4-BE49-F238E27FC236}">
                <a16:creationId xmlns:a16="http://schemas.microsoft.com/office/drawing/2014/main" id="{6616D1F6-369B-623D-D3E6-59E91BA02891}"/>
              </a:ext>
            </a:extLst>
          </p:cNvPr>
          <p:cNvPicPr>
            <a:picLocks noChangeAspect="1"/>
          </p:cNvPicPr>
          <p:nvPr/>
        </p:nvPicPr>
        <p:blipFill>
          <a:blip r:embed="rId3"/>
          <a:srcRect l="4468"/>
          <a:stretch/>
        </p:blipFill>
        <p:spPr>
          <a:xfrm>
            <a:off x="4797009" y="1170432"/>
            <a:ext cx="4346991" cy="3412712"/>
          </a:xfrm>
          <a:prstGeom prst="rect">
            <a:avLst/>
          </a:prstGeom>
        </p:spPr>
      </p:pic>
      <p:sp>
        <p:nvSpPr>
          <p:cNvPr id="7" name="TextBox 6">
            <a:extLst>
              <a:ext uri="{FF2B5EF4-FFF2-40B4-BE49-F238E27FC236}">
                <a16:creationId xmlns:a16="http://schemas.microsoft.com/office/drawing/2014/main" id="{538FC2AD-F11D-1EB7-5813-D3796E6026EC}"/>
              </a:ext>
            </a:extLst>
          </p:cNvPr>
          <p:cNvSpPr txBox="1"/>
          <p:nvPr/>
        </p:nvSpPr>
        <p:spPr>
          <a:xfrm>
            <a:off x="457200" y="4583144"/>
            <a:ext cx="8455152"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Together, these five countries produce more than half of the world’s wine.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Other significant contributors include </a:t>
            </a:r>
            <a:r>
              <a:rPr lang="en-US" sz="2400" b="1" dirty="0">
                <a:latin typeface="Times New Roman" panose="02020603050405020304" pitchFamily="18" charset="0"/>
                <a:cs typeface="Times New Roman" panose="02020603050405020304" pitchFamily="18" charset="0"/>
              </a:rPr>
              <a:t>Chile, Australia</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South Africa</a:t>
            </a:r>
            <a:r>
              <a:rPr lang="en-US" sz="2400" dirty="0">
                <a:latin typeface="Times New Roman" panose="02020603050405020304" pitchFamily="18" charset="0"/>
                <a:cs typeface="Times New Roman" panose="02020603050405020304" pitchFamily="18" charset="0"/>
              </a:rPr>
              <a:t>, each with thriving wine industries.</a:t>
            </a:r>
            <a:endParaRPr lang="en-US" sz="2400" dirty="0"/>
          </a:p>
        </p:txBody>
      </p:sp>
    </p:spTree>
    <p:extLst>
      <p:ext uri="{BB962C8B-B14F-4D97-AF65-F5344CB8AC3E}">
        <p14:creationId xmlns:p14="http://schemas.microsoft.com/office/powerpoint/2010/main" val="1524634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143000" y="1"/>
            <a:ext cx="6858000" cy="1621536"/>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748267" y="1621537"/>
            <a:ext cx="7647467" cy="5108447"/>
          </a:xfrm>
        </p:spPr>
        <p:txBody>
          <a:bodyPr>
            <a:normAutofit fontScale="77500" lnSpcReduction="20000"/>
          </a:bodyPr>
          <a:lstStyle/>
          <a:p>
            <a:r>
              <a:rPr lang="en-US" sz="3600" dirty="0">
                <a:solidFill>
                  <a:schemeClr val="tx1"/>
                </a:solidFill>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sz="3600" dirty="0">
              <a:solidFill>
                <a:schemeClr val="tx1"/>
              </a:solidFill>
              <a:latin typeface="Times New Roman" panose="02020603050405020304" pitchFamily="18" charset="0"/>
              <a:cs typeface="Times New Roman" panose="02020603050405020304" pitchFamily="18" charset="0"/>
            </a:endParaRPr>
          </a:p>
          <a:p>
            <a:r>
              <a:rPr lang="en-US" sz="3600" dirty="0">
                <a:solidFill>
                  <a:schemeClr val="tx1"/>
                </a:solidFill>
                <a:latin typeface="Times New Roman" panose="02020603050405020304" pitchFamily="18" charset="0"/>
                <a:cs typeface="Times New Roman" panose="02020603050405020304" pitchFamily="18" charset="0"/>
              </a:rPr>
              <a:t>I would like to acknowledge the many source </a:t>
            </a:r>
            <a:br>
              <a:rPr lang="en-US" sz="3600" dirty="0">
                <a:solidFill>
                  <a:schemeClr val="tx1"/>
                </a:solidFill>
                <a:latin typeface="Times New Roman" panose="02020603050405020304" pitchFamily="18" charset="0"/>
                <a:cs typeface="Times New Roman" panose="02020603050405020304" pitchFamily="18" charset="0"/>
              </a:rPr>
            </a:br>
            <a:r>
              <a:rPr lang="en-US" sz="3600" dirty="0">
                <a:solidFill>
                  <a:schemeClr val="tx1"/>
                </a:solidFill>
                <a:latin typeface="Times New Roman" panose="02020603050405020304" pitchFamily="18" charset="0"/>
                <a:cs typeface="Times New Roman" panose="02020603050405020304" pitchFamily="18" charset="0"/>
              </a:rPr>
              <a:t>I have accessed.</a:t>
            </a:r>
          </a:p>
          <a:p>
            <a:r>
              <a:rPr lang="en-US" sz="3600" dirty="0">
                <a:solidFill>
                  <a:schemeClr val="tx1"/>
                </a:solidFill>
                <a:latin typeface="Times New Roman" panose="02020603050405020304" pitchFamily="18" charset="0"/>
                <a:cs typeface="Times New Roman" panose="02020603050405020304" pitchFamily="18" charset="0"/>
              </a:rPr>
              <a:t>These include: Wine Spectator, Wine Enthusiast</a:t>
            </a:r>
            <a:r>
              <a:rPr lang="en-US" sz="3600" b="1"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BKWine</a:t>
            </a:r>
            <a:r>
              <a:rPr lang="en-US" sz="3600" dirty="0">
                <a:solidFill>
                  <a:schemeClr val="tx1"/>
                </a:solidFill>
                <a:latin typeface="Times New Roman" panose="02020603050405020304" pitchFamily="18" charset="0"/>
                <a:cs typeface="Times New Roman" panose="02020603050405020304" pitchFamily="18" charset="0"/>
              </a:rPr>
              <a:t> Magazine, Wine &amp; Spirits Magazine, American Vineyard Magazine, The Grapevine Magazine, </a:t>
            </a:r>
            <a:r>
              <a:rPr lang="en-US" sz="3600" b="0" i="0" dirty="0">
                <a:solidFill>
                  <a:schemeClr val="tx1"/>
                </a:solidFill>
                <a:effectLst/>
                <a:latin typeface="Times New Roman" panose="02020603050405020304" pitchFamily="18" charset="0"/>
                <a:cs typeface="Times New Roman" panose="02020603050405020304" pitchFamily="18" charset="0"/>
              </a:rPr>
              <a:t>Wikipedia.com, B</a:t>
            </a:r>
            <a:r>
              <a:rPr lang="en-US" altLang="en-US" sz="3600" dirty="0">
                <a:solidFill>
                  <a:schemeClr val="tx1"/>
                </a:solidFill>
                <a:latin typeface="Times New Roman" panose="02020603050405020304" pitchFamily="18" charset="0"/>
                <a:cs typeface="Times New Roman" panose="02020603050405020304" pitchFamily="18" charset="0"/>
              </a:rPr>
              <a:t>ritannica.com, and the </a:t>
            </a:r>
            <a:br>
              <a:rPr lang="en-US" altLang="en-US" sz="3600" dirty="0">
                <a:solidFill>
                  <a:schemeClr val="tx1"/>
                </a:solidFill>
                <a:latin typeface="Times New Roman" panose="02020603050405020304" pitchFamily="18" charset="0"/>
                <a:cs typeface="Times New Roman" panose="02020603050405020304" pitchFamily="18" charset="0"/>
              </a:rPr>
            </a:br>
            <a:r>
              <a:rPr lang="en-US" altLang="en-US" sz="3600" dirty="0">
                <a:solidFill>
                  <a:schemeClr val="tx1"/>
                </a:solidFill>
                <a:latin typeface="Times New Roman" panose="02020603050405020304" pitchFamily="18" charset="0"/>
                <a:cs typeface="Times New Roman" panose="02020603050405020304" pitchFamily="18" charset="0"/>
              </a:rPr>
              <a:t>various Government websites.</a:t>
            </a:r>
            <a:b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76223" y="651272"/>
            <a:ext cx="22381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685800" y="1"/>
            <a:ext cx="7772400" cy="1158948"/>
          </a:xfrm>
        </p:spPr>
        <p:txBody>
          <a:bodyPr anchor="ctr"/>
          <a:lstStyle/>
          <a:p>
            <a:r>
              <a:rPr lang="en-US" b="1" dirty="0">
                <a:latin typeface="Times New Roman" panose="02020603050405020304" pitchFamily="18" charset="0"/>
                <a:cs typeface="Times New Roman" panose="02020603050405020304" pitchFamily="18" charset="0"/>
              </a:rPr>
              <a:t>References</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300038" y="1158950"/>
            <a:ext cx="8843962" cy="4841802"/>
          </a:xfrm>
        </p:spPr>
        <p:txBody>
          <a:bodyPr>
            <a:normAutofit fontScale="92500" lnSpcReduction="10000"/>
          </a:bodyPr>
          <a:lstStyle/>
          <a:p>
            <a:pPr marL="257175" indent="-257175" algn="l">
              <a:lnSpc>
                <a:spcPct val="107000"/>
              </a:lnSpc>
              <a:spcBef>
                <a:spcPts val="0"/>
              </a:spcBef>
              <a:spcAft>
                <a:spcPts val="600"/>
              </a:spcAft>
              <a:buFont typeface="Arial" panose="020B0604020202020204" pitchFamily="34" charset="0"/>
              <a:buChar char="•"/>
              <a:tabLst>
                <a:tab pos="342900" algn="l"/>
              </a:tabLst>
            </a:pPr>
            <a:r>
              <a:rPr lang="en-US" sz="2400" dirty="0">
                <a:solidFill>
                  <a:schemeClr val="tx1"/>
                </a:solidFill>
                <a:latin typeface="Times New Roman" panose="02020603050405020304" pitchFamily="18" charset="0"/>
                <a:cs typeface="Times New Roman" panose="02020603050405020304" pitchFamily="18" charset="0"/>
              </a:rPr>
              <a:t>List of sources including wine publications, regional guides, and winery websites.</a:t>
            </a:r>
          </a:p>
          <a:p>
            <a:pPr marL="257175" indent="-257175" algn="l">
              <a:lnSpc>
                <a:spcPct val="107000"/>
              </a:lnSpc>
              <a:spcBef>
                <a:spcPts val="0"/>
              </a:spcBef>
              <a:spcAft>
                <a:spcPts val="600"/>
              </a:spcAft>
              <a:buFont typeface="Arial" panose="020B0604020202020204" pitchFamily="34" charset="0"/>
              <a:buChar char="•"/>
              <a:tabLst>
                <a:tab pos="342900" algn="l"/>
              </a:tabLst>
            </a:pPr>
            <a:r>
              <a:rPr lang="en-US" sz="2400" i="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Wine and War: The French, the Nazis, and the Battle for France's Greatest Treasure</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by Don and Petie </a:t>
            </a:r>
            <a:r>
              <a:rPr lang="en-US" sz="2400" kern="100" dirty="0" err="1">
                <a:solidFill>
                  <a:schemeClr val="tx1"/>
                </a:solidFill>
                <a:latin typeface="Times New Roman" panose="02020603050405020304" pitchFamily="18" charset="0"/>
                <a:ea typeface="Aptos" panose="020B0004020202020204" pitchFamily="34" charset="0"/>
                <a:cs typeface="Times New Roman" panose="02020603050405020304" pitchFamily="18" charset="0"/>
              </a:rPr>
              <a:t>Kladstrup</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Broadway Books, 2002.</a:t>
            </a:r>
          </a:p>
          <a:p>
            <a:pPr marL="257175" indent="-257175" algn="l">
              <a:lnSpc>
                <a:spcPct val="107000"/>
              </a:lnSpc>
              <a:spcBef>
                <a:spcPts val="0"/>
              </a:spcBef>
              <a:spcAft>
                <a:spcPts val="600"/>
              </a:spcAft>
              <a:buFont typeface="Arial" panose="020B0604020202020204" pitchFamily="34" charset="0"/>
              <a:buChar char="•"/>
              <a:tabLst>
                <a:tab pos="342900" algn="l"/>
              </a:tabLst>
            </a:pPr>
            <a:r>
              <a:rPr lang="en-US" sz="2400" i="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The Oxford Companion to Wine</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edited by Jancis Robinson, Oxford University Press, 2015.</a:t>
            </a:r>
          </a:p>
          <a:p>
            <a:pPr marL="257175" indent="-257175" algn="l">
              <a:lnSpc>
                <a:spcPct val="107000"/>
              </a:lnSpc>
              <a:spcBef>
                <a:spcPts val="0"/>
              </a:spcBef>
              <a:spcAft>
                <a:spcPts val="600"/>
              </a:spcAft>
              <a:buFont typeface="Arial" panose="020B0604020202020204" pitchFamily="34" charset="0"/>
              <a:buChar char="•"/>
              <a:tabLst>
                <a:tab pos="342900" algn="l"/>
              </a:tabLst>
            </a:pPr>
            <a:r>
              <a:rPr lang="en-US" sz="2400" i="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The World Atlas of Wine</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by Hugh Johnson and Jancis Robinson, Mitchell Beazley, 2019.</a:t>
            </a:r>
          </a:p>
          <a:p>
            <a:pPr marL="257175" indent="-257175" algn="l">
              <a:lnSpc>
                <a:spcPct val="107000"/>
              </a:lnSpc>
              <a:spcBef>
                <a:spcPts val="0"/>
              </a:spcBef>
              <a:spcAft>
                <a:spcPts val="600"/>
              </a:spcAft>
              <a:buFont typeface="Arial" panose="020B0604020202020204" pitchFamily="34" charset="0"/>
              <a:buChar char="•"/>
              <a:tabLst>
                <a:tab pos="342900" algn="l"/>
              </a:tabLst>
            </a:pPr>
            <a:r>
              <a:rPr lang="en-US" sz="2400" i="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A History of Wine in Europe, 19th to 20th Centuries, Volume I: Winegrowing and Regional Features</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edited by Silvia A. Conca Messina, Palgrave Macmillan, 2021.</a:t>
            </a:r>
          </a:p>
          <a:p>
            <a:pPr marL="257175" indent="-257175" algn="l">
              <a:lnSpc>
                <a:spcPct val="107000"/>
              </a:lnSpc>
              <a:spcBef>
                <a:spcPts val="0"/>
              </a:spcBef>
              <a:spcAft>
                <a:spcPts val="600"/>
              </a:spcAft>
              <a:buFont typeface="Arial" panose="020B0604020202020204" pitchFamily="34" charset="0"/>
              <a:buChar char="•"/>
              <a:tabLst>
                <a:tab pos="342900" algn="l"/>
              </a:tabLst>
            </a:pPr>
            <a:r>
              <a:rPr lang="en-US" sz="2400" i="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Terroir: The Role of Geology, Climate, and Culture in the Making of French Wines</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by James E. Wilson, University of California Press, 1998.</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76223" y="651272"/>
            <a:ext cx="223815"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03027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46A4-B8D9-0E18-36F2-082AE434EFE2}"/>
              </a:ext>
            </a:extLst>
          </p:cNvPr>
          <p:cNvSpPr>
            <a:spLocks noGrp="1"/>
          </p:cNvSpPr>
          <p:nvPr>
            <p:ph type="title"/>
          </p:nvPr>
        </p:nvSpPr>
        <p:spPr>
          <a:xfrm>
            <a:off x="457200" y="0"/>
            <a:ext cx="8229600" cy="1170432"/>
          </a:xfrm>
        </p:spPr>
        <p:txBody>
          <a:bodyPr>
            <a:normAutofit/>
          </a:bodyPr>
          <a:lstStyle/>
          <a:p>
            <a:r>
              <a:rPr lang="en-US" b="1" dirty="0">
                <a:latin typeface="Times New Roman" panose="02020603050405020304" pitchFamily="18" charset="0"/>
                <a:cs typeface="Times New Roman" panose="02020603050405020304" pitchFamily="18" charset="0"/>
              </a:rPr>
              <a:t>Wine Producing Countries</a:t>
            </a:r>
            <a:endParaRPr lang="en-US" sz="11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CE4495C-8871-BD46-42C9-C1EC79DA7295}"/>
              </a:ext>
            </a:extLst>
          </p:cNvPr>
          <p:cNvSpPr>
            <a:spLocks noGrp="1"/>
          </p:cNvSpPr>
          <p:nvPr>
            <p:ph idx="1"/>
          </p:nvPr>
        </p:nvSpPr>
        <p:spPr>
          <a:xfrm>
            <a:off x="457200" y="1170433"/>
            <a:ext cx="8686800" cy="3169484"/>
          </a:xfrm>
        </p:spPr>
        <p:txBody>
          <a:bodyPr>
            <a:normAutofit fontScale="70000" lnSpcReduction="20000"/>
          </a:bodyPr>
          <a:lstStyle/>
          <a:p>
            <a:pPr marL="0" indent="0">
              <a:buNone/>
            </a:pPr>
            <a:r>
              <a:rPr lang="en-US" sz="5500" b="1" dirty="0">
                <a:latin typeface="Times New Roman" panose="02020603050405020304" pitchFamily="18" charset="0"/>
                <a:cs typeface="Times New Roman" panose="02020603050405020304" pitchFamily="18" charset="0"/>
              </a:rPr>
              <a:t>Global Wine Market Overview</a:t>
            </a:r>
          </a:p>
          <a:p>
            <a:r>
              <a:rPr lang="en-US" sz="4500" dirty="0">
                <a:latin typeface="Times New Roman" panose="02020603050405020304" pitchFamily="18" charset="0"/>
                <a:cs typeface="Times New Roman" panose="02020603050405020304" pitchFamily="18" charset="0"/>
              </a:rPr>
              <a:t>The global wine market is valued at over $300 billion, and while traditional wine-producing regions like Europe continue to play a central role, </a:t>
            </a:r>
            <a:r>
              <a:rPr lang="en-US" sz="4500" b="1" dirty="0">
                <a:latin typeface="Times New Roman" panose="02020603050405020304" pitchFamily="18" charset="0"/>
                <a:cs typeface="Times New Roman" panose="02020603050405020304" pitchFamily="18" charset="0"/>
              </a:rPr>
              <a:t>New World producers</a:t>
            </a:r>
            <a:r>
              <a:rPr lang="en-US" sz="4500" dirty="0">
                <a:latin typeface="Times New Roman" panose="02020603050405020304" pitchFamily="18" charset="0"/>
                <a:cs typeface="Times New Roman" panose="02020603050405020304" pitchFamily="18" charset="0"/>
              </a:rPr>
              <a:t> (e.g., the U.S., Australia, and South America) have significantly expanded their influence. </a:t>
            </a:r>
          </a:p>
          <a:p>
            <a:endParaRPr lang="en-US" dirty="0"/>
          </a:p>
        </p:txBody>
      </p:sp>
      <p:pic>
        <p:nvPicPr>
          <p:cNvPr id="4" name="Picture 3" descr="A row of wine bottles&#10;&#10;Description automatically generated">
            <a:extLst>
              <a:ext uri="{FF2B5EF4-FFF2-40B4-BE49-F238E27FC236}">
                <a16:creationId xmlns:a16="http://schemas.microsoft.com/office/drawing/2014/main" id="{496BC9DE-2A98-8AF9-E84C-BF0238430F85}"/>
              </a:ext>
            </a:extLst>
          </p:cNvPr>
          <p:cNvPicPr>
            <a:picLocks noChangeAspect="1"/>
          </p:cNvPicPr>
          <p:nvPr/>
        </p:nvPicPr>
        <p:blipFill>
          <a:blip r:embed="rId3"/>
          <a:stretch>
            <a:fillRect/>
          </a:stretch>
        </p:blipFill>
        <p:spPr>
          <a:xfrm>
            <a:off x="1" y="4180344"/>
            <a:ext cx="4852416" cy="2677656"/>
          </a:xfrm>
          <a:prstGeom prst="rect">
            <a:avLst/>
          </a:prstGeom>
        </p:spPr>
      </p:pic>
      <p:sp>
        <p:nvSpPr>
          <p:cNvPr id="7" name="TextBox 6">
            <a:extLst>
              <a:ext uri="{FF2B5EF4-FFF2-40B4-BE49-F238E27FC236}">
                <a16:creationId xmlns:a16="http://schemas.microsoft.com/office/drawing/2014/main" id="{4353D29F-1741-C0D4-688A-DD8ACA9D9C34}"/>
              </a:ext>
            </a:extLst>
          </p:cNvPr>
          <p:cNvSpPr txBox="1"/>
          <p:nvPr/>
        </p:nvSpPr>
        <p:spPr>
          <a:xfrm>
            <a:off x="4943855" y="4194044"/>
            <a:ext cx="4200144" cy="2677656"/>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Europe, led by France, Italy, and Spain, still represents a lion’s share of the market, particularly in terms of exports.</a:t>
            </a:r>
          </a:p>
        </p:txBody>
      </p:sp>
    </p:spTree>
    <p:extLst>
      <p:ext uri="{BB962C8B-B14F-4D97-AF65-F5344CB8AC3E}">
        <p14:creationId xmlns:p14="http://schemas.microsoft.com/office/powerpoint/2010/main" val="184270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46A4-B8D9-0E18-36F2-082AE434EFE2}"/>
              </a:ext>
            </a:extLst>
          </p:cNvPr>
          <p:cNvSpPr>
            <a:spLocks noGrp="1"/>
          </p:cNvSpPr>
          <p:nvPr>
            <p:ph type="title"/>
          </p:nvPr>
        </p:nvSpPr>
        <p:spPr>
          <a:xfrm>
            <a:off x="457200" y="0"/>
            <a:ext cx="8229600" cy="1170432"/>
          </a:xfrm>
        </p:spPr>
        <p:txBody>
          <a:bodyPr>
            <a:normAutofit/>
          </a:bodyPr>
          <a:lstStyle/>
          <a:p>
            <a:r>
              <a:rPr lang="en-US" b="1" dirty="0">
                <a:latin typeface="Times New Roman" panose="02020603050405020304" pitchFamily="18" charset="0"/>
                <a:cs typeface="Times New Roman" panose="02020603050405020304" pitchFamily="18" charset="0"/>
              </a:rPr>
              <a:t>Wine Producing Countries</a:t>
            </a:r>
            <a:endParaRPr lang="en-US" sz="11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CE4495C-8871-BD46-42C9-C1EC79DA7295}"/>
              </a:ext>
            </a:extLst>
          </p:cNvPr>
          <p:cNvSpPr>
            <a:spLocks noGrp="1"/>
          </p:cNvSpPr>
          <p:nvPr>
            <p:ph idx="1"/>
          </p:nvPr>
        </p:nvSpPr>
        <p:spPr>
          <a:xfrm>
            <a:off x="457200" y="1170433"/>
            <a:ext cx="8686800" cy="2588231"/>
          </a:xfrm>
        </p:spPr>
        <p:txBody>
          <a:bodyPr>
            <a:normAutofit fontScale="25000" lnSpcReduction="20000"/>
          </a:bodyPr>
          <a:lstStyle/>
          <a:p>
            <a:pPr marL="0" indent="0">
              <a:buNone/>
            </a:pPr>
            <a:r>
              <a:rPr lang="en-US" sz="9600" b="1" dirty="0">
                <a:latin typeface="Times New Roman" panose="02020603050405020304" pitchFamily="18" charset="0"/>
                <a:cs typeface="Times New Roman" panose="02020603050405020304" pitchFamily="18" charset="0"/>
              </a:rPr>
              <a:t>Key Market Trends</a:t>
            </a:r>
          </a:p>
          <a:p>
            <a:r>
              <a:rPr lang="en-US" sz="9600" b="1" dirty="0">
                <a:latin typeface="Times New Roman" panose="02020603050405020304" pitchFamily="18" charset="0"/>
                <a:cs typeface="Times New Roman" panose="02020603050405020304" pitchFamily="18" charset="0"/>
              </a:rPr>
              <a:t>Sustainability and Organic Wines</a:t>
            </a:r>
            <a:r>
              <a:rPr lang="en-US" sz="9600" dirty="0">
                <a:latin typeface="Times New Roman" panose="02020603050405020304" pitchFamily="18" charset="0"/>
                <a:cs typeface="Times New Roman" panose="02020603050405020304" pitchFamily="18" charset="0"/>
              </a:rPr>
              <a:t>: There is a growing consumer demand for organic and sustainable wines, particularly among younger generations. Many producers have shifted towards </a:t>
            </a:r>
            <a:r>
              <a:rPr lang="en-US" sz="9600" b="1" dirty="0">
                <a:latin typeface="Times New Roman" panose="02020603050405020304" pitchFamily="18" charset="0"/>
                <a:cs typeface="Times New Roman" panose="02020603050405020304" pitchFamily="18" charset="0"/>
              </a:rPr>
              <a:t>eco-friendly</a:t>
            </a:r>
            <a:r>
              <a:rPr lang="en-US" sz="9600" dirty="0">
                <a:latin typeface="Times New Roman" panose="02020603050405020304" pitchFamily="18" charset="0"/>
                <a:cs typeface="Times New Roman" panose="02020603050405020304" pitchFamily="18" charset="0"/>
              </a:rPr>
              <a:t> practices, reducing pesticide use and embracing biodynamic farming.</a:t>
            </a:r>
          </a:p>
          <a:p>
            <a:r>
              <a:rPr lang="en-US" sz="9600" b="1" dirty="0">
                <a:latin typeface="Times New Roman" panose="02020603050405020304" pitchFamily="18" charset="0"/>
                <a:cs typeface="Times New Roman" panose="02020603050405020304" pitchFamily="18" charset="0"/>
              </a:rPr>
              <a:t>New Consumer Preferences</a:t>
            </a:r>
            <a:r>
              <a:rPr lang="en-US" sz="9600" dirty="0">
                <a:latin typeface="Times New Roman" panose="02020603050405020304" pitchFamily="18" charset="0"/>
                <a:cs typeface="Times New Roman" panose="02020603050405020304" pitchFamily="18" charset="0"/>
              </a:rPr>
              <a:t>: Younger consumers are increasingly experimenting with new wine varietals and regions. </a:t>
            </a:r>
            <a:endParaRPr lang="en-US" dirty="0"/>
          </a:p>
        </p:txBody>
      </p:sp>
      <p:pic>
        <p:nvPicPr>
          <p:cNvPr id="4" name="Picture 3" descr="A close-up of a wine chart&#10;&#10;Description automatically generated">
            <a:extLst>
              <a:ext uri="{FF2B5EF4-FFF2-40B4-BE49-F238E27FC236}">
                <a16:creationId xmlns:a16="http://schemas.microsoft.com/office/drawing/2014/main" id="{6107E60A-FF10-C0D7-6786-3D86F32D43CC}"/>
              </a:ext>
            </a:extLst>
          </p:cNvPr>
          <p:cNvPicPr>
            <a:picLocks noChangeAspect="1"/>
          </p:cNvPicPr>
          <p:nvPr/>
        </p:nvPicPr>
        <p:blipFill>
          <a:blip r:embed="rId3"/>
          <a:stretch>
            <a:fillRect/>
          </a:stretch>
        </p:blipFill>
        <p:spPr>
          <a:xfrm>
            <a:off x="0" y="3758664"/>
            <a:ext cx="5888736" cy="3099335"/>
          </a:xfrm>
          <a:prstGeom prst="rect">
            <a:avLst/>
          </a:prstGeom>
        </p:spPr>
      </p:pic>
      <p:sp>
        <p:nvSpPr>
          <p:cNvPr id="7" name="TextBox 6">
            <a:extLst>
              <a:ext uri="{FF2B5EF4-FFF2-40B4-BE49-F238E27FC236}">
                <a16:creationId xmlns:a16="http://schemas.microsoft.com/office/drawing/2014/main" id="{8C54B372-B36A-7BA3-0629-E853A8B63C15}"/>
              </a:ext>
            </a:extLst>
          </p:cNvPr>
          <p:cNvSpPr txBox="1"/>
          <p:nvPr/>
        </p:nvSpPr>
        <p:spPr>
          <a:xfrm>
            <a:off x="5888736" y="3775716"/>
            <a:ext cx="3255264" cy="304698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Sparkling wines, rosé, and low-alcohol options have surged in popularity. In contrast, traditional red and white wines face increasing competition from these emerging categories.</a:t>
            </a:r>
          </a:p>
        </p:txBody>
      </p:sp>
    </p:spTree>
    <p:extLst>
      <p:ext uri="{BB962C8B-B14F-4D97-AF65-F5344CB8AC3E}">
        <p14:creationId xmlns:p14="http://schemas.microsoft.com/office/powerpoint/2010/main" val="146822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close-up of wine glasses&#10;&#10;Description automatically generated">
            <a:extLst>
              <a:ext uri="{FF2B5EF4-FFF2-40B4-BE49-F238E27FC236}">
                <a16:creationId xmlns:a16="http://schemas.microsoft.com/office/drawing/2014/main" id="{5D2C3B31-528C-4FA8-3BE5-8283A7043A31}"/>
              </a:ext>
            </a:extLst>
          </p:cNvPr>
          <p:cNvPicPr>
            <a:picLocks noChangeAspect="1"/>
          </p:cNvPicPr>
          <p:nvPr/>
        </p:nvPicPr>
        <p:blipFill>
          <a:blip r:embed="rId3"/>
          <a:stretch>
            <a:fillRect/>
          </a:stretch>
        </p:blipFill>
        <p:spPr>
          <a:xfrm>
            <a:off x="0" y="-59818"/>
            <a:ext cx="9144000" cy="6978015"/>
          </a:xfrm>
          <a:prstGeom prst="rect">
            <a:avLst/>
          </a:prstGeom>
        </p:spPr>
      </p:pic>
      <p:sp>
        <p:nvSpPr>
          <p:cNvPr id="2" name="Title 1">
            <a:extLst>
              <a:ext uri="{FF2B5EF4-FFF2-40B4-BE49-F238E27FC236}">
                <a16:creationId xmlns:a16="http://schemas.microsoft.com/office/drawing/2014/main" id="{320E46A4-B8D9-0E18-36F2-082AE434EFE2}"/>
              </a:ext>
            </a:extLst>
          </p:cNvPr>
          <p:cNvSpPr>
            <a:spLocks noGrp="1"/>
          </p:cNvSpPr>
          <p:nvPr>
            <p:ph type="title"/>
          </p:nvPr>
        </p:nvSpPr>
        <p:spPr>
          <a:xfrm>
            <a:off x="457200" y="0"/>
            <a:ext cx="8229600" cy="1170432"/>
          </a:xfrm>
        </p:spPr>
        <p:txBody>
          <a:bodyPr>
            <a:normAutofit/>
          </a:bodyPr>
          <a:lstStyle/>
          <a:p>
            <a:r>
              <a:rPr lang="en-US" b="1" dirty="0">
                <a:solidFill>
                  <a:schemeClr val="bg1"/>
                </a:solidFill>
                <a:latin typeface="Times New Roman" panose="02020603050405020304" pitchFamily="18" charset="0"/>
                <a:cs typeface="Times New Roman" panose="02020603050405020304" pitchFamily="18" charset="0"/>
              </a:rPr>
              <a:t>Wine Producing Countries</a:t>
            </a:r>
            <a:endParaRPr lang="en-US" sz="1100" b="1"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8CE4495C-8871-BD46-42C9-C1EC79DA7295}"/>
              </a:ext>
            </a:extLst>
          </p:cNvPr>
          <p:cNvSpPr>
            <a:spLocks noGrp="1"/>
          </p:cNvSpPr>
          <p:nvPr>
            <p:ph idx="1"/>
          </p:nvPr>
        </p:nvSpPr>
        <p:spPr>
          <a:xfrm>
            <a:off x="457200" y="1170432"/>
            <a:ext cx="8686800" cy="5132832"/>
          </a:xfrm>
        </p:spPr>
        <p:txBody>
          <a:bodyPr>
            <a:normAutofit fontScale="25000" lnSpcReduction="20000"/>
          </a:bodyPr>
          <a:lstStyle/>
          <a:p>
            <a:pPr marL="0" indent="0">
              <a:buNone/>
            </a:pPr>
            <a:r>
              <a:rPr lang="en-US" sz="9600" b="1" dirty="0">
                <a:solidFill>
                  <a:schemeClr val="bg1"/>
                </a:solidFill>
                <a:latin typeface="Times New Roman" panose="02020603050405020304" pitchFamily="18" charset="0"/>
                <a:cs typeface="Times New Roman" panose="02020603050405020304" pitchFamily="18" charset="0"/>
              </a:rPr>
              <a:t>Key Market Trends</a:t>
            </a:r>
          </a:p>
          <a:p>
            <a:r>
              <a:rPr lang="en-US" sz="9600" b="1" dirty="0">
                <a:solidFill>
                  <a:schemeClr val="bg1"/>
                </a:solidFill>
                <a:latin typeface="Times New Roman" panose="02020603050405020304" pitchFamily="18" charset="0"/>
                <a:cs typeface="Times New Roman" panose="02020603050405020304" pitchFamily="18" charset="0"/>
              </a:rPr>
              <a:t>Emerging Markets</a:t>
            </a:r>
            <a:r>
              <a:rPr lang="en-US" sz="9600" dirty="0">
                <a:solidFill>
                  <a:schemeClr val="bg1"/>
                </a:solidFill>
                <a:latin typeface="Times New Roman" panose="02020603050405020304" pitchFamily="18" charset="0"/>
                <a:cs typeface="Times New Roman" panose="02020603050405020304" pitchFamily="18" charset="0"/>
              </a:rPr>
              <a:t>: Regions like </a:t>
            </a:r>
            <a:r>
              <a:rPr lang="en-US" sz="9600" b="1" dirty="0">
                <a:solidFill>
                  <a:schemeClr val="bg1"/>
                </a:solidFill>
                <a:latin typeface="Times New Roman" panose="02020603050405020304" pitchFamily="18" charset="0"/>
                <a:cs typeface="Times New Roman" panose="02020603050405020304" pitchFamily="18" charset="0"/>
              </a:rPr>
              <a:t>China</a:t>
            </a:r>
            <a:r>
              <a:rPr lang="en-US" sz="9600" dirty="0">
                <a:solidFill>
                  <a:schemeClr val="bg1"/>
                </a:solidFill>
                <a:latin typeface="Times New Roman" panose="02020603050405020304" pitchFamily="18" charset="0"/>
                <a:cs typeface="Times New Roman" panose="02020603050405020304" pitchFamily="18" charset="0"/>
              </a:rPr>
              <a:t> and other parts of Asia are experiencing rapid growth in wine consumption. Although domestic production in China has slowed, imports from leading producers have grown. This diversification of wine consumption is reshaping global trade dynamics. </a:t>
            </a:r>
          </a:p>
          <a:p>
            <a:r>
              <a:rPr lang="en-US" sz="9600" b="1" dirty="0">
                <a:solidFill>
                  <a:schemeClr val="bg1"/>
                </a:solidFill>
                <a:latin typeface="Times New Roman" panose="02020603050405020304" pitchFamily="18" charset="0"/>
                <a:cs typeface="Times New Roman" panose="02020603050405020304" pitchFamily="18" charset="0"/>
              </a:rPr>
              <a:t>Climate Change Impact</a:t>
            </a:r>
            <a:r>
              <a:rPr lang="en-US" sz="9600" dirty="0">
                <a:solidFill>
                  <a:schemeClr val="bg1"/>
                </a:solidFill>
                <a:latin typeface="Times New Roman" panose="02020603050405020304" pitchFamily="18" charset="0"/>
                <a:cs typeface="Times New Roman" panose="02020603050405020304" pitchFamily="18" charset="0"/>
              </a:rPr>
              <a:t>: Wine production is highly sensitive to climate conditions, and shifts in global temperatures have already impacted traditional wine regions. This has led to changes in harvest times, wine quality, and even the rise of </a:t>
            </a:r>
            <a:r>
              <a:rPr lang="en-US" sz="9600" b="1" dirty="0">
                <a:solidFill>
                  <a:schemeClr val="bg1"/>
                </a:solidFill>
                <a:latin typeface="Times New Roman" panose="02020603050405020304" pitchFamily="18" charset="0"/>
                <a:cs typeface="Times New Roman" panose="02020603050405020304" pitchFamily="18" charset="0"/>
              </a:rPr>
              <a:t>new wine-producing regions</a:t>
            </a:r>
            <a:r>
              <a:rPr lang="en-US" sz="9600" dirty="0">
                <a:solidFill>
                  <a:schemeClr val="bg1"/>
                </a:solidFill>
                <a:latin typeface="Times New Roman" panose="02020603050405020304" pitchFamily="18" charset="0"/>
                <a:cs typeface="Times New Roman" panose="02020603050405020304" pitchFamily="18" charset="0"/>
              </a:rPr>
              <a:t> in cooler climates like the U.K. and Canada.</a:t>
            </a:r>
          </a:p>
          <a:p>
            <a:r>
              <a:rPr lang="en-US" sz="9600" dirty="0">
                <a:solidFill>
                  <a:schemeClr val="bg1"/>
                </a:solidFill>
                <a:latin typeface="Times New Roman" panose="02020603050405020304" pitchFamily="18" charset="0"/>
                <a:cs typeface="Times New Roman" panose="02020603050405020304" pitchFamily="18" charset="0"/>
              </a:rPr>
              <a:t>In summary, the wine industry is evolving as it faces changing consumer preferences, sustainability challenges, and the impact of climate change. While the major players continue to dominate the market, new trends and regions are reshaping the future of wine production.</a:t>
            </a:r>
          </a:p>
          <a:p>
            <a:endParaRPr lang="en-US" dirty="0"/>
          </a:p>
        </p:txBody>
      </p:sp>
    </p:spTree>
    <p:extLst>
      <p:ext uri="{BB962C8B-B14F-4D97-AF65-F5344CB8AC3E}">
        <p14:creationId xmlns:p14="http://schemas.microsoft.com/office/powerpoint/2010/main" val="141910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Autofit/>
          </a:bodyPr>
          <a:lstStyle/>
          <a:p>
            <a:r>
              <a:rPr b="1" dirty="0">
                <a:latin typeface="Times New Roman" panose="02020603050405020304" pitchFamily="18" charset="0"/>
                <a:ea typeface="Tahoma" panose="020B0604030504040204" pitchFamily="34" charset="0"/>
                <a:cs typeface="Times New Roman" panose="02020603050405020304" pitchFamily="18" charset="0"/>
              </a:rPr>
              <a:t>Introduction to Lesser-Recognized Wine Regions</a:t>
            </a:r>
          </a:p>
        </p:txBody>
      </p:sp>
      <p:sp>
        <p:nvSpPr>
          <p:cNvPr id="3" name="Content Placeholder 2"/>
          <p:cNvSpPr>
            <a:spLocks noGrp="1"/>
          </p:cNvSpPr>
          <p:nvPr>
            <p:ph idx="1"/>
          </p:nvPr>
        </p:nvSpPr>
        <p:spPr>
          <a:xfrm>
            <a:off x="457200" y="1600200"/>
            <a:ext cx="6409095" cy="5257800"/>
          </a:xfrm>
        </p:spPr>
        <p:txBody>
          <a:bodyPr>
            <a:norm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Wine enthusiasts and novices alike often turn to familiar regions such as Bordeaux, Napa Valley, or Tuscany when thinking about the world's finest wines.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However, some of the most exciting and innovative winemaking is happening in lesser-known corners of the globe.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These regions, often overlooked, offer distinct styles, unique terroirs, and inventive winemaking techniques.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By expanding our knowledge of these hidden gems, we open the door to a world of new flavors and traditions that are reshaping the wine landscape.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france with different regions&#10;&#10;Description automatically generated">
            <a:extLst>
              <a:ext uri="{FF2B5EF4-FFF2-40B4-BE49-F238E27FC236}">
                <a16:creationId xmlns:a16="http://schemas.microsoft.com/office/drawing/2014/main" id="{F1AAB774-6CC5-C8AD-3243-22B7A8FB31C3}"/>
              </a:ext>
            </a:extLst>
          </p:cNvPr>
          <p:cNvPicPr>
            <a:picLocks noChangeAspect="1"/>
          </p:cNvPicPr>
          <p:nvPr/>
        </p:nvPicPr>
        <p:blipFill>
          <a:blip r:embed="rId2"/>
          <a:stretch>
            <a:fillRect/>
          </a:stretch>
        </p:blipFill>
        <p:spPr>
          <a:xfrm>
            <a:off x="6743701" y="3428999"/>
            <a:ext cx="2400300" cy="2473283"/>
          </a:xfrm>
          <a:prstGeom prst="rect">
            <a:avLst/>
          </a:prstGeom>
        </p:spPr>
      </p:pic>
      <p:pic>
        <p:nvPicPr>
          <p:cNvPr id="7" name="Picture 6" descr="A map of the napaval region&#10;&#10;Description automatically generated">
            <a:extLst>
              <a:ext uri="{FF2B5EF4-FFF2-40B4-BE49-F238E27FC236}">
                <a16:creationId xmlns:a16="http://schemas.microsoft.com/office/drawing/2014/main" id="{369A28A1-CAEC-C784-191F-2A5146376161}"/>
              </a:ext>
            </a:extLst>
          </p:cNvPr>
          <p:cNvPicPr>
            <a:picLocks noChangeAspect="1"/>
          </p:cNvPicPr>
          <p:nvPr/>
        </p:nvPicPr>
        <p:blipFill>
          <a:blip r:embed="rId3"/>
          <a:stretch>
            <a:fillRect/>
          </a:stretch>
        </p:blipFill>
        <p:spPr>
          <a:xfrm>
            <a:off x="6743700" y="1600200"/>
            <a:ext cx="24003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1"/>
            <a:ext cx="9144000" cy="1626780"/>
          </a:xfrm>
        </p:spPr>
        <p:txBody>
          <a:bodyPr>
            <a:no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Rich Legacy and Significance of South African Wine</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116958" y="1761108"/>
            <a:ext cx="4455042" cy="1888400"/>
          </a:xfrm>
        </p:spPr>
        <p:txBody>
          <a:bodyPr>
            <a:noAutofit/>
          </a:bodyPr>
          <a:lstStyle/>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South Africa is often celebrated for its stunning natural beauty and cultural diversity, but it is also home to a wine industry that dates back over three centuries. </a:t>
            </a:r>
            <a:endParaRPr lang="en-US" sz="2200" kern="100" dirty="0">
              <a:latin typeface="Times New Roman" panose="02020603050405020304" pitchFamily="18" charset="0"/>
              <a:ea typeface="Aptos" panose="020B0004020202020204" pitchFamily="34" charset="0"/>
              <a:cs typeface="Times New Roman" panose="02020603050405020304" pitchFamily="18" charset="0"/>
            </a:endParaRPr>
          </a:p>
          <a:p>
            <a:pPr marL="171450">
              <a:lnSpc>
                <a:spcPct val="107000"/>
              </a:lnSpc>
              <a:spcBef>
                <a:spcPts val="0"/>
              </a:spcBef>
              <a:spcAft>
                <a:spcPts val="600"/>
              </a:spcAft>
            </a:pP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close up of a wine glass&#10;&#10;Description automatically generated">
            <a:extLst>
              <a:ext uri="{FF2B5EF4-FFF2-40B4-BE49-F238E27FC236}">
                <a16:creationId xmlns:a16="http://schemas.microsoft.com/office/drawing/2014/main" id="{BB5CE9F1-3D25-EAFE-E969-9385E0F54997}"/>
              </a:ext>
            </a:extLst>
          </p:cNvPr>
          <p:cNvPicPr>
            <a:picLocks noChangeAspect="1"/>
          </p:cNvPicPr>
          <p:nvPr/>
        </p:nvPicPr>
        <p:blipFill>
          <a:blip r:embed="rId2">
            <a:extLst>
              <a:ext uri="{28A0092B-C50C-407E-A947-70E740481C1C}">
                <a14:useLocalDpi xmlns:a14="http://schemas.microsoft.com/office/drawing/2010/main" val="0"/>
              </a:ext>
            </a:extLst>
          </a:blip>
          <a:srcRect l="6906"/>
          <a:stretch/>
        </p:blipFill>
        <p:spPr>
          <a:xfrm>
            <a:off x="4730496" y="1760386"/>
            <a:ext cx="4413503" cy="2430455"/>
          </a:xfrm>
          <a:prstGeom prst="rect">
            <a:avLst/>
          </a:prstGeom>
        </p:spPr>
      </p:pic>
      <p:sp>
        <p:nvSpPr>
          <p:cNvPr id="8" name="TextBox 7">
            <a:extLst>
              <a:ext uri="{FF2B5EF4-FFF2-40B4-BE49-F238E27FC236}">
                <a16:creationId xmlns:a16="http://schemas.microsoft.com/office/drawing/2014/main" id="{FCCDE044-0AF2-9964-3547-26F4E27721F3}"/>
              </a:ext>
            </a:extLst>
          </p:cNvPr>
          <p:cNvSpPr txBox="1"/>
          <p:nvPr/>
        </p:nvSpPr>
        <p:spPr>
          <a:xfrm>
            <a:off x="116959" y="3783836"/>
            <a:ext cx="8856353" cy="2344231"/>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South African wine reflects the </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country’s rich history, resilience, and innovation. The vineyards of Stellenbosch and the coastal plains of the Western Cape are home to some of the most iconic wines in the Southern Hemisphere. </a:t>
            </a:r>
          </a:p>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However, the true charm of South African wine lies in its connection to the land and its deep-rooted traditions.</a:t>
            </a:r>
          </a:p>
        </p:txBody>
      </p:sp>
    </p:spTree>
    <p:extLst>
      <p:ext uri="{BB962C8B-B14F-4D97-AF65-F5344CB8AC3E}">
        <p14:creationId xmlns:p14="http://schemas.microsoft.com/office/powerpoint/2010/main" val="2095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F28A-C9A4-8052-3A9B-B5E7183AB205}"/>
              </a:ext>
            </a:extLst>
          </p:cNvPr>
          <p:cNvSpPr>
            <a:spLocks noGrp="1"/>
          </p:cNvSpPr>
          <p:nvPr>
            <p:ph type="title"/>
          </p:nvPr>
        </p:nvSpPr>
        <p:spPr>
          <a:xfrm>
            <a:off x="0" y="0"/>
            <a:ext cx="9144000" cy="1616149"/>
          </a:xfrm>
        </p:spPr>
        <p:txBody>
          <a:bodyPr anchor="ctr">
            <a:normAutofit/>
          </a:bodyPr>
          <a:lstStyle/>
          <a:p>
            <a:pPr marL="171450">
              <a:spcBef>
                <a:spcPts val="0"/>
              </a:spcBef>
              <a:spcAft>
                <a:spcPts val="6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Evolution of </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South African Wine</a:t>
            </a:r>
            <a:endParaRPr lang="en-US" b="1"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861AF8B-0A64-636F-3B71-1AAFF7A80E19}"/>
              </a:ext>
            </a:extLst>
          </p:cNvPr>
          <p:cNvSpPr>
            <a:spLocks noGrp="1"/>
          </p:cNvSpPr>
          <p:nvPr>
            <p:ph idx="1"/>
          </p:nvPr>
        </p:nvSpPr>
        <p:spPr>
          <a:xfrm>
            <a:off x="5388367" y="1541724"/>
            <a:ext cx="3803697" cy="4132192"/>
          </a:xfrm>
        </p:spPr>
        <p:txBody>
          <a:bodyPr anchor="t">
            <a:noAutofit/>
          </a:bodyPr>
          <a:lstStyle/>
          <a:p>
            <a:pPr marL="0" indent="0">
              <a:spcBef>
                <a:spcPts val="0"/>
              </a:spcBef>
              <a:spcAft>
                <a:spcPts val="600"/>
              </a:spcAft>
              <a:buNone/>
            </a:pPr>
            <a:r>
              <a:rPr lang="en-US" sz="2200" b="1" kern="100" dirty="0">
                <a:latin typeface="Times New Roman" panose="02020603050405020304" pitchFamily="18" charset="0"/>
                <a:ea typeface="Aptos" panose="020B0004020202020204" pitchFamily="34" charset="0"/>
                <a:cs typeface="Times New Roman" panose="02020603050405020304" pitchFamily="18" charset="0"/>
              </a:rPr>
              <a:t>Dutch Beginnings </a:t>
            </a:r>
            <a:endParaRPr lang="en-US" sz="22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story of South African wine begins in 1659, when the Dutch East India Company established a colony at the Cape of Good Hope.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Commander Jan van Riebeeck planted the first vines to produce wine for sailors as a remedy for scurvy. </a:t>
            </a:r>
          </a:p>
        </p:txBody>
      </p:sp>
      <p:pic>
        <p:nvPicPr>
          <p:cNvPr id="4" name="Picture 3" descr="A map of the world with red lines&#10;&#10;Description automatically generated">
            <a:extLst>
              <a:ext uri="{FF2B5EF4-FFF2-40B4-BE49-F238E27FC236}">
                <a16:creationId xmlns:a16="http://schemas.microsoft.com/office/drawing/2014/main" id="{23257C3B-9BBD-8A8B-AB35-13FC0AF3E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 y="1605518"/>
            <a:ext cx="5388367" cy="4068397"/>
          </a:xfrm>
          <a:prstGeom prst="rect">
            <a:avLst/>
          </a:prstGeom>
        </p:spPr>
      </p:pic>
      <p:sp>
        <p:nvSpPr>
          <p:cNvPr id="6" name="TextBox 5">
            <a:extLst>
              <a:ext uri="{FF2B5EF4-FFF2-40B4-BE49-F238E27FC236}">
                <a16:creationId xmlns:a16="http://schemas.microsoft.com/office/drawing/2014/main" id="{05C54AB1-067E-364E-81E0-C45B1E972297}"/>
              </a:ext>
            </a:extLst>
          </p:cNvPr>
          <p:cNvSpPr txBox="1"/>
          <p:nvPr/>
        </p:nvSpPr>
        <p:spPr>
          <a:xfrm>
            <a:off x="210312" y="5583936"/>
            <a:ext cx="8933688" cy="1196481"/>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Over time, South African wine has evolved to become a globally recognized industry, but not without challenges.</a:t>
            </a:r>
          </a:p>
          <a:p>
            <a:pPr>
              <a:spcBef>
                <a:spcPts val="0"/>
              </a:spcBef>
              <a:spcAft>
                <a:spcPts val="600"/>
              </a:spcAft>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22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275</TotalTime>
  <Words>2552</Words>
  <Application>Microsoft Office PowerPoint</Application>
  <PresentationFormat>On-screen Show (4:3)</PresentationFormat>
  <Paragraphs>183</Paragraphs>
  <Slides>31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Times New Roman</vt:lpstr>
      <vt:lpstr>Office Theme</vt:lpstr>
      <vt:lpstr>Lesser-Recognized Wine Regions of the World Pt 3 Presented by: Marc Silver </vt:lpstr>
      <vt:lpstr>Wine Producing Countries Production in hectoliters</vt:lpstr>
      <vt:lpstr>Wine Producing Countries</vt:lpstr>
      <vt:lpstr>Wine Producing Countries</vt:lpstr>
      <vt:lpstr>Wine Producing Countries</vt:lpstr>
      <vt:lpstr>Wine Producing Countries</vt:lpstr>
      <vt:lpstr>Introduction to Lesser-Recognized Wine Regions</vt:lpstr>
      <vt:lpstr>The Rich Legacy and Significance of South African Wine</vt:lpstr>
      <vt:lpstr>The Evolution of  South African Wine</vt:lpstr>
      <vt:lpstr>South Africa (Beyond Stellenbosch)</vt:lpstr>
      <vt:lpstr>Uruguay: A Coastal Wine Treasure</vt:lpstr>
      <vt:lpstr>Mexico – Valle de Guadalupe A Revitalized Tradition</vt:lpstr>
      <vt:lpstr>Mexico – Valle de Guadalupe A Revitalized Tradition</vt:lpstr>
      <vt:lpstr>Bulgaria:  An Ancient Wine Legacy</vt:lpstr>
      <vt:lpstr>Bulgaria:  An Ancient Wine Legacy</vt:lpstr>
      <vt:lpstr>Canada – Okanagan Valley A Rising Star</vt:lpstr>
      <vt:lpstr>Croatia: A Mediterranean Haven</vt:lpstr>
      <vt:lpstr>Croatia Varietals</vt:lpstr>
      <vt:lpstr>Israel – Judean Hills A Biblical Revival</vt:lpstr>
      <vt:lpstr>Israel – Judean Hills A Biblical Revival</vt:lpstr>
      <vt:lpstr>Brazil</vt:lpstr>
      <vt:lpstr>Brazil</vt:lpstr>
      <vt:lpstr>Brazil’s Varietals</vt:lpstr>
      <vt:lpstr>Hungary – Eger &amp; Nagy Somló</vt:lpstr>
      <vt:lpstr>Hungary – Eger &amp; Nagy Somló</vt:lpstr>
      <vt:lpstr>Hungary Varietals</vt:lpstr>
      <vt:lpstr>Canary Islands (Spain)</vt:lpstr>
      <vt:lpstr>Canary Islands (Spain)</vt:lpstr>
      <vt:lpstr>Canary Islands (Spain)</vt:lpstr>
      <vt:lpstr>Acknowledgement</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29</cp:revision>
  <dcterms:created xsi:type="dcterms:W3CDTF">2013-01-27T09:14:16Z</dcterms:created>
  <dcterms:modified xsi:type="dcterms:W3CDTF">2024-09-29T01:27:51Z</dcterms:modified>
  <cp:category/>
</cp:coreProperties>
</file>