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2" r:id="rId3"/>
    <p:sldId id="261" r:id="rId4"/>
    <p:sldId id="291" r:id="rId5"/>
    <p:sldId id="298" r:id="rId6"/>
    <p:sldId id="294" r:id="rId7"/>
    <p:sldId id="299" r:id="rId8"/>
    <p:sldId id="292" r:id="rId9"/>
    <p:sldId id="300" r:id="rId10"/>
    <p:sldId id="264" r:id="rId11"/>
    <p:sldId id="297" r:id="rId12"/>
    <p:sldId id="296" r:id="rId13"/>
    <p:sldId id="301" r:id="rId14"/>
    <p:sldId id="302" r:id="rId15"/>
    <p:sldId id="295" r:id="rId16"/>
    <p:sldId id="263" r:id="rId17"/>
    <p:sldId id="275" r:id="rId18"/>
    <p:sldId id="303" r:id="rId19"/>
    <p:sldId id="276" r:id="rId20"/>
    <p:sldId id="277" r:id="rId21"/>
    <p:sldId id="289" r:id="rId22"/>
    <p:sldId id="257"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94801" autoAdjust="0"/>
  </p:normalViewPr>
  <p:slideViewPr>
    <p:cSldViewPr snapToGrid="0" showGuides="1">
      <p:cViewPr varScale="1">
        <p:scale>
          <a:sx n="79" d="100"/>
          <a:sy n="79" d="100"/>
        </p:scale>
        <p:origin x="696" y="120"/>
      </p:cViewPr>
      <p:guideLst>
        <p:guide orient="horz" pos="134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a:t>
            </a:fld>
            <a:endParaRPr lang="en-US"/>
          </a:p>
        </p:txBody>
      </p:sp>
    </p:spTree>
    <p:extLst>
      <p:ext uri="{BB962C8B-B14F-4D97-AF65-F5344CB8AC3E}">
        <p14:creationId xmlns:p14="http://schemas.microsoft.com/office/powerpoint/2010/main" val="3501109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22</a:t>
            </a:fld>
            <a:endParaRPr lang="en-US"/>
          </a:p>
        </p:txBody>
      </p:sp>
    </p:spTree>
    <p:extLst>
      <p:ext uri="{BB962C8B-B14F-4D97-AF65-F5344CB8AC3E}">
        <p14:creationId xmlns:p14="http://schemas.microsoft.com/office/powerpoint/2010/main" val="281512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5</a:t>
            </a:fld>
            <a:endParaRPr lang="en-US"/>
          </a:p>
        </p:txBody>
      </p:sp>
    </p:spTree>
    <p:extLst>
      <p:ext uri="{BB962C8B-B14F-4D97-AF65-F5344CB8AC3E}">
        <p14:creationId xmlns:p14="http://schemas.microsoft.com/office/powerpoint/2010/main" val="57448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7</a:t>
            </a:fld>
            <a:endParaRPr lang="en-US"/>
          </a:p>
        </p:txBody>
      </p:sp>
    </p:spTree>
    <p:extLst>
      <p:ext uri="{BB962C8B-B14F-4D97-AF65-F5344CB8AC3E}">
        <p14:creationId xmlns:p14="http://schemas.microsoft.com/office/powerpoint/2010/main" val="2246556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10</a:t>
            </a:fld>
            <a:endParaRPr lang="en-US"/>
          </a:p>
        </p:txBody>
      </p:sp>
    </p:spTree>
    <p:extLst>
      <p:ext uri="{BB962C8B-B14F-4D97-AF65-F5344CB8AC3E}">
        <p14:creationId xmlns:p14="http://schemas.microsoft.com/office/powerpoint/2010/main" val="49603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11</a:t>
            </a:fld>
            <a:endParaRPr lang="en-US"/>
          </a:p>
        </p:txBody>
      </p:sp>
    </p:spTree>
    <p:extLst>
      <p:ext uri="{BB962C8B-B14F-4D97-AF65-F5344CB8AC3E}">
        <p14:creationId xmlns:p14="http://schemas.microsoft.com/office/powerpoint/2010/main" val="76675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12</a:t>
            </a:fld>
            <a:endParaRPr lang="en-US"/>
          </a:p>
        </p:txBody>
      </p:sp>
    </p:spTree>
    <p:extLst>
      <p:ext uri="{BB962C8B-B14F-4D97-AF65-F5344CB8AC3E}">
        <p14:creationId xmlns:p14="http://schemas.microsoft.com/office/powerpoint/2010/main" val="292385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13</a:t>
            </a:fld>
            <a:endParaRPr lang="en-US"/>
          </a:p>
        </p:txBody>
      </p:sp>
    </p:spTree>
    <p:extLst>
      <p:ext uri="{BB962C8B-B14F-4D97-AF65-F5344CB8AC3E}">
        <p14:creationId xmlns:p14="http://schemas.microsoft.com/office/powerpoint/2010/main" val="370988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15</a:t>
            </a:fld>
            <a:endParaRPr lang="en-US"/>
          </a:p>
        </p:txBody>
      </p:sp>
    </p:spTree>
    <p:extLst>
      <p:ext uri="{BB962C8B-B14F-4D97-AF65-F5344CB8AC3E}">
        <p14:creationId xmlns:p14="http://schemas.microsoft.com/office/powerpoint/2010/main" val="1310413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21</a:t>
            </a:fld>
            <a:endParaRPr lang="en-US"/>
          </a:p>
        </p:txBody>
      </p:sp>
    </p:spTree>
    <p:extLst>
      <p:ext uri="{BB962C8B-B14F-4D97-AF65-F5344CB8AC3E}">
        <p14:creationId xmlns:p14="http://schemas.microsoft.com/office/powerpoint/2010/main" val="283251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9/23/2024</a:t>
            </a:fld>
            <a:endParaRPr lang="en-US"/>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4815-F529-C356-B85F-6659793C2C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4FB53-4C76-808D-5549-684EF08EC7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78EFD-CAEA-6941-0FCD-7D637E2C85C8}"/>
              </a:ext>
            </a:extLst>
          </p:cNvPr>
          <p:cNvSpPr>
            <a:spLocks noGrp="1"/>
          </p:cNvSpPr>
          <p:nvPr>
            <p:ph type="dt" sz="half" idx="10"/>
          </p:nvPr>
        </p:nvSpPr>
        <p:spPr/>
        <p:txBody>
          <a:bodyPr/>
          <a:lstStyle/>
          <a:p>
            <a:fld id="{81394E73-1D51-4FCE-8A22-B8757FA0A946}" type="datetimeFigureOut">
              <a:rPr lang="en-US" smtClean="0"/>
              <a:t>9/23/2024</a:t>
            </a:fld>
            <a:endParaRPr lang="en-US"/>
          </a:p>
        </p:txBody>
      </p:sp>
      <p:sp>
        <p:nvSpPr>
          <p:cNvPr id="5" name="Footer Placeholder 4">
            <a:extLst>
              <a:ext uri="{FF2B5EF4-FFF2-40B4-BE49-F238E27FC236}">
                <a16:creationId xmlns:a16="http://schemas.microsoft.com/office/drawing/2014/main" id="{B104314D-C82F-84A5-D1A6-0C1FF8075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90E48-2639-AC3F-73E5-46B667EB7500}"/>
              </a:ext>
            </a:extLst>
          </p:cNvPr>
          <p:cNvSpPr>
            <a:spLocks noGrp="1"/>
          </p:cNvSpPr>
          <p:nvPr>
            <p:ph type="sldNum" sz="quarter" idx="12"/>
          </p:nvPr>
        </p:nvSpPr>
        <p:spPr/>
        <p:txBody>
          <a:bodyPr/>
          <a:lstStyle/>
          <a:p>
            <a:fld id="{37C06ADF-7E37-477A-9981-8B6AEE4ADEAE}" type="slidenum">
              <a:rPr lang="en-US" smtClean="0"/>
              <a:t>‹#›</a:t>
            </a:fld>
            <a:endParaRPr lang="en-US"/>
          </a:p>
        </p:txBody>
      </p:sp>
    </p:spTree>
    <p:extLst>
      <p:ext uri="{BB962C8B-B14F-4D97-AF65-F5344CB8AC3E}">
        <p14:creationId xmlns:p14="http://schemas.microsoft.com/office/powerpoint/2010/main" val="3178829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9/23/2024</a:t>
            </a:fld>
            <a:endParaRPr lang="en-US"/>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map of the world&#10;&#10;Description automatically generated">
            <a:extLst>
              <a:ext uri="{FF2B5EF4-FFF2-40B4-BE49-F238E27FC236}">
                <a16:creationId xmlns:a16="http://schemas.microsoft.com/office/drawing/2014/main" id="{0D0A8687-3DBA-26EA-3212-B6A689636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8373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1524000" y="999745"/>
            <a:ext cx="9144000" cy="4547616"/>
          </a:xfrm>
        </p:spPr>
        <p:txBody>
          <a:bodyPr anchor="ctr">
            <a:noAutofit/>
          </a:bodyPr>
          <a:lstStyle/>
          <a:p>
            <a:pPr>
              <a:lnSpc>
                <a:spcPct val="107000"/>
              </a:lnSpc>
              <a:spcBef>
                <a:spcPts val="0"/>
              </a:spcBef>
              <a:spcAft>
                <a:spcPts val="800"/>
              </a:spcAft>
            </a:pPr>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Lesser-Recognized Wine Regions of the World Pt 1</a:t>
            </a:r>
            <a:b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Presented by:</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Marc Silver</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norm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Lebanon: A Resilient Winemaking Tradition</a:t>
            </a:r>
            <a:endParaRPr lang="en-US" dirty="0"/>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621792" y="1600201"/>
            <a:ext cx="7620001" cy="1600200"/>
          </a:xfrm>
        </p:spPr>
        <p:txBody>
          <a:bodyPr>
            <a:noAutofit/>
          </a:bodyPr>
          <a:lstStyle/>
          <a:p>
            <a:pPr marL="0" marR="0" algn="l">
              <a:lnSpc>
                <a:spcPct val="107000"/>
              </a:lnSpc>
              <a:spcBef>
                <a:spcPts val="0"/>
              </a:spcBef>
              <a:spcAft>
                <a:spcPts val="800"/>
              </a:spcAft>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History and Viticulture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Lebanon’s winemaking history dates back to antiquity, when the Phoenicians, who inhabited the region, were among the first to trade wine across the Mediterranean. </a:t>
            </a:r>
          </a:p>
        </p:txBody>
      </p:sp>
      <p:pic>
        <p:nvPicPr>
          <p:cNvPr id="1028" name="Picture 4">
            <a:extLst>
              <a:ext uri="{FF2B5EF4-FFF2-40B4-BE49-F238E27FC236}">
                <a16:creationId xmlns:a16="http://schemas.microsoft.com/office/drawing/2014/main" id="{3B177D21-9658-98D2-F131-A81AEFF70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1793" y="1591055"/>
            <a:ext cx="3950208" cy="52669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65ECD68-B145-F100-89E0-BDE1DB2A69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948" t="6602" r="17819" b="3314"/>
          <a:stretch/>
        </p:blipFill>
        <p:spPr bwMode="auto">
          <a:xfrm>
            <a:off x="0" y="3209546"/>
            <a:ext cx="3427869" cy="36667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D4913E-A303-A2ED-4489-F18E56FD45B3}"/>
              </a:ext>
            </a:extLst>
          </p:cNvPr>
          <p:cNvSpPr txBox="1"/>
          <p:nvPr/>
        </p:nvSpPr>
        <p:spPr>
          <a:xfrm>
            <a:off x="3535680" y="3209546"/>
            <a:ext cx="4706113" cy="2739211"/>
          </a:xfrm>
          <a:prstGeom prst="rect">
            <a:avLst/>
          </a:prstGeom>
          <a:noFill/>
        </p:spPr>
        <p:txBody>
          <a:bodyPr wrap="square">
            <a:spAutoFit/>
          </a:bodyPr>
          <a:lstStyle/>
          <a:p>
            <a:pPr marL="342900" indent="-342900">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Despite the challenges posed by political instability and war, Lebanon's wine industry has persisted, particularly in the Bekaa Valley, a fertile region that has become the heart of the  country's viticulture.</a:t>
            </a:r>
          </a:p>
          <a:p>
            <a:endParaRPr lang="en-US" dirty="0"/>
          </a:p>
        </p:txBody>
      </p:sp>
    </p:spTree>
    <p:extLst>
      <p:ext uri="{BB962C8B-B14F-4D97-AF65-F5344CB8AC3E}">
        <p14:creationId xmlns:p14="http://schemas.microsoft.com/office/powerpoint/2010/main" val="1513354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norm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Lebanon: A Resilient Winemaking Tradition</a:t>
            </a:r>
            <a:endParaRPr lang="en-US" dirty="0"/>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621792" y="1600201"/>
            <a:ext cx="7290816" cy="5257798"/>
          </a:xfrm>
        </p:spPr>
        <p:txBody>
          <a:bodyPr>
            <a:noAutofit/>
          </a:bodyPr>
          <a:lstStyle/>
          <a:p>
            <a:pPr marL="0" marR="0" algn="l">
              <a:lnSpc>
                <a:spcPct val="107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Varietals and Terroir</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gn="l">
              <a:lnSpc>
                <a:spcPct val="107000"/>
              </a:lnSpc>
              <a:spcBef>
                <a:spcPts val="0"/>
              </a:spcBef>
              <a:spcAft>
                <a:spcPts val="800"/>
              </a:spcAft>
              <a:buFont typeface="Arial" panose="020B0604020202020204" pitchFamily="34" charset="0"/>
              <a:buChar char="•"/>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The Bekaa Valley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benefits from high-altitude vineyards, cool nights, and hot, dry summers, creating a perfect microclimate for growing grapes. The region's most notable wines are blends of Bordeaux varietals like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Cabernet Sauvignon</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Merlot</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Syrah</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often with a Lebanese twist that makes them unique.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a:lnSpc>
                <a:spcPct val="107000"/>
              </a:lnSpc>
              <a:spcBef>
                <a:spcPts val="0"/>
              </a:spcBef>
              <a:spcAft>
                <a:spcPts val="800"/>
              </a:spcAft>
              <a:buSzPts val="1000"/>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Cabernet Sauvignon</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Merlot</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These international varietals are crafted into bold red blends, with earthy, spicy, and herbaceous notes, reflective of the region’s limestone-rich soils.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CEB9B55C-15D3-E066-765B-340008348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608" y="1582158"/>
            <a:ext cx="4279392" cy="527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426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norm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Lebanon: A Resilient Winemaking Tradition</a:t>
            </a:r>
            <a:endParaRPr lang="en-US" dirty="0"/>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1341120" y="1600201"/>
            <a:ext cx="10850880" cy="5257798"/>
          </a:xfrm>
        </p:spPr>
        <p:txBody>
          <a:bodyPr>
            <a:noAutofit/>
          </a:bodyPr>
          <a:lstStyle/>
          <a:p>
            <a:pPr marL="0" marR="0" algn="l">
              <a:lnSpc>
                <a:spcPct val="107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Domaine des Tourelles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 historic winery producing elegant, terroir-driven wines with a focus on indigenous and international grape varieties. </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dirty="0"/>
              <a:t>Founded in 1868 by French ex-pat François-Eugène Brun, Domaine des Tourelles on the western edge of the Bekaa valley has changed little since its founding. </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dirty="0"/>
              <a:t>The low-slung buildings topped with red clay tiles have an ageless feel, and behind the cellar doors, you will discover a working museum of 19th-century winemaking technology. </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dirty="0"/>
              <a:t>The cement tanks used for fermentation and blending are original to the property and have a patina from nearly a century and a half of continual use.  </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dirty="0"/>
              <a:t>That the estate survived the 20th century without having been completely remodeled and modernized is an absolute miracle, so when vignerons in France and Spain talk about returning to their roots, Domaine des Tourelles has the advantage of never having departed from them. </a:t>
            </a:r>
          </a:p>
        </p:txBody>
      </p:sp>
      <p:pic>
        <p:nvPicPr>
          <p:cNvPr id="5" name="Picture 4" descr="A bottle of white wine&#10;&#10;Description automatically generated">
            <a:extLst>
              <a:ext uri="{FF2B5EF4-FFF2-40B4-BE49-F238E27FC236}">
                <a16:creationId xmlns:a16="http://schemas.microsoft.com/office/drawing/2014/main" id="{39F1F512-B984-25CF-E940-B9F7E6A3F223}"/>
              </a:ext>
            </a:extLst>
          </p:cNvPr>
          <p:cNvPicPr>
            <a:picLocks noChangeAspect="1"/>
          </p:cNvPicPr>
          <p:nvPr/>
        </p:nvPicPr>
        <p:blipFill>
          <a:blip r:embed="rId3">
            <a:extLst>
              <a:ext uri="{28A0092B-C50C-407E-A947-70E740481C1C}">
                <a14:useLocalDpi xmlns:a14="http://schemas.microsoft.com/office/drawing/2010/main" val="0"/>
              </a:ext>
            </a:extLst>
          </a:blip>
          <a:srcRect l="32057" t="8688" r="32932" b="5311"/>
          <a:stretch/>
        </p:blipFill>
        <p:spPr>
          <a:xfrm>
            <a:off x="0" y="1615439"/>
            <a:ext cx="1219200" cy="5242560"/>
          </a:xfrm>
          <a:prstGeom prst="rect">
            <a:avLst/>
          </a:prstGeom>
        </p:spPr>
      </p:pic>
    </p:spTree>
    <p:extLst>
      <p:ext uri="{BB962C8B-B14F-4D97-AF65-F5344CB8AC3E}">
        <p14:creationId xmlns:p14="http://schemas.microsoft.com/office/powerpoint/2010/main" val="2516618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norm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Lebanon: A Resilient Winemaking Tradition</a:t>
            </a:r>
            <a:endParaRPr lang="en-US" dirty="0"/>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329184" y="1267968"/>
            <a:ext cx="11253216" cy="5590031"/>
          </a:xfrm>
        </p:spPr>
        <p:txBody>
          <a:bodyPr>
            <a:noAutofit/>
          </a:bodyPr>
          <a:lstStyle/>
          <a:p>
            <a:pPr marL="0" marR="0" algn="l">
              <a:lnSpc>
                <a:spcPct val="100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p>
          <a:p>
            <a:pPr marL="342900" marR="0" indent="-342900" algn="l">
              <a:lnSpc>
                <a:spcPct val="100000"/>
              </a:lnSpc>
              <a:spcBef>
                <a:spcPts val="0"/>
              </a:spcBef>
              <a:spcAft>
                <a:spcPts val="800"/>
              </a:spcAft>
              <a:buFont typeface="Arial" panose="020B0604020202020204" pitchFamily="34" charset="0"/>
              <a:buChar char="•"/>
            </a:pPr>
            <a:r>
              <a:rPr lang="en-US" sz="2200" i="0" dirty="0">
                <a:effectLst/>
              </a:rPr>
              <a:t>Cave </a:t>
            </a:r>
            <a:r>
              <a:rPr lang="en-US" sz="2200" i="0" dirty="0" err="1">
                <a:effectLst/>
              </a:rPr>
              <a:t>Kouroum</a:t>
            </a:r>
            <a:r>
              <a:rPr lang="en-US" sz="2200" i="0" dirty="0">
                <a:effectLst/>
              </a:rPr>
              <a:t>, Winery Producing Superb Lebanese Wines in the Bekaa region’s heart, on the steep slopes of </a:t>
            </a:r>
            <a:r>
              <a:rPr lang="en-US" sz="2200" i="0" dirty="0" err="1">
                <a:effectLst/>
              </a:rPr>
              <a:t>Barouk</a:t>
            </a:r>
            <a:r>
              <a:rPr lang="en-US" sz="2200" i="0" dirty="0">
                <a:effectLst/>
              </a:rPr>
              <a:t> Mountain, lies a charming village of </a:t>
            </a:r>
            <a:r>
              <a:rPr lang="en-US" sz="2200" i="0" dirty="0" err="1">
                <a:effectLst/>
              </a:rPr>
              <a:t>Kefraya</a:t>
            </a:r>
            <a:r>
              <a:rPr lang="en-US" sz="2200" i="0" dirty="0">
                <a:effectLst/>
              </a:rPr>
              <a:t> where Cave </a:t>
            </a:r>
            <a:r>
              <a:rPr lang="en-US" sz="2200" i="0" dirty="0" err="1">
                <a:effectLst/>
              </a:rPr>
              <a:t>Kouroum</a:t>
            </a:r>
            <a:r>
              <a:rPr lang="en-US" sz="2200" i="0" dirty="0">
                <a:effectLst/>
              </a:rPr>
              <a:t> appears. </a:t>
            </a:r>
          </a:p>
          <a:p>
            <a:pPr marL="342900" indent="-342900" algn="l">
              <a:lnSpc>
                <a:spcPct val="100000"/>
              </a:lnSpc>
              <a:buFont typeface="Arial" panose="020B0604020202020204" pitchFamily="34" charset="0"/>
              <a:buChar char="•"/>
            </a:pPr>
            <a:r>
              <a:rPr lang="en-US" sz="2200" i="0" dirty="0">
                <a:effectLst/>
              </a:rPr>
              <a:t>At the winery, the winemakers use a perfect blend of traditional methods and new technologies to make superb Lebanese wines. </a:t>
            </a:r>
          </a:p>
          <a:p>
            <a:pPr marL="342900" indent="-342900" algn="l">
              <a:lnSpc>
                <a:spcPct val="100000"/>
              </a:lnSpc>
              <a:buFont typeface="Arial" panose="020B0604020202020204" pitchFamily="34" charset="0"/>
              <a:buChar char="•"/>
            </a:pPr>
            <a:r>
              <a:rPr lang="en-US" sz="2200" i="0" dirty="0">
                <a:effectLst/>
              </a:rPr>
              <a:t>The estate stretches over 7500 square meters, making it a special place for young wine lovers to enhance their wine knowledge.</a:t>
            </a:r>
          </a:p>
          <a:p>
            <a:pPr marL="342900" indent="-342900" algn="l">
              <a:lnSpc>
                <a:spcPct val="100000"/>
              </a:lnSpc>
              <a:buFont typeface="Arial" panose="020B0604020202020204" pitchFamily="34" charset="0"/>
              <a:buChar char="•"/>
            </a:pPr>
            <a:r>
              <a:rPr lang="en-US" sz="2200" dirty="0"/>
              <a:t>In 1998, Mr. </a:t>
            </a:r>
            <a:r>
              <a:rPr lang="en-US" sz="2200" dirty="0" err="1"/>
              <a:t>Bassim</a:t>
            </a:r>
            <a:r>
              <a:rPr lang="en-US" sz="2200" dirty="0"/>
              <a:t> Rahal entered the wine world as a negotiator of the grape harvest sales. In the same year, he decided to begin producing wines in a new winery, and this gave rise to Cave </a:t>
            </a:r>
            <a:r>
              <a:rPr lang="en-US" sz="2200" dirty="0" err="1"/>
              <a:t>Kouroum</a:t>
            </a:r>
            <a:r>
              <a:rPr lang="en-US" sz="2200" dirty="0"/>
              <a:t> and a unique vintage Brut de </a:t>
            </a:r>
            <a:r>
              <a:rPr lang="en-US" sz="2200" dirty="0" err="1"/>
              <a:t>Cuve</a:t>
            </a:r>
            <a:r>
              <a:rPr lang="en-US" sz="2200" dirty="0"/>
              <a:t>. His first wine gained huge appreciation at </a:t>
            </a:r>
            <a:r>
              <a:rPr lang="en-US" sz="2200" dirty="0" err="1"/>
              <a:t>Vinexpo</a:t>
            </a:r>
            <a:r>
              <a:rPr lang="en-US" sz="2200" dirty="0"/>
              <a:t> Bordeaux in 2001.</a:t>
            </a:r>
            <a:endParaRPr lang="en-US" sz="2200" i="0" dirty="0">
              <a:effectLst/>
            </a:endParaRPr>
          </a:p>
        </p:txBody>
      </p:sp>
    </p:spTree>
    <p:extLst>
      <p:ext uri="{BB962C8B-B14F-4D97-AF65-F5344CB8AC3E}">
        <p14:creationId xmlns:p14="http://schemas.microsoft.com/office/powerpoint/2010/main" val="3372754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21B9B-EA2E-E970-23C6-0BC4122F6DBD}"/>
              </a:ext>
            </a:extLst>
          </p:cNvPr>
          <p:cNvSpPr>
            <a:spLocks noGrp="1"/>
          </p:cNvSpPr>
          <p:nvPr>
            <p:ph type="title"/>
          </p:nvPr>
        </p:nvSpPr>
        <p:spPr>
          <a:xfrm>
            <a:off x="5894408" y="1"/>
            <a:ext cx="6297592" cy="1690688"/>
          </a:xfrm>
        </p:spPr>
        <p:txBody>
          <a:bodyPr>
            <a:normAutofit fontScale="90000"/>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Tasmania, Australia: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Cool-Climate Contender</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2B5A9B-2340-B35E-0AE3-6CC1073BBD90}"/>
              </a:ext>
            </a:extLst>
          </p:cNvPr>
          <p:cNvSpPr>
            <a:spLocks noGrp="1"/>
          </p:cNvSpPr>
          <p:nvPr>
            <p:ph idx="1"/>
          </p:nvPr>
        </p:nvSpPr>
        <p:spPr>
          <a:xfrm>
            <a:off x="6134100" y="1825625"/>
            <a:ext cx="5728716" cy="4351338"/>
          </a:xfrm>
        </p:spPr>
        <p:txBody>
          <a:bodyPr>
            <a:normAutofit/>
          </a:bodyPr>
          <a:lstStyle/>
          <a:p>
            <a:pPr marL="0" marR="0" lvl="0" indent="0">
              <a:lnSpc>
                <a:spcPct val="107000"/>
              </a:lnSpc>
              <a:spcBef>
                <a:spcPts val="0"/>
              </a:spcBef>
              <a:spcAft>
                <a:spcPts val="0"/>
              </a:spcAft>
              <a:buSzPts val="1000"/>
              <a:buNone/>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Tasmania</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Bef>
                <a:spcPts val="0"/>
              </a:spcBef>
              <a:buSzPct val="80000"/>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Tasmania, an island state, is gaining a reputation for its cool-climate wines, particularly Pinot Noir and sparkling wines. </a:t>
            </a:r>
          </a:p>
          <a:p>
            <a:pPr>
              <a:lnSpc>
                <a:spcPct val="107000"/>
              </a:lnSpc>
              <a:spcBef>
                <a:spcPts val="0"/>
              </a:spcBef>
              <a:buSzPct val="80000"/>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cool, maritime climate is ideal for producing crisp, delicate wines with great finesse.</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5" name="Picture 4" descr="A map of a island&#10;&#10;Description automatically generated">
            <a:extLst>
              <a:ext uri="{FF2B5EF4-FFF2-40B4-BE49-F238E27FC236}">
                <a16:creationId xmlns:a16="http://schemas.microsoft.com/office/drawing/2014/main" id="{3B85DE67-9AEF-0B1B-16C9-EA36E93B1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94408" cy="6858000"/>
          </a:xfrm>
          <a:prstGeom prst="rect">
            <a:avLst/>
          </a:prstGeom>
        </p:spPr>
      </p:pic>
    </p:spTree>
    <p:extLst>
      <p:ext uri="{BB962C8B-B14F-4D97-AF65-F5344CB8AC3E}">
        <p14:creationId xmlns:p14="http://schemas.microsoft.com/office/powerpoint/2010/main" val="119311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Tasmania, Australia: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Cool-Climate Contender</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1854200" y="1600201"/>
            <a:ext cx="9842500" cy="5257798"/>
          </a:xfrm>
        </p:spPr>
        <p:txBody>
          <a:bodyPr>
            <a:noAutofit/>
          </a:bodyPr>
          <a:lstStyle/>
          <a:p>
            <a:pPr marL="0" marR="0" algn="l">
              <a:lnSpc>
                <a:spcPct val="107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History and Viticulture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Tasmania has quietly become one of the world’s premier regions for cool-climate wines, particularly in the last few decades. </a:t>
            </a: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While viticulture began here in the early 19th century, it wasn’t until the 1970s that the modern wine industry took off, focusing on quality rather than quantity.</a:t>
            </a:r>
          </a:p>
          <a:p>
            <a:pPr marL="342900" marR="0" indent="-342900" algn="l">
              <a:lnSpc>
                <a:spcPct val="107000"/>
              </a:lnSpc>
              <a:spcBef>
                <a:spcPts val="0"/>
              </a:spcBef>
              <a:spcAft>
                <a:spcPts val="800"/>
              </a:spcAft>
              <a:buFont typeface="Arial" panose="020B0604020202020204" pitchFamily="34" charset="0"/>
              <a:buChar char="•"/>
            </a:pPr>
            <a:r>
              <a:rPr lang="en-US" sz="2200" dirty="0"/>
              <a:t>Tasmania’s unique terroir, characterized by ancient soils, cool maritime influences, and diverse topography, also played a significant role in the development of the region’s wine industry. The combination of these factors created the perfect environment for growing classic cool-climate grape varieties such as Pinot Noir, Chardonnay, and Riesling.</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ottle of wine with a blue label&#10;&#10;Description automatically generated">
            <a:extLst>
              <a:ext uri="{FF2B5EF4-FFF2-40B4-BE49-F238E27FC236}">
                <a16:creationId xmlns:a16="http://schemas.microsoft.com/office/drawing/2014/main" id="{2C01B520-AC4E-B341-32DF-39B12CC24127}"/>
              </a:ext>
            </a:extLst>
          </p:cNvPr>
          <p:cNvPicPr>
            <a:picLocks noChangeAspect="1"/>
          </p:cNvPicPr>
          <p:nvPr/>
        </p:nvPicPr>
        <p:blipFill>
          <a:blip r:embed="rId3">
            <a:extLst>
              <a:ext uri="{28A0092B-C50C-407E-A947-70E740481C1C}">
                <a14:useLocalDpi xmlns:a14="http://schemas.microsoft.com/office/drawing/2010/main" val="0"/>
              </a:ext>
            </a:extLst>
          </a:blip>
          <a:srcRect l="31019" r="32408"/>
          <a:stretch/>
        </p:blipFill>
        <p:spPr>
          <a:xfrm>
            <a:off x="0" y="0"/>
            <a:ext cx="2006600" cy="6858000"/>
          </a:xfrm>
          <a:prstGeom prst="rect">
            <a:avLst/>
          </a:prstGeom>
        </p:spPr>
      </p:pic>
    </p:spTree>
    <p:extLst>
      <p:ext uri="{BB962C8B-B14F-4D97-AF65-F5344CB8AC3E}">
        <p14:creationId xmlns:p14="http://schemas.microsoft.com/office/powerpoint/2010/main" val="87994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Tasmania, Australia</a:t>
            </a:r>
            <a:endParaRPr lang="en-US"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09600" y="1600201"/>
            <a:ext cx="7696200" cy="5257798"/>
          </a:xfrm>
        </p:spPr>
        <p:txBody>
          <a:bodyPr>
            <a:normAutofit/>
          </a:bodyPr>
          <a:lstStyle/>
          <a:p>
            <a:pPr marL="0" marR="0" algn="l">
              <a:lnSpc>
                <a:spcPct val="107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Varietals and Terroir</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island’s cool climate, moderated by the Southern Ocean, allows for the slow ripening of grapes, resulting in wines with elegance and complexity. Tasmania is especially renowned for its sparkling wines, often compared to Champagne, as well as its outstanding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Pinot Noir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Chardonnay</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Pinot Noir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Tasmania’s signature grape, producing elegant wines with bright acidity, red berry flavors, and earthy undertones.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Chardonnay</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Often used for both still and sparkling wines, it expresses mineral-driven, citrusy characteristics in this cool climate.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bottle of wine with label&#10;&#10;Description automatically generated">
            <a:extLst>
              <a:ext uri="{FF2B5EF4-FFF2-40B4-BE49-F238E27FC236}">
                <a16:creationId xmlns:a16="http://schemas.microsoft.com/office/drawing/2014/main" id="{22FC9DD0-847A-5E70-92C4-2943689E8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1600201"/>
            <a:ext cx="3898392" cy="5257799"/>
          </a:xfrm>
          <a:prstGeom prst="rect">
            <a:avLst/>
          </a:prstGeom>
        </p:spPr>
      </p:pic>
    </p:spTree>
    <p:extLst>
      <p:ext uri="{BB962C8B-B14F-4D97-AF65-F5344CB8AC3E}">
        <p14:creationId xmlns:p14="http://schemas.microsoft.com/office/powerpoint/2010/main" val="1408702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Tasmania, Australia</a:t>
            </a:r>
            <a:endParaRPr lang="en-US"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3149600" y="1600201"/>
            <a:ext cx="8444992" cy="5257798"/>
          </a:xfrm>
        </p:spPr>
        <p:txBody>
          <a:bodyPr>
            <a:normAutofit/>
          </a:bodyPr>
          <a:lstStyle/>
          <a:p>
            <a:pPr marL="0" marR="0" algn="l">
              <a:lnSpc>
                <a:spcPct val="107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Moorilla</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 Estate</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 pioneering winery known for its innovative approach to both wine and art.</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200" dirty="0" err="1"/>
              <a:t>Moorilla</a:t>
            </a:r>
            <a:r>
              <a:rPr lang="en-US" sz="2200" dirty="0"/>
              <a:t> is a winery with a modern art museum attached.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200" dirty="0" err="1"/>
              <a:t>Moorilla</a:t>
            </a:r>
            <a:r>
              <a:rPr lang="en-US" sz="2200" dirty="0"/>
              <a:t> creates small-batch, cool-climate wines with new-world fruit and old-world complexity, showcasing the terroir of its two vineyards.</a:t>
            </a:r>
            <a:endParaRPr lang="en-US" sz="2200" kern="100" dirty="0"/>
          </a:p>
          <a:p>
            <a:pPr marL="342900" indent="-342900" algn="l">
              <a:buFont typeface="Arial" panose="020B0604020202020204" pitchFamily="34" charset="0"/>
              <a:buChar char="•"/>
            </a:pPr>
            <a:r>
              <a:rPr lang="en-US" sz="2200" b="1" dirty="0"/>
              <a:t>wine varieties</a:t>
            </a:r>
          </a:p>
          <a:p>
            <a:pPr marL="342900" indent="-342900" algn="l">
              <a:buFont typeface="Arial" panose="020B0604020202020204" pitchFamily="34" charset="0"/>
              <a:buChar char="•"/>
            </a:pPr>
            <a:r>
              <a:rPr lang="en-US" sz="2200" dirty="0"/>
              <a:t>Chardonnay, Pinot Noir, Riesling, Sauvignon Blanc, Cabernet Merlot, Syrah</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endParaRPr lang="en-US" sz="2200" kern="100" dirty="0">
              <a:effectLst/>
              <a:ea typeface="Aptos" panose="020B0004020202020204" pitchFamily="34" charset="0"/>
            </a:endParaRPr>
          </a:p>
          <a:p>
            <a:endParaRPr lang="en-US" dirty="0"/>
          </a:p>
        </p:txBody>
      </p:sp>
      <p:pic>
        <p:nvPicPr>
          <p:cNvPr id="7" name="Picture 6" descr="A bottle of wine with a label&#10;&#10;Description automatically generated">
            <a:extLst>
              <a:ext uri="{FF2B5EF4-FFF2-40B4-BE49-F238E27FC236}">
                <a16:creationId xmlns:a16="http://schemas.microsoft.com/office/drawing/2014/main" id="{0C81897E-8F68-A445-5DD8-06A4EB4DF09A}"/>
              </a:ext>
            </a:extLst>
          </p:cNvPr>
          <p:cNvPicPr>
            <a:picLocks noChangeAspect="1"/>
          </p:cNvPicPr>
          <p:nvPr/>
        </p:nvPicPr>
        <p:blipFill>
          <a:blip r:embed="rId2">
            <a:extLst>
              <a:ext uri="{28A0092B-C50C-407E-A947-70E740481C1C}">
                <a14:useLocalDpi xmlns:a14="http://schemas.microsoft.com/office/drawing/2010/main" val="0"/>
              </a:ext>
            </a:extLst>
          </a:blip>
          <a:srcRect l="24948" r="35545" b="4861"/>
          <a:stretch/>
        </p:blipFill>
        <p:spPr>
          <a:xfrm>
            <a:off x="14224" y="51184"/>
            <a:ext cx="2826512" cy="6806815"/>
          </a:xfrm>
          <a:prstGeom prst="rect">
            <a:avLst/>
          </a:prstGeom>
        </p:spPr>
      </p:pic>
    </p:spTree>
    <p:extLst>
      <p:ext uri="{BB962C8B-B14F-4D97-AF65-F5344CB8AC3E}">
        <p14:creationId xmlns:p14="http://schemas.microsoft.com/office/powerpoint/2010/main" val="1171472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Tasmania, Australia</a:t>
            </a:r>
            <a:endParaRPr lang="en-US"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256032" y="1600201"/>
            <a:ext cx="10537126" cy="5257798"/>
          </a:xfrm>
        </p:spPr>
        <p:txBody>
          <a:bodyPr>
            <a:normAutofit/>
          </a:bodyPr>
          <a:lstStyle/>
          <a:p>
            <a:pPr marL="0" marR="0" algn="l">
              <a:lnSpc>
                <a:spcPct val="107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b="1" kern="100" dirty="0">
                <a:effectLst/>
                <a:ea typeface="Aptos" panose="020B0004020202020204" pitchFamily="34" charset="0"/>
              </a:rPr>
              <a:t>Jansz Tasmania</a:t>
            </a:r>
            <a:r>
              <a:rPr lang="en-US" sz="2200" kern="100" dirty="0">
                <a:effectLst/>
                <a:ea typeface="Aptos" panose="020B0004020202020204" pitchFamily="34" charset="0"/>
              </a:rPr>
              <a:t>: Famous for its high-quality sparkling wines made in the traditional method.</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dirty="0"/>
              <a:t>The name Jansz pays homage to Tasmania’s namesake, the Dutch explorer Abel Janszoon Tasman who first sighted the island in 1642. </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dirty="0"/>
              <a:t>When it was established in 1975, the Jansz vineyard was originally named after Tasman’s ship, the Heemskerk. </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dirty="0"/>
              <a:t>In 1986, esteemed Champagne house - Louis Roederer partnered with the owners of Heemskerk Wines to produce Tasmania’s first premium vintage sparkling wine. </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dirty="0"/>
              <a:t>They saw the similarities between the climate there and the famous wine region of their homeland. In 1997, the Hill-Smith family purchased the vineyard and began the journey that has seen Jansz Tasmania become the most highly regarded sparkling wine house in Australia.</a:t>
            </a:r>
          </a:p>
        </p:txBody>
      </p:sp>
      <p:pic>
        <p:nvPicPr>
          <p:cNvPr id="6" name="Picture 5" descr="A close up of a bottle&#10;&#10;Description automatically generated">
            <a:extLst>
              <a:ext uri="{FF2B5EF4-FFF2-40B4-BE49-F238E27FC236}">
                <a16:creationId xmlns:a16="http://schemas.microsoft.com/office/drawing/2014/main" id="{2E064FF4-C30A-E1B1-FB76-58297C93E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442" y="1739900"/>
            <a:ext cx="1344785" cy="4980686"/>
          </a:xfrm>
          <a:prstGeom prst="rect">
            <a:avLst/>
          </a:prstGeom>
        </p:spPr>
      </p:pic>
    </p:spTree>
    <p:extLst>
      <p:ext uri="{BB962C8B-B14F-4D97-AF65-F5344CB8AC3E}">
        <p14:creationId xmlns:p14="http://schemas.microsoft.com/office/powerpoint/2010/main" val="464985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Switzerland: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 Hidden Alpine Treasure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09600" y="1600201"/>
            <a:ext cx="10984992" cy="1358898"/>
          </a:xfrm>
        </p:spPr>
        <p:txBody>
          <a:bodyPr>
            <a:normAutofit/>
          </a:bodyPr>
          <a:lstStyle/>
          <a:p>
            <a:pPr marR="0" algn="l">
              <a:lnSpc>
                <a:spcPct val="107000"/>
              </a:lnSpc>
              <a:spcBef>
                <a:spcPts val="0"/>
              </a:spcBef>
              <a:spcAft>
                <a:spcPts val="800"/>
              </a:spcAft>
            </a:pPr>
            <a:r>
              <a:rPr lang="en-US" sz="2200" b="1" kern="100" dirty="0">
                <a:effectLst/>
                <a:ea typeface="Aptos" panose="020B0004020202020204" pitchFamily="34" charset="0"/>
              </a:rPr>
              <a:t>History and Viticulture</a:t>
            </a:r>
            <a:endParaRPr lang="en-US" sz="2200" kern="100" dirty="0">
              <a:effectLst/>
              <a:ea typeface="Aptos" panose="020B0004020202020204" pitchFamily="34"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ea typeface="Aptos" panose="020B0004020202020204" pitchFamily="34" charset="0"/>
              </a:rPr>
              <a:t>Switzerland’s wine industry is relatively small and largely focused on domestic consumption, which is why Swiss wines remain relatively unknown outside its borders. </a:t>
            </a:r>
          </a:p>
        </p:txBody>
      </p:sp>
      <p:pic>
        <p:nvPicPr>
          <p:cNvPr id="5" name="Picture 4" descr="A map of the swiss region&#10;&#10;Description automatically generated">
            <a:extLst>
              <a:ext uri="{FF2B5EF4-FFF2-40B4-BE49-F238E27FC236}">
                <a16:creationId xmlns:a16="http://schemas.microsoft.com/office/drawing/2014/main" id="{E3AB4C45-ED24-4F81-297E-CFBBC2CCD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59099"/>
            <a:ext cx="5045634" cy="3898899"/>
          </a:xfrm>
          <a:prstGeom prst="rect">
            <a:avLst/>
          </a:prstGeom>
        </p:spPr>
      </p:pic>
      <p:sp>
        <p:nvSpPr>
          <p:cNvPr id="7" name="TextBox 6">
            <a:extLst>
              <a:ext uri="{FF2B5EF4-FFF2-40B4-BE49-F238E27FC236}">
                <a16:creationId xmlns:a16="http://schemas.microsoft.com/office/drawing/2014/main" id="{B06E09FB-D549-0709-F97F-885DB8E9D25B}"/>
              </a:ext>
            </a:extLst>
          </p:cNvPr>
          <p:cNvSpPr txBox="1"/>
          <p:nvPr/>
        </p:nvSpPr>
        <p:spPr>
          <a:xfrm>
            <a:off x="5272112" y="2959099"/>
            <a:ext cx="6310287" cy="4361450"/>
          </a:xfrm>
          <a:prstGeom prst="rect">
            <a:avLst/>
          </a:prstGeom>
          <a:noFill/>
        </p:spPr>
        <p:txBody>
          <a:bodyPr wrap="square">
            <a:spAutoFit/>
          </a:bodyPr>
          <a:lstStyle/>
          <a:p>
            <a:pPr marL="342900" marR="0" indent="-342900" algn="l">
              <a:lnSpc>
                <a:spcPct val="107000"/>
              </a:lnSpc>
              <a:spcBef>
                <a:spcPts val="0"/>
              </a:spcBef>
              <a:spcAft>
                <a:spcPts val="800"/>
              </a:spcAft>
              <a:buFont typeface="Arial" panose="020B0604020202020204" pitchFamily="34" charset="0"/>
              <a:buChar char="•"/>
            </a:pPr>
            <a:r>
              <a:rPr lang="en-US" sz="2200" b="0" dirty="0">
                <a:effectLst/>
                <a:latin typeface="Times New Roman" panose="02020603050405020304" pitchFamily="18" charset="0"/>
                <a:cs typeface="Times New Roman" panose="02020603050405020304" pitchFamily="18" charset="0"/>
              </a:rPr>
              <a:t>The history of Swiss wine can be traced back to the Roman Empire. As early as the 2nd century AD, Roman settlers brought viticulture to their Swiss territories, planting grapevines along the shores of Lake Geneva and other fertile regions. </a:t>
            </a:r>
          </a:p>
          <a:p>
            <a:pPr marL="342900" marR="0" indent="-342900" algn="l">
              <a:lnSpc>
                <a:spcPct val="107000"/>
              </a:lnSpc>
              <a:spcBef>
                <a:spcPts val="0"/>
              </a:spcBef>
              <a:spcAft>
                <a:spcPts val="800"/>
              </a:spcAft>
              <a:buFont typeface="Arial" panose="020B0604020202020204" pitchFamily="34" charset="0"/>
              <a:buChar char="•"/>
            </a:pPr>
            <a:r>
              <a:rPr lang="en-US" sz="2200" b="0" dirty="0">
                <a:effectLst/>
                <a:latin typeface="Times New Roman" panose="02020603050405020304" pitchFamily="18" charset="0"/>
                <a:cs typeface="Times New Roman" panose="02020603050405020304" pitchFamily="18" charset="0"/>
              </a:rPr>
              <a:t>The practice of winemaking soon spread throughout the country, with monasteries playing a critical role in its development.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Today, the country's wine regions are concentrated in the French-speaking cantons of Vaud and Valais.</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Hidden Gems in Viticulture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600201"/>
            <a:ext cx="10997184" cy="4432299"/>
          </a:xfrm>
        </p:spPr>
        <p:txBody>
          <a:bodyPr>
            <a:normAutofit/>
          </a:bodyPr>
          <a:lstStyle/>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When one thinks of wine, regions like Bordeaux, Burgundy, Tuscany, or Napa Valley often come to mind.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Yet, the world of viticulture extends far beyond these renowned areas, with lesser-known regions offering equally remarkable wines, each shaped by unique terroirs, rich histories, and distinct varietals.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this presentation, we explore five such wine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regions, delving into their histories, best-known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varietals, the characteristics of their terroirs, and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notable wineries putting them on the global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 map.</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lass of wine on a ledge&#10;&#10;Description automatically generated">
            <a:extLst>
              <a:ext uri="{FF2B5EF4-FFF2-40B4-BE49-F238E27FC236}">
                <a16:creationId xmlns:a16="http://schemas.microsoft.com/office/drawing/2014/main" id="{034C2E93-2720-AAE3-894F-CBD4E3EE123E}"/>
              </a:ext>
            </a:extLst>
          </p:cNvPr>
          <p:cNvPicPr>
            <a:picLocks noChangeAspect="1"/>
          </p:cNvPicPr>
          <p:nvPr/>
        </p:nvPicPr>
        <p:blipFill>
          <a:blip r:embed="rId3">
            <a:extLst>
              <a:ext uri="{28A0092B-C50C-407E-A947-70E740481C1C}">
                <a14:useLocalDpi xmlns:a14="http://schemas.microsoft.com/office/drawing/2010/main" val="0"/>
              </a:ext>
            </a:extLst>
          </a:blip>
          <a:srcRect b="14020"/>
          <a:stretch/>
        </p:blipFill>
        <p:spPr>
          <a:xfrm>
            <a:off x="7010400" y="3492495"/>
            <a:ext cx="5181600" cy="3378205"/>
          </a:xfrm>
          <a:prstGeom prst="rect">
            <a:avLst/>
          </a:prstGeom>
        </p:spPr>
      </p:pic>
    </p:spTree>
    <p:extLst>
      <p:ext uri="{BB962C8B-B14F-4D97-AF65-F5344CB8AC3E}">
        <p14:creationId xmlns:p14="http://schemas.microsoft.com/office/powerpoint/2010/main" val="195793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Switzerland</a:t>
            </a:r>
            <a:endParaRPr lang="en-US"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09600" y="1600201"/>
            <a:ext cx="8828241" cy="5257798"/>
          </a:xfrm>
        </p:spPr>
        <p:txBody>
          <a:bodyPr>
            <a:normAutofit/>
          </a:bodyPr>
          <a:lstStyle/>
          <a:p>
            <a:pPr marL="0" marR="0" algn="l">
              <a:lnSpc>
                <a:spcPct val="107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Varietals and Terroir</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Switzerland’s vineyards are often terraced on steep, sun-drenched slopes, particularly along Lake Geneva and the Rhône River, benefiting from a unique Alpine climate. The most prominent varietal here is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Chasselas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 white grape that produces delicate, mineral-driven wines with subtle fruit flavors.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Chasselas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 flagship white wine of Switzerland, known for its floral notes and minerality, often consumed young and enjoyed with local cuisine like fondue.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Pinot Noir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In the Valais region, Pinot Noir thrives in the warm, dry climate, producing elegant, medium-bodied red wines with red fruit and spice flavors.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group of wine bottles&#10;&#10;Description automatically generated">
            <a:extLst>
              <a:ext uri="{FF2B5EF4-FFF2-40B4-BE49-F238E27FC236}">
                <a16:creationId xmlns:a16="http://schemas.microsoft.com/office/drawing/2014/main" id="{AC736F21-FF6B-0221-3752-EE54EA09C0AD}"/>
              </a:ext>
            </a:extLst>
          </p:cNvPr>
          <p:cNvPicPr>
            <a:picLocks noChangeAspect="1"/>
          </p:cNvPicPr>
          <p:nvPr/>
        </p:nvPicPr>
        <p:blipFill>
          <a:blip r:embed="rId2">
            <a:extLst>
              <a:ext uri="{28A0092B-C50C-407E-A947-70E740481C1C}">
                <a14:useLocalDpi xmlns:a14="http://schemas.microsoft.com/office/drawing/2010/main" val="0"/>
              </a:ext>
            </a:extLst>
          </a:blip>
          <a:srcRect l="38229" r="38958"/>
          <a:stretch/>
        </p:blipFill>
        <p:spPr>
          <a:xfrm>
            <a:off x="9437842" y="1600199"/>
            <a:ext cx="2754157" cy="5257799"/>
          </a:xfrm>
          <a:prstGeom prst="rect">
            <a:avLst/>
          </a:prstGeom>
        </p:spPr>
      </p:pic>
    </p:spTree>
    <p:extLst>
      <p:ext uri="{BB962C8B-B14F-4D97-AF65-F5344CB8AC3E}">
        <p14:creationId xmlns:p14="http://schemas.microsoft.com/office/powerpoint/2010/main" val="3903200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Conclusion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585216" y="1600201"/>
            <a:ext cx="10972800" cy="1716023"/>
          </a:xfrm>
        </p:spPr>
        <p:txBody>
          <a:bodyPr>
            <a:no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These lesser-known wine regions, each with its own unique history, terroir, and varietals, contribute to the global diversity of viticulture in ways that often go unrecognized. </a:t>
            </a: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From the ancient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qvevri</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wines of Georgia to the crisp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Chasselas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of Switzerland, the wines from these regions reflect a deep connection to their landscapes and cultural heritage. </a:t>
            </a:r>
          </a:p>
        </p:txBody>
      </p:sp>
      <p:pic>
        <p:nvPicPr>
          <p:cNvPr id="5" name="Picture 4" descr="A stone room with many holes in the floor&#10;&#10;Description automatically generated">
            <a:extLst>
              <a:ext uri="{FF2B5EF4-FFF2-40B4-BE49-F238E27FC236}">
                <a16:creationId xmlns:a16="http://schemas.microsoft.com/office/drawing/2014/main" id="{15DA6B53-A656-3C30-6244-26E6E2E14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0401"/>
            <a:ext cx="7315196" cy="3657598"/>
          </a:xfrm>
          <a:prstGeom prst="rect">
            <a:avLst/>
          </a:prstGeom>
        </p:spPr>
      </p:pic>
      <p:sp>
        <p:nvSpPr>
          <p:cNvPr id="7" name="TextBox 6">
            <a:extLst>
              <a:ext uri="{FF2B5EF4-FFF2-40B4-BE49-F238E27FC236}">
                <a16:creationId xmlns:a16="http://schemas.microsoft.com/office/drawing/2014/main" id="{3DCE292A-5031-98D4-F808-04239C6B0C9D}"/>
              </a:ext>
            </a:extLst>
          </p:cNvPr>
          <p:cNvSpPr txBox="1"/>
          <p:nvPr/>
        </p:nvSpPr>
        <p:spPr>
          <a:xfrm>
            <a:off x="7546848" y="3200401"/>
            <a:ext cx="4242816" cy="2250937"/>
          </a:xfrm>
          <a:prstGeom prst="rect">
            <a:avLst/>
          </a:prstGeom>
          <a:noFill/>
        </p:spPr>
        <p:txBody>
          <a:bodyPr wrap="square">
            <a:sp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For adventurous wine enthusiasts, these hidden gems offer an opportunity to explore new flavors, styles, and winemaking traditions that are just waiting to be discovered.</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7558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1122363"/>
            <a:ext cx="9144000" cy="1401381"/>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351285"/>
            <a:ext cx="10196623" cy="3965944"/>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err="1"/>
              <a:t>BKWine</a:t>
            </a:r>
            <a:r>
              <a:rPr lang="en-US" dirty="0"/>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t"/>
          <a:lstStyle/>
          <a:p>
            <a:r>
              <a:rPr lang="en-US" b="1" dirty="0">
                <a:latin typeface="Times New Roman" panose="02020603050405020304" pitchFamily="18" charset="0"/>
                <a:cs typeface="Times New Roman" panose="02020603050405020304" pitchFamily="18" charset="0"/>
              </a:rPr>
              <a:t>References</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1137684" y="2133600"/>
            <a:ext cx="10196623" cy="4724401"/>
          </a:xfrm>
        </p:spPr>
        <p:txBody>
          <a:bodyPr>
            <a:normAutofit fontScale="92500" lnSpcReduction="20000"/>
          </a:bodyPr>
          <a:lstStyle/>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2800" i="1" kern="100" dirty="0">
                <a:effectLst/>
                <a:latin typeface="Times New Roman" panose="02020603050405020304" pitchFamily="18" charset="0"/>
                <a:ea typeface="Aptos" panose="020B0004020202020204" pitchFamily="34" charset="0"/>
                <a:cs typeface="Times New Roman" panose="02020603050405020304" pitchFamily="18" charset="0"/>
              </a:rPr>
              <a:t>Wine and War: The French, the Nazis, and the Battle for France's Greatest Treasure</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by Don and Petie </a:t>
            </a: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Kladstrup</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Broadway Books, 2002.</a:t>
            </a: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2800" i="1" kern="100" dirty="0">
                <a:effectLst/>
                <a:latin typeface="Times New Roman" panose="02020603050405020304" pitchFamily="18" charset="0"/>
                <a:ea typeface="Aptos" panose="020B0004020202020204" pitchFamily="34" charset="0"/>
                <a:cs typeface="Times New Roman" panose="02020603050405020304" pitchFamily="18" charset="0"/>
              </a:rPr>
              <a:t>The Oxford Companion to Wine</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edited by Jancis Robinson, Oxford University Press, 2015.</a:t>
            </a: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2800" i="1" kern="100" dirty="0">
                <a:effectLst/>
                <a:latin typeface="Times New Roman" panose="02020603050405020304" pitchFamily="18" charset="0"/>
                <a:ea typeface="Aptos" panose="020B0004020202020204" pitchFamily="34" charset="0"/>
                <a:cs typeface="Times New Roman" panose="02020603050405020304" pitchFamily="18" charset="0"/>
              </a:rPr>
              <a:t>The World Atlas of Wine</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by Hugh Johnson and Jancis Robinson, Mitchell Beazley, 2019.</a:t>
            </a: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2800" i="1" kern="100" dirty="0">
                <a:effectLst/>
                <a:latin typeface="Times New Roman" panose="02020603050405020304" pitchFamily="18" charset="0"/>
                <a:ea typeface="Aptos" panose="020B0004020202020204" pitchFamily="34" charset="0"/>
                <a:cs typeface="Times New Roman" panose="02020603050405020304" pitchFamily="18" charset="0"/>
              </a:rPr>
              <a:t>A History of Wine in Europe, 19th to 20th Centuries, Volume I: Winegrowing and Regional Features</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edited by Silvia A. Conca Messina, Palgrave Macmillan, 2021.</a:t>
            </a: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2800" i="1" kern="100" dirty="0">
                <a:effectLst/>
                <a:latin typeface="Times New Roman" panose="02020603050405020304" pitchFamily="18" charset="0"/>
                <a:ea typeface="Aptos" panose="020B0004020202020204" pitchFamily="34" charset="0"/>
                <a:cs typeface="Times New Roman" panose="02020603050405020304" pitchFamily="18" charset="0"/>
              </a:rPr>
              <a:t>Terroir: The Role of Geology, Climate, and Culture in the Making of French Wines</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by James E. Wilson, University of California Press, 1998.</a:t>
            </a: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027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319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Georgia: The Birthplace of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81000" y="1206501"/>
            <a:ext cx="11493500" cy="5626099"/>
          </a:xfrm>
        </p:spPr>
        <p:txBody>
          <a:bodyPr>
            <a:normAutofit/>
          </a:bodyPr>
          <a:lstStyle/>
          <a:p>
            <a:pPr marL="0" marR="0" algn="l">
              <a:lnSpc>
                <a:spcPct val="107000"/>
              </a:lnSpc>
              <a:spcBef>
                <a:spcPts val="0"/>
              </a:spcBef>
              <a:spcAft>
                <a:spcPts val="800"/>
              </a:spcAft>
            </a:pPr>
            <a:r>
              <a:rPr lang="en-US" sz="2400" b="1" kern="100" dirty="0">
                <a:effectLst/>
                <a:ea typeface="Aptos" panose="020B0004020202020204" pitchFamily="34" charset="0"/>
              </a:rPr>
              <a:t>History and Viticulture</a:t>
            </a:r>
            <a:endParaRPr lang="en-US" sz="2400" kern="100" dirty="0">
              <a:effectLst/>
              <a:ea typeface="Aptos" panose="020B0004020202020204" pitchFamily="34" charset="0"/>
            </a:endParaRP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Georgia, located at the crossroads of Europe and Asia, is widely recognized as the "cradle of wine." Archaeological evidence suggests that winemaking in this region dates back over 8,000 years, making it one of the oldest wine-producing regions in the world.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Viticulture here is deeply intertwined with </a:t>
            </a:r>
            <a:br>
              <a:rPr lang="en-US" sz="2400" kern="100" dirty="0">
                <a:effectLst/>
                <a:ea typeface="Aptos" panose="020B0004020202020204" pitchFamily="34" charset="0"/>
              </a:rPr>
            </a:br>
            <a:r>
              <a:rPr lang="en-US" sz="2400" kern="100" dirty="0">
                <a:effectLst/>
                <a:ea typeface="Aptos" panose="020B0004020202020204" pitchFamily="34" charset="0"/>
              </a:rPr>
              <a:t>cultural traditions, particularly the use of </a:t>
            </a:r>
            <a:br>
              <a:rPr lang="en-US" sz="2400" kern="100" dirty="0">
                <a:effectLst/>
                <a:ea typeface="Aptos" panose="020B0004020202020204" pitchFamily="34" charset="0"/>
              </a:rPr>
            </a:br>
            <a:r>
              <a:rPr lang="en-US" sz="2400" kern="100" dirty="0">
                <a:effectLst/>
                <a:ea typeface="Aptos" panose="020B0004020202020204" pitchFamily="34" charset="0"/>
              </a:rPr>
              <a:t>large clay vessels called </a:t>
            </a:r>
            <a:r>
              <a:rPr lang="en-US" sz="2400" i="1" kern="100" dirty="0" err="1">
                <a:effectLst/>
                <a:ea typeface="Aptos" panose="020B0004020202020204" pitchFamily="34" charset="0"/>
              </a:rPr>
              <a:t>qvevri</a:t>
            </a:r>
            <a:r>
              <a:rPr lang="en-US" sz="2400" kern="100" dirty="0">
                <a:effectLst/>
                <a:ea typeface="Aptos" panose="020B0004020202020204" pitchFamily="34" charset="0"/>
              </a:rPr>
              <a:t> for </a:t>
            </a:r>
            <a:br>
              <a:rPr lang="en-US" sz="2400" kern="100" dirty="0">
                <a:effectLst/>
                <a:ea typeface="Aptos" panose="020B0004020202020204" pitchFamily="34" charset="0"/>
              </a:rPr>
            </a:br>
            <a:r>
              <a:rPr lang="en-US" sz="2400" kern="100" dirty="0">
                <a:effectLst/>
                <a:ea typeface="Aptos" panose="020B0004020202020204" pitchFamily="34" charset="0"/>
              </a:rPr>
              <a:t>fermenting and aging wines, a practice </a:t>
            </a:r>
            <a:br>
              <a:rPr lang="en-US" sz="2400" kern="100" dirty="0">
                <a:effectLst/>
                <a:ea typeface="Aptos" panose="020B0004020202020204" pitchFamily="34" charset="0"/>
              </a:rPr>
            </a:br>
            <a:r>
              <a:rPr lang="en-US" sz="2400" kern="100" dirty="0">
                <a:effectLst/>
                <a:ea typeface="Aptos" panose="020B0004020202020204" pitchFamily="34" charset="0"/>
              </a:rPr>
              <a:t>		             recognized by UNESCO </a:t>
            </a:r>
            <a:br>
              <a:rPr lang="en-US" sz="2400" kern="100" dirty="0">
                <a:effectLst/>
                <a:ea typeface="Aptos" panose="020B0004020202020204" pitchFamily="34" charset="0"/>
              </a:rPr>
            </a:br>
            <a:r>
              <a:rPr lang="en-US" sz="2400" kern="100" dirty="0">
                <a:effectLst/>
                <a:ea typeface="Aptos" panose="020B0004020202020204" pitchFamily="34" charset="0"/>
              </a:rPr>
              <a:t>		             as part of the world’s </a:t>
            </a:r>
            <a:br>
              <a:rPr lang="en-US" sz="2400" kern="100" dirty="0">
                <a:effectLst/>
                <a:ea typeface="Aptos" panose="020B0004020202020204" pitchFamily="34" charset="0"/>
              </a:rPr>
            </a:br>
            <a:r>
              <a:rPr lang="en-US" sz="2400" kern="100" dirty="0">
                <a:effectLst/>
                <a:ea typeface="Aptos" panose="020B0004020202020204" pitchFamily="34" charset="0"/>
              </a:rPr>
              <a:t>		             Intangible Cultural </a:t>
            </a:r>
            <a:br>
              <a:rPr lang="en-US" sz="2400" kern="100" dirty="0">
                <a:effectLst/>
                <a:ea typeface="Aptos" panose="020B0004020202020204" pitchFamily="34" charset="0"/>
              </a:rPr>
            </a:br>
            <a:r>
              <a:rPr lang="en-US" sz="2400" kern="100" dirty="0">
                <a:effectLst/>
                <a:ea typeface="Aptos" panose="020B0004020202020204" pitchFamily="34" charset="0"/>
              </a:rPr>
              <a:t>		             Heritage.</a:t>
            </a:r>
          </a:p>
          <a:p>
            <a:pPr algn="l"/>
            <a:endParaRPr lang="en-US" dirty="0"/>
          </a:p>
        </p:txBody>
      </p:sp>
      <p:pic>
        <p:nvPicPr>
          <p:cNvPr id="6" name="Picture 5" descr="A map of georgia with different colored areas&#10;&#10;Description automatically generated">
            <a:extLst>
              <a:ext uri="{FF2B5EF4-FFF2-40B4-BE49-F238E27FC236}">
                <a16:creationId xmlns:a16="http://schemas.microsoft.com/office/drawing/2014/main" id="{73B16DC1-9BC7-73B0-A13D-5A7C55D33148}"/>
              </a:ext>
            </a:extLst>
          </p:cNvPr>
          <p:cNvPicPr>
            <a:picLocks noChangeAspect="1"/>
          </p:cNvPicPr>
          <p:nvPr/>
        </p:nvPicPr>
        <p:blipFill>
          <a:blip r:embed="rId2">
            <a:extLst>
              <a:ext uri="{28A0092B-C50C-407E-A947-70E740481C1C}">
                <a14:useLocalDpi xmlns:a14="http://schemas.microsoft.com/office/drawing/2010/main" val="0"/>
              </a:ext>
            </a:extLst>
          </a:blip>
          <a:srcRect t="3246" b="10125"/>
          <a:stretch/>
        </p:blipFill>
        <p:spPr>
          <a:xfrm>
            <a:off x="6336406" y="3039414"/>
            <a:ext cx="5944494" cy="3831465"/>
          </a:xfrm>
          <a:prstGeom prst="rect">
            <a:avLst/>
          </a:prstGeom>
        </p:spPr>
      </p:pic>
      <p:pic>
        <p:nvPicPr>
          <p:cNvPr id="8" name="Picture 7" descr="A large round object in a field&#10;&#10;Description automatically generated">
            <a:extLst>
              <a:ext uri="{FF2B5EF4-FFF2-40B4-BE49-F238E27FC236}">
                <a16:creationId xmlns:a16="http://schemas.microsoft.com/office/drawing/2014/main" id="{634DF802-2590-45A5-3672-23CB38C217B2}"/>
              </a:ext>
            </a:extLst>
          </p:cNvPr>
          <p:cNvPicPr>
            <a:picLocks noChangeAspect="1"/>
          </p:cNvPicPr>
          <p:nvPr/>
        </p:nvPicPr>
        <p:blipFill>
          <a:blip r:embed="rId3">
            <a:extLst>
              <a:ext uri="{28A0092B-C50C-407E-A947-70E740481C1C}">
                <a14:useLocalDpi xmlns:a14="http://schemas.microsoft.com/office/drawing/2010/main" val="0"/>
              </a:ext>
            </a:extLst>
          </a:blip>
          <a:srcRect l="19291" t="18068" r="13891" b="8732"/>
          <a:stretch/>
        </p:blipFill>
        <p:spPr>
          <a:xfrm>
            <a:off x="63499" y="4540588"/>
            <a:ext cx="2808489" cy="2311152"/>
          </a:xfrm>
          <a:prstGeom prst="rect">
            <a:avLst/>
          </a:prstGeom>
        </p:spPr>
      </p:pic>
      <p:pic>
        <p:nvPicPr>
          <p:cNvPr id="10" name="Picture 9" descr="Two large clay pots on grass&#10;&#10;Description automatically generated">
            <a:extLst>
              <a:ext uri="{FF2B5EF4-FFF2-40B4-BE49-F238E27FC236}">
                <a16:creationId xmlns:a16="http://schemas.microsoft.com/office/drawing/2014/main" id="{3C9BF4F2-CE43-7FEC-6423-C0C7DC79513A}"/>
              </a:ext>
            </a:extLst>
          </p:cNvPr>
          <p:cNvPicPr>
            <a:picLocks noChangeAspect="1"/>
          </p:cNvPicPr>
          <p:nvPr/>
        </p:nvPicPr>
        <p:blipFill>
          <a:blip r:embed="rId4">
            <a:extLst>
              <a:ext uri="{28A0092B-C50C-407E-A947-70E740481C1C}">
                <a14:useLocalDpi xmlns:a14="http://schemas.microsoft.com/office/drawing/2010/main" val="0"/>
              </a:ext>
            </a:extLst>
          </a:blip>
          <a:srcRect l="8451" t="20097" r="43168"/>
          <a:stretch/>
        </p:blipFill>
        <p:spPr>
          <a:xfrm>
            <a:off x="10015" y="4536101"/>
            <a:ext cx="3214105" cy="2311152"/>
          </a:xfrm>
          <a:prstGeom prst="rect">
            <a:avLst/>
          </a:prstGeom>
        </p:spPr>
      </p:pic>
    </p:spTree>
    <p:extLst>
      <p:ext uri="{BB962C8B-B14F-4D97-AF65-F5344CB8AC3E}">
        <p14:creationId xmlns:p14="http://schemas.microsoft.com/office/powerpoint/2010/main" val="337210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Georgia: The Birthplace of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97442" y="1560577"/>
            <a:ext cx="11197150" cy="1995423"/>
          </a:xfrm>
        </p:spPr>
        <p:txBody>
          <a:bodyPr>
            <a:normAutofit lnSpcReduction="10000"/>
          </a:bodyPr>
          <a:lstStyle/>
          <a:p>
            <a:pPr marR="0" algn="l">
              <a:lnSpc>
                <a:spcPct val="107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Varietals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Georgia is home to more than 500 indigenous grape varieties, but the most prominent include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Saperavi</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(red) and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Rkatsiteli</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(white). The country's diverse climate and topography, from the humid Black Sea coast to the cool, mountainous regions, provide an array of terroirs conducive to different styles of wine.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7" name="Picture 6" descr="A group of wine bottles in a vineyard&#10;&#10;Description automatically generated">
            <a:extLst>
              <a:ext uri="{FF2B5EF4-FFF2-40B4-BE49-F238E27FC236}">
                <a16:creationId xmlns:a16="http://schemas.microsoft.com/office/drawing/2014/main" id="{33022815-0759-183B-446E-2C88672748C7}"/>
              </a:ext>
            </a:extLst>
          </p:cNvPr>
          <p:cNvPicPr>
            <a:picLocks noChangeAspect="1"/>
          </p:cNvPicPr>
          <p:nvPr/>
        </p:nvPicPr>
        <p:blipFill>
          <a:blip r:embed="rId2">
            <a:extLst>
              <a:ext uri="{28A0092B-C50C-407E-A947-70E740481C1C}">
                <a14:useLocalDpi xmlns:a14="http://schemas.microsoft.com/office/drawing/2010/main" val="0"/>
              </a:ext>
            </a:extLst>
          </a:blip>
          <a:srcRect l="9558" r="9009"/>
          <a:stretch/>
        </p:blipFill>
        <p:spPr>
          <a:xfrm>
            <a:off x="6792146" y="3121154"/>
            <a:ext cx="5399854" cy="3736846"/>
          </a:xfrm>
          <a:prstGeom prst="rect">
            <a:avLst/>
          </a:prstGeom>
        </p:spPr>
      </p:pic>
      <p:sp>
        <p:nvSpPr>
          <p:cNvPr id="9" name="TextBox 8">
            <a:extLst>
              <a:ext uri="{FF2B5EF4-FFF2-40B4-BE49-F238E27FC236}">
                <a16:creationId xmlns:a16="http://schemas.microsoft.com/office/drawing/2014/main" id="{8EEF7C03-9410-D372-A619-3D576416DC9C}"/>
              </a:ext>
            </a:extLst>
          </p:cNvPr>
          <p:cNvSpPr txBox="1"/>
          <p:nvPr/>
        </p:nvSpPr>
        <p:spPr>
          <a:xfrm>
            <a:off x="397442" y="3275383"/>
            <a:ext cx="6394704" cy="3670492"/>
          </a:xfrm>
          <a:prstGeom prst="rect">
            <a:avLst/>
          </a:prstGeom>
          <a:noFill/>
        </p:spPr>
        <p:txBody>
          <a:bodyPr wrap="square">
            <a:spAutoFit/>
          </a:bodyPr>
          <a:lstStyle/>
          <a:p>
            <a:pPr marL="457200" marR="0" lvl="0" indent="-228600" algn="l">
              <a:lnSpc>
                <a:spcPct val="107000"/>
              </a:lnSpc>
              <a:spcBef>
                <a:spcPts val="0"/>
              </a:spcBef>
              <a:spcAft>
                <a:spcPts val="800"/>
              </a:spcAft>
              <a:buSzPct val="75000"/>
              <a:buFont typeface="Arial" panose="020B0604020202020204" pitchFamily="34" charset="0"/>
              <a:buChar char="•"/>
              <a:tabLst>
                <a:tab pos="457200" algn="l"/>
              </a:tabLst>
            </a:pPr>
            <a:r>
              <a:rPr lang="en-US" sz="2200" b="1" i="1" kern="100" dirty="0" err="1">
                <a:effectLst/>
                <a:latin typeface="Times New Roman" panose="02020603050405020304" pitchFamily="18" charset="0"/>
                <a:ea typeface="Aptos" panose="020B0004020202020204" pitchFamily="34" charset="0"/>
                <a:cs typeface="Times New Roman" panose="02020603050405020304" pitchFamily="18" charset="0"/>
              </a:rPr>
              <a:t>Saperavi</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produces deeply colored, </a:t>
            </a:r>
            <a:r>
              <a:rPr lang="en-US" sz="2200" dirty="0">
                <a:latin typeface="Times New Roman" panose="02020603050405020304" pitchFamily="18" charset="0"/>
                <a:cs typeface="Times New Roman" panose="02020603050405020304" pitchFamily="18" charset="0"/>
              </a:rPr>
              <a:t>dark skins and flesh produces full-bodied wines of a dark garnet color which are characterized by aromas of ripe red berries and pleasant acidity. Most wines produced from the </a:t>
            </a:r>
            <a:r>
              <a:rPr lang="en-US" sz="2200" dirty="0" err="1">
                <a:latin typeface="Times New Roman" panose="02020603050405020304" pitchFamily="18" charset="0"/>
                <a:cs typeface="Times New Roman" panose="02020603050405020304" pitchFamily="18" charset="0"/>
              </a:rPr>
              <a:t>Saperavi</a:t>
            </a:r>
            <a:r>
              <a:rPr lang="en-US" sz="2200" dirty="0">
                <a:latin typeface="Times New Roman" panose="02020603050405020304" pitchFamily="18" charset="0"/>
                <a:cs typeface="Times New Roman" panose="02020603050405020304" pitchFamily="18" charset="0"/>
              </a:rPr>
              <a:t> grapes are varietal and have a great tendency to age.</a:t>
            </a:r>
          </a:p>
          <a:p>
            <a:pPr marL="457200" indent="-228600" algn="l">
              <a:buFont typeface="Arial" panose="020B0604020202020204" pitchFamily="34" charset="0"/>
              <a:buChar char="•"/>
            </a:pPr>
            <a:r>
              <a:rPr lang="en-US" sz="2200" dirty="0" err="1">
                <a:latin typeface="Times New Roman" panose="02020603050405020304" pitchFamily="18" charset="0"/>
                <a:cs typeface="Times New Roman" panose="02020603050405020304" pitchFamily="18" charset="0"/>
              </a:rPr>
              <a:t>Sapervai</a:t>
            </a:r>
            <a:r>
              <a:rPr lang="en-US" sz="2200" dirty="0">
                <a:latin typeface="Times New Roman" panose="02020603050405020304" pitchFamily="18" charset="0"/>
                <a:cs typeface="Times New Roman" panose="02020603050405020304" pitchFamily="18" charset="0"/>
              </a:rPr>
              <a:t> wines are incredibly versatile and can match a variety of dishes, including delicate fish dishes, stews, grilled meat, or game.</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514350" marR="0" lvl="0" indent="-342900" algn="l">
              <a:lnSpc>
                <a:spcPct val="107000"/>
              </a:lnSpc>
              <a:spcBef>
                <a:spcPts val="0"/>
              </a:spcBef>
              <a:spcAft>
                <a:spcPts val="800"/>
              </a:spcAft>
              <a:buSzPct val="75000"/>
              <a:buFont typeface="Arial" panose="020B0604020202020204" pitchFamily="34" charset="0"/>
              <a:buChar char="•"/>
              <a:tabLst>
                <a:tab pos="457200" algn="l"/>
              </a:tabLst>
            </a:pPr>
            <a:endParaRPr lang="en-US" sz="1800" kern="100" dirty="0">
              <a:effectLst/>
              <a:ea typeface="Aptos" panose="020B0004020202020204" pitchFamily="34" charset="0"/>
            </a:endParaRPr>
          </a:p>
        </p:txBody>
      </p:sp>
    </p:spTree>
    <p:extLst>
      <p:ext uri="{BB962C8B-B14F-4D97-AF65-F5344CB8AC3E}">
        <p14:creationId xmlns:p14="http://schemas.microsoft.com/office/powerpoint/2010/main" val="77105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Georgia: The Birthplace of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746500" y="1560577"/>
            <a:ext cx="8350518" cy="5297423"/>
          </a:xfrm>
        </p:spPr>
        <p:txBody>
          <a:bodyPr>
            <a:normAutofit/>
          </a:bodyPr>
          <a:lstStyle/>
          <a:p>
            <a:pPr marR="0" algn="l">
              <a:lnSpc>
                <a:spcPct val="107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Varietals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l">
              <a:buFont typeface="Arial" panose="020B0604020202020204" pitchFamily="34" charset="0"/>
              <a:buChar char="•"/>
            </a:pPr>
            <a:r>
              <a:rPr lang="en-US" sz="2200" b="1" i="1" dirty="0"/>
              <a:t>Rkatsiteli </a:t>
            </a:r>
            <a:r>
              <a:rPr lang="en-US" sz="2200" dirty="0"/>
              <a:t>is Arguably the most popular white grape in Georgia and possibly one of the oldest grapes in the world, </a:t>
            </a:r>
            <a:r>
              <a:rPr lang="en-US" sz="2200" i="1" dirty="0"/>
              <a:t>Rkatsiteli</a:t>
            </a:r>
            <a:r>
              <a:rPr lang="en-US" sz="2200" dirty="0"/>
              <a:t> is an incredibly versatile variety used in the production of brandy and dry, sparkling, fortified, and dessert wines. </a:t>
            </a:r>
          </a:p>
          <a:p>
            <a:pPr marL="342900" indent="-342900" algn="l">
              <a:buFont typeface="Arial" panose="020B0604020202020204" pitchFamily="34" charset="0"/>
              <a:buChar char="•"/>
            </a:pPr>
            <a:r>
              <a:rPr lang="en-US" sz="2200" dirty="0"/>
              <a:t>Although it is grown in several other European countries, this ancient grape remains one of the flagship Georgian varieties.</a:t>
            </a:r>
          </a:p>
          <a:p>
            <a:pPr marL="342900" indent="-342900" algn="l">
              <a:buFont typeface="Arial" panose="020B0604020202020204" pitchFamily="34" charset="0"/>
              <a:buChar char="•"/>
            </a:pPr>
            <a:r>
              <a:rPr lang="en-US" sz="2200" dirty="0"/>
              <a:t>Although it is grown in other regions, it is native to Kakheti. It is resilient to harsh weather conditions, retains excellent acidity, and achieves high sugars. </a:t>
            </a:r>
          </a:p>
          <a:p>
            <a:pPr marL="342900" indent="-342900" algn="l">
              <a:buFont typeface="Arial" panose="020B0604020202020204" pitchFamily="34" charset="0"/>
              <a:buChar char="•"/>
            </a:pPr>
            <a:r>
              <a:rPr lang="en-US" sz="2200" dirty="0"/>
              <a:t>Dry Rkatsiteli wines are light and refreshing. They tend to have an excellent balance of crisp acidity and sweetness that is complemented by complex and subtly spicy aromas of flowers, green apple, quince, and white peaches.  </a:t>
            </a:r>
          </a:p>
          <a:p>
            <a:pPr algn="l"/>
            <a:endParaRPr lang="en-US" dirty="0"/>
          </a:p>
        </p:txBody>
      </p:sp>
      <p:pic>
        <p:nvPicPr>
          <p:cNvPr id="5" name="Picture 4" descr="A group of wine bottles&#10;&#10;Description automatically generated">
            <a:extLst>
              <a:ext uri="{FF2B5EF4-FFF2-40B4-BE49-F238E27FC236}">
                <a16:creationId xmlns:a16="http://schemas.microsoft.com/office/drawing/2014/main" id="{03E5C8A1-6131-2F1C-5D66-EC6E4C2A3FF7}"/>
              </a:ext>
            </a:extLst>
          </p:cNvPr>
          <p:cNvPicPr>
            <a:picLocks noChangeAspect="1"/>
          </p:cNvPicPr>
          <p:nvPr/>
        </p:nvPicPr>
        <p:blipFill>
          <a:blip r:embed="rId3">
            <a:extLst>
              <a:ext uri="{28A0092B-C50C-407E-A947-70E740481C1C}">
                <a14:useLocalDpi xmlns:a14="http://schemas.microsoft.com/office/drawing/2010/main" val="0"/>
              </a:ext>
            </a:extLst>
          </a:blip>
          <a:srcRect l="30914" r="31996"/>
          <a:stretch/>
        </p:blipFill>
        <p:spPr>
          <a:xfrm>
            <a:off x="0" y="1561601"/>
            <a:ext cx="3485882" cy="5296399"/>
          </a:xfrm>
          <a:prstGeom prst="rect">
            <a:avLst/>
          </a:prstGeom>
        </p:spPr>
      </p:pic>
    </p:spTree>
    <p:extLst>
      <p:ext uri="{BB962C8B-B14F-4D97-AF65-F5344CB8AC3E}">
        <p14:creationId xmlns:p14="http://schemas.microsoft.com/office/powerpoint/2010/main" val="350531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7598535" cy="1681168"/>
          </a:xfrm>
        </p:spPr>
        <p:txBody>
          <a:bodyPr vert="horz" lIns="91440" tIns="45720" rIns="91440" bIns="45720" rtlCol="0" anchor="ctr">
            <a:normAutofit/>
          </a:bodyPr>
          <a:lstStyle/>
          <a:p>
            <a:pPr marL="0" marR="0">
              <a:spcAft>
                <a:spcPts val="800"/>
              </a:spcAft>
            </a:pPr>
            <a:r>
              <a:rPr lang="en-US" sz="4000" b="1" dirty="0">
                <a:effectLst/>
              </a:rPr>
              <a:t>Georgia: </a:t>
            </a:r>
            <a:br>
              <a:rPr lang="en-US" sz="4000" b="1" dirty="0">
                <a:effectLst/>
              </a:rPr>
            </a:br>
            <a:r>
              <a:rPr lang="en-US" sz="4000" b="1" dirty="0">
                <a:effectLst/>
              </a:rPr>
              <a:t>The Birthplace of Wine</a:t>
            </a:r>
            <a:endParaRPr lang="en-US" sz="4000" dirty="0">
              <a:effectLst/>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04799" y="1681168"/>
            <a:ext cx="7177825" cy="5176831"/>
          </a:xfrm>
        </p:spPr>
        <p:txBody>
          <a:bodyPr vert="horz" lIns="91440" tIns="45720" rIns="91440" bIns="45720" rtlCol="0">
            <a:normAutofit/>
          </a:bodyPr>
          <a:lstStyle/>
          <a:p>
            <a:pPr marR="0" algn="l">
              <a:spcBef>
                <a:spcPts val="0"/>
              </a:spcBef>
              <a:spcAft>
                <a:spcPts val="800"/>
              </a:spcAft>
            </a:pPr>
            <a:r>
              <a:rPr lang="en-US" sz="2400" b="1" dirty="0">
                <a:effectLst/>
              </a:rPr>
              <a:t>Varietals</a:t>
            </a:r>
            <a:endParaRPr lang="en-US" sz="2400" dirty="0">
              <a:effectLst/>
            </a:endParaRPr>
          </a:p>
          <a:p>
            <a:pPr marL="342900" indent="-342900" algn="l">
              <a:buFont typeface="Arial" panose="020B0604020202020204" pitchFamily="34" charset="0"/>
              <a:buChar char="•"/>
            </a:pPr>
            <a:r>
              <a:rPr lang="en-US" sz="2200" b="1" i="1" dirty="0"/>
              <a:t>Kisi</a:t>
            </a:r>
            <a:r>
              <a:rPr lang="en-US" sz="2200" dirty="0"/>
              <a:t> is a native Georgian variety that is mainly associated with Kakheti. Like many Georgian grapes, this white variety is also used for classic dry styles and traditional Georgian amber wines made in large clay vessels (</a:t>
            </a:r>
            <a:r>
              <a:rPr lang="en-US" sz="2200" i="1" dirty="0" err="1"/>
              <a:t>qvevri</a:t>
            </a:r>
            <a:r>
              <a:rPr lang="en-US" sz="2200" dirty="0"/>
              <a:t>).</a:t>
            </a:r>
          </a:p>
          <a:p>
            <a:pPr marL="342900" indent="-342900" algn="l">
              <a:buFont typeface="Arial" panose="020B0604020202020204" pitchFamily="34" charset="0"/>
              <a:buChar char="•"/>
            </a:pPr>
            <a:r>
              <a:rPr lang="en-US" sz="2200" dirty="0"/>
              <a:t>The grape is often blended with Rkatsiteli and </a:t>
            </a:r>
            <a:r>
              <a:rPr lang="en-US" sz="2200" dirty="0" err="1"/>
              <a:t>Mtsvane</a:t>
            </a:r>
            <a:r>
              <a:rPr lang="en-US" sz="2200" dirty="0"/>
              <a:t> </a:t>
            </a:r>
            <a:r>
              <a:rPr lang="en-US" sz="2200" dirty="0" err="1"/>
              <a:t>Kakhuri</a:t>
            </a:r>
            <a:r>
              <a:rPr lang="en-US" sz="2200" dirty="0"/>
              <a:t>. </a:t>
            </a:r>
          </a:p>
          <a:p>
            <a:pPr marL="342900" indent="-342900" algn="l">
              <a:buFont typeface="Arial" panose="020B0604020202020204" pitchFamily="34" charset="0"/>
              <a:buChar char="•"/>
            </a:pPr>
            <a:r>
              <a:rPr lang="en-US" sz="2200" dirty="0"/>
              <a:t>By the 2000s, Kisi was almost extinct, but it is slowly being introduced as a local grape with excellent potential. </a:t>
            </a:r>
          </a:p>
          <a:p>
            <a:pPr marL="342900" indent="-342900" algn="l">
              <a:buFont typeface="Arial" panose="020B0604020202020204" pitchFamily="34" charset="0"/>
              <a:buChar char="•"/>
            </a:pPr>
            <a:r>
              <a:rPr lang="en-US" sz="2200" dirty="0"/>
              <a:t>Classic dry wines are crisp and bright. They have a medium body and aromas reminiscent of flowers, citrus fruit, apples, pears, and peaches. </a:t>
            </a:r>
            <a:endParaRPr lang="en-US" sz="2200" dirty="0">
              <a:latin typeface="+mn-lt"/>
              <a:cs typeface="+mn-cs"/>
            </a:endParaRPr>
          </a:p>
        </p:txBody>
      </p:sp>
      <p:pic>
        <p:nvPicPr>
          <p:cNvPr id="6" name="Picture 5" descr="A group of wine bottles&#10;&#10;Description automatically generated">
            <a:extLst>
              <a:ext uri="{FF2B5EF4-FFF2-40B4-BE49-F238E27FC236}">
                <a16:creationId xmlns:a16="http://schemas.microsoft.com/office/drawing/2014/main" id="{8346E8D8-2A42-C868-CEF3-C3BA71A8E7CD}"/>
              </a:ext>
            </a:extLst>
          </p:cNvPr>
          <p:cNvPicPr>
            <a:picLocks noChangeAspect="1"/>
          </p:cNvPicPr>
          <p:nvPr/>
        </p:nvPicPr>
        <p:blipFill>
          <a:blip r:embed="rId2">
            <a:extLst>
              <a:ext uri="{28A0092B-C50C-407E-A947-70E740481C1C}">
                <a14:useLocalDpi xmlns:a14="http://schemas.microsoft.com/office/drawing/2010/main" val="0"/>
              </a:ext>
            </a:extLst>
          </a:blip>
          <a:srcRect l="31810" r="30428"/>
          <a:stretch/>
        </p:blipFill>
        <p:spPr>
          <a:xfrm>
            <a:off x="7598535" y="7565"/>
            <a:ext cx="4590416" cy="6850436"/>
          </a:xfrm>
          <a:prstGeom prst="rect">
            <a:avLst/>
          </a:prstGeom>
        </p:spPr>
      </p:pic>
    </p:spTree>
    <p:extLst>
      <p:ext uri="{BB962C8B-B14F-4D97-AF65-F5344CB8AC3E}">
        <p14:creationId xmlns:p14="http://schemas.microsoft.com/office/powerpoint/2010/main" val="336234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4518210" y="1"/>
            <a:ext cx="7670741" cy="1681168"/>
          </a:xfrm>
        </p:spPr>
        <p:txBody>
          <a:bodyPr vert="horz" lIns="91440" tIns="45720" rIns="91440" bIns="45720" rtlCol="0" anchor="ctr">
            <a:normAutofit/>
          </a:bodyPr>
          <a:lstStyle/>
          <a:p>
            <a:pPr marL="0" marR="0">
              <a:spcAft>
                <a:spcPts val="800"/>
              </a:spcAft>
            </a:pPr>
            <a:r>
              <a:rPr lang="en-US" sz="4000" b="1" dirty="0">
                <a:effectLst/>
              </a:rPr>
              <a:t>Georgia: </a:t>
            </a:r>
            <a:br>
              <a:rPr lang="en-US" sz="4000" b="1" dirty="0">
                <a:effectLst/>
              </a:rPr>
            </a:br>
            <a:r>
              <a:rPr lang="en-US" sz="4000" b="1" dirty="0">
                <a:effectLst/>
              </a:rPr>
              <a:t>The Birthplace of Wine</a:t>
            </a:r>
            <a:endParaRPr lang="en-US" sz="4000" dirty="0">
              <a:effectLst/>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635499" y="1681168"/>
            <a:ext cx="7177825" cy="5176831"/>
          </a:xfrm>
        </p:spPr>
        <p:txBody>
          <a:bodyPr vert="horz" lIns="91440" tIns="45720" rIns="91440" bIns="45720" rtlCol="0">
            <a:normAutofit/>
          </a:bodyPr>
          <a:lstStyle/>
          <a:p>
            <a:pPr marR="0" algn="l">
              <a:spcBef>
                <a:spcPts val="0"/>
              </a:spcBef>
              <a:spcAft>
                <a:spcPts val="800"/>
              </a:spcAft>
            </a:pPr>
            <a:r>
              <a:rPr lang="en-US" sz="2400" b="1" dirty="0">
                <a:effectLst/>
              </a:rPr>
              <a:t>Varietals</a:t>
            </a:r>
            <a:endParaRPr lang="en-US" sz="2400" dirty="0">
              <a:effectLst/>
            </a:endParaRPr>
          </a:p>
          <a:p>
            <a:pPr marL="285750" indent="-285750" algn="l">
              <a:buFont typeface="Arial" panose="020B0604020202020204" pitchFamily="34" charset="0"/>
              <a:buChar char="•"/>
            </a:pPr>
            <a:r>
              <a:rPr lang="en-US" sz="2200" b="1" i="1" dirty="0" err="1"/>
              <a:t>Mtsvane</a:t>
            </a:r>
            <a:r>
              <a:rPr lang="en-US" sz="2200" b="1" i="1" dirty="0"/>
              <a:t> </a:t>
            </a:r>
            <a:r>
              <a:rPr lang="en-US" sz="2200" b="1" i="1" dirty="0" err="1"/>
              <a:t>Kakhuri</a:t>
            </a:r>
            <a:r>
              <a:rPr lang="en-US" sz="2200" dirty="0"/>
              <a:t>, or simply </a:t>
            </a:r>
            <a:r>
              <a:rPr lang="en-US" sz="2200" dirty="0" err="1"/>
              <a:t>Mtsvane</a:t>
            </a:r>
            <a:r>
              <a:rPr lang="en-US" sz="2200" dirty="0"/>
              <a:t>, is an aromatic white grape native to Georgia. </a:t>
            </a:r>
          </a:p>
          <a:p>
            <a:pPr marL="285750" indent="-285750" algn="l">
              <a:buFont typeface="Arial" panose="020B0604020202020204" pitchFamily="34" charset="0"/>
              <a:buChar char="•"/>
            </a:pPr>
            <a:r>
              <a:rPr lang="en-US" sz="2200" dirty="0"/>
              <a:t>The grape produces alcoholic and tannic white wines. It is mainly found in Kakheti, where it is used in varietals and blends and several regional appellations.</a:t>
            </a:r>
          </a:p>
          <a:p>
            <a:pPr marL="285750" indent="-285750" algn="l">
              <a:buFont typeface="Arial" panose="020B0604020202020204" pitchFamily="34" charset="0"/>
              <a:buChar char="•"/>
            </a:pPr>
            <a:br>
              <a:rPr lang="en-US" sz="2200" dirty="0"/>
            </a:br>
            <a:r>
              <a:rPr lang="en-US" sz="2200" dirty="0"/>
              <a:t>Although suitable for various styles, it is primarily used for dry wines and traditional wines made in </a:t>
            </a:r>
            <a:r>
              <a:rPr lang="en-US" sz="2200" dirty="0" err="1"/>
              <a:t>qvevri</a:t>
            </a:r>
            <a:r>
              <a:rPr lang="en-US" sz="2200" dirty="0"/>
              <a:t>—terracotta pots used for fermentation and maturation. </a:t>
            </a:r>
          </a:p>
          <a:p>
            <a:pPr marL="285750" indent="-285750" algn="l">
              <a:buFont typeface="Arial" panose="020B0604020202020204" pitchFamily="34" charset="0"/>
              <a:buChar char="•"/>
            </a:pPr>
            <a:r>
              <a:rPr lang="en-US" sz="2200" dirty="0"/>
              <a:t>Dry white wines made from </a:t>
            </a:r>
            <a:r>
              <a:rPr lang="en-US" sz="2200" dirty="0" err="1"/>
              <a:t>Mtsvane</a:t>
            </a:r>
            <a:r>
              <a:rPr lang="en-US" sz="2200" dirty="0"/>
              <a:t> are fresh and light. They will usually have aromas reminiscent of white and yellow fruit, flowers, and citrus, often accompanied by herbal and mineral notes.  </a:t>
            </a:r>
            <a:endParaRPr lang="en-US" sz="2200" dirty="0">
              <a:latin typeface="+mn-lt"/>
              <a:cs typeface="+mn-cs"/>
            </a:endParaRPr>
          </a:p>
        </p:txBody>
      </p:sp>
      <p:pic>
        <p:nvPicPr>
          <p:cNvPr id="5" name="Picture 4" descr="A group of wine bottles in a field&#10;&#10;Description automatically generated">
            <a:extLst>
              <a:ext uri="{FF2B5EF4-FFF2-40B4-BE49-F238E27FC236}">
                <a16:creationId xmlns:a16="http://schemas.microsoft.com/office/drawing/2014/main" id="{CC331DD6-CA52-81F6-BC15-601EF3E8061A}"/>
              </a:ext>
            </a:extLst>
          </p:cNvPr>
          <p:cNvPicPr>
            <a:picLocks noChangeAspect="1"/>
          </p:cNvPicPr>
          <p:nvPr/>
        </p:nvPicPr>
        <p:blipFill>
          <a:blip r:embed="rId3">
            <a:extLst>
              <a:ext uri="{28A0092B-C50C-407E-A947-70E740481C1C}">
                <a14:useLocalDpi xmlns:a14="http://schemas.microsoft.com/office/drawing/2010/main" val="0"/>
              </a:ext>
            </a:extLst>
          </a:blip>
          <a:srcRect l="31878" r="30995"/>
          <a:stretch/>
        </p:blipFill>
        <p:spPr>
          <a:xfrm>
            <a:off x="-1" y="0"/>
            <a:ext cx="4518211" cy="6857999"/>
          </a:xfrm>
          <a:prstGeom prst="rect">
            <a:avLst/>
          </a:prstGeom>
        </p:spPr>
      </p:pic>
    </p:spTree>
    <p:extLst>
      <p:ext uri="{BB962C8B-B14F-4D97-AF65-F5344CB8AC3E}">
        <p14:creationId xmlns:p14="http://schemas.microsoft.com/office/powerpoint/2010/main" val="284935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Georgia: The Birthplace of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10997184" cy="5297423"/>
          </a:xfrm>
        </p:spPr>
        <p:txBody>
          <a:bodyPr>
            <a:normAutofit/>
          </a:bodyPr>
          <a:lstStyle/>
          <a:p>
            <a:pPr marL="0" marR="0" algn="l">
              <a:lnSpc>
                <a:spcPct val="107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200" b="1" dirty="0"/>
              <a:t>Pheasant’s Tears</a:t>
            </a:r>
            <a:r>
              <a:rPr lang="en-US" sz="2200" dirty="0"/>
              <a:t>, set in a building that’s over 300 years old, enjoys a reputation as one of Georgia’s finest dining establishments.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200" dirty="0"/>
              <a:t>It was opened by John Wurdeman, an American artist who discovered Georgia during his art studies in Moscow. Wurdeman has played a pivotal role in both preserving and revitalizing Georgia’s ancient winemaking traditions.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200" dirty="0"/>
              <a:t>His organic, unfiltered wines, fermented and aged in </a:t>
            </a:r>
            <a:r>
              <a:rPr lang="en-US" sz="2200" dirty="0" err="1"/>
              <a:t>Qvevri</a:t>
            </a:r>
            <a:r>
              <a:rPr lang="en-US" sz="2200" dirty="0"/>
              <a:t>, </a:t>
            </a:r>
            <a:br>
              <a:rPr lang="en-US" sz="2200" dirty="0"/>
            </a:br>
            <a:r>
              <a:rPr lang="en-US" sz="2200" dirty="0"/>
              <a:t>have garnered international attention. The restaurant, helmed </a:t>
            </a:r>
            <a:br>
              <a:rPr lang="en-US" sz="2200" dirty="0"/>
            </a:br>
            <a:r>
              <a:rPr lang="en-US" sz="2200" dirty="0"/>
              <a:t>by chef Gia </a:t>
            </a:r>
            <a:r>
              <a:rPr lang="en-US" sz="2200" dirty="0" err="1"/>
              <a:t>Rokashvili</a:t>
            </a:r>
            <a:r>
              <a:rPr lang="en-US" sz="2200" dirty="0"/>
              <a:t>, offers a unique dining experience </a:t>
            </a:r>
            <a:br>
              <a:rPr lang="en-US" sz="2200" dirty="0"/>
            </a:br>
            <a:r>
              <a:rPr lang="en-US" sz="2200" dirty="0"/>
              <a:t>with no fixed menu; instead, </a:t>
            </a:r>
            <a:r>
              <a:rPr lang="en-US" sz="2200" dirty="0" err="1"/>
              <a:t>Rokashvili</a:t>
            </a:r>
            <a:r>
              <a:rPr lang="en-US" sz="2200" dirty="0"/>
              <a:t> crafts daily culinary </a:t>
            </a:r>
            <a:br>
              <a:rPr lang="en-US" sz="2200" dirty="0"/>
            </a:br>
            <a:r>
              <a:rPr lang="en-US" sz="2200" dirty="0"/>
              <a:t>creations using fresh, local market produce..</a:t>
            </a:r>
          </a:p>
        </p:txBody>
      </p:sp>
      <p:pic>
        <p:nvPicPr>
          <p:cNvPr id="5" name="Picture 4" descr="A field of plants with the sun shining through&#10;&#10;Description automatically generated">
            <a:extLst>
              <a:ext uri="{FF2B5EF4-FFF2-40B4-BE49-F238E27FC236}">
                <a16:creationId xmlns:a16="http://schemas.microsoft.com/office/drawing/2014/main" id="{B4BAAF4F-4C3C-11D0-BC19-086813E59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3644590"/>
            <a:ext cx="4267200" cy="3213410"/>
          </a:xfrm>
          <a:prstGeom prst="rect">
            <a:avLst/>
          </a:prstGeom>
        </p:spPr>
      </p:pic>
    </p:spTree>
    <p:extLst>
      <p:ext uri="{BB962C8B-B14F-4D97-AF65-F5344CB8AC3E}">
        <p14:creationId xmlns:p14="http://schemas.microsoft.com/office/powerpoint/2010/main" val="940542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Georgia: The Birthplace of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11137392" cy="1438655"/>
          </a:xfrm>
        </p:spPr>
        <p:txBody>
          <a:bodyPr>
            <a:normAutofit/>
          </a:bodyPr>
          <a:lstStyle/>
          <a:p>
            <a:pPr marL="0" marR="0" algn="l">
              <a:lnSpc>
                <a:spcPct val="107000"/>
              </a:lnSpc>
              <a:spcBef>
                <a:spcPts val="0"/>
              </a:spcBef>
              <a:spcAft>
                <a:spcPts val="800"/>
              </a:spcAft>
            </a:pPr>
            <a:r>
              <a:rPr lang="en-US" sz="2200" b="1" kern="100" dirty="0">
                <a:effectLst/>
                <a:ea typeface="Aptos" panose="020B0004020202020204" pitchFamily="34" charset="0"/>
              </a:rPr>
              <a:t>Notable Wineries</a:t>
            </a:r>
            <a:endParaRPr lang="en-US" sz="2200" kern="100" dirty="0">
              <a:effectLst/>
              <a:ea typeface="Aptos" panose="020B0004020202020204" pitchFamily="34" charset="0"/>
            </a:endParaRPr>
          </a:p>
          <a:p>
            <a:pPr marL="342900" indent="-342900" algn="l">
              <a:buFont typeface="Arial" panose="020B0604020202020204" pitchFamily="34" charset="0"/>
              <a:buChar char="•"/>
            </a:pPr>
            <a:r>
              <a:rPr lang="en-US" sz="2200" b="1" dirty="0"/>
              <a:t>Schuchmann Winery </a:t>
            </a:r>
            <a:r>
              <a:rPr lang="en-US" sz="2200" dirty="0"/>
              <a:t>was the biggest and most commercial winery in Georgia. It produces 1.5 million bottles of wine per year and has an incredible on-site restaurant, hotel, and spa. </a:t>
            </a:r>
          </a:p>
        </p:txBody>
      </p:sp>
      <p:pic>
        <p:nvPicPr>
          <p:cNvPr id="6" name="Picture 5" descr="A bottle and glass of wine&#10;&#10;Description automatically generated">
            <a:extLst>
              <a:ext uri="{FF2B5EF4-FFF2-40B4-BE49-F238E27FC236}">
                <a16:creationId xmlns:a16="http://schemas.microsoft.com/office/drawing/2014/main" id="{454A176C-5C49-1E28-6D82-85C8B22AEF68}"/>
              </a:ext>
            </a:extLst>
          </p:cNvPr>
          <p:cNvPicPr>
            <a:picLocks noChangeAspect="1"/>
          </p:cNvPicPr>
          <p:nvPr/>
        </p:nvPicPr>
        <p:blipFill>
          <a:blip r:embed="rId2">
            <a:extLst>
              <a:ext uri="{28A0092B-C50C-407E-A947-70E740481C1C}">
                <a14:useLocalDpi xmlns:a14="http://schemas.microsoft.com/office/drawing/2010/main" val="0"/>
              </a:ext>
            </a:extLst>
          </a:blip>
          <a:srcRect l="14778" r="17889"/>
          <a:stretch/>
        </p:blipFill>
        <p:spPr>
          <a:xfrm>
            <a:off x="0" y="2844800"/>
            <a:ext cx="4567135" cy="4013200"/>
          </a:xfrm>
          <a:prstGeom prst="rect">
            <a:avLst/>
          </a:prstGeom>
        </p:spPr>
      </p:pic>
      <p:sp>
        <p:nvSpPr>
          <p:cNvPr id="8" name="TextBox 7">
            <a:extLst>
              <a:ext uri="{FF2B5EF4-FFF2-40B4-BE49-F238E27FC236}">
                <a16:creationId xmlns:a16="http://schemas.microsoft.com/office/drawing/2014/main" id="{88B786A7-3C97-9264-1BA2-CC0E62356F32}"/>
              </a:ext>
            </a:extLst>
          </p:cNvPr>
          <p:cNvSpPr txBox="1"/>
          <p:nvPr/>
        </p:nvSpPr>
        <p:spPr>
          <a:xfrm>
            <a:off x="4567135" y="2844800"/>
            <a:ext cx="7539521" cy="3816429"/>
          </a:xfrm>
          <a:prstGeom prst="rect">
            <a:avLst/>
          </a:prstGeom>
          <a:noFill/>
        </p:spPr>
        <p:txBody>
          <a:bodyPr wrap="square">
            <a:spAutoFit/>
          </a:bodyPr>
          <a:lstStyle/>
          <a:p>
            <a:pPr marL="342900" indent="-342900" algn="l">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Schuchmann produces two types of wine — producing around 70% of their wine via the “European” using stainless steel drums, and the other 30% using the traditional Georgian </a:t>
            </a:r>
            <a:r>
              <a:rPr lang="en-US" sz="2200" dirty="0" err="1">
                <a:latin typeface="Times New Roman" panose="02020603050405020304" pitchFamily="18" charset="0"/>
                <a:cs typeface="Times New Roman" panose="02020603050405020304" pitchFamily="18" charset="0"/>
              </a:rPr>
              <a:t>qvevri</a:t>
            </a:r>
            <a:r>
              <a:rPr lang="en-US" sz="2200" dirty="0">
                <a:latin typeface="Times New Roman" panose="02020603050405020304" pitchFamily="18" charset="0"/>
                <a:cs typeface="Times New Roman" panose="02020603050405020304" pitchFamily="18" charset="0"/>
              </a:rPr>
              <a:t> method. </a:t>
            </a:r>
          </a:p>
          <a:p>
            <a:pPr marL="342900" indent="-342900" algn="l">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name “orange wine” does not refer to the flavor but simply the color of the wine which is a result of the way in which it is matured and fermented in the </a:t>
            </a:r>
            <a:r>
              <a:rPr lang="en-US" sz="2200" dirty="0" err="1">
                <a:latin typeface="Times New Roman" panose="02020603050405020304" pitchFamily="18" charset="0"/>
                <a:cs typeface="Times New Roman" panose="02020603050405020304" pitchFamily="18" charset="0"/>
              </a:rPr>
              <a:t>qvevris</a:t>
            </a:r>
            <a:r>
              <a:rPr lang="en-US" sz="2200" dirty="0">
                <a:latin typeface="Times New Roman" panose="02020603050405020304" pitchFamily="18" charset="0"/>
                <a:cs typeface="Times New Roman" panose="02020603050405020304" pitchFamily="18" charset="0"/>
              </a:rPr>
              <a:t>. </a:t>
            </a:r>
          </a:p>
          <a:p>
            <a:pPr marL="342900" indent="-342900" algn="l">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method uses white grapes — by allowing the juice to maintain contact with the skins of the grapes during the fermentation process, a deep amber or orange color is produced, in much the same way red grapes produce rosé.</a:t>
            </a:r>
          </a:p>
        </p:txBody>
      </p:sp>
    </p:spTree>
    <p:extLst>
      <p:ext uri="{BB962C8B-B14F-4D97-AF65-F5344CB8AC3E}">
        <p14:creationId xmlns:p14="http://schemas.microsoft.com/office/powerpoint/2010/main" val="3357193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382</TotalTime>
  <Words>2495</Words>
  <Application>Microsoft Office PowerPoint</Application>
  <PresentationFormat>Widescreen</PresentationFormat>
  <Paragraphs>128</Paragraphs>
  <Slides>23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Symbol</vt:lpstr>
      <vt:lpstr>Times New Roman</vt:lpstr>
      <vt:lpstr>Office Theme</vt:lpstr>
      <vt:lpstr>Lesser-Recognized Wine Regions of the World Pt 1 Presented by: Marc Silver </vt:lpstr>
      <vt:lpstr>Hidden Gems in Viticulture</vt:lpstr>
      <vt:lpstr>Georgia: The Birthplace of Wine</vt:lpstr>
      <vt:lpstr>Georgia: The Birthplace of Wine</vt:lpstr>
      <vt:lpstr>Georgia: The Birthplace of Wine</vt:lpstr>
      <vt:lpstr>Georgia:  The Birthplace of Wine</vt:lpstr>
      <vt:lpstr>Georgia:  The Birthplace of Wine</vt:lpstr>
      <vt:lpstr>Georgia: The Birthplace of Wine</vt:lpstr>
      <vt:lpstr>Georgia: The Birthplace of Wine</vt:lpstr>
      <vt:lpstr>Lebanon: A Resilient Winemaking Tradition</vt:lpstr>
      <vt:lpstr>Lebanon: A Resilient Winemaking Tradition</vt:lpstr>
      <vt:lpstr>Lebanon: A Resilient Winemaking Tradition</vt:lpstr>
      <vt:lpstr>Lebanon: A Resilient Winemaking Tradition</vt:lpstr>
      <vt:lpstr>Tasmania, Australia:  The Cool-Climate Contender</vt:lpstr>
      <vt:lpstr>Tasmania, Australia:  The Cool-Climate Contender</vt:lpstr>
      <vt:lpstr>Tasmania, Australia</vt:lpstr>
      <vt:lpstr>Tasmania, Australia</vt:lpstr>
      <vt:lpstr>Tasmania, Australia</vt:lpstr>
      <vt:lpstr>Switzerland:  A Hidden Alpine Treasure</vt:lpstr>
      <vt:lpstr>Switzerland</vt:lpstr>
      <vt:lpstr>Conclusion</vt:lpstr>
      <vt:lpstr>Acknowledgement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25</cp:revision>
  <dcterms:created xsi:type="dcterms:W3CDTF">2024-07-15T00:09:41Z</dcterms:created>
  <dcterms:modified xsi:type="dcterms:W3CDTF">2024-09-23T19:11:14Z</dcterms:modified>
</cp:coreProperties>
</file>