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1_CB5D597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2" r:id="rId3"/>
    <p:sldId id="298" r:id="rId4"/>
    <p:sldId id="308" r:id="rId5"/>
    <p:sldId id="307" r:id="rId6"/>
    <p:sldId id="261" r:id="rId7"/>
    <p:sldId id="316" r:id="rId8"/>
    <p:sldId id="317" r:id="rId9"/>
    <p:sldId id="291" r:id="rId10"/>
    <p:sldId id="293" r:id="rId11"/>
    <p:sldId id="294" r:id="rId12"/>
    <p:sldId id="321" r:id="rId13"/>
    <p:sldId id="318" r:id="rId14"/>
    <p:sldId id="322" r:id="rId15"/>
    <p:sldId id="319" r:id="rId16"/>
    <p:sldId id="320" r:id="rId17"/>
    <p:sldId id="309" r:id="rId18"/>
    <p:sldId id="334" r:id="rId19"/>
    <p:sldId id="336" r:id="rId20"/>
    <p:sldId id="335" r:id="rId21"/>
    <p:sldId id="313" r:id="rId22"/>
    <p:sldId id="333" r:id="rId23"/>
    <p:sldId id="338" r:id="rId24"/>
    <p:sldId id="337" r:id="rId25"/>
    <p:sldId id="330" r:id="rId26"/>
    <p:sldId id="312" r:id="rId27"/>
    <p:sldId id="323" r:id="rId28"/>
    <p:sldId id="324" r:id="rId29"/>
    <p:sldId id="325" r:id="rId30"/>
    <p:sldId id="314" r:id="rId31"/>
    <p:sldId id="331" r:id="rId32"/>
    <p:sldId id="315" r:id="rId33"/>
    <p:sldId id="326" r:id="rId34"/>
    <p:sldId id="327" r:id="rId35"/>
    <p:sldId id="328" r:id="rId36"/>
    <p:sldId id="332" r:id="rId37"/>
    <p:sldId id="329" r:id="rId38"/>
    <p:sldId id="304"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7" autoAdjust="0"/>
    <p:restoredTop sz="87768" autoAdjust="0"/>
  </p:normalViewPr>
  <p:slideViewPr>
    <p:cSldViewPr snapToGrid="0" showGuides="1">
      <p:cViewPr varScale="1">
        <p:scale>
          <a:sx n="73" d="100"/>
          <a:sy n="73" d="100"/>
        </p:scale>
        <p:origin x="996" y="78"/>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modernComment_141_CB5D597E.xml><?xml version="1.0" encoding="utf-8"?>
<p188:cmLst xmlns:a="http://schemas.openxmlformats.org/drawingml/2006/main" xmlns:r="http://schemas.openxmlformats.org/officeDocument/2006/relationships" xmlns:p188="http://schemas.microsoft.com/office/powerpoint/2018/8/main">
  <p188:cm id="{C887D01B-1C63-4ED7-BA54-BE02B5A2E348}" authorId="{5A6809BF-033D-8017-B196-2FD9BEB1A563}" created="2024-10-19T19:28:34.329">
    <ac:deMkLst xmlns:ac="http://schemas.microsoft.com/office/drawing/2013/main/command">
      <pc:docMk xmlns:pc="http://schemas.microsoft.com/office/powerpoint/2013/main/command"/>
      <pc:sldMk xmlns:pc="http://schemas.microsoft.com/office/powerpoint/2013/main/command" cId="3411892606" sldId="321"/>
      <ac:spMk id="3" creationId="{31181A93-A47D-92E2-005D-29FE84022404}"/>
    </ac:deMkLst>
    <p188:txBody>
      <a:bodyPr/>
      <a:lstStyle/>
      <a:p>
        <a:r>
          <a:rPr lang="en-US"/>
          <a:t>The hot daytime temperatures ripen the grapes fully, while the cool nights retain freshness and acidity. The wines from this region are known for their bold structure, deep fruit flavors, and excellent aging potential.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a:p>
        </p:txBody>
      </p:sp>
    </p:spTree>
    <p:extLst>
      <p:ext uri="{BB962C8B-B14F-4D97-AF65-F5344CB8AC3E}">
        <p14:creationId xmlns:p14="http://schemas.microsoft.com/office/powerpoint/2010/main" val="332445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a:p>
        </p:txBody>
      </p:sp>
    </p:spTree>
    <p:extLst>
      <p:ext uri="{BB962C8B-B14F-4D97-AF65-F5344CB8AC3E}">
        <p14:creationId xmlns:p14="http://schemas.microsoft.com/office/powerpoint/2010/main" val="371177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a:p>
        </p:txBody>
      </p:sp>
    </p:spTree>
    <p:extLst>
      <p:ext uri="{BB962C8B-B14F-4D97-AF65-F5344CB8AC3E}">
        <p14:creationId xmlns:p14="http://schemas.microsoft.com/office/powerpoint/2010/main" val="51884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a:p>
        </p:txBody>
      </p:sp>
    </p:spTree>
    <p:extLst>
      <p:ext uri="{BB962C8B-B14F-4D97-AF65-F5344CB8AC3E}">
        <p14:creationId xmlns:p14="http://schemas.microsoft.com/office/powerpoint/2010/main" val="134515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34</a:t>
            </a:fld>
            <a:endParaRPr lang="en-US"/>
          </a:p>
        </p:txBody>
      </p:sp>
    </p:spTree>
    <p:extLst>
      <p:ext uri="{BB962C8B-B14F-4D97-AF65-F5344CB8AC3E}">
        <p14:creationId xmlns:p14="http://schemas.microsoft.com/office/powerpoint/2010/main" val="265684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35</a:t>
            </a:fld>
            <a:endParaRPr lang="en-US"/>
          </a:p>
        </p:txBody>
      </p:sp>
    </p:spTree>
    <p:extLst>
      <p:ext uri="{BB962C8B-B14F-4D97-AF65-F5344CB8AC3E}">
        <p14:creationId xmlns:p14="http://schemas.microsoft.com/office/powerpoint/2010/main" val="237216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38</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10/19/2024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10/19/2024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41_CB5D597E.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Rows of wine barrels in a cellar&#10;&#10;Description automatically generated">
            <a:extLst>
              <a:ext uri="{FF2B5EF4-FFF2-40B4-BE49-F238E27FC236}">
                <a16:creationId xmlns:a16="http://schemas.microsoft.com/office/drawing/2014/main" id="{9CB8F859-1DF8-CA47-3EE2-969582BFEF2A}"/>
              </a:ext>
            </a:extLst>
          </p:cNvPr>
          <p:cNvPicPr>
            <a:picLocks noChangeAspect="1"/>
          </p:cNvPicPr>
          <p:nvPr/>
        </p:nvPicPr>
        <p:blipFill>
          <a:blip r:embed="rId3">
            <a:extLst>
              <a:ext uri="{28A0092B-C50C-407E-A947-70E740481C1C}">
                <a14:useLocalDpi xmlns:a14="http://schemas.microsoft.com/office/drawing/2010/main" val="0"/>
              </a:ext>
            </a:extLst>
          </a:blip>
          <a:srcRect l="2387" t="18718" r="2387" b="6218"/>
          <a:stretch/>
        </p:blipFill>
        <p:spPr>
          <a:xfrm>
            <a:off x="0" y="-339784"/>
            <a:ext cx="12192000" cy="7197784"/>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160638"/>
            <a:ext cx="12192000" cy="4427838"/>
          </a:xfrm>
        </p:spPr>
        <p:txBody>
          <a:bodyPr anchor="ctr">
            <a:noAutofit/>
          </a:bodyPr>
          <a:lstStyle/>
          <a:p>
            <a:r>
              <a:rPr lang="en-US" sz="6000" b="1" kern="100" dirty="0">
                <a:solidFill>
                  <a:schemeClr val="bg1"/>
                </a:solidFill>
                <a:effectLst>
                  <a:outerShdw blurRad="38100" dist="38100" dir="2700000" algn="tl">
                    <a:srgbClr val="000000">
                      <a:alpha val="43137"/>
                    </a:srgbClr>
                  </a:outerShdw>
                </a:effectLst>
                <a:ea typeface="Aptos" panose="020B0004020202020204" pitchFamily="34" charset="0"/>
              </a:rPr>
              <a:t>An Introduction to </a:t>
            </a:r>
            <a:br>
              <a:rPr lang="en-US" sz="6000" b="1" kern="100" dirty="0">
                <a:solidFill>
                  <a:schemeClr val="bg1"/>
                </a:solidFill>
                <a:effectLst>
                  <a:outerShdw blurRad="38100" dist="38100" dir="2700000" algn="tl">
                    <a:srgbClr val="000000">
                      <a:alpha val="43137"/>
                    </a:srgbClr>
                  </a:outerShdw>
                </a:effectLst>
                <a:ea typeface="Aptos" panose="020B0004020202020204" pitchFamily="34" charset="0"/>
              </a:rPr>
            </a:br>
            <a:r>
              <a:rPr lang="en-US" sz="6000" b="1" kern="100" dirty="0">
                <a:solidFill>
                  <a:schemeClr val="bg1"/>
                </a:solidFill>
                <a:effectLst>
                  <a:outerShdw blurRad="38100" dist="38100" dir="2700000" algn="tl">
                    <a:srgbClr val="000000">
                      <a:alpha val="43137"/>
                    </a:srgbClr>
                  </a:outerShdw>
                </a:effectLst>
                <a:ea typeface="Aptos" panose="020B0004020202020204" pitchFamily="34" charset="0"/>
              </a:rPr>
              <a:t>Wine in </a:t>
            </a:r>
            <a:r>
              <a:rPr lang="en-US" sz="6000" b="1" dirty="0">
                <a:solidFill>
                  <a:schemeClr val="bg1"/>
                </a:solidFill>
                <a:effectLst>
                  <a:outerShdw blurRad="38100" dist="38100" dir="2700000" algn="tl">
                    <a:srgbClr val="000000">
                      <a:alpha val="43137"/>
                    </a:srgbClr>
                  </a:outerShdw>
                </a:effectLst>
                <a:ea typeface="Aptos" panose="020B0004020202020204" pitchFamily="34" charset="0"/>
              </a:rPr>
              <a:t>Lebanon</a:t>
            </a:r>
            <a:br>
              <a:rPr lang="en-US" sz="6000" kern="100" dirty="0">
                <a:solidFill>
                  <a:schemeClr val="bg1"/>
                </a:solidFill>
                <a:effectLst>
                  <a:outerShdw blurRad="38100" dist="38100" dir="2700000" algn="tl">
                    <a:srgbClr val="000000">
                      <a:alpha val="43137"/>
                    </a:srgbClr>
                  </a:outerShdw>
                </a:effectLst>
                <a:ea typeface="Aptos" panose="020B0004020202020204" pitchFamily="34" charset="0"/>
              </a:rPr>
            </a:br>
            <a:br>
              <a:rPr lang="en-US" sz="18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serif"/>
              </a:rPr>
              <a:t>Presented by</a:t>
            </a:r>
            <a:br>
              <a:rPr lang="en-US" sz="2800"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latin typeface="Times New Roman, serif"/>
              </a:rPr>
              <a:t>Marc Silver</a:t>
            </a:r>
            <a:endParaRPr lang="en-US" sz="60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Lebanon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94817"/>
            <a:ext cx="7571232" cy="5297423"/>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 may be a small country, but its diverse geography and Mediterranean climate make it an ideal location for growing a wide variety of grapes.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following regions represent the heart of Lebanese wine production, ranked by their significance in production volume and unique characteristics.</a:t>
            </a:r>
          </a:p>
          <a:p>
            <a:pPr marL="914400" indent="-573088" algn="l">
              <a:lnSpc>
                <a:spcPct val="115000"/>
              </a:lnSpc>
              <a:spcBef>
                <a:spcPts val="0"/>
              </a:spcBef>
              <a:spcAft>
                <a:spcPts val="800"/>
              </a:spcAft>
              <a:buFont typeface="+mj-lt"/>
              <a:buAutoNum type="arabicPeriod"/>
            </a:pPr>
            <a:r>
              <a:rPr lang="en-US" sz="2400" b="1" kern="100" dirty="0" err="1">
                <a:effectLst/>
                <a:ea typeface="Aptos" panose="020B0004020202020204" pitchFamily="34" charset="0"/>
              </a:rPr>
              <a:t>Bekaa</a:t>
            </a:r>
            <a:r>
              <a:rPr lang="en-US" sz="2400" b="1" kern="100" dirty="0">
                <a:effectLst/>
                <a:ea typeface="Aptos" panose="020B0004020202020204" pitchFamily="34" charset="0"/>
              </a:rPr>
              <a:t> Valley</a:t>
            </a:r>
            <a:endParaRPr lang="en-US" sz="2400" kern="100" dirty="0">
              <a:effectLst/>
              <a:ea typeface="Aptos" panose="020B0004020202020204" pitchFamily="34" charset="0"/>
            </a:endParaRPr>
          </a:p>
          <a:p>
            <a:pPr marL="914400" indent="-573088" algn="l">
              <a:lnSpc>
                <a:spcPct val="115000"/>
              </a:lnSpc>
              <a:spcBef>
                <a:spcPts val="0"/>
              </a:spcBef>
              <a:spcAft>
                <a:spcPts val="800"/>
              </a:spcAft>
              <a:buFont typeface="+mj-lt"/>
              <a:buAutoNum type="arabicPeriod"/>
            </a:pPr>
            <a:r>
              <a:rPr lang="en-US" sz="2400" b="1" kern="100" dirty="0" err="1">
                <a:effectLst/>
                <a:ea typeface="Aptos" panose="020B0004020202020204" pitchFamily="34" charset="0"/>
              </a:rPr>
              <a:t>Batroun</a:t>
            </a:r>
            <a:r>
              <a:rPr lang="en-US" sz="2400" b="1" kern="100" dirty="0">
                <a:effectLst/>
                <a:ea typeface="Aptos" panose="020B0004020202020204" pitchFamily="34" charset="0"/>
              </a:rPr>
              <a:t> (North Lebanon)</a:t>
            </a:r>
            <a:endParaRPr lang="en-US" sz="2400" kern="100" dirty="0">
              <a:effectLst/>
              <a:ea typeface="Aptos" panose="020B0004020202020204" pitchFamily="34" charset="0"/>
            </a:endParaRPr>
          </a:p>
          <a:p>
            <a:pPr marL="914400" indent="-573088" algn="l">
              <a:lnSpc>
                <a:spcPct val="115000"/>
              </a:lnSpc>
              <a:spcBef>
                <a:spcPts val="0"/>
              </a:spcBef>
              <a:spcAft>
                <a:spcPts val="800"/>
              </a:spcAft>
              <a:buFont typeface="+mj-lt"/>
              <a:buAutoNum type="arabicPeriod"/>
            </a:pPr>
            <a:r>
              <a:rPr lang="en-US" sz="2400" b="1" kern="100" dirty="0">
                <a:effectLst/>
                <a:ea typeface="Aptos" panose="020B0004020202020204" pitchFamily="34" charset="0"/>
              </a:rPr>
              <a:t>Mount Lebanon</a:t>
            </a:r>
            <a:endParaRPr lang="en-US" sz="2400" kern="100" dirty="0">
              <a:effectLst/>
              <a:ea typeface="Aptos" panose="020B0004020202020204" pitchFamily="34" charset="0"/>
            </a:endParaRPr>
          </a:p>
          <a:p>
            <a:pPr marL="914400" indent="-573088" algn="l">
              <a:lnSpc>
                <a:spcPct val="115000"/>
              </a:lnSpc>
              <a:spcBef>
                <a:spcPts val="0"/>
              </a:spcBef>
              <a:spcAft>
                <a:spcPts val="800"/>
              </a:spcAft>
              <a:buFont typeface="+mj-lt"/>
              <a:buAutoNum type="arabicPeriod"/>
            </a:pPr>
            <a:r>
              <a:rPr lang="en-US" sz="2400" b="1" kern="100" dirty="0">
                <a:effectLst/>
                <a:ea typeface="Aptos" panose="020B0004020202020204" pitchFamily="34" charset="0"/>
              </a:rPr>
              <a:t>South Lebanon</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a:p>
            <a:pPr algn="l"/>
            <a:endParaRPr lang="en-US" dirty="0"/>
          </a:p>
        </p:txBody>
      </p:sp>
      <p:pic>
        <p:nvPicPr>
          <p:cNvPr id="5" name="Picture 4" descr="A map of lebanon with different colored areas&#10;&#10;Description automatically generated">
            <a:extLst>
              <a:ext uri="{FF2B5EF4-FFF2-40B4-BE49-F238E27FC236}">
                <a16:creationId xmlns:a16="http://schemas.microsoft.com/office/drawing/2014/main" id="{178F6EF4-013B-6081-DF0D-A00ABB3DA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640" y="1242788"/>
            <a:ext cx="4023360" cy="5615211"/>
          </a:xfrm>
          <a:prstGeom prst="rect">
            <a:avLst/>
          </a:prstGeom>
        </p:spPr>
      </p:pic>
    </p:spTree>
    <p:extLst>
      <p:ext uri="{BB962C8B-B14F-4D97-AF65-F5344CB8AC3E}">
        <p14:creationId xmlns:p14="http://schemas.microsoft.com/office/powerpoint/2010/main" val="31955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Lebanon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11472672" cy="2036063"/>
          </a:xfrm>
        </p:spPr>
        <p:txBody>
          <a:bodyPr>
            <a:normAutofit fontScale="92500" lnSpcReduction="10000"/>
          </a:bodyPr>
          <a:lstStyle/>
          <a:p>
            <a:pPr marR="0" algn="l">
              <a:lnSpc>
                <a:spcPct val="115000"/>
              </a:lnSpc>
              <a:spcBef>
                <a:spcPts val="0"/>
              </a:spcBef>
              <a:spcAft>
                <a:spcPts val="800"/>
              </a:spcAft>
            </a:pPr>
            <a:r>
              <a:rPr lang="en-US" sz="2400" b="1" kern="100" dirty="0" err="1">
                <a:effectLst/>
                <a:ea typeface="Aptos" panose="020B0004020202020204" pitchFamily="34" charset="0"/>
              </a:rPr>
              <a:t>Bekaa</a:t>
            </a:r>
            <a:r>
              <a:rPr lang="en-US" sz="2400" b="1" kern="100" dirty="0">
                <a:effectLst/>
                <a:ea typeface="Aptos" panose="020B0004020202020204" pitchFamily="34" charset="0"/>
              </a:rPr>
              <a:t> Valley</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is undoubtedly the epicenter of Lebanon’s wine production, accounting for over 80% of the country’s vineyards.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This fertile plateau lies between Mount Lebanon and the Anti-Lebanon mountains, creating a perfect microclimate for grape growing. </a:t>
            </a:r>
          </a:p>
        </p:txBody>
      </p:sp>
      <p:pic>
        <p:nvPicPr>
          <p:cNvPr id="5" name="Picture 4" descr="A map of lebanon and israel&#10;&#10;Description automatically generated">
            <a:extLst>
              <a:ext uri="{FF2B5EF4-FFF2-40B4-BE49-F238E27FC236}">
                <a16:creationId xmlns:a16="http://schemas.microsoft.com/office/drawing/2014/main" id="{7AE91053-E073-2954-7797-DF374C9041A2}"/>
              </a:ext>
            </a:extLst>
          </p:cNvPr>
          <p:cNvPicPr>
            <a:picLocks noChangeAspect="1"/>
          </p:cNvPicPr>
          <p:nvPr/>
        </p:nvPicPr>
        <p:blipFill>
          <a:blip r:embed="rId3">
            <a:extLst>
              <a:ext uri="{28A0092B-C50C-407E-A947-70E740481C1C}">
                <a14:useLocalDpi xmlns:a14="http://schemas.microsoft.com/office/drawing/2010/main" val="0"/>
              </a:ext>
            </a:extLst>
          </a:blip>
          <a:srcRect b="5582"/>
          <a:stretch/>
        </p:blipFill>
        <p:spPr>
          <a:xfrm>
            <a:off x="0" y="3249167"/>
            <a:ext cx="3944111" cy="3608833"/>
          </a:xfrm>
          <a:prstGeom prst="rect">
            <a:avLst/>
          </a:prstGeom>
        </p:spPr>
      </p:pic>
      <p:sp>
        <p:nvSpPr>
          <p:cNvPr id="7" name="TextBox 6">
            <a:extLst>
              <a:ext uri="{FF2B5EF4-FFF2-40B4-BE49-F238E27FC236}">
                <a16:creationId xmlns:a16="http://schemas.microsoft.com/office/drawing/2014/main" id="{3D1D86DD-0200-AA47-F727-65644FDCA0DC}"/>
              </a:ext>
            </a:extLst>
          </p:cNvPr>
          <p:cNvSpPr txBox="1"/>
          <p:nvPr/>
        </p:nvSpPr>
        <p:spPr>
          <a:xfrm>
            <a:off x="4078224" y="3231751"/>
            <a:ext cx="7991856" cy="2284536"/>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Qualities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High altitudes, hot days, and cool nights make for wines with excellent acidity and complexity.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Red grape varieties like Cabernet Sauvignon, Syrah, and Merlot dominate, though some white grapes like Chardonnay and Sauvignon Blanc are also cultivated.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a:lnSpc>
                <a:spcPct val="115000"/>
              </a:lnSpc>
              <a:spcBef>
                <a:spcPts val="0"/>
              </a:spcBef>
              <a:spcAft>
                <a:spcPts val="800"/>
              </a:spcAft>
            </a:pPr>
            <a:r>
              <a:rPr lang="en-US" sz="4400" b="1" kern="100" dirty="0">
                <a:effectLst/>
                <a:ea typeface="Aptos" panose="020B0004020202020204" pitchFamily="34" charset="0"/>
              </a:rPr>
              <a:t>Wine Regions Regional Breakdown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11472672" cy="5724143"/>
          </a:xfrm>
        </p:spPr>
        <p:txBody>
          <a:bodyPr>
            <a:noAutofit/>
          </a:bodyPr>
          <a:lstStyle/>
          <a:p>
            <a:pPr marL="0" marR="0" algn="l">
              <a:lnSpc>
                <a:spcPct val="115000"/>
              </a:lnSpc>
              <a:spcBef>
                <a:spcPts val="0"/>
              </a:spcBef>
              <a:spcAft>
                <a:spcPts val="800"/>
              </a:spcAft>
            </a:pPr>
            <a:r>
              <a:rPr lang="en-US" sz="2400" b="1" kern="100" dirty="0" err="1">
                <a:effectLst/>
                <a:ea typeface="Aptos" panose="020B0004020202020204" pitchFamily="34" charset="0"/>
              </a:rPr>
              <a:t>Bekaa</a:t>
            </a:r>
            <a:r>
              <a:rPr lang="en-US" sz="2400" b="1" kern="100" dirty="0">
                <a:effectLst/>
                <a:ea typeface="Aptos" panose="020B0004020202020204" pitchFamily="34" charset="0"/>
              </a:rPr>
              <a:t> Valley: A Winemaking Powerhouse</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Location</a:t>
            </a:r>
            <a:r>
              <a:rPr lang="en-US" sz="2400" kern="100" dirty="0">
                <a:effectLst/>
                <a:ea typeface="Aptos" panose="020B0004020202020204" pitchFamily="34" charset="0"/>
              </a:rPr>
              <a:t>: Central Lebanon, stretching between Mount Lebanon and the Anti-Lebanon range.</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Terroir</a:t>
            </a:r>
            <a:r>
              <a:rPr lang="en-US" sz="2400" kern="100" dirty="0">
                <a:effectLst/>
                <a:ea typeface="Aptos" panose="020B0004020202020204" pitchFamily="34" charset="0"/>
              </a:rPr>
              <a:t>: 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Valley’s altitude (900 to 1,200 meters above sea level), combined with its well-draining gravel and limestone soils, creates an ideal environment for both red and white grapes.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Climate</a:t>
            </a:r>
            <a:r>
              <a:rPr lang="en-US" sz="2400" kern="100" dirty="0">
                <a:effectLst/>
                <a:ea typeface="Aptos" panose="020B0004020202020204" pitchFamily="34" charset="0"/>
              </a:rPr>
              <a:t>: Hot, dry summers and cool, wet winters. The diurnal temperature shifts help preserve acidity in the grapes, creating balanced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Grape Varieties</a:t>
            </a:r>
            <a:r>
              <a:rPr lang="en-US" sz="2400" kern="100" dirty="0">
                <a:effectLst/>
                <a:ea typeface="Aptos" panose="020B0004020202020204" pitchFamily="34" charset="0"/>
              </a:rPr>
              <a:t>: Cabernet Sauvignon, Merlot, Syrah, Cinsault, Chardonnay, Sauvignon Blanc.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is the beating heart of Lebanese wine, producing the country’s most powerful and age-worthy wines. </a:t>
            </a:r>
          </a:p>
        </p:txBody>
      </p:sp>
    </p:spTree>
    <p:extLst>
      <p:ext uri="{BB962C8B-B14F-4D97-AF65-F5344CB8AC3E}">
        <p14:creationId xmlns:p14="http://schemas.microsoft.com/office/powerpoint/2010/main" val="34118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Lebanon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6888480" cy="5724143"/>
          </a:xfrm>
        </p:spPr>
        <p:txBody>
          <a:bodyPr>
            <a:normAutofit/>
          </a:bodyPr>
          <a:lstStyle/>
          <a:p>
            <a:pPr marL="0" marR="0" algn="l">
              <a:lnSpc>
                <a:spcPct val="115000"/>
              </a:lnSpc>
              <a:spcBef>
                <a:spcPts val="0"/>
              </a:spcBef>
              <a:spcAft>
                <a:spcPts val="800"/>
              </a:spcAft>
            </a:pPr>
            <a:r>
              <a:rPr lang="en-US" sz="2400" b="1" kern="100" dirty="0" err="1">
                <a:effectLst/>
                <a:ea typeface="Aptos" panose="020B0004020202020204" pitchFamily="34" charset="0"/>
              </a:rPr>
              <a:t>Batroun</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Located along the northern coast, </a:t>
            </a:r>
            <a:r>
              <a:rPr lang="en-US" sz="2400" kern="100" dirty="0" err="1">
                <a:effectLst/>
                <a:ea typeface="Aptos" panose="020B0004020202020204" pitchFamily="34" charset="0"/>
              </a:rPr>
              <a:t>Batroun</a:t>
            </a:r>
            <a:r>
              <a:rPr lang="en-US" sz="2400" kern="100" dirty="0">
                <a:effectLst/>
                <a:ea typeface="Aptos" panose="020B0004020202020204" pitchFamily="34" charset="0"/>
              </a:rPr>
              <a:t> is a rapidly growing wine region.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Its proximity to the sea creates a maritime climate, and the region’s limestone soils contribute to the minerality of its wines.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Though smaller in production compared to the </a:t>
            </a:r>
            <a:r>
              <a:rPr lang="en-US" sz="2400" kern="100" dirty="0" err="1">
                <a:effectLst/>
                <a:ea typeface="Aptos" panose="020B0004020202020204" pitchFamily="34" charset="0"/>
              </a:rPr>
              <a:t>Bekaa</a:t>
            </a:r>
            <a:r>
              <a:rPr lang="en-US" sz="2400" kern="100" dirty="0">
                <a:effectLst/>
                <a:ea typeface="Aptos" panose="020B0004020202020204" pitchFamily="34" charset="0"/>
              </a:rPr>
              <a:t>, </a:t>
            </a:r>
            <a:r>
              <a:rPr lang="en-US" sz="2400" kern="100" dirty="0" err="1">
                <a:effectLst/>
                <a:ea typeface="Aptos" panose="020B0004020202020204" pitchFamily="34" charset="0"/>
              </a:rPr>
              <a:t>Batroun’s</a:t>
            </a:r>
            <a:r>
              <a:rPr lang="en-US" sz="2400" kern="100" dirty="0">
                <a:effectLst/>
                <a:ea typeface="Aptos" panose="020B0004020202020204" pitchFamily="34" charset="0"/>
              </a:rPr>
              <a:t> wineries are known for their artisanal approach.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Qualities</a:t>
            </a:r>
            <a:r>
              <a:rPr lang="en-US" sz="2400" kern="100" dirty="0">
                <a:effectLst/>
                <a:ea typeface="Aptos" panose="020B0004020202020204" pitchFamily="34" charset="0"/>
              </a:rPr>
              <a:t>: Crisp whites and fresh reds that often carry herbal and floral notes, reflecting the region’s Mediterranean influence.</a:t>
            </a:r>
          </a:p>
        </p:txBody>
      </p:sp>
      <p:pic>
        <p:nvPicPr>
          <p:cNvPr id="5" name="Picture 4" descr="A map of lebanon with different colored areas&#10;&#10;Description automatically generated">
            <a:extLst>
              <a:ext uri="{FF2B5EF4-FFF2-40B4-BE49-F238E27FC236}">
                <a16:creationId xmlns:a16="http://schemas.microsoft.com/office/drawing/2014/main" id="{FDD612B8-3581-0650-4E64-DCDDAFDA7EF5}"/>
              </a:ext>
            </a:extLst>
          </p:cNvPr>
          <p:cNvPicPr>
            <a:picLocks noChangeAspect="1"/>
          </p:cNvPicPr>
          <p:nvPr/>
        </p:nvPicPr>
        <p:blipFill>
          <a:blip r:embed="rId2">
            <a:extLst>
              <a:ext uri="{28A0092B-C50C-407E-A947-70E740481C1C}">
                <a14:useLocalDpi xmlns:a14="http://schemas.microsoft.com/office/drawing/2010/main" val="0"/>
              </a:ext>
            </a:extLst>
          </a:blip>
          <a:srcRect l="46420" t="31111" b="26222"/>
          <a:stretch/>
        </p:blipFill>
        <p:spPr>
          <a:xfrm>
            <a:off x="7607808" y="1133857"/>
            <a:ext cx="4584192" cy="5724142"/>
          </a:xfrm>
          <a:prstGeom prst="rect">
            <a:avLst/>
          </a:prstGeom>
        </p:spPr>
      </p:pic>
    </p:spTree>
    <p:extLst>
      <p:ext uri="{BB962C8B-B14F-4D97-AF65-F5344CB8AC3E}">
        <p14:creationId xmlns:p14="http://schemas.microsoft.com/office/powerpoint/2010/main" val="23021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ea typeface="Aptos" panose="020B0004020202020204" pitchFamily="34" charset="0"/>
              </a:rPr>
              <a:t>Wine Regions Regional Breakdown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11472672" cy="5724143"/>
          </a:xfrm>
        </p:spPr>
        <p:txBody>
          <a:bodyPr>
            <a:normAutofit/>
          </a:bodyPr>
          <a:lstStyle/>
          <a:p>
            <a:pPr marL="0" marR="0" algn="l">
              <a:lnSpc>
                <a:spcPct val="115000"/>
              </a:lnSpc>
              <a:spcBef>
                <a:spcPts val="0"/>
              </a:spcBef>
              <a:spcAft>
                <a:spcPts val="800"/>
              </a:spcAft>
            </a:pPr>
            <a:r>
              <a:rPr lang="en-US" sz="2400" b="1" kern="100" dirty="0" err="1">
                <a:effectLst/>
                <a:ea typeface="Aptos" panose="020B0004020202020204" pitchFamily="34" charset="0"/>
              </a:rPr>
              <a:t>Batroun</a:t>
            </a:r>
            <a:r>
              <a:rPr lang="en-US" sz="2400" b="1" kern="100" dirty="0">
                <a:effectLst/>
                <a:ea typeface="Aptos" panose="020B0004020202020204" pitchFamily="34" charset="0"/>
              </a:rPr>
              <a:t>: A Coastal Gem</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Location</a:t>
            </a:r>
            <a:r>
              <a:rPr lang="en-US" sz="2400" kern="100" dirty="0">
                <a:effectLst/>
                <a:ea typeface="Aptos" panose="020B0004020202020204" pitchFamily="34" charset="0"/>
              </a:rPr>
              <a:t>: Northern Lebanon, along the Mediterranean coast.</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Terroir</a:t>
            </a:r>
            <a:r>
              <a:rPr lang="en-US" sz="2400" kern="100" dirty="0">
                <a:effectLst/>
                <a:ea typeface="Aptos" panose="020B0004020202020204" pitchFamily="34" charset="0"/>
              </a:rPr>
              <a:t>: Limestone-rich soils contribute to the mineral backbone of the wines, while the proximity to the sea ensures a cooling maritime influence.</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Climate</a:t>
            </a:r>
            <a:r>
              <a:rPr lang="en-US" sz="2400" kern="100" dirty="0">
                <a:effectLst/>
                <a:ea typeface="Aptos" panose="020B0004020202020204" pitchFamily="34" charset="0"/>
              </a:rPr>
              <a:t>: Mediterranean, with warm summers and mild winters.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Grape Varieties</a:t>
            </a:r>
            <a:r>
              <a:rPr lang="en-US" sz="2400" kern="100" dirty="0">
                <a:effectLst/>
                <a:ea typeface="Aptos" panose="020B0004020202020204" pitchFamily="34" charset="0"/>
              </a:rPr>
              <a:t>: Sauvignon Blanc, Chardonnay, Merlot, Syrah, Mourvèdre.</a:t>
            </a:r>
          </a:p>
          <a:p>
            <a:pPr marL="0" marR="0" algn="l">
              <a:lnSpc>
                <a:spcPct val="115000"/>
              </a:lnSpc>
              <a:spcBef>
                <a:spcPts val="0"/>
              </a:spcBef>
              <a:spcAft>
                <a:spcPts val="800"/>
              </a:spcAft>
            </a:pPr>
            <a:r>
              <a:rPr lang="en-US" sz="2400" kern="100" dirty="0" err="1">
                <a:effectLst/>
                <a:ea typeface="Aptos" panose="020B0004020202020204" pitchFamily="34" charset="0"/>
              </a:rPr>
              <a:t>Batroun</a:t>
            </a:r>
            <a:r>
              <a:rPr lang="en-US" sz="2400" kern="100" dirty="0">
                <a:effectLst/>
                <a:ea typeface="Aptos" panose="020B0004020202020204" pitchFamily="34" charset="0"/>
              </a:rPr>
              <a:t> is a rising star in Lebanese wine. The region’s unique blend of coastal influence and limestone soils gives its wines a distinctive character, often marked by freshness, minerality, and elegant floral notes. </a:t>
            </a:r>
            <a:r>
              <a:rPr lang="en-US" sz="2400" kern="100" dirty="0" err="1">
                <a:effectLst/>
                <a:ea typeface="Aptos" panose="020B0004020202020204" pitchFamily="34" charset="0"/>
              </a:rPr>
              <a:t>Batroun</a:t>
            </a:r>
            <a:r>
              <a:rPr lang="en-US" sz="2400" kern="100" dirty="0">
                <a:effectLst/>
                <a:ea typeface="Aptos" panose="020B0004020202020204" pitchFamily="34" charset="0"/>
              </a:rPr>
              <a:t> is known for producing crisp white wines and smooth, fruit-forward reds.</a:t>
            </a:r>
          </a:p>
        </p:txBody>
      </p:sp>
    </p:spTree>
    <p:extLst>
      <p:ext uri="{BB962C8B-B14F-4D97-AF65-F5344CB8AC3E}">
        <p14:creationId xmlns:p14="http://schemas.microsoft.com/office/powerpoint/2010/main" val="30687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Lebanon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6937248" cy="5724143"/>
          </a:xfrm>
        </p:spPr>
        <p:txBody>
          <a:bodyPr>
            <a:normAutofit/>
          </a:bodyPr>
          <a:lstStyle/>
          <a:p>
            <a:pPr marL="0" marR="0" algn="l">
              <a:lnSpc>
                <a:spcPct val="115000"/>
              </a:lnSpc>
              <a:spcBef>
                <a:spcPts val="0"/>
              </a:spcBef>
              <a:spcAft>
                <a:spcPts val="800"/>
              </a:spcAft>
            </a:pPr>
            <a:r>
              <a:rPr lang="en-US" sz="2400" b="1" kern="100" dirty="0">
                <a:effectLst/>
                <a:ea typeface="Aptos" panose="020B0004020202020204" pitchFamily="34" charset="0"/>
              </a:rPr>
              <a:t>Mount Lebanon</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high-altitude slopes of Mount Lebanon have become home to a number of boutique wineries.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While production is smaller here, the cooler temperatures and varied soil types allow for the cultivation of unique and expressive wines.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Qualities</a:t>
            </a:r>
            <a:r>
              <a:rPr lang="en-US" sz="2400" kern="100" dirty="0">
                <a:effectLst/>
                <a:ea typeface="Aptos" panose="020B0004020202020204" pitchFamily="34" charset="0"/>
              </a:rPr>
              <a:t>: Wines from this region are often more refined, with delicate aromas and softer tannins, particularly for red varietals.</a:t>
            </a:r>
          </a:p>
        </p:txBody>
      </p:sp>
      <p:pic>
        <p:nvPicPr>
          <p:cNvPr id="5" name="Picture 4" descr="A map of lebanon with different colored areas&#10;&#10;Description automatically generated">
            <a:extLst>
              <a:ext uri="{FF2B5EF4-FFF2-40B4-BE49-F238E27FC236}">
                <a16:creationId xmlns:a16="http://schemas.microsoft.com/office/drawing/2014/main" id="{53962BB2-6EE5-ED83-014D-F41F90B0DF4A}"/>
              </a:ext>
            </a:extLst>
          </p:cNvPr>
          <p:cNvPicPr>
            <a:picLocks noChangeAspect="1"/>
          </p:cNvPicPr>
          <p:nvPr/>
        </p:nvPicPr>
        <p:blipFill>
          <a:blip r:embed="rId2">
            <a:extLst>
              <a:ext uri="{28A0092B-C50C-407E-A947-70E740481C1C}">
                <a14:useLocalDpi xmlns:a14="http://schemas.microsoft.com/office/drawing/2010/main" val="0"/>
              </a:ext>
            </a:extLst>
          </a:blip>
          <a:srcRect l="33892" t="31111" b="12533"/>
          <a:stretch/>
        </p:blipFill>
        <p:spPr>
          <a:xfrm>
            <a:off x="7656576" y="1304544"/>
            <a:ext cx="4535424" cy="5560598"/>
          </a:xfrm>
          <a:prstGeom prst="rect">
            <a:avLst/>
          </a:prstGeom>
        </p:spPr>
      </p:pic>
    </p:spTree>
    <p:extLst>
      <p:ext uri="{BB962C8B-B14F-4D97-AF65-F5344CB8AC3E}">
        <p14:creationId xmlns:p14="http://schemas.microsoft.com/office/powerpoint/2010/main" val="37382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Lebanon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11472672" cy="5724143"/>
          </a:xfrm>
        </p:spPr>
        <p:txBody>
          <a:bodyPr>
            <a:normAutofit/>
          </a:bodyPr>
          <a:lstStyle/>
          <a:p>
            <a:pPr marR="0" algn="l">
              <a:lnSpc>
                <a:spcPct val="115000"/>
              </a:lnSpc>
              <a:spcBef>
                <a:spcPts val="0"/>
              </a:spcBef>
              <a:spcAft>
                <a:spcPts val="800"/>
              </a:spcAft>
            </a:pPr>
            <a:r>
              <a:rPr lang="en-US" sz="2400" b="1" kern="100" dirty="0" err="1">
                <a:effectLst/>
                <a:ea typeface="Aptos" panose="020B0004020202020204" pitchFamily="34" charset="0"/>
              </a:rPr>
              <a:t>Jezzine</a:t>
            </a:r>
            <a:r>
              <a:rPr lang="en-US" sz="2400" b="1" kern="100" dirty="0">
                <a:effectLst/>
                <a:ea typeface="Aptos" panose="020B0004020202020204" pitchFamily="34" charset="0"/>
              </a:rPr>
              <a:t> and the South</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err="1">
                <a:effectLst/>
                <a:ea typeface="Aptos" panose="020B0004020202020204" pitchFamily="34" charset="0"/>
              </a:rPr>
              <a:t>Jezzine</a:t>
            </a:r>
            <a:r>
              <a:rPr lang="en-US" sz="2400" kern="100" dirty="0">
                <a:effectLst/>
                <a:ea typeface="Aptos" panose="020B0004020202020204" pitchFamily="34" charset="0"/>
              </a:rPr>
              <a:t>, located in the southern part of the country, is one of Lebanon’s emerging wine regions. Though it produces a smaller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volume, the region is known for its organic </a:t>
            </a:r>
            <a:br>
              <a:rPr lang="en-US" sz="2400" kern="100" dirty="0">
                <a:effectLst/>
                <a:ea typeface="Aptos" panose="020B0004020202020204" pitchFamily="34" charset="0"/>
              </a:rPr>
            </a:br>
            <a:r>
              <a:rPr lang="en-US" sz="2400" kern="100" dirty="0">
                <a:effectLst/>
                <a:ea typeface="Aptos" panose="020B0004020202020204" pitchFamily="34" charset="0"/>
              </a:rPr>
              <a:t>vineyards and emphasis on sustainable </a:t>
            </a:r>
            <a:br>
              <a:rPr lang="en-US" sz="2400" kern="100" dirty="0">
                <a:effectLst/>
                <a:ea typeface="Aptos" panose="020B0004020202020204" pitchFamily="34" charset="0"/>
              </a:rPr>
            </a:br>
            <a:r>
              <a:rPr lang="en-US" sz="2400" kern="100" dirty="0">
                <a:effectLst/>
                <a:ea typeface="Aptos" panose="020B0004020202020204" pitchFamily="34" charset="0"/>
              </a:rPr>
              <a:t>practices.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Qualities</a:t>
            </a:r>
            <a:r>
              <a:rPr lang="en-US" sz="2400" kern="100" dirty="0">
                <a:effectLst/>
                <a:ea typeface="Aptos" panose="020B0004020202020204" pitchFamily="34" charset="0"/>
              </a:rPr>
              <a:t>: Fruity reds and aromatic </a:t>
            </a:r>
            <a:br>
              <a:rPr lang="en-US" sz="2400" kern="100" dirty="0">
                <a:effectLst/>
                <a:ea typeface="Aptos" panose="020B0004020202020204" pitchFamily="34" charset="0"/>
              </a:rPr>
            </a:br>
            <a:r>
              <a:rPr lang="en-US" sz="2400" kern="100" dirty="0">
                <a:effectLst/>
                <a:ea typeface="Aptos" panose="020B0004020202020204" pitchFamily="34" charset="0"/>
              </a:rPr>
              <a:t>whites, often produced with minimal </a:t>
            </a:r>
            <a:br>
              <a:rPr lang="en-US" sz="2400" kern="100" dirty="0">
                <a:effectLst/>
                <a:ea typeface="Aptos" panose="020B0004020202020204" pitchFamily="34" charset="0"/>
              </a:rPr>
            </a:br>
            <a:r>
              <a:rPr lang="en-US" sz="2400" kern="100" dirty="0">
                <a:effectLst/>
                <a:ea typeface="Aptos" panose="020B0004020202020204" pitchFamily="34" charset="0"/>
              </a:rPr>
              <a:t>intervention.</a:t>
            </a:r>
          </a:p>
        </p:txBody>
      </p:sp>
      <p:pic>
        <p:nvPicPr>
          <p:cNvPr id="5" name="Picture 4" descr="A map of lebanon with different colored areas&#10;&#10;Description automatically generated">
            <a:extLst>
              <a:ext uri="{FF2B5EF4-FFF2-40B4-BE49-F238E27FC236}">
                <a16:creationId xmlns:a16="http://schemas.microsoft.com/office/drawing/2014/main" id="{8855DEC5-97EC-6CF6-7808-E42EA64D7743}"/>
              </a:ext>
            </a:extLst>
          </p:cNvPr>
          <p:cNvPicPr>
            <a:picLocks noChangeAspect="1"/>
          </p:cNvPicPr>
          <p:nvPr/>
        </p:nvPicPr>
        <p:blipFill>
          <a:blip r:embed="rId3">
            <a:extLst>
              <a:ext uri="{28A0092B-C50C-407E-A947-70E740481C1C}">
                <a14:useLocalDpi xmlns:a14="http://schemas.microsoft.com/office/drawing/2010/main" val="0"/>
              </a:ext>
            </a:extLst>
          </a:blip>
          <a:srcRect l="23154" t="66667" r="22387" b="3823"/>
          <a:stretch/>
        </p:blipFill>
        <p:spPr>
          <a:xfrm>
            <a:off x="6400800" y="2267713"/>
            <a:ext cx="5791200" cy="4590286"/>
          </a:xfrm>
          <a:prstGeom prst="rect">
            <a:avLst/>
          </a:prstGeom>
        </p:spPr>
      </p:pic>
    </p:spTree>
    <p:extLst>
      <p:ext uri="{BB962C8B-B14F-4D97-AF65-F5344CB8AC3E}">
        <p14:creationId xmlns:p14="http://schemas.microsoft.com/office/powerpoint/2010/main" val="25072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Lebanon’s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7217664" y="1560577"/>
            <a:ext cx="4888992" cy="4218431"/>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Lebanon’s terroir is as diverse as the country itself.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From the high-altitude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to the coastal vineyards of </a:t>
            </a:r>
            <a:r>
              <a:rPr lang="en-US" sz="2400" kern="100" dirty="0" err="1">
                <a:effectLst/>
                <a:ea typeface="Aptos" panose="020B0004020202020204" pitchFamily="34" charset="0"/>
              </a:rPr>
              <a:t>Batroun</a:t>
            </a:r>
            <a:r>
              <a:rPr lang="en-US" sz="2400" kern="100" dirty="0">
                <a:effectLst/>
                <a:ea typeface="Aptos" panose="020B0004020202020204" pitchFamily="34" charset="0"/>
              </a:rPr>
              <a:t>, each region offers a distinct combination of soil, climate, and geography that shapes the wines produced there.</a:t>
            </a:r>
            <a:endParaRPr lang="en-US" dirty="0"/>
          </a:p>
        </p:txBody>
      </p:sp>
      <p:pic>
        <p:nvPicPr>
          <p:cNvPr id="5" name="Picture 4" descr="A vineyard with rows of trees&#10;&#10;Description automatically generated">
            <a:extLst>
              <a:ext uri="{FF2B5EF4-FFF2-40B4-BE49-F238E27FC236}">
                <a16:creationId xmlns:a16="http://schemas.microsoft.com/office/drawing/2014/main" id="{E26D15E5-052D-302D-1EA2-CAE440F87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0578"/>
            <a:ext cx="7009590" cy="5249798"/>
          </a:xfrm>
          <a:prstGeom prst="rect">
            <a:avLst/>
          </a:prstGeom>
        </p:spPr>
      </p:pic>
    </p:spTree>
    <p:extLst>
      <p:ext uri="{BB962C8B-B14F-4D97-AF65-F5344CB8AC3E}">
        <p14:creationId xmlns:p14="http://schemas.microsoft.com/office/powerpoint/2010/main" val="31362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7" y="1365505"/>
            <a:ext cx="4849804" cy="5152861"/>
          </a:xfrm>
        </p:spPr>
        <p:txBody>
          <a:bodyPr>
            <a:normAutofit/>
          </a:bodyPr>
          <a:lstStyle/>
          <a:p>
            <a:pPr marL="342900" indent="-342900" algn="l">
              <a:buFont typeface="Arial" panose="020B0604020202020204" pitchFamily="34" charset="0"/>
              <a:buChar char="•"/>
            </a:pPr>
            <a:r>
              <a:rPr lang="en-US" sz="2200" dirty="0"/>
              <a:t>Lebanese wines can generally be categorized into several types based on grape varieties, winemaking techniques, and styles. </a:t>
            </a:r>
          </a:p>
          <a:p>
            <a:pPr marL="342900" indent="-342900" algn="l">
              <a:buFont typeface="Arial" panose="020B0604020202020204" pitchFamily="34" charset="0"/>
              <a:buChar char="•"/>
            </a:pPr>
            <a:r>
              <a:rPr lang="en-US" sz="2200" dirty="0"/>
              <a:t>Lebanon, particularly the </a:t>
            </a:r>
            <a:r>
              <a:rPr lang="en-US" sz="2200" dirty="0" err="1"/>
              <a:t>Bekaa</a:t>
            </a:r>
            <a:r>
              <a:rPr lang="en-US" sz="2200" dirty="0"/>
              <a:t> Valley, has a long history of winemaking, and modern Lebanese wines have been gaining international recognition. </a:t>
            </a:r>
          </a:p>
          <a:p>
            <a:pPr marL="342900" indent="-342900" algn="l">
              <a:buFont typeface="Arial" panose="020B0604020202020204" pitchFamily="34" charset="0"/>
              <a:buChar char="•"/>
            </a:pPr>
            <a:r>
              <a:rPr lang="en-US" sz="2200" dirty="0"/>
              <a:t>The categories reflect both the French winemaking influence and the country’s unique terroir. Here are some common Lebanese wine categories:</a:t>
            </a:r>
          </a:p>
          <a:p>
            <a:pPr algn="l"/>
            <a:endParaRPr lang="en-US" dirty="0"/>
          </a:p>
        </p:txBody>
      </p:sp>
      <p:pic>
        <p:nvPicPr>
          <p:cNvPr id="5" name="Picture 4" descr="A table with wine bottles and glasses&#10;&#10;Description automatically generated">
            <a:extLst>
              <a:ext uri="{FF2B5EF4-FFF2-40B4-BE49-F238E27FC236}">
                <a16:creationId xmlns:a16="http://schemas.microsoft.com/office/drawing/2014/main" id="{56A03CF2-65B5-5759-A5B2-469E9FD4B52C}"/>
              </a:ext>
            </a:extLst>
          </p:cNvPr>
          <p:cNvPicPr>
            <a:picLocks noChangeAspect="1"/>
          </p:cNvPicPr>
          <p:nvPr/>
        </p:nvPicPr>
        <p:blipFill>
          <a:blip r:embed="rId2">
            <a:extLst>
              <a:ext uri="{28A0092B-C50C-407E-A947-70E740481C1C}">
                <a14:useLocalDpi xmlns:a14="http://schemas.microsoft.com/office/drawing/2010/main" val="0"/>
              </a:ext>
            </a:extLst>
          </a:blip>
          <a:srcRect r="3541"/>
          <a:stretch/>
        </p:blipFill>
        <p:spPr>
          <a:xfrm>
            <a:off x="5447211" y="1365505"/>
            <a:ext cx="6744789" cy="5492496"/>
          </a:xfrm>
          <a:prstGeom prst="rect">
            <a:avLst/>
          </a:prstGeom>
        </p:spPr>
      </p:pic>
    </p:spTree>
    <p:extLst>
      <p:ext uri="{BB962C8B-B14F-4D97-AF65-F5344CB8AC3E}">
        <p14:creationId xmlns:p14="http://schemas.microsoft.com/office/powerpoint/2010/main" val="133075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365506"/>
            <a:ext cx="11594592" cy="3036677"/>
          </a:xfrm>
        </p:spPr>
        <p:txBody>
          <a:bodyPr>
            <a:normAutofit/>
          </a:bodyPr>
          <a:lstStyle/>
          <a:p>
            <a:pPr algn="l">
              <a:lnSpc>
                <a:spcPct val="100000"/>
              </a:lnSpc>
            </a:pPr>
            <a:r>
              <a:rPr lang="en-US" sz="2400" b="1" dirty="0"/>
              <a:t>Red Wines</a:t>
            </a:r>
          </a:p>
          <a:p>
            <a:pPr marL="342900" indent="-342900" algn="l">
              <a:lnSpc>
                <a:spcPct val="100000"/>
              </a:lnSpc>
              <a:buFont typeface="Arial" panose="020B0604020202020204" pitchFamily="34" charset="0"/>
              <a:buChar char="•"/>
            </a:pPr>
            <a:r>
              <a:rPr lang="en-US" sz="2400" dirty="0"/>
              <a:t>Lebanese red wines are typically bold, full-bodied, and rich in flavor. The winemakers often blend international varieties with native grapes, creating a unique taste.</a:t>
            </a:r>
          </a:p>
          <a:p>
            <a:pPr marL="342900" indent="-342900" algn="l">
              <a:lnSpc>
                <a:spcPct val="100000"/>
              </a:lnSpc>
              <a:buFont typeface="Arial" panose="020B0604020202020204" pitchFamily="34" charset="0"/>
              <a:buChar char="•"/>
            </a:pPr>
            <a:r>
              <a:rPr lang="en-US" sz="2400" b="1" dirty="0"/>
              <a:t>Grape Varieties</a:t>
            </a:r>
            <a:r>
              <a:rPr lang="en-US" sz="2400" dirty="0"/>
              <a:t>: The most popular red grape varieties include </a:t>
            </a:r>
            <a:r>
              <a:rPr lang="en-US" sz="2400" b="1" dirty="0"/>
              <a:t>Cabernet Sauvignon</a:t>
            </a:r>
            <a:r>
              <a:rPr lang="en-US" sz="2400" dirty="0"/>
              <a:t>, </a:t>
            </a:r>
            <a:r>
              <a:rPr lang="en-US" sz="2400" b="1" dirty="0"/>
              <a:t>Syrah</a:t>
            </a:r>
            <a:r>
              <a:rPr lang="en-US" sz="2400" dirty="0"/>
              <a:t>, </a:t>
            </a:r>
            <a:r>
              <a:rPr lang="en-US" sz="2400" b="1" dirty="0"/>
              <a:t>Merlot</a:t>
            </a:r>
            <a:r>
              <a:rPr lang="en-US" sz="2400" dirty="0"/>
              <a:t>, and </a:t>
            </a:r>
            <a:r>
              <a:rPr lang="en-US" sz="2400" b="1" dirty="0"/>
              <a:t>Cinsault</a:t>
            </a:r>
            <a:r>
              <a:rPr lang="en-US" sz="2400" dirty="0"/>
              <a:t>. Some wineries are also experimenting with indigenous	 				   varieties like </a:t>
            </a:r>
            <a:r>
              <a:rPr lang="en-US" sz="2400" b="1" dirty="0"/>
              <a:t>Obeidi</a:t>
            </a:r>
            <a:r>
              <a:rPr lang="en-US" sz="2400" dirty="0"/>
              <a:t> (often used for white but can show up </a:t>
            </a:r>
            <a:br>
              <a:rPr lang="en-US" sz="2400" dirty="0"/>
            </a:br>
            <a:r>
              <a:rPr lang="en-US" sz="2400" dirty="0"/>
              <a:t>				   in blends) and other rarer local grapes. </a:t>
            </a:r>
          </a:p>
        </p:txBody>
      </p:sp>
      <p:pic>
        <p:nvPicPr>
          <p:cNvPr id="5" name="Picture 4" descr="A group of wine bottles on a table&#10;&#10;Description automatically generated">
            <a:extLst>
              <a:ext uri="{FF2B5EF4-FFF2-40B4-BE49-F238E27FC236}">
                <a16:creationId xmlns:a16="http://schemas.microsoft.com/office/drawing/2014/main" id="{694A6CC0-1923-9EC2-FDB7-8AC40CB42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56362"/>
            <a:ext cx="4402183" cy="3301637"/>
          </a:xfrm>
          <a:prstGeom prst="rect">
            <a:avLst/>
          </a:prstGeom>
        </p:spPr>
      </p:pic>
      <p:sp>
        <p:nvSpPr>
          <p:cNvPr id="7" name="TextBox 6">
            <a:extLst>
              <a:ext uri="{FF2B5EF4-FFF2-40B4-BE49-F238E27FC236}">
                <a16:creationId xmlns:a16="http://schemas.microsoft.com/office/drawing/2014/main" id="{F0A0A9D4-84FA-68F0-277E-AED83B668F59}"/>
              </a:ext>
            </a:extLst>
          </p:cNvPr>
          <p:cNvSpPr txBox="1"/>
          <p:nvPr/>
        </p:nvSpPr>
        <p:spPr>
          <a:xfrm>
            <a:off x="4402181" y="4257879"/>
            <a:ext cx="7589521" cy="1938992"/>
          </a:xfrm>
          <a:prstGeom prst="rect">
            <a:avLst/>
          </a:prstGeom>
          <a:noFill/>
        </p:spPr>
        <p:txBody>
          <a:bodyPr wrap="square">
            <a:spAutoFit/>
          </a:bodyPr>
          <a:lstStyle/>
          <a:p>
            <a:pPr marL="342900" indent="-342900" algn="l">
              <a:lnSpc>
                <a:spcPct val="10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Tasting Notes</a:t>
            </a:r>
            <a:r>
              <a:rPr lang="en-US" sz="2400" dirty="0">
                <a:latin typeface="Times New Roman" panose="02020603050405020304" pitchFamily="18" charset="0"/>
                <a:cs typeface="Times New Roman" panose="02020603050405020304" pitchFamily="18" charset="0"/>
              </a:rPr>
              <a:t>: Lebanese reds often have dark fruit flavors like blackberry, black cherry, and plum, with earthy, spicy notes due to the Mediterranean climate. </a:t>
            </a:r>
          </a:p>
          <a:p>
            <a:pPr marL="342900"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exhibit a minerality and a balance of acidity that can pair well with lamb or grilled meats.</a:t>
            </a:r>
          </a:p>
        </p:txBody>
      </p:sp>
    </p:spTree>
    <p:extLst>
      <p:ext uri="{BB962C8B-B14F-4D97-AF65-F5344CB8AC3E}">
        <p14:creationId xmlns:p14="http://schemas.microsoft.com/office/powerpoint/2010/main" val="30771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A Rich Winemaking History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5303520" cy="5687567"/>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History of Lebanon’s Wine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Lebanon’s winemaking history is a journey through time, spanning over 5,000 years, making it one of the oldest wine-producing regions in the world.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From the Phoenician traders who spread their vines across the Mediterranean to the modern resurgence of high-quality wine production, Lebanon has continuously played a vital role in the evolution of viticulture.</a:t>
            </a:r>
          </a:p>
        </p:txBody>
      </p:sp>
      <p:pic>
        <p:nvPicPr>
          <p:cNvPr id="7" name="Picture 6" descr="A bottle of wine being poured into a glass&#10;&#10;Description automatically generated">
            <a:extLst>
              <a:ext uri="{FF2B5EF4-FFF2-40B4-BE49-F238E27FC236}">
                <a16:creationId xmlns:a16="http://schemas.microsoft.com/office/drawing/2014/main" id="{BE9F9F7E-F0FB-BB0A-3723-8572C59AE824}"/>
              </a:ext>
            </a:extLst>
          </p:cNvPr>
          <p:cNvPicPr>
            <a:picLocks noChangeAspect="1"/>
          </p:cNvPicPr>
          <p:nvPr/>
        </p:nvPicPr>
        <p:blipFill>
          <a:blip r:embed="rId2">
            <a:extLst>
              <a:ext uri="{28A0092B-C50C-407E-A947-70E740481C1C}">
                <a14:useLocalDpi xmlns:a14="http://schemas.microsoft.com/office/drawing/2010/main" val="0"/>
              </a:ext>
            </a:extLst>
          </a:blip>
          <a:srcRect l="7291" r="8715"/>
          <a:stretch/>
        </p:blipFill>
        <p:spPr>
          <a:xfrm>
            <a:off x="5876646" y="1925383"/>
            <a:ext cx="6315354" cy="4219385"/>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365505"/>
            <a:ext cx="11594592" cy="5492495"/>
          </a:xfrm>
        </p:spPr>
        <p:txBody>
          <a:bodyPr>
            <a:normAutofit/>
          </a:bodyPr>
          <a:lstStyle/>
          <a:p>
            <a:pPr algn="l">
              <a:lnSpc>
                <a:spcPct val="100000"/>
              </a:lnSpc>
            </a:pPr>
            <a:r>
              <a:rPr lang="en-US" sz="2400" b="1" dirty="0"/>
              <a:t>White Wines</a:t>
            </a:r>
          </a:p>
          <a:p>
            <a:pPr marL="342900" indent="-342900" algn="l">
              <a:lnSpc>
                <a:spcPct val="100000"/>
              </a:lnSpc>
              <a:buFont typeface="Arial" panose="020B0604020202020204" pitchFamily="34" charset="0"/>
              <a:buChar char="•"/>
            </a:pPr>
            <a:r>
              <a:rPr lang="en-US" sz="2400" dirty="0"/>
              <a:t>While red wines dominate the production in Lebanon, white wines are also crafted with care, offering refreshing and aromatic profiles.</a:t>
            </a:r>
          </a:p>
          <a:p>
            <a:pPr marL="342900" indent="-342900" algn="l">
              <a:lnSpc>
                <a:spcPct val="100000"/>
              </a:lnSpc>
              <a:buFont typeface="Arial" panose="020B0604020202020204" pitchFamily="34" charset="0"/>
              <a:buChar char="•"/>
            </a:pPr>
            <a:r>
              <a:rPr lang="en-US" sz="2400" b="1" dirty="0"/>
              <a:t>Grape Varieties</a:t>
            </a:r>
            <a:r>
              <a:rPr lang="en-US" sz="2400" dirty="0"/>
              <a:t>: Common white grape varieties include </a:t>
            </a:r>
            <a:r>
              <a:rPr lang="en-US" sz="2400" b="1" dirty="0"/>
              <a:t>Chardonnay</a:t>
            </a:r>
            <a:r>
              <a:rPr lang="en-US" sz="2400" dirty="0"/>
              <a:t>, </a:t>
            </a:r>
            <a:r>
              <a:rPr lang="en-US" sz="2400" b="1" dirty="0"/>
              <a:t>Sauvignon Blanc</a:t>
            </a:r>
            <a:r>
              <a:rPr lang="en-US" sz="2400" dirty="0"/>
              <a:t>, </a:t>
            </a:r>
            <a:r>
              <a:rPr lang="en-US" sz="2400" b="1" dirty="0"/>
              <a:t>Viognier</a:t>
            </a:r>
            <a:r>
              <a:rPr lang="en-US" sz="2400" dirty="0"/>
              <a:t>, and </a:t>
            </a:r>
            <a:r>
              <a:rPr lang="en-US" sz="2400" b="1" dirty="0"/>
              <a:t>Muscat</a:t>
            </a:r>
            <a:r>
              <a:rPr lang="en-US" sz="2400" dirty="0"/>
              <a:t>. Indigenous varieties such as </a:t>
            </a:r>
            <a:r>
              <a:rPr lang="en-US" sz="2400" b="1" dirty="0"/>
              <a:t>Obeidi</a:t>
            </a:r>
            <a:r>
              <a:rPr lang="en-US" sz="2400" dirty="0"/>
              <a:t> (also known as </a:t>
            </a:r>
            <a:r>
              <a:rPr lang="en-US" sz="2400" dirty="0" err="1"/>
              <a:t>Obaideh</a:t>
            </a:r>
            <a:r>
              <a:rPr lang="en-US" sz="2400" dirty="0"/>
              <a:t>) are making a comeback.</a:t>
            </a:r>
          </a:p>
          <a:p>
            <a:pPr marL="342900" indent="-342900" algn="l">
              <a:lnSpc>
                <a:spcPct val="100000"/>
              </a:lnSpc>
              <a:buFont typeface="Arial" panose="020B0604020202020204" pitchFamily="34" charset="0"/>
              <a:buChar char="•"/>
            </a:pPr>
            <a:r>
              <a:rPr lang="en-US" sz="2400" b="1" dirty="0"/>
              <a:t>Tasting Notes</a:t>
            </a:r>
            <a:r>
              <a:rPr lang="en-US" sz="2400" dirty="0"/>
              <a:t>: Lebanese whites tend to be crisp and </a:t>
            </a:r>
            <a:br>
              <a:rPr lang="en-US" sz="2400" dirty="0"/>
            </a:br>
            <a:r>
              <a:rPr lang="en-US" sz="2400" dirty="0"/>
              <a:t>aromatic, with flavors of citrus, stone fruit, and floral notes. </a:t>
            </a:r>
            <a:br>
              <a:rPr lang="en-US" sz="2400" dirty="0"/>
            </a:br>
            <a:r>
              <a:rPr lang="en-US" sz="2400" dirty="0"/>
              <a:t>Many of these wines pair beautifully with Mediterranean </a:t>
            </a:r>
            <a:br>
              <a:rPr lang="en-US" sz="2400" dirty="0"/>
            </a:br>
            <a:r>
              <a:rPr lang="en-US" sz="2400" dirty="0"/>
              <a:t>seafood dishes and fresh salads.</a:t>
            </a:r>
          </a:p>
        </p:txBody>
      </p:sp>
      <p:pic>
        <p:nvPicPr>
          <p:cNvPr id="5" name="Picture 4" descr="A group of wine bottles&#10;&#10;Description automatically generated">
            <a:extLst>
              <a:ext uri="{FF2B5EF4-FFF2-40B4-BE49-F238E27FC236}">
                <a16:creationId xmlns:a16="http://schemas.microsoft.com/office/drawing/2014/main" id="{E016E3C6-9F80-AE5D-DA8B-E970176090EA}"/>
              </a:ext>
            </a:extLst>
          </p:cNvPr>
          <p:cNvPicPr>
            <a:picLocks noChangeAspect="1"/>
          </p:cNvPicPr>
          <p:nvPr/>
        </p:nvPicPr>
        <p:blipFill>
          <a:blip r:embed="rId2">
            <a:extLst>
              <a:ext uri="{28A0092B-C50C-407E-A947-70E740481C1C}">
                <a14:useLocalDpi xmlns:a14="http://schemas.microsoft.com/office/drawing/2010/main" val="0"/>
              </a:ext>
            </a:extLst>
          </a:blip>
          <a:srcRect l="36218"/>
          <a:stretch/>
        </p:blipFill>
        <p:spPr>
          <a:xfrm>
            <a:off x="8373291" y="3485494"/>
            <a:ext cx="3818709" cy="3372505"/>
          </a:xfrm>
          <a:prstGeom prst="rect">
            <a:avLst/>
          </a:prstGeom>
        </p:spPr>
      </p:pic>
    </p:spTree>
    <p:extLst>
      <p:ext uri="{BB962C8B-B14F-4D97-AF65-F5344CB8AC3E}">
        <p14:creationId xmlns:p14="http://schemas.microsoft.com/office/powerpoint/2010/main" val="371136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514850" y="1365505"/>
            <a:ext cx="7677150" cy="5492495"/>
          </a:xfrm>
        </p:spPr>
        <p:txBody>
          <a:bodyPr>
            <a:normAutofit/>
          </a:bodyPr>
          <a:lstStyle/>
          <a:p>
            <a:pPr algn="l">
              <a:lnSpc>
                <a:spcPct val="100000"/>
              </a:lnSpc>
            </a:pPr>
            <a:r>
              <a:rPr lang="en-US" sz="2400" b="1" dirty="0"/>
              <a:t>Rosé Wines</a:t>
            </a:r>
          </a:p>
          <a:p>
            <a:pPr marL="342900" indent="-342900" algn="l">
              <a:lnSpc>
                <a:spcPct val="100000"/>
              </a:lnSpc>
              <a:buFont typeface="Arial" panose="020B0604020202020204" pitchFamily="34" charset="0"/>
              <a:buChar char="•"/>
            </a:pPr>
            <a:r>
              <a:rPr lang="en-US" sz="2400" dirty="0"/>
              <a:t>Rosé wines from Lebanon are becoming increasingly popular due to their refreshing, lighter style, perfect for the Mediterranean climate.</a:t>
            </a:r>
          </a:p>
          <a:p>
            <a:pPr marL="342900" indent="-342900" algn="l">
              <a:lnSpc>
                <a:spcPct val="100000"/>
              </a:lnSpc>
              <a:buFont typeface="Arial" panose="020B0604020202020204" pitchFamily="34" charset="0"/>
              <a:buChar char="•"/>
            </a:pPr>
            <a:r>
              <a:rPr lang="en-US" sz="2400" b="1" dirty="0"/>
              <a:t>Grape Varieties</a:t>
            </a:r>
            <a:r>
              <a:rPr lang="en-US" sz="2400" dirty="0"/>
              <a:t>: Rosé wines in Lebanon are often made from </a:t>
            </a:r>
            <a:r>
              <a:rPr lang="en-US" sz="2400" b="1" dirty="0"/>
              <a:t>Cinsault</a:t>
            </a:r>
            <a:r>
              <a:rPr lang="en-US" sz="2400" dirty="0"/>
              <a:t>, </a:t>
            </a:r>
            <a:r>
              <a:rPr lang="en-US" sz="2400" b="1" dirty="0"/>
              <a:t>Grenache</a:t>
            </a:r>
            <a:r>
              <a:rPr lang="en-US" sz="2400" dirty="0"/>
              <a:t>, and </a:t>
            </a:r>
            <a:r>
              <a:rPr lang="en-US" sz="2400" b="1" dirty="0"/>
              <a:t>Syrah</a:t>
            </a:r>
            <a:r>
              <a:rPr lang="en-US" sz="2400" dirty="0"/>
              <a:t>. </a:t>
            </a:r>
          </a:p>
          <a:p>
            <a:pPr marL="342900" indent="-342900" algn="l">
              <a:lnSpc>
                <a:spcPct val="100000"/>
              </a:lnSpc>
              <a:buFont typeface="Arial" panose="020B0604020202020204" pitchFamily="34" charset="0"/>
              <a:buChar char="•"/>
            </a:pPr>
            <a:r>
              <a:rPr lang="en-US" sz="2400" b="1" dirty="0"/>
              <a:t>Tasting Notes</a:t>
            </a:r>
            <a:r>
              <a:rPr lang="en-US" sz="2400" dirty="0"/>
              <a:t>: These wines are usually dry with bright acidity and flavors of red berries, watermelon, and sometimes citrus. They are great for pairing with light appetizers, mezze, or summer dishes.</a:t>
            </a:r>
          </a:p>
          <a:p>
            <a:pPr algn="l"/>
            <a:endParaRPr lang="en-US" dirty="0"/>
          </a:p>
        </p:txBody>
      </p:sp>
      <p:pic>
        <p:nvPicPr>
          <p:cNvPr id="5" name="Picture 4" descr="A group of bottles of wine&#10;&#10;Description automatically generated">
            <a:extLst>
              <a:ext uri="{FF2B5EF4-FFF2-40B4-BE49-F238E27FC236}">
                <a16:creationId xmlns:a16="http://schemas.microsoft.com/office/drawing/2014/main" id="{CD013C3A-B0C8-30EA-7704-17B340A54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5505"/>
            <a:ext cx="4514850" cy="5486400"/>
          </a:xfrm>
          <a:prstGeom prst="rect">
            <a:avLst/>
          </a:prstGeom>
        </p:spPr>
      </p:pic>
    </p:spTree>
    <p:extLst>
      <p:ext uri="{BB962C8B-B14F-4D97-AF65-F5344CB8AC3E}">
        <p14:creationId xmlns:p14="http://schemas.microsoft.com/office/powerpoint/2010/main" val="20988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551714" y="1365505"/>
            <a:ext cx="6640286" cy="5492495"/>
          </a:xfrm>
        </p:spPr>
        <p:txBody>
          <a:bodyPr>
            <a:normAutofit/>
          </a:bodyPr>
          <a:lstStyle/>
          <a:p>
            <a:pPr algn="l"/>
            <a:r>
              <a:rPr lang="en-US" sz="2400" b="1" dirty="0"/>
              <a:t>Sparkling Wines</a:t>
            </a:r>
          </a:p>
          <a:p>
            <a:pPr marL="342900" indent="-342900" algn="l">
              <a:buFont typeface="Arial" panose="020B0604020202020204" pitchFamily="34" charset="0"/>
              <a:buChar char="•"/>
            </a:pPr>
            <a:r>
              <a:rPr lang="en-US" sz="2400" dirty="0"/>
              <a:t>While less common than the still wines, some Lebanese wineries produce sparkling wines, typically using the </a:t>
            </a:r>
            <a:r>
              <a:rPr lang="en-US" sz="2400" b="1" dirty="0"/>
              <a:t>traditional method</a:t>
            </a:r>
            <a:r>
              <a:rPr lang="en-US" sz="2400" dirty="0"/>
              <a:t> (same as Champagne) or </a:t>
            </a:r>
            <a:r>
              <a:rPr lang="en-US" sz="2400" b="1" dirty="0"/>
              <a:t>Charmat method</a:t>
            </a:r>
            <a:r>
              <a:rPr lang="en-US" sz="2400" dirty="0"/>
              <a:t>.</a:t>
            </a:r>
          </a:p>
          <a:p>
            <a:pPr marL="342900" indent="-342900" algn="l">
              <a:buFont typeface="Arial" panose="020B0604020202020204" pitchFamily="34" charset="0"/>
              <a:buChar char="•"/>
            </a:pPr>
            <a:r>
              <a:rPr lang="en-US" sz="2400" b="1" dirty="0"/>
              <a:t>Grape Varieties</a:t>
            </a:r>
            <a:r>
              <a:rPr lang="en-US" sz="2400" dirty="0"/>
              <a:t>: Sparkling wines are often made from </a:t>
            </a:r>
            <a:r>
              <a:rPr lang="en-US" sz="2400" b="1" dirty="0"/>
              <a:t>Chardonnay</a:t>
            </a:r>
            <a:r>
              <a:rPr lang="en-US" sz="2400" dirty="0"/>
              <a:t>, </a:t>
            </a:r>
            <a:r>
              <a:rPr lang="en-US" sz="2400" b="1" dirty="0"/>
              <a:t>Pinot Noir</a:t>
            </a:r>
            <a:r>
              <a:rPr lang="en-US" sz="2400" dirty="0"/>
              <a:t>, or local grape varieties. </a:t>
            </a:r>
          </a:p>
          <a:p>
            <a:pPr marL="342900" indent="-342900" algn="l">
              <a:buFont typeface="Arial" panose="020B0604020202020204" pitchFamily="34" charset="0"/>
              <a:buChar char="•"/>
            </a:pPr>
            <a:r>
              <a:rPr lang="en-US" sz="2400" b="1" dirty="0"/>
              <a:t>Tasting Notes</a:t>
            </a:r>
            <a:r>
              <a:rPr lang="en-US" sz="2400" dirty="0"/>
              <a:t>: These wines are often crisp with fine bubbles, featuring flavors of green apple, pear, and citrus.</a:t>
            </a:r>
          </a:p>
          <a:p>
            <a:pPr marL="342900" indent="-342900" algn="l">
              <a:buFont typeface="Arial" panose="020B0604020202020204" pitchFamily="34" charset="0"/>
              <a:buChar char="•"/>
            </a:pPr>
            <a:endParaRPr lang="en-US" sz="2400" dirty="0"/>
          </a:p>
        </p:txBody>
      </p:sp>
      <p:pic>
        <p:nvPicPr>
          <p:cNvPr id="5" name="Picture 4" descr="Two bottles of liquid on a rock&#10;&#10;Description automatically generated">
            <a:extLst>
              <a:ext uri="{FF2B5EF4-FFF2-40B4-BE49-F238E27FC236}">
                <a16:creationId xmlns:a16="http://schemas.microsoft.com/office/drawing/2014/main" id="{E5F1DA6D-E2D9-3C8C-57E1-94C950734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503"/>
            <a:ext cx="5492495" cy="5492495"/>
          </a:xfrm>
          <a:prstGeom prst="rect">
            <a:avLst/>
          </a:prstGeom>
        </p:spPr>
      </p:pic>
    </p:spTree>
    <p:extLst>
      <p:ext uri="{BB962C8B-B14F-4D97-AF65-F5344CB8AC3E}">
        <p14:creationId xmlns:p14="http://schemas.microsoft.com/office/powerpoint/2010/main" val="9930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365505"/>
            <a:ext cx="11594592" cy="5492495"/>
          </a:xfrm>
        </p:spPr>
        <p:txBody>
          <a:bodyPr>
            <a:normAutofit/>
          </a:bodyPr>
          <a:lstStyle/>
          <a:p>
            <a:pPr algn="l">
              <a:lnSpc>
                <a:spcPct val="100000"/>
              </a:lnSpc>
            </a:pPr>
            <a:r>
              <a:rPr lang="en-US" sz="2400" b="1" dirty="0"/>
              <a:t>Sweet Wines</a:t>
            </a:r>
          </a:p>
          <a:p>
            <a:pPr marL="342900" indent="-342900" algn="l">
              <a:lnSpc>
                <a:spcPct val="100000"/>
              </a:lnSpc>
              <a:buFont typeface="Arial" panose="020B0604020202020204" pitchFamily="34" charset="0"/>
              <a:buChar char="•"/>
            </a:pPr>
            <a:r>
              <a:rPr lang="en-US" sz="2400" dirty="0"/>
              <a:t>Lebanon also has a tradition of producing sweet or dessert wines, often from overripe or sun-dried grapes.</a:t>
            </a:r>
          </a:p>
          <a:p>
            <a:pPr marL="342900" indent="-342900" algn="l">
              <a:lnSpc>
                <a:spcPct val="100000"/>
              </a:lnSpc>
              <a:buFont typeface="Arial" panose="020B0604020202020204" pitchFamily="34" charset="0"/>
              <a:buChar char="•"/>
            </a:pPr>
            <a:r>
              <a:rPr lang="en-US" sz="2400" b="1" dirty="0"/>
              <a:t>Grape Varieties</a:t>
            </a:r>
            <a:r>
              <a:rPr lang="en-US" sz="2400" dirty="0"/>
              <a:t>: These wines may be made from </a:t>
            </a:r>
            <a:br>
              <a:rPr lang="en-US" sz="2400" dirty="0"/>
            </a:br>
            <a:r>
              <a:rPr lang="en-US" sz="2400" b="1" dirty="0"/>
              <a:t>Muscat</a:t>
            </a:r>
            <a:r>
              <a:rPr lang="en-US" sz="2400" dirty="0"/>
              <a:t>, </a:t>
            </a:r>
            <a:r>
              <a:rPr lang="en-US" sz="2400" b="1" dirty="0"/>
              <a:t>Viognier</a:t>
            </a:r>
            <a:r>
              <a:rPr lang="en-US" sz="2400" dirty="0"/>
              <a:t>, or </a:t>
            </a:r>
            <a:r>
              <a:rPr lang="en-US" sz="2400" b="1" dirty="0"/>
              <a:t>Chardonnay</a:t>
            </a:r>
            <a:r>
              <a:rPr lang="en-US" sz="2400" dirty="0"/>
              <a:t>. </a:t>
            </a:r>
          </a:p>
          <a:p>
            <a:pPr marL="342900" indent="-342900" algn="l">
              <a:lnSpc>
                <a:spcPct val="100000"/>
              </a:lnSpc>
              <a:buFont typeface="Arial" panose="020B0604020202020204" pitchFamily="34" charset="0"/>
              <a:buChar char="•"/>
            </a:pPr>
            <a:r>
              <a:rPr lang="en-US" sz="2400" b="1" dirty="0"/>
              <a:t>Tasting Notes</a:t>
            </a:r>
            <a:r>
              <a:rPr lang="en-US" sz="2400" dirty="0"/>
              <a:t>: Lebanese sweet wines are luscious and </a:t>
            </a:r>
            <a:br>
              <a:rPr lang="en-US" sz="2400" dirty="0"/>
            </a:br>
            <a:r>
              <a:rPr lang="en-US" sz="2400" dirty="0"/>
              <a:t>rich, with flavors of dried apricots, honey, and tropical </a:t>
            </a:r>
            <a:br>
              <a:rPr lang="en-US" sz="2400" dirty="0"/>
            </a:br>
            <a:r>
              <a:rPr lang="en-US" sz="2400" dirty="0"/>
              <a:t>fruits. They can be an excellent match for pastries or </a:t>
            </a:r>
            <a:br>
              <a:rPr lang="en-US" sz="2400" dirty="0"/>
            </a:br>
            <a:r>
              <a:rPr lang="en-US" sz="2400" dirty="0"/>
              <a:t>traditional Lebanese sweets.</a:t>
            </a:r>
          </a:p>
          <a:p>
            <a:pPr algn="l"/>
            <a:endParaRPr lang="en-US" dirty="0"/>
          </a:p>
        </p:txBody>
      </p:sp>
      <p:pic>
        <p:nvPicPr>
          <p:cNvPr id="5" name="Picture 4" descr="A close-up of a bottle&#10;&#10;Description automatically generated">
            <a:extLst>
              <a:ext uri="{FF2B5EF4-FFF2-40B4-BE49-F238E27FC236}">
                <a16:creationId xmlns:a16="http://schemas.microsoft.com/office/drawing/2014/main" id="{E7187065-4FE4-F491-B7E1-777ED743B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650" y="2490650"/>
            <a:ext cx="4367349" cy="4367349"/>
          </a:xfrm>
          <a:prstGeom prst="rect">
            <a:avLst/>
          </a:prstGeom>
        </p:spPr>
      </p:pic>
    </p:spTree>
    <p:extLst>
      <p:ext uri="{BB962C8B-B14F-4D97-AF65-F5344CB8AC3E}">
        <p14:creationId xmlns:p14="http://schemas.microsoft.com/office/powerpoint/2010/main" val="36518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504"/>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Lebanese 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365506"/>
            <a:ext cx="11594592" cy="2063494"/>
          </a:xfrm>
        </p:spPr>
        <p:txBody>
          <a:bodyPr>
            <a:normAutofit/>
          </a:bodyPr>
          <a:lstStyle/>
          <a:p>
            <a:pPr algn="l"/>
            <a:r>
              <a:rPr lang="en-US" sz="2400" b="1" dirty="0"/>
              <a:t>Orange Wines</a:t>
            </a:r>
          </a:p>
          <a:p>
            <a:pPr marL="342900" indent="-342900" algn="l">
              <a:buFont typeface="Arial" panose="020B0604020202020204" pitchFamily="34" charset="0"/>
              <a:buChar char="•"/>
            </a:pPr>
            <a:r>
              <a:rPr lang="en-US" sz="2400" dirty="0"/>
              <a:t>Some wineries are experimenting with </a:t>
            </a:r>
            <a:r>
              <a:rPr lang="en-US" sz="2400" b="1" dirty="0"/>
              <a:t>orange wines</a:t>
            </a:r>
            <a:r>
              <a:rPr lang="en-US" sz="2400" dirty="0"/>
              <a:t>, made by fermenting white grapes with their skins, similar to red wine production.</a:t>
            </a:r>
          </a:p>
          <a:p>
            <a:pPr marL="342900" indent="-342900" algn="l">
              <a:buFont typeface="Arial" panose="020B0604020202020204" pitchFamily="34" charset="0"/>
              <a:buChar char="•"/>
            </a:pPr>
            <a:r>
              <a:rPr lang="en-US" sz="2400" b="1" dirty="0"/>
              <a:t>Grape Varieties</a:t>
            </a:r>
            <a:r>
              <a:rPr lang="en-US" sz="2400" dirty="0"/>
              <a:t>: Indigenous varieties such as </a:t>
            </a:r>
            <a:r>
              <a:rPr lang="en-US" sz="2400" b="1" dirty="0"/>
              <a:t>Obeidi</a:t>
            </a:r>
            <a:r>
              <a:rPr lang="en-US" sz="2400" dirty="0"/>
              <a:t> and international white grapes are used.</a:t>
            </a:r>
          </a:p>
        </p:txBody>
      </p:sp>
      <p:pic>
        <p:nvPicPr>
          <p:cNvPr id="5" name="Picture 4" descr="A group of bottles of liquid&#10;&#10;Description automatically generated">
            <a:extLst>
              <a:ext uri="{FF2B5EF4-FFF2-40B4-BE49-F238E27FC236}">
                <a16:creationId xmlns:a16="http://schemas.microsoft.com/office/drawing/2014/main" id="{84B22917-519C-00FE-A334-27E4A9262C14}"/>
              </a:ext>
            </a:extLst>
          </p:cNvPr>
          <p:cNvPicPr>
            <a:picLocks noChangeAspect="1"/>
          </p:cNvPicPr>
          <p:nvPr/>
        </p:nvPicPr>
        <p:blipFill>
          <a:blip r:embed="rId2">
            <a:extLst>
              <a:ext uri="{28A0092B-C50C-407E-A947-70E740481C1C}">
                <a14:useLocalDpi xmlns:a14="http://schemas.microsoft.com/office/drawing/2010/main" val="0"/>
              </a:ext>
            </a:extLst>
          </a:blip>
          <a:srcRect t="9548"/>
          <a:stretch/>
        </p:blipFill>
        <p:spPr>
          <a:xfrm>
            <a:off x="0" y="3428999"/>
            <a:ext cx="4514850" cy="3428999"/>
          </a:xfrm>
          <a:prstGeom prst="rect">
            <a:avLst/>
          </a:prstGeom>
        </p:spPr>
      </p:pic>
      <p:sp>
        <p:nvSpPr>
          <p:cNvPr id="7" name="TextBox 6">
            <a:extLst>
              <a:ext uri="{FF2B5EF4-FFF2-40B4-BE49-F238E27FC236}">
                <a16:creationId xmlns:a16="http://schemas.microsoft.com/office/drawing/2014/main" id="{B1BDF8DE-1660-9DD9-E736-F111E94749C8}"/>
              </a:ext>
            </a:extLst>
          </p:cNvPr>
          <p:cNvSpPr txBox="1"/>
          <p:nvPr/>
        </p:nvSpPr>
        <p:spPr>
          <a:xfrm>
            <a:off x="4859384" y="3291841"/>
            <a:ext cx="7053942" cy="3416320"/>
          </a:xfrm>
          <a:prstGeom prst="rect">
            <a:avLst/>
          </a:prstGeom>
          <a:noFill/>
        </p:spPr>
        <p:txBody>
          <a:bodyPr wrap="square">
            <a:spAutoFit/>
          </a:bodyPr>
          <a:lstStyle/>
          <a:p>
            <a:pPr marL="342900" indent="-3429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Tasting Notes</a:t>
            </a:r>
            <a:r>
              <a:rPr lang="en-US" sz="2400" dirty="0">
                <a:latin typeface="Times New Roman" panose="02020603050405020304" pitchFamily="18" charset="0"/>
                <a:cs typeface="Times New Roman" panose="02020603050405020304" pitchFamily="18" charset="0"/>
              </a:rPr>
              <a:t>: Orange wines from Lebanon are complex, with herbal, citrusy, and nutty flavors. They are gaining popularity for their unique structure and versatility with food pairings.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Lebanese wines, due to their Mediterranean climate, tend to reflect a robust sun-ripened fruit character balanced with good acidity and minerality from the mountainous terroir. Have you tried any Lebanese wines or have any preferences for a specific type?</a:t>
            </a:r>
          </a:p>
        </p:txBody>
      </p:sp>
    </p:spTree>
    <p:extLst>
      <p:ext uri="{BB962C8B-B14F-4D97-AF65-F5344CB8AC3E}">
        <p14:creationId xmlns:p14="http://schemas.microsoft.com/office/powerpoint/2010/main" val="227239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field of plants with a building in the background&#10;&#10;Description automatically generated">
            <a:extLst>
              <a:ext uri="{FF2B5EF4-FFF2-40B4-BE49-F238E27FC236}">
                <a16:creationId xmlns:a16="http://schemas.microsoft.com/office/drawing/2014/main" id="{42BC8C29-02E9-19E6-57C7-26A718DDD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43586"/>
            <a:ext cx="6138671" cy="2745012"/>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7008"/>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Lebanon’s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43585"/>
            <a:ext cx="11509248" cy="6242303"/>
          </a:xfrm>
        </p:spPr>
        <p:txBody>
          <a:bodyPr>
            <a:norm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Geological Factors</a:t>
            </a:r>
            <a:r>
              <a:rPr lang="en-US" sz="2400" kern="100" dirty="0">
                <a:effectLst/>
                <a:ea typeface="Aptos" panose="020B0004020202020204" pitchFamily="34" charset="0"/>
              </a:rPr>
              <a:t>: </a:t>
            </a:r>
            <a:br>
              <a:rPr lang="en-US" sz="2400" kern="100" dirty="0">
                <a:effectLst/>
                <a:ea typeface="Aptos" panose="020B0004020202020204" pitchFamily="34" charset="0"/>
              </a:rPr>
            </a:br>
            <a:r>
              <a:rPr lang="en-US" sz="2400" kern="100" dirty="0">
                <a:effectLst/>
                <a:ea typeface="Aptos" panose="020B0004020202020204" pitchFamily="34" charset="0"/>
              </a:rPr>
              <a:t>The combination of limestone, clay, and </a:t>
            </a:r>
            <a:br>
              <a:rPr lang="en-US" sz="2400" kern="100" dirty="0">
                <a:effectLst/>
                <a:ea typeface="Aptos" panose="020B0004020202020204" pitchFamily="34" charset="0"/>
              </a:rPr>
            </a:br>
            <a:r>
              <a:rPr lang="en-US" sz="2400" kern="100" dirty="0">
                <a:effectLst/>
                <a:ea typeface="Aptos" panose="020B0004020202020204" pitchFamily="34" charset="0"/>
              </a:rPr>
              <a:t>gravel soils in many regions provides </a:t>
            </a:r>
            <a:br>
              <a:rPr lang="en-US" sz="2400" kern="100" dirty="0">
                <a:effectLst/>
                <a:ea typeface="Aptos" panose="020B0004020202020204" pitchFamily="34" charset="0"/>
              </a:rPr>
            </a:br>
            <a:r>
              <a:rPr lang="en-US" sz="2400" kern="100" dirty="0">
                <a:effectLst/>
                <a:ea typeface="Aptos" panose="020B0004020202020204" pitchFamily="34" charset="0"/>
              </a:rPr>
              <a:t>excellent drainage and mineral content, </a:t>
            </a:r>
            <a:br>
              <a:rPr lang="en-US" sz="2400" kern="100" dirty="0">
                <a:effectLst/>
                <a:ea typeface="Aptos" panose="020B0004020202020204" pitchFamily="34" charset="0"/>
              </a:rPr>
            </a:br>
            <a:r>
              <a:rPr lang="en-US" sz="2400" kern="100" dirty="0">
                <a:effectLst/>
                <a:ea typeface="Aptos" panose="020B0004020202020204" pitchFamily="34" charset="0"/>
              </a:rPr>
              <a:t>which contribute to the complexity and </a:t>
            </a:r>
            <a:br>
              <a:rPr lang="en-US" sz="2400" kern="100" dirty="0">
                <a:effectLst/>
                <a:ea typeface="Aptos" panose="020B0004020202020204" pitchFamily="34" charset="0"/>
              </a:rPr>
            </a:br>
            <a:r>
              <a:rPr lang="en-US" sz="2400" kern="100" dirty="0">
                <a:effectLst/>
                <a:ea typeface="Aptos" panose="020B0004020202020204" pitchFamily="34" charset="0"/>
              </a:rPr>
              <a:t>minerality of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Climatic Factors</a:t>
            </a:r>
            <a:r>
              <a:rPr lang="en-US" sz="2400" kern="100" dirty="0">
                <a:effectLst/>
                <a:ea typeface="Aptos" panose="020B0004020202020204" pitchFamily="34" charset="0"/>
              </a:rPr>
              <a:t>: Lebanon enjoys a Mediterranean climate with hot, dry summers and mild, wet winters. The diurnal temperature variation—hot days and cool nights—helps grapes retain acidity while ripening fully, leading to well-balanced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Geographical Factors</a:t>
            </a:r>
            <a:r>
              <a:rPr lang="en-US" sz="2400" kern="100" dirty="0">
                <a:effectLst/>
                <a:ea typeface="Aptos" panose="020B0004020202020204" pitchFamily="34" charset="0"/>
              </a:rPr>
              <a:t>: The varied altitudes of Lebanon’s wine regions, ranging from 300 meters in coastal areas to over 1,200 meters in 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create diverse microclimates that allow for the cultivation of a wide range of grape varieties.</a:t>
            </a:r>
          </a:p>
          <a:p>
            <a:pPr algn="l"/>
            <a:endParaRPr lang="en-US" dirty="0"/>
          </a:p>
        </p:txBody>
      </p:sp>
    </p:spTree>
    <p:extLst>
      <p:ext uri="{BB962C8B-B14F-4D97-AF65-F5344CB8AC3E}">
        <p14:creationId xmlns:p14="http://schemas.microsoft.com/office/powerpoint/2010/main" val="37182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8262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Grape Varieties and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463040" y="1182625"/>
            <a:ext cx="10741152" cy="5297423"/>
          </a:xfrm>
        </p:spPr>
        <p:txBody>
          <a:bodyPr>
            <a:normAutofit fontScale="92500"/>
          </a:bodyPr>
          <a:lstStyle/>
          <a:p>
            <a:pPr marL="0" marR="0" algn="l">
              <a:lnSpc>
                <a:spcPct val="115000"/>
              </a:lnSpc>
              <a:spcBef>
                <a:spcPts val="0"/>
              </a:spcBef>
              <a:spcAft>
                <a:spcPts val="800"/>
              </a:spcAft>
            </a:pPr>
            <a:r>
              <a:rPr lang="en-US" sz="2400" kern="100" dirty="0">
                <a:effectLst/>
                <a:ea typeface="Aptos" panose="020B0004020202020204" pitchFamily="34" charset="0"/>
              </a:rPr>
              <a:t>Lebanon’s vineyards are home to both indigenous and international grape varieties, each offering unique flavors and characteristics. Let’s dive into some of the most significant grape varieties and explore their flavor profiles, characteristics, and ideal food pairings.</a:t>
            </a:r>
          </a:p>
          <a:p>
            <a:pPr marL="0" marR="0" algn="l">
              <a:lnSpc>
                <a:spcPct val="115000"/>
              </a:lnSpc>
              <a:spcBef>
                <a:spcPts val="0"/>
              </a:spcBef>
              <a:spcAft>
                <a:spcPts val="800"/>
              </a:spcAft>
            </a:pPr>
            <a:r>
              <a:rPr lang="en-US" sz="2400" b="1" kern="100" dirty="0">
                <a:effectLst/>
                <a:ea typeface="Aptos" panose="020B0004020202020204" pitchFamily="34" charset="0"/>
              </a:rPr>
              <a:t>Cabernet Sauvignon</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Characteristics: This bold and structured red wine is a true star of Lebanon's wine scene, offering deep, rich flavors of blackcurrant, plum, and cassis.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Over time, layers of cedar, tobacco, and hints of leather emerge, making it a wine that gets more complex with age. The firm tannins and high acidity create a solid backbone, giving this wine excellent aging potential and a refined finish.</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Food Pairings: A perfect companion to hearty, flavorful dishes. Think grilled ribeye steaks, slow-cooked lamb, or beef stew. For something local, pair it with Lebanese lamb kebabs or a rich moussaka—its tannins cut through the richness beautifully.</a:t>
            </a:r>
          </a:p>
          <a:p>
            <a:pPr algn="l"/>
            <a:endParaRPr lang="en-US" dirty="0"/>
          </a:p>
        </p:txBody>
      </p:sp>
      <p:pic>
        <p:nvPicPr>
          <p:cNvPr id="5" name="Picture 4" descr="A bottle of wine with a black background&#10;&#10;Description automatically generated">
            <a:extLst>
              <a:ext uri="{FF2B5EF4-FFF2-40B4-BE49-F238E27FC236}">
                <a16:creationId xmlns:a16="http://schemas.microsoft.com/office/drawing/2014/main" id="{D41424D0-0E68-5BE4-B982-12A6992624E4}"/>
              </a:ext>
            </a:extLst>
          </p:cNvPr>
          <p:cNvPicPr>
            <a:picLocks noChangeAspect="1"/>
          </p:cNvPicPr>
          <p:nvPr/>
        </p:nvPicPr>
        <p:blipFill>
          <a:blip r:embed="rId2">
            <a:extLst>
              <a:ext uri="{28A0092B-C50C-407E-A947-70E740481C1C}">
                <a14:useLocalDpi xmlns:a14="http://schemas.microsoft.com/office/drawing/2010/main" val="0"/>
              </a:ext>
            </a:extLst>
          </a:blip>
          <a:srcRect l="34685" r="33543"/>
          <a:stretch/>
        </p:blipFill>
        <p:spPr>
          <a:xfrm>
            <a:off x="-143692" y="973837"/>
            <a:ext cx="1815737" cy="5715000"/>
          </a:xfrm>
          <a:prstGeom prst="rect">
            <a:avLst/>
          </a:prstGeom>
        </p:spPr>
      </p:pic>
    </p:spTree>
    <p:extLst>
      <p:ext uri="{BB962C8B-B14F-4D97-AF65-F5344CB8AC3E}">
        <p14:creationId xmlns:p14="http://schemas.microsoft.com/office/powerpoint/2010/main" val="39144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8262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Grape Varieties and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82625"/>
            <a:ext cx="9838944" cy="5675375"/>
          </a:xfrm>
        </p:spPr>
        <p:txBody>
          <a:bodyPr>
            <a:normAutofit lnSpcReduction="10000"/>
          </a:bodyPr>
          <a:lstStyle/>
          <a:p>
            <a:pPr marL="0" marR="0" algn="l">
              <a:lnSpc>
                <a:spcPct val="115000"/>
              </a:lnSpc>
              <a:spcBef>
                <a:spcPts val="0"/>
              </a:spcBef>
              <a:spcAft>
                <a:spcPts val="800"/>
              </a:spcAft>
            </a:pPr>
            <a:r>
              <a:rPr lang="en-US" sz="2400" b="1" kern="100" dirty="0">
                <a:effectLst/>
                <a:ea typeface="Aptos" panose="020B0004020202020204" pitchFamily="34" charset="0"/>
              </a:rPr>
              <a:t>Syrah</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Characteristics: Syrah (or Shiraz in some regions) thrives in Lebanon’s hot, sun-drenched climate, resulting in a powerful, full-bodied wine with intense flavors of blackberries, dark cherries, and ripe plums.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This wine often carries spicy notes of cracked black pepper and earthy, smoky undertones, creating an intriguing complexity. Syrah from Lebanon is bold yet balanced, with smooth tannins and a lingering, savory finish.</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Food Pairings: Syrah’s robust flavors and spicy profile make it a natural fit for barbecued meats, whether it’s a simple grilled burger or a spiced beef shawarma.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It also pairs excellently with spicy dishes like harissa-marinated chicken or Lebanese sausages (</a:t>
            </a:r>
            <a:r>
              <a:rPr lang="en-US" sz="2400" kern="100" dirty="0" err="1">
                <a:effectLst/>
                <a:ea typeface="Aptos" panose="020B0004020202020204" pitchFamily="34" charset="0"/>
              </a:rPr>
              <a:t>makanek</a:t>
            </a:r>
            <a:r>
              <a:rPr lang="en-US" sz="2400" kern="100" dirty="0">
                <a:effectLst/>
                <a:ea typeface="Aptos" panose="020B0004020202020204" pitchFamily="34" charset="0"/>
              </a:rPr>
              <a:t>), and bold cheeses like aged cheddar or Roquefort.</a:t>
            </a:r>
          </a:p>
          <a:p>
            <a:pPr algn="l"/>
            <a:endParaRPr lang="en-US" dirty="0"/>
          </a:p>
        </p:txBody>
      </p:sp>
      <p:pic>
        <p:nvPicPr>
          <p:cNvPr id="5" name="Picture 4" descr="A bottle of wine with a flag&#10;&#10;Description automatically generated">
            <a:extLst>
              <a:ext uri="{FF2B5EF4-FFF2-40B4-BE49-F238E27FC236}">
                <a16:creationId xmlns:a16="http://schemas.microsoft.com/office/drawing/2014/main" id="{5DDB73DC-DEF6-5627-8961-D9E885B0F244}"/>
              </a:ext>
            </a:extLst>
          </p:cNvPr>
          <p:cNvPicPr>
            <a:picLocks noChangeAspect="1"/>
          </p:cNvPicPr>
          <p:nvPr/>
        </p:nvPicPr>
        <p:blipFill>
          <a:blip r:embed="rId2">
            <a:extLst>
              <a:ext uri="{28A0092B-C50C-407E-A947-70E740481C1C}">
                <a14:useLocalDpi xmlns:a14="http://schemas.microsoft.com/office/drawing/2010/main" val="0"/>
              </a:ext>
            </a:extLst>
          </a:blip>
          <a:srcRect l="27985" r="41553"/>
          <a:stretch/>
        </p:blipFill>
        <p:spPr>
          <a:xfrm>
            <a:off x="10436352" y="1247964"/>
            <a:ext cx="1755648" cy="5763322"/>
          </a:xfrm>
          <a:prstGeom prst="rect">
            <a:avLst/>
          </a:prstGeom>
        </p:spPr>
      </p:pic>
    </p:spTree>
    <p:extLst>
      <p:ext uri="{BB962C8B-B14F-4D97-AF65-F5344CB8AC3E}">
        <p14:creationId xmlns:p14="http://schemas.microsoft.com/office/powerpoint/2010/main" val="16877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8262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Grape Varieties and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999488" y="1182625"/>
            <a:ext cx="10058400" cy="5675375"/>
          </a:xfrm>
        </p:spPr>
        <p:txBody>
          <a:bodyPr>
            <a:normAutofit lnSpcReduction="10000"/>
          </a:bodyPr>
          <a:lstStyle/>
          <a:p>
            <a:pPr marL="0" marR="0" algn="l">
              <a:lnSpc>
                <a:spcPct val="115000"/>
              </a:lnSpc>
              <a:spcBef>
                <a:spcPts val="0"/>
              </a:spcBef>
              <a:spcAft>
                <a:spcPts val="800"/>
              </a:spcAft>
            </a:pPr>
            <a:r>
              <a:rPr lang="en-US" sz="2400" b="1" kern="100" dirty="0">
                <a:effectLst/>
                <a:ea typeface="Aptos" panose="020B0004020202020204" pitchFamily="34" charset="0"/>
              </a:rPr>
              <a:t>Cinsault</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Characteristics: Known for its soft tannins and light, fresh personality, Cinsault is a versatile varietal that shines both in blends and as a single-varietal wine.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It’s an easy-drinking red with a bouquet of red berries—strawberries, raspberries, and a touch of cranberry—often accompanied by subtle floral notes like violet or rose. Cinsault’s delicate body and gentle finish make it a lovely choice for lighter meals or casual sipping.</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Food Pairings: This wine pairs beautifully with Mediterranean cuisine, particularly mezze like hummus, baba ghanoush, and grilled halloumi.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For heartier dishes, try it with roasted chicken or grilled vegetables drizzled in olive oil and herbs. It’s also excellent with a classic Lebanese tabbouleh or </a:t>
            </a:r>
            <a:r>
              <a:rPr lang="en-US" sz="2400" kern="100" dirty="0" err="1">
                <a:effectLst/>
                <a:ea typeface="Aptos" panose="020B0004020202020204" pitchFamily="34" charset="0"/>
              </a:rPr>
              <a:t>fattoush</a:t>
            </a:r>
            <a:r>
              <a:rPr lang="en-US" sz="2400" kern="100" dirty="0">
                <a:effectLst/>
                <a:ea typeface="Aptos" panose="020B0004020202020204" pitchFamily="34" charset="0"/>
              </a:rPr>
              <a:t> salad.</a:t>
            </a:r>
          </a:p>
          <a:p>
            <a:pPr algn="l"/>
            <a:endParaRPr lang="en-US" dirty="0"/>
          </a:p>
        </p:txBody>
      </p:sp>
      <p:pic>
        <p:nvPicPr>
          <p:cNvPr id="5" name="Picture 4" descr="A bottle of wine with a white label&#10;&#10;Description automatically generated">
            <a:extLst>
              <a:ext uri="{FF2B5EF4-FFF2-40B4-BE49-F238E27FC236}">
                <a16:creationId xmlns:a16="http://schemas.microsoft.com/office/drawing/2014/main" id="{84F6A706-6075-0A1F-9D99-526DD444EB38}"/>
              </a:ext>
            </a:extLst>
          </p:cNvPr>
          <p:cNvPicPr>
            <a:picLocks noChangeAspect="1"/>
          </p:cNvPicPr>
          <p:nvPr/>
        </p:nvPicPr>
        <p:blipFill>
          <a:blip r:embed="rId2">
            <a:extLst>
              <a:ext uri="{28A0092B-C50C-407E-A947-70E740481C1C}">
                <a14:useLocalDpi xmlns:a14="http://schemas.microsoft.com/office/drawing/2010/main" val="0"/>
              </a:ext>
            </a:extLst>
          </a:blip>
          <a:srcRect l="38471" r="38888"/>
          <a:stretch/>
        </p:blipFill>
        <p:spPr>
          <a:xfrm>
            <a:off x="134112" y="549818"/>
            <a:ext cx="2048256" cy="7036371"/>
          </a:xfrm>
          <a:prstGeom prst="rect">
            <a:avLst/>
          </a:prstGeom>
        </p:spPr>
      </p:pic>
    </p:spTree>
    <p:extLst>
      <p:ext uri="{BB962C8B-B14F-4D97-AF65-F5344CB8AC3E}">
        <p14:creationId xmlns:p14="http://schemas.microsoft.com/office/powerpoint/2010/main" val="42822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8262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Grape Varieties and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82625"/>
            <a:ext cx="9912096" cy="5675375"/>
          </a:xfrm>
        </p:spPr>
        <p:txBody>
          <a:bodyPr>
            <a:normAutofit lnSpcReduction="10000"/>
          </a:bodyPr>
          <a:lstStyle/>
          <a:p>
            <a:pPr marL="0" marR="0" algn="l">
              <a:lnSpc>
                <a:spcPct val="115000"/>
              </a:lnSpc>
              <a:spcBef>
                <a:spcPts val="0"/>
              </a:spcBef>
              <a:spcAft>
                <a:spcPts val="800"/>
              </a:spcAft>
            </a:pPr>
            <a:r>
              <a:rPr lang="en-US" sz="2400" b="1" kern="100" dirty="0">
                <a:effectLst/>
                <a:ea typeface="Aptos" panose="020B0004020202020204" pitchFamily="34" charset="0"/>
              </a:rPr>
              <a:t>Chardonnay</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Characteristics: A highly adaptable white grape, Chardonnay in Lebanon showcases crisp, refreshing acidity with flavors of green apple, pear, and citrus like lemon or grapefruit.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Depending on the winemaking style, it can also develop creamy, buttery notes from oak aging, with hints of vanilla or almond on the finish. It strikes a beautiful balance between freshness and richness, making it a favorite among white wine enthusiasts.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Food Pairings: Chardonnay’s versatility makes it a fantastic partner for a wide range of dishes. It shines with seafood—like grilled shrimp, sea bass, or Lebanese-style fish with garlic and lemon. It’s also great with poultry dishes, such as lemon chicken or a creamy chicken pasta. For something more indulgent, try it alongside a rich seafood risotto or buttery lobster.</a:t>
            </a:r>
          </a:p>
          <a:p>
            <a:pPr algn="l"/>
            <a:endParaRPr lang="en-US" dirty="0"/>
          </a:p>
        </p:txBody>
      </p:sp>
      <p:pic>
        <p:nvPicPr>
          <p:cNvPr id="5" name="Picture 4" descr="A bottle of wine with a white label&#10;&#10;Description automatically generated">
            <a:extLst>
              <a:ext uri="{FF2B5EF4-FFF2-40B4-BE49-F238E27FC236}">
                <a16:creationId xmlns:a16="http://schemas.microsoft.com/office/drawing/2014/main" id="{0007B10F-4FFE-51CD-3ECE-41EE671CE7BA}"/>
              </a:ext>
            </a:extLst>
          </p:cNvPr>
          <p:cNvPicPr>
            <a:picLocks noChangeAspect="1"/>
          </p:cNvPicPr>
          <p:nvPr/>
        </p:nvPicPr>
        <p:blipFill>
          <a:blip r:embed="rId2">
            <a:extLst>
              <a:ext uri="{28A0092B-C50C-407E-A947-70E740481C1C}">
                <a14:useLocalDpi xmlns:a14="http://schemas.microsoft.com/office/drawing/2010/main" val="0"/>
              </a:ext>
            </a:extLst>
          </a:blip>
          <a:srcRect l="33289" r="35956"/>
          <a:stretch/>
        </p:blipFill>
        <p:spPr>
          <a:xfrm>
            <a:off x="10312394" y="1182624"/>
            <a:ext cx="1745493" cy="5675375"/>
          </a:xfrm>
          <a:prstGeom prst="rect">
            <a:avLst/>
          </a:prstGeom>
        </p:spPr>
      </p:pic>
    </p:spTree>
    <p:extLst>
      <p:ext uri="{BB962C8B-B14F-4D97-AF65-F5344CB8AC3E}">
        <p14:creationId xmlns:p14="http://schemas.microsoft.com/office/powerpoint/2010/main" val="21550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History of Lebanon’s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645408" y="1170432"/>
            <a:ext cx="8314944" cy="4888991"/>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Ancient Times: The Phoenician Legacy</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Lebanon's wine story begins with the ancient Phoenicians, a seafaring civilization that thrived along the Eastern Mediterranean coast.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These traders not only transported goods but also spread the art of winemaking throughout the Mediterranean, from Egypt to Spain, and even into parts of Europe.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Grapevines were central to their economy, and Lebanese wines were prized in the ancient world.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Events</a:t>
            </a:r>
            <a:r>
              <a:rPr lang="en-US" sz="2400" kern="100" dirty="0">
                <a:effectLst/>
                <a:ea typeface="Aptos" panose="020B0004020202020204" pitchFamily="34" charset="0"/>
              </a:rPr>
              <a:t>: Wine production flourished under the Phoenicians, who exported it as far as Greece and Rome. This era established Lebanon as a hub for viticulture and wine trade.</a:t>
            </a:r>
          </a:p>
          <a:p>
            <a:pPr marL="457200" indent="-457200" algn="l">
              <a:buFont typeface="Arial" panose="020B0604020202020204" pitchFamily="34" charset="0"/>
              <a:buChar char="•"/>
            </a:pPr>
            <a:endParaRPr lang="en-US" sz="2400" dirty="0"/>
          </a:p>
        </p:txBody>
      </p:sp>
      <p:pic>
        <p:nvPicPr>
          <p:cNvPr id="5" name="Picture 4" descr="A close-up of a stone structure&#10;&#10;Description automatically generated">
            <a:extLst>
              <a:ext uri="{FF2B5EF4-FFF2-40B4-BE49-F238E27FC236}">
                <a16:creationId xmlns:a16="http://schemas.microsoft.com/office/drawing/2014/main" id="{0C59A6B5-9285-6F72-04B3-77386108E336}"/>
              </a:ext>
            </a:extLst>
          </p:cNvPr>
          <p:cNvPicPr>
            <a:picLocks noChangeAspect="1"/>
          </p:cNvPicPr>
          <p:nvPr/>
        </p:nvPicPr>
        <p:blipFill>
          <a:blip r:embed="rId2">
            <a:extLst>
              <a:ext uri="{28A0092B-C50C-407E-A947-70E740481C1C}">
                <a14:useLocalDpi xmlns:a14="http://schemas.microsoft.com/office/drawing/2010/main" val="0"/>
              </a:ext>
            </a:extLst>
          </a:blip>
          <a:srcRect t="9600" b="20711"/>
          <a:stretch/>
        </p:blipFill>
        <p:spPr>
          <a:xfrm>
            <a:off x="1" y="1840991"/>
            <a:ext cx="3645346" cy="5017007"/>
          </a:xfrm>
          <a:prstGeom prst="rect">
            <a:avLst/>
          </a:prstGeom>
        </p:spPr>
      </p:pic>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2657855"/>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Lebanon’s wine industry, while compact in size, is a treasure trove of world-class wineries that rival some of the best from more established wine regions. Though small in scale, Lebanese wineries stand out for their dedication to craftsmanship, their connection to centuries-old winemaking traditions, and their innovative spirit that embraces both classic and modern techniques.</a:t>
            </a:r>
          </a:p>
        </p:txBody>
      </p:sp>
      <p:pic>
        <p:nvPicPr>
          <p:cNvPr id="5" name="Picture 4" descr="A large green field with a building in the distance&#10;&#10;Description automatically generated">
            <a:extLst>
              <a:ext uri="{FF2B5EF4-FFF2-40B4-BE49-F238E27FC236}">
                <a16:creationId xmlns:a16="http://schemas.microsoft.com/office/drawing/2014/main" id="{0C773206-8C50-9FDA-F9F9-7FB028177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8416"/>
            <a:ext cx="5294376" cy="3529584"/>
          </a:xfrm>
          <a:prstGeom prst="rect">
            <a:avLst/>
          </a:prstGeom>
        </p:spPr>
      </p:pic>
      <p:sp>
        <p:nvSpPr>
          <p:cNvPr id="7" name="TextBox 6">
            <a:extLst>
              <a:ext uri="{FF2B5EF4-FFF2-40B4-BE49-F238E27FC236}">
                <a16:creationId xmlns:a16="http://schemas.microsoft.com/office/drawing/2014/main" id="{2C392D17-1049-F2D4-DA29-1C330A8134E8}"/>
              </a:ext>
            </a:extLst>
          </p:cNvPr>
          <p:cNvSpPr txBox="1"/>
          <p:nvPr/>
        </p:nvSpPr>
        <p:spPr>
          <a:xfrm>
            <a:off x="5455920" y="3256200"/>
            <a:ext cx="6150864" cy="2606676"/>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Many of these wineries have overcome immense challenges, including economic crises, political instability, and even war, to continue producing exceptional wines that capture the essence of Lebanon’s unique terroir. </a:t>
            </a:r>
          </a:p>
        </p:txBody>
      </p:sp>
    </p:spTree>
    <p:extLst>
      <p:ext uri="{BB962C8B-B14F-4D97-AF65-F5344CB8AC3E}">
        <p14:creationId xmlns:p14="http://schemas.microsoft.com/office/powerpoint/2010/main" val="88193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7290816" cy="5297423"/>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Whether nestled in the sun-drenched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or perched on the cool mountain slopes of Mount Lebanon, these wineries are producing wines that are gaining international acclaim, winning prestigious awards, and delighting wine enthusiasts around the world.</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From bold, complex reds to aromatic, refreshing whites, these wineries embody the rich diversity of Lebanon’s viticultural landscape. Let’s take a closer look at a few of the most notable wineries that have not only put Lebanese wine on the map but are also pushing boundaries and setting new standards in the world of winemaking:</a:t>
            </a:r>
          </a:p>
        </p:txBody>
      </p:sp>
      <p:pic>
        <p:nvPicPr>
          <p:cNvPr id="5" name="Picture 4" descr="A road leading to a farm&#10;&#10;Description automatically generated with medium confidence">
            <a:extLst>
              <a:ext uri="{FF2B5EF4-FFF2-40B4-BE49-F238E27FC236}">
                <a16:creationId xmlns:a16="http://schemas.microsoft.com/office/drawing/2014/main" id="{35552370-2BC1-002D-2FCC-C667B27B1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332" y="1255775"/>
            <a:ext cx="4201667" cy="5602223"/>
          </a:xfrm>
          <a:prstGeom prst="rect">
            <a:avLst/>
          </a:prstGeom>
        </p:spPr>
      </p:pic>
    </p:spTree>
    <p:extLst>
      <p:ext uri="{BB962C8B-B14F-4D97-AF65-F5344CB8AC3E}">
        <p14:creationId xmlns:p14="http://schemas.microsoft.com/office/powerpoint/2010/main" val="8791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6498335"/>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Château </a:t>
            </a:r>
            <a:r>
              <a:rPr lang="en-US" sz="2400" b="1" kern="100" dirty="0" err="1">
                <a:effectLst/>
                <a:ea typeface="Aptos" panose="020B0004020202020204" pitchFamily="34" charset="0"/>
              </a:rPr>
              <a:t>Ksara</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Notable Wines</a:t>
            </a:r>
            <a:r>
              <a:rPr lang="en-US" sz="2400" kern="100" dirty="0">
                <a:effectLst/>
                <a:ea typeface="Aptos" panose="020B0004020202020204" pitchFamily="34" charset="0"/>
              </a:rPr>
              <a:t>: Château </a:t>
            </a:r>
            <a:r>
              <a:rPr lang="en-US" sz="2400" kern="100" dirty="0" err="1">
                <a:effectLst/>
                <a:ea typeface="Aptos" panose="020B0004020202020204" pitchFamily="34" charset="0"/>
              </a:rPr>
              <a:t>Ksara</a:t>
            </a:r>
            <a:r>
              <a:rPr lang="en-US" sz="2400" kern="100" dirty="0">
                <a:effectLst/>
                <a:ea typeface="Aptos" panose="020B0004020202020204" pitchFamily="34" charset="0"/>
              </a:rPr>
              <a:t> Reserve du </a:t>
            </a:r>
            <a:r>
              <a:rPr lang="en-US" sz="2400" kern="100" dirty="0" err="1">
                <a:effectLst/>
                <a:ea typeface="Aptos" panose="020B0004020202020204" pitchFamily="34" charset="0"/>
              </a:rPr>
              <a:t>Couvent</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Awards</a:t>
            </a:r>
            <a:r>
              <a:rPr lang="en-US" sz="2400" kern="100" dirty="0">
                <a:effectLst/>
                <a:ea typeface="Aptos" panose="020B0004020202020204" pitchFamily="34" charset="0"/>
              </a:rPr>
              <a:t>: Château </a:t>
            </a:r>
            <a:r>
              <a:rPr lang="en-US" sz="2400" kern="100" dirty="0" err="1">
                <a:effectLst/>
                <a:ea typeface="Aptos" panose="020B0004020202020204" pitchFamily="34" charset="0"/>
              </a:rPr>
              <a:t>Ksara</a:t>
            </a:r>
            <a:r>
              <a:rPr lang="en-US" sz="2400" kern="100" dirty="0">
                <a:effectLst/>
                <a:ea typeface="Aptos" panose="020B0004020202020204" pitchFamily="34" charset="0"/>
              </a:rPr>
              <a:t> has won numerous international awards, including gold medals at the Concours Mondial de </a:t>
            </a:r>
            <a:r>
              <a:rPr lang="en-US" sz="2400" kern="100" dirty="0" err="1">
                <a:effectLst/>
                <a:ea typeface="Aptos" panose="020B0004020202020204" pitchFamily="34" charset="0"/>
              </a:rPr>
              <a:t>Bruxelles</a:t>
            </a:r>
            <a:r>
              <a:rPr lang="en-US" sz="2400" kern="100" dirty="0">
                <a:effectLst/>
                <a:ea typeface="Aptos" panose="020B0004020202020204" pitchFamily="34" charset="0"/>
              </a:rPr>
              <a:t>.</a:t>
            </a:r>
          </a:p>
        </p:txBody>
      </p:sp>
      <p:pic>
        <p:nvPicPr>
          <p:cNvPr id="7" name="Picture 6" descr="A building with a sign on the front&#10;&#10;Description automatically generated">
            <a:extLst>
              <a:ext uri="{FF2B5EF4-FFF2-40B4-BE49-F238E27FC236}">
                <a16:creationId xmlns:a16="http://schemas.microsoft.com/office/drawing/2014/main" id="{964AF802-3530-9E63-713C-5AA599020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8031"/>
            <a:ext cx="5718048" cy="3799969"/>
          </a:xfrm>
          <a:prstGeom prst="rect">
            <a:avLst/>
          </a:prstGeom>
        </p:spPr>
      </p:pic>
      <p:pic>
        <p:nvPicPr>
          <p:cNvPr id="9" name="Picture 8" descr="A stone walkway with rows of barrels&#10;&#10;Description automatically generated with medium confidence">
            <a:extLst>
              <a:ext uri="{FF2B5EF4-FFF2-40B4-BE49-F238E27FC236}">
                <a16:creationId xmlns:a16="http://schemas.microsoft.com/office/drawing/2014/main" id="{65477773-DFD4-A72F-1176-87882E1982EA}"/>
              </a:ext>
            </a:extLst>
          </p:cNvPr>
          <p:cNvPicPr>
            <a:picLocks noChangeAspect="1"/>
          </p:cNvPicPr>
          <p:nvPr/>
        </p:nvPicPr>
        <p:blipFill>
          <a:blip r:embed="rId3">
            <a:extLst>
              <a:ext uri="{28A0092B-C50C-407E-A947-70E740481C1C}">
                <a14:useLocalDpi xmlns:a14="http://schemas.microsoft.com/office/drawing/2010/main" val="0"/>
              </a:ext>
            </a:extLst>
          </a:blip>
          <a:srcRect r="35027"/>
          <a:stretch/>
        </p:blipFill>
        <p:spPr>
          <a:xfrm>
            <a:off x="5718048" y="3058030"/>
            <a:ext cx="6473952" cy="3799969"/>
          </a:xfrm>
          <a:prstGeom prst="rect">
            <a:avLst/>
          </a:prstGeom>
        </p:spPr>
      </p:pic>
    </p:spTree>
    <p:extLst>
      <p:ext uri="{BB962C8B-B14F-4D97-AF65-F5344CB8AC3E}">
        <p14:creationId xmlns:p14="http://schemas.microsoft.com/office/powerpoint/2010/main" val="37468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a lawn and a tree&#10;&#10;Description automatically generated">
            <a:extLst>
              <a:ext uri="{FF2B5EF4-FFF2-40B4-BE49-F238E27FC236}">
                <a16:creationId xmlns:a16="http://schemas.microsoft.com/office/drawing/2014/main" id="{34BAB226-C3EB-38B5-4181-31F6C42AD106}"/>
              </a:ext>
            </a:extLst>
          </p:cNvPr>
          <p:cNvPicPr>
            <a:picLocks noChangeAspect="1"/>
          </p:cNvPicPr>
          <p:nvPr/>
        </p:nvPicPr>
        <p:blipFill>
          <a:blip r:embed="rId2">
            <a:extLst>
              <a:ext uri="{28A0092B-C50C-407E-A947-70E740481C1C}">
                <a14:useLocalDpi xmlns:a14="http://schemas.microsoft.com/office/drawing/2010/main" val="0"/>
              </a:ext>
            </a:extLst>
          </a:blip>
          <a:srcRect l="445" r="-1" b="-1"/>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643466" y="643467"/>
            <a:ext cx="5452529" cy="1012338"/>
          </a:xfrm>
        </p:spPr>
        <p:txBody>
          <a:bodyPr anchor="t">
            <a:normAutofit/>
          </a:bodyPr>
          <a:lstStyle/>
          <a:p>
            <a:pPr marL="0" marR="0" algn="l">
              <a:spcBef>
                <a:spcPts val="0"/>
              </a:spcBef>
              <a:spcAft>
                <a:spcPts val="800"/>
              </a:spcAft>
            </a:pPr>
            <a:r>
              <a:rPr lang="en-US" sz="5200" b="1"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52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48598" y="1655805"/>
            <a:ext cx="5449479" cy="1578054"/>
          </a:xfrm>
        </p:spPr>
        <p:txBody>
          <a:bodyPr anchor="b">
            <a:normAutofit/>
          </a:bodyPr>
          <a:lstStyle/>
          <a:p>
            <a:pPr marL="0" marR="0" algn="l">
              <a:spcBef>
                <a:spcPts val="0"/>
              </a:spcBef>
              <a:spcAft>
                <a:spcPts val="800"/>
              </a:spcAft>
            </a:pPr>
            <a:r>
              <a:rPr lang="en-US" sz="1800" b="1" kern="100" dirty="0">
                <a:solidFill>
                  <a:srgbClr val="FFFFFF"/>
                </a:solidFill>
                <a:effectLst/>
                <a:ea typeface="Aptos" panose="020B0004020202020204" pitchFamily="34" charset="0"/>
              </a:rPr>
              <a:t>Château Musar</a:t>
            </a:r>
            <a:endParaRPr lang="en-US" sz="1800" kern="100" dirty="0">
              <a:solidFill>
                <a:srgbClr val="FFFFFF"/>
              </a:solidFill>
              <a:effectLst/>
              <a:ea typeface="Aptos" panose="020B0004020202020204" pitchFamily="34" charset="0"/>
            </a:endParaRPr>
          </a:p>
          <a:p>
            <a:pPr marL="342900" marR="0" lvl="0" indent="-342900" algn="l">
              <a:spcBef>
                <a:spcPts val="0"/>
              </a:spcBef>
              <a:spcAft>
                <a:spcPts val="800"/>
              </a:spcAft>
              <a:buSzPts val="1000"/>
              <a:buFont typeface="Symbol" panose="05050102010706020507" pitchFamily="18" charset="2"/>
              <a:buChar char=""/>
              <a:tabLst>
                <a:tab pos="457200" algn="l"/>
              </a:tabLst>
            </a:pPr>
            <a:r>
              <a:rPr lang="en-US" sz="1800" b="1" kern="100" dirty="0">
                <a:solidFill>
                  <a:srgbClr val="FFFFFF"/>
                </a:solidFill>
                <a:effectLst/>
                <a:ea typeface="Aptos" panose="020B0004020202020204" pitchFamily="34" charset="0"/>
              </a:rPr>
              <a:t>Notable Wines</a:t>
            </a:r>
            <a:r>
              <a:rPr lang="en-US" sz="1800" kern="100" dirty="0">
                <a:solidFill>
                  <a:srgbClr val="FFFFFF"/>
                </a:solidFill>
                <a:effectLst/>
                <a:ea typeface="Aptos" panose="020B0004020202020204" pitchFamily="34" charset="0"/>
              </a:rPr>
              <a:t>: Château Musar Red</a:t>
            </a:r>
          </a:p>
          <a:p>
            <a:pPr marL="342900" marR="0" lvl="0" indent="-342900" algn="l">
              <a:spcBef>
                <a:spcPts val="0"/>
              </a:spcBef>
              <a:spcAft>
                <a:spcPts val="800"/>
              </a:spcAft>
              <a:buSzPts val="1000"/>
              <a:buFont typeface="Symbol" panose="05050102010706020507" pitchFamily="18" charset="2"/>
              <a:buChar char=""/>
              <a:tabLst>
                <a:tab pos="457200" algn="l"/>
              </a:tabLst>
            </a:pPr>
            <a:r>
              <a:rPr lang="en-US" sz="1800" b="1" kern="100" dirty="0">
                <a:solidFill>
                  <a:srgbClr val="FFFFFF"/>
                </a:solidFill>
                <a:effectLst/>
                <a:ea typeface="Aptos" panose="020B0004020202020204" pitchFamily="34" charset="0"/>
              </a:rPr>
              <a:t>Awards</a:t>
            </a:r>
            <a:r>
              <a:rPr lang="en-US" sz="1800" kern="100" dirty="0">
                <a:solidFill>
                  <a:srgbClr val="FFFFFF"/>
                </a:solidFill>
                <a:effectLst/>
                <a:ea typeface="Aptos" panose="020B0004020202020204" pitchFamily="34" charset="0"/>
              </a:rPr>
              <a:t>: Château Musar’s wines have been highly acclaimed internationally, with Robert Parker giving its red wine 90+ point scores.</a:t>
            </a: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0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767715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7091934" cy="2771937"/>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Domaine des Tourelles</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Notable Wines</a:t>
            </a:r>
            <a:r>
              <a:rPr lang="en-US" sz="2400" kern="100" dirty="0">
                <a:effectLst/>
                <a:ea typeface="Aptos" panose="020B0004020202020204" pitchFamily="34" charset="0"/>
              </a:rPr>
              <a:t>: Domaine des Tourelles Red Blend</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Awards</a:t>
            </a:r>
            <a:r>
              <a:rPr lang="en-US" sz="2400" kern="100" dirty="0">
                <a:effectLst/>
                <a:ea typeface="Aptos" panose="020B0004020202020204" pitchFamily="34" charset="0"/>
              </a:rPr>
              <a:t>: Domaine des Tourelles is recognized for its bold, terroir-driven wines that reflect the unique characteristics of Lebanon’s vineyards.</a:t>
            </a:r>
          </a:p>
        </p:txBody>
      </p:sp>
      <p:pic>
        <p:nvPicPr>
          <p:cNvPr id="7" name="Picture 6" descr="A person standing in a doorway&#10;&#10;Description automatically generated">
            <a:extLst>
              <a:ext uri="{FF2B5EF4-FFF2-40B4-BE49-F238E27FC236}">
                <a16:creationId xmlns:a16="http://schemas.microsoft.com/office/drawing/2014/main" id="{153318AC-B9C0-9F51-A457-F75035297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0"/>
            <a:ext cx="4514850" cy="6772275"/>
          </a:xfrm>
          <a:prstGeom prst="rect">
            <a:avLst/>
          </a:prstGeom>
        </p:spPr>
      </p:pic>
      <p:pic>
        <p:nvPicPr>
          <p:cNvPr id="9" name="Picture 8" descr="A store front with a sign&#10;&#10;Description automatically generated">
            <a:extLst>
              <a:ext uri="{FF2B5EF4-FFF2-40B4-BE49-F238E27FC236}">
                <a16:creationId xmlns:a16="http://schemas.microsoft.com/office/drawing/2014/main" id="{72DB378A-AFF4-63FB-A909-0631DFB28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777" y="3586884"/>
            <a:ext cx="5734594" cy="3271115"/>
          </a:xfrm>
          <a:prstGeom prst="rect">
            <a:avLst/>
          </a:prstGeom>
        </p:spPr>
      </p:pic>
    </p:spTree>
    <p:extLst>
      <p:ext uri="{BB962C8B-B14F-4D97-AF65-F5344CB8AC3E}">
        <p14:creationId xmlns:p14="http://schemas.microsoft.com/office/powerpoint/2010/main" val="19468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stack of wine barrels in a cellar&#10;&#10;Description automatically generated">
            <a:extLst>
              <a:ext uri="{FF2B5EF4-FFF2-40B4-BE49-F238E27FC236}">
                <a16:creationId xmlns:a16="http://schemas.microsoft.com/office/drawing/2014/main" id="{85DFB0A3-1743-8931-3CE6-6C9EA131B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47258"/>
            <a:ext cx="6096000" cy="4310742"/>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ea typeface="Aptos" panose="020B0004020202020204" pitchFamily="34" charset="0"/>
              </a:rPr>
              <a:t>Last Thoughts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4731365"/>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Lebanon’s wine industry is truly a blend of the old and the new. The country’s ancient winemaking traditions, dating back thousands of years, still resonate in the vineyards today, even as modern technology and innovative winemaking techniques are shaping the future of its wines.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resilience of Lebanese winemakers, </a:t>
            </a:r>
            <a:br>
              <a:rPr lang="en-US" sz="2400" kern="100" dirty="0">
                <a:effectLst/>
                <a:ea typeface="Aptos" panose="020B0004020202020204" pitchFamily="34" charset="0"/>
              </a:rPr>
            </a:br>
            <a:r>
              <a:rPr lang="en-US" sz="2400" kern="100" dirty="0">
                <a:effectLst/>
                <a:ea typeface="Aptos" panose="020B0004020202020204" pitchFamily="34" charset="0"/>
              </a:rPr>
              <a:t>especially in the face of historical </a:t>
            </a:r>
            <a:br>
              <a:rPr lang="en-US" sz="2400" kern="100" dirty="0">
                <a:effectLst/>
                <a:ea typeface="Aptos" panose="020B0004020202020204" pitchFamily="34" charset="0"/>
              </a:rPr>
            </a:br>
            <a:r>
              <a:rPr lang="en-US" sz="2400" kern="100" dirty="0">
                <a:effectLst/>
                <a:ea typeface="Aptos" panose="020B0004020202020204" pitchFamily="34" charset="0"/>
              </a:rPr>
              <a:t>challenges like war and political turmoil, </a:t>
            </a:r>
            <a:br>
              <a:rPr lang="en-US" sz="2400" kern="100" dirty="0">
                <a:effectLst/>
                <a:ea typeface="Aptos" panose="020B0004020202020204" pitchFamily="34" charset="0"/>
              </a:rPr>
            </a:br>
            <a:r>
              <a:rPr lang="en-US" sz="2400" kern="100" dirty="0">
                <a:effectLst/>
                <a:ea typeface="Aptos" panose="020B0004020202020204" pitchFamily="34" charset="0"/>
              </a:rPr>
              <a:t>speaks volumes about their passion and </a:t>
            </a:r>
            <a:br>
              <a:rPr lang="en-US" sz="2400" kern="100" dirty="0">
                <a:effectLst/>
                <a:ea typeface="Aptos" panose="020B0004020202020204" pitchFamily="34" charset="0"/>
              </a:rPr>
            </a:br>
            <a:r>
              <a:rPr lang="en-US" sz="2400" kern="100" dirty="0">
                <a:effectLst/>
                <a:ea typeface="Aptos" panose="020B0004020202020204" pitchFamily="34" charset="0"/>
              </a:rPr>
              <a:t>dedication to crafting wines of </a:t>
            </a:r>
            <a:br>
              <a:rPr lang="en-US" sz="2400" kern="100" dirty="0">
                <a:effectLst/>
                <a:ea typeface="Aptos" panose="020B0004020202020204" pitchFamily="34" charset="0"/>
              </a:rPr>
            </a:br>
            <a:r>
              <a:rPr lang="en-US" sz="2400" kern="100" dirty="0">
                <a:effectLst/>
                <a:ea typeface="Aptos" panose="020B0004020202020204" pitchFamily="34" charset="0"/>
              </a:rPr>
              <a:t>exceptional quality.</a:t>
            </a:r>
          </a:p>
        </p:txBody>
      </p:sp>
    </p:spTree>
    <p:extLst>
      <p:ext uri="{BB962C8B-B14F-4D97-AF65-F5344CB8AC3E}">
        <p14:creationId xmlns:p14="http://schemas.microsoft.com/office/powerpoint/2010/main" val="3283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ea typeface="Aptos" panose="020B0004020202020204" pitchFamily="34" charset="0"/>
              </a:rPr>
              <a:t>Last Thoughts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2295143"/>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Whether you’re drawn to the full-bodied reds of 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or the crisp whites of coastal </a:t>
            </a:r>
            <a:r>
              <a:rPr lang="en-US" sz="2400" kern="100" dirty="0" err="1">
                <a:effectLst/>
                <a:ea typeface="Aptos" panose="020B0004020202020204" pitchFamily="34" charset="0"/>
              </a:rPr>
              <a:t>Batroun</a:t>
            </a:r>
            <a:r>
              <a:rPr lang="en-US" sz="2400" kern="100" dirty="0">
                <a:effectLst/>
                <a:ea typeface="Aptos" panose="020B0004020202020204" pitchFamily="34" charset="0"/>
              </a:rPr>
              <a:t>, Lebanon offers an exciting variety of wines that are deeply tied to their terroir. And while the country is small, its influence in the global wine scene is steadily growing, proving that Lebanese wines can stand shoulder to shoulder with the best in the world.</a:t>
            </a:r>
          </a:p>
        </p:txBody>
      </p:sp>
      <p:pic>
        <p:nvPicPr>
          <p:cNvPr id="5" name="Picture 4" descr="A group of wine bottles&#10;&#10;Description automatically generated">
            <a:extLst>
              <a:ext uri="{FF2B5EF4-FFF2-40B4-BE49-F238E27FC236}">
                <a16:creationId xmlns:a16="http://schemas.microsoft.com/office/drawing/2014/main" id="{D89E1EBF-9BD9-E6D0-BC1D-FE5525653E78}"/>
              </a:ext>
            </a:extLst>
          </p:cNvPr>
          <p:cNvPicPr>
            <a:picLocks noChangeAspect="1"/>
          </p:cNvPicPr>
          <p:nvPr/>
        </p:nvPicPr>
        <p:blipFill>
          <a:blip r:embed="rId2">
            <a:extLst>
              <a:ext uri="{28A0092B-C50C-407E-A947-70E740481C1C}">
                <a14:useLocalDpi xmlns:a14="http://schemas.microsoft.com/office/drawing/2010/main" val="0"/>
              </a:ext>
            </a:extLst>
          </a:blip>
          <a:srcRect l="3137" r="2745"/>
          <a:stretch/>
        </p:blipFill>
        <p:spPr>
          <a:xfrm>
            <a:off x="13061" y="3243053"/>
            <a:ext cx="6270171" cy="3752678"/>
          </a:xfrm>
          <a:prstGeom prst="rect">
            <a:avLst/>
          </a:prstGeom>
        </p:spPr>
      </p:pic>
      <p:sp>
        <p:nvSpPr>
          <p:cNvPr id="7" name="TextBox 6">
            <a:extLst>
              <a:ext uri="{FF2B5EF4-FFF2-40B4-BE49-F238E27FC236}">
                <a16:creationId xmlns:a16="http://schemas.microsoft.com/office/drawing/2014/main" id="{99DF6492-191F-9229-F2E6-F68A091873F2}"/>
              </a:ext>
            </a:extLst>
          </p:cNvPr>
          <p:cNvSpPr txBox="1"/>
          <p:nvPr/>
        </p:nvSpPr>
        <p:spPr>
          <a:xfrm>
            <a:off x="6374674" y="3158010"/>
            <a:ext cx="5817326" cy="3558731"/>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you explore Lebanon’s diverse wines, you’ll not only taste the complexity of its terroirs but also connect with the history, culture, and people who made this wine.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 whether you’re a long-time wine lover or a newcomer to the world of Lebanese wines, there’s always something new and exciting to discover in every glass.</a:t>
            </a:r>
          </a:p>
        </p:txBody>
      </p:sp>
    </p:spTree>
    <p:extLst>
      <p:ext uri="{BB962C8B-B14F-4D97-AF65-F5344CB8AC3E}">
        <p14:creationId xmlns:p14="http://schemas.microsoft.com/office/powerpoint/2010/main" val="2690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029353"/>
          </a:xfrm>
        </p:spPr>
        <p:txBody>
          <a:bodyPr anchor="ctr">
            <a:normAutofit/>
          </a:bodyPr>
          <a:lstStyle/>
          <a:p>
            <a:pPr marL="0" marR="0">
              <a:lnSpc>
                <a:spcPct val="115000"/>
              </a:lnSpc>
              <a:spcBef>
                <a:spcPts val="0"/>
              </a:spcBef>
              <a:spcAft>
                <a:spcPts val="800"/>
              </a:spcAft>
            </a:pPr>
            <a:r>
              <a:rPr lang="en-US" sz="4400" b="1" kern="100" dirty="0">
                <a:effectLst/>
                <a:ea typeface="Aptos" panose="020B0004020202020204" pitchFamily="34" charset="0"/>
              </a:rPr>
              <a:t>Conclusion</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029353"/>
            <a:ext cx="11606784" cy="6498335"/>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Lebanon’s rich winemaking history, diverse terroir, and commitment to quality have positioned it as a rising star in the global wine industry.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From the ancient Phoenicians to the resilient modern winemakers, Lebanon’s wines are a reflection of the country’s unique climate, geography, and culture.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As the industry continues to grow, wine enthusiasts around the world are discovering the magic of Lebanese wines—bold, vibrant, and full of character.</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Whether you're savoring a glass of Cabernet </a:t>
            </a:r>
            <a:br>
              <a:rPr lang="en-US" sz="2400" kern="100" dirty="0">
                <a:effectLst/>
                <a:ea typeface="Aptos" panose="020B0004020202020204" pitchFamily="34" charset="0"/>
              </a:rPr>
            </a:br>
            <a:r>
              <a:rPr lang="en-US" sz="2400" kern="100" dirty="0">
                <a:effectLst/>
                <a:ea typeface="Aptos" panose="020B0004020202020204" pitchFamily="34" charset="0"/>
              </a:rPr>
              <a:t>Sauvignon from 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or enjoying a </a:t>
            </a:r>
            <a:br>
              <a:rPr lang="en-US" sz="2400" kern="100" dirty="0">
                <a:effectLst/>
                <a:ea typeface="Aptos" panose="020B0004020202020204" pitchFamily="34" charset="0"/>
              </a:rPr>
            </a:br>
            <a:r>
              <a:rPr lang="en-US" sz="2400" kern="100" dirty="0">
                <a:effectLst/>
                <a:ea typeface="Aptos" panose="020B0004020202020204" pitchFamily="34" charset="0"/>
              </a:rPr>
              <a:t>crisp Chardonnay from </a:t>
            </a:r>
            <a:r>
              <a:rPr lang="en-US" sz="2400" kern="100" dirty="0" err="1">
                <a:effectLst/>
                <a:ea typeface="Aptos" panose="020B0004020202020204" pitchFamily="34" charset="0"/>
              </a:rPr>
              <a:t>Batroun</a:t>
            </a:r>
            <a:r>
              <a:rPr lang="en-US" sz="2400" kern="100" dirty="0">
                <a:effectLst/>
                <a:ea typeface="Aptos" panose="020B0004020202020204" pitchFamily="34" charset="0"/>
              </a:rPr>
              <a:t>, one thing is </a:t>
            </a:r>
            <a:br>
              <a:rPr lang="en-US" sz="2400" kern="100" dirty="0">
                <a:effectLst/>
                <a:ea typeface="Aptos" panose="020B0004020202020204" pitchFamily="34" charset="0"/>
              </a:rPr>
            </a:br>
            <a:r>
              <a:rPr lang="en-US" sz="2400" kern="100" dirty="0">
                <a:effectLst/>
                <a:ea typeface="Aptos" panose="020B0004020202020204" pitchFamily="34" charset="0"/>
              </a:rPr>
              <a:t>certain: Lebanese wines offer an unforgettable </a:t>
            </a:r>
            <a:br>
              <a:rPr lang="en-US" sz="2400" kern="100" dirty="0">
                <a:effectLst/>
                <a:ea typeface="Aptos" panose="020B0004020202020204" pitchFamily="34" charset="0"/>
              </a:rPr>
            </a:br>
            <a:r>
              <a:rPr lang="en-US" sz="2400" kern="100" dirty="0">
                <a:effectLst/>
                <a:ea typeface="Aptos" panose="020B0004020202020204" pitchFamily="34" charset="0"/>
              </a:rPr>
              <a:t>tasting experience that connects you to thousands </a:t>
            </a:r>
            <a:br>
              <a:rPr lang="en-US" sz="2400" kern="100" dirty="0">
                <a:effectLst/>
                <a:ea typeface="Aptos" panose="020B0004020202020204" pitchFamily="34" charset="0"/>
              </a:rPr>
            </a:br>
            <a:r>
              <a:rPr lang="en-US" sz="2400" kern="100" dirty="0">
                <a:effectLst/>
                <a:ea typeface="Aptos" panose="020B0004020202020204" pitchFamily="34" charset="0"/>
              </a:rPr>
              <a:t>of years of history and a bright, promising </a:t>
            </a:r>
            <a:br>
              <a:rPr lang="en-US" sz="2400" kern="100" dirty="0">
                <a:effectLst/>
                <a:ea typeface="Aptos" panose="020B0004020202020204" pitchFamily="34" charset="0"/>
              </a:rPr>
            </a:br>
            <a:r>
              <a:rPr lang="en-US" sz="2400" kern="100" dirty="0">
                <a:effectLst/>
                <a:ea typeface="Aptos" panose="020B0004020202020204" pitchFamily="34" charset="0"/>
              </a:rPr>
              <a:t>future. Cheers to the wines of Lebanon!</a:t>
            </a:r>
          </a:p>
        </p:txBody>
      </p:sp>
      <p:pic>
        <p:nvPicPr>
          <p:cNvPr id="5" name="Picture 4" descr="A drawing of people washing in a well&#10;&#10;Description automatically generated">
            <a:extLst>
              <a:ext uri="{FF2B5EF4-FFF2-40B4-BE49-F238E27FC236}">
                <a16:creationId xmlns:a16="http://schemas.microsoft.com/office/drawing/2014/main" id="{A0BD734C-C9CB-36B9-3273-7D7ED73BC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410" y="3892730"/>
            <a:ext cx="5271589" cy="2965269"/>
          </a:xfrm>
          <a:prstGeom prst="rect">
            <a:avLst/>
          </a:prstGeom>
        </p:spPr>
      </p:pic>
    </p:spTree>
    <p:extLst>
      <p:ext uri="{BB962C8B-B14F-4D97-AF65-F5344CB8AC3E}">
        <p14:creationId xmlns:p14="http://schemas.microsoft.com/office/powerpoint/2010/main" val="174726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Autofit/>
          </a:bodyPr>
          <a:lstStyle/>
          <a:p>
            <a:pPr marL="457200" indent="-457200" algn="l">
              <a:buFont typeface="+mj-lt"/>
              <a:buAutoNum type="arabicPeriod"/>
            </a:pPr>
            <a:r>
              <a:rPr lang="en-US" sz="2400" i="1" dirty="0"/>
              <a:t>The Oxford Companion to Wine</a:t>
            </a:r>
            <a:r>
              <a:rPr lang="en-US" sz="2400" dirty="0"/>
              <a:t>, Fourth Edition, Jancis Robinson – For historical context on Lebanese wine production.</a:t>
            </a:r>
          </a:p>
          <a:p>
            <a:pPr marL="457200" indent="-457200" algn="l">
              <a:buFont typeface="+mj-lt"/>
              <a:buAutoNum type="arabicPeriod"/>
            </a:pPr>
            <a:r>
              <a:rPr lang="en-US" sz="2400" dirty="0"/>
              <a:t> </a:t>
            </a:r>
            <a:r>
              <a:rPr lang="en-US" sz="2400" i="1" dirty="0"/>
              <a:t>Lebanese Wines and Vineyards: An Introduction</a:t>
            </a:r>
            <a:r>
              <a:rPr lang="en-US" sz="2400" dirty="0"/>
              <a:t> by Michael Karam – Provides in-depth insights into Lebanese wine culture and its French influence.</a:t>
            </a:r>
          </a:p>
          <a:p>
            <a:pPr marL="457200" indent="-457200" algn="l">
              <a:buFont typeface="+mj-lt"/>
              <a:buAutoNum type="arabicPeriod"/>
            </a:pPr>
            <a:r>
              <a:rPr lang="en-US" sz="2400" i="1" dirty="0"/>
              <a:t>Wine Grapes: A Complete Guide to 1,368 Vine Varieties</a:t>
            </a:r>
            <a:r>
              <a:rPr lang="en-US" sz="2400" dirty="0"/>
              <a:t>, Jancis Robinson – For information on grape varieties such as Obeidi and other indigenous grapes.</a:t>
            </a:r>
          </a:p>
          <a:p>
            <a:pPr marL="457200" indent="-457200" algn="l">
              <a:buFont typeface="+mj-lt"/>
              <a:buAutoNum type="arabicPeriod"/>
            </a:pPr>
            <a:r>
              <a:rPr lang="en-US" sz="2400" i="1" dirty="0"/>
              <a:t>Wine Folly: The Essential Guide to Wine</a:t>
            </a:r>
            <a:r>
              <a:rPr lang="en-US" sz="2400" dirty="0"/>
              <a:t>, Madeline </a:t>
            </a:r>
            <a:r>
              <a:rPr lang="en-US" sz="2400" dirty="0" err="1"/>
              <a:t>Puckette</a:t>
            </a:r>
            <a:r>
              <a:rPr lang="en-US" sz="2400" dirty="0"/>
              <a:t> and Justin Hammack – Overview of German and Austrian wine classifications and the </a:t>
            </a:r>
            <a:r>
              <a:rPr lang="en-US" sz="2400" dirty="0" err="1"/>
              <a:t>Prädikat</a:t>
            </a:r>
            <a:r>
              <a:rPr lang="en-US" sz="2400" dirty="0"/>
              <a:t> system.</a:t>
            </a:r>
          </a:p>
          <a:p>
            <a:pPr marL="457200" indent="-457200" algn="l">
              <a:buFont typeface="+mj-lt"/>
              <a:buAutoNum type="arabicPeriod"/>
            </a:pPr>
            <a:r>
              <a:rPr lang="en-US" sz="2400" i="1" dirty="0" err="1"/>
              <a:t>Bekaa</a:t>
            </a:r>
            <a:r>
              <a:rPr lang="en-US" sz="2400" i="1" dirty="0"/>
              <a:t> Valley Wineries: Exploring Lebanese Wines</a:t>
            </a:r>
            <a:r>
              <a:rPr lang="en-US" sz="2400" dirty="0"/>
              <a:t> by Michael Karam – Discusses the influence of terroir and winemaking techniques in Lebanon.</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1st Century BCE - 5th Century CE</a:t>
            </a:r>
            <a:endParaRPr lang="en-US" kern="100" dirty="0">
              <a:effectLst/>
              <a:ea typeface="Aptos" panose="020B0004020202020204" pitchFamily="34"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6742176" cy="3730752"/>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Roman Influence and the Spread of Christianity </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Following the Phoenicians, the Romans expanded viticulture in Lebanon.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a:t>
            </a:r>
            <a:r>
              <a:rPr lang="en-US" sz="2400" kern="100" dirty="0" err="1">
                <a:effectLst/>
                <a:ea typeface="Aptos" panose="020B0004020202020204" pitchFamily="34" charset="0"/>
              </a:rPr>
              <a:t>Bekaa</a:t>
            </a:r>
            <a:r>
              <a:rPr lang="en-US" sz="2400" kern="100" dirty="0">
                <a:effectLst/>
                <a:ea typeface="Aptos" panose="020B0004020202020204" pitchFamily="34" charset="0"/>
              </a:rPr>
              <a:t> Valley, a central region in Lebanese winemaking today, became a major wine-producing area. Temples dedicated to Bacchus, the Roman god of wine, were built, indicating the importance of wine in local religious and cultural practices.</a:t>
            </a:r>
          </a:p>
          <a:p>
            <a:pPr marL="457200" indent="-457200" algn="l">
              <a:buFont typeface="Arial" panose="020B0604020202020204" pitchFamily="34" charset="0"/>
              <a:buChar char="•"/>
            </a:pPr>
            <a:endParaRPr lang="en-US" sz="2400" dirty="0"/>
          </a:p>
        </p:txBody>
      </p:sp>
      <p:pic>
        <p:nvPicPr>
          <p:cNvPr id="7" name="Picture 6" descr="A group of people in ancient greek clothing&#10;&#10;Description automatically generated">
            <a:extLst>
              <a:ext uri="{FF2B5EF4-FFF2-40B4-BE49-F238E27FC236}">
                <a16:creationId xmlns:a16="http://schemas.microsoft.com/office/drawing/2014/main" id="{D7DD4DB0-6055-5E82-124D-3D36A7672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341120"/>
            <a:ext cx="4876800" cy="3652456"/>
          </a:xfrm>
          <a:prstGeom prst="rect">
            <a:avLst/>
          </a:prstGeom>
        </p:spPr>
      </p:pic>
      <p:sp>
        <p:nvSpPr>
          <p:cNvPr id="9" name="TextBox 8">
            <a:extLst>
              <a:ext uri="{FF2B5EF4-FFF2-40B4-BE49-F238E27FC236}">
                <a16:creationId xmlns:a16="http://schemas.microsoft.com/office/drawing/2014/main" id="{FF523329-1E63-DF09-9C7F-A66087E4605B}"/>
              </a:ext>
            </a:extLst>
          </p:cNvPr>
          <p:cNvSpPr txBox="1"/>
          <p:nvPr/>
        </p:nvSpPr>
        <p:spPr>
          <a:xfrm>
            <a:off x="559961" y="5135872"/>
            <a:ext cx="10911840" cy="1332481"/>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Tahoma" panose="020B0604030504040204" pitchFamily="34" charset="0"/>
                <a:cs typeface="Times New Roman" panose="02020603050405020304" pitchFamily="18" charset="0"/>
              </a:rPr>
              <a:t>Key Developments</a:t>
            </a:r>
            <a:r>
              <a:rPr lang="en-US" sz="2400" kern="100" dirty="0">
                <a:effectLst/>
                <a:latin typeface="Times New Roman" panose="02020603050405020304" pitchFamily="18" charset="0"/>
                <a:ea typeface="Tahoma" panose="020B0604030504040204" pitchFamily="34" charset="0"/>
                <a:cs typeface="Times New Roman" panose="02020603050405020304" pitchFamily="18" charset="0"/>
              </a:rPr>
              <a:t>: Roman advances in irrigation and viticulture helped expand production. The worship of Bacchus highlighted wine's central role in both everyday life and religious rituals.</a:t>
            </a:r>
          </a:p>
        </p:txBody>
      </p:sp>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
            <a:ext cx="12192000" cy="1085086"/>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Medieval Period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149722"/>
            <a:ext cx="11606784" cy="700850"/>
          </a:xfrm>
        </p:spPr>
        <p:txBody>
          <a:bodyPr vert="horz" lIns="91440" tIns="45720" rIns="91440" bIns="45720" rtlCol="0">
            <a:normAutofit/>
          </a:bodyPr>
          <a:lstStyle/>
          <a:p>
            <a:pPr marR="0" algn="l">
              <a:lnSpc>
                <a:spcPct val="115000"/>
              </a:lnSpc>
              <a:spcBef>
                <a:spcPts val="0"/>
              </a:spcBef>
              <a:spcAft>
                <a:spcPts val="800"/>
              </a:spcAft>
            </a:pPr>
            <a:r>
              <a:rPr lang="en-US" sz="2400" b="1" kern="100" dirty="0">
                <a:effectLst/>
                <a:ea typeface="Aptos" panose="020B0004020202020204" pitchFamily="34" charset="0"/>
              </a:rPr>
              <a:t>Ottoman Rule and Wine Decline (16th - 19th Century)</a:t>
            </a:r>
            <a:endParaRPr lang="en-US" sz="2400" kern="100" dirty="0">
              <a:effectLst/>
              <a:ea typeface="Aptos" panose="020B0004020202020204" pitchFamily="34" charset="0"/>
            </a:endParaRPr>
          </a:p>
        </p:txBody>
      </p:sp>
      <p:pic>
        <p:nvPicPr>
          <p:cNvPr id="5" name="Picture 4" descr="A map of the ottoman empire&#10;&#10;Description automatically generated">
            <a:extLst>
              <a:ext uri="{FF2B5EF4-FFF2-40B4-BE49-F238E27FC236}">
                <a16:creationId xmlns:a16="http://schemas.microsoft.com/office/drawing/2014/main" id="{0DDE10A1-1502-1585-1899-AE7034724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5965239" cy="5053584"/>
          </a:xfrm>
          <a:prstGeom prst="rect">
            <a:avLst/>
          </a:prstGeom>
        </p:spPr>
      </p:pic>
      <p:sp>
        <p:nvSpPr>
          <p:cNvPr id="7" name="TextBox 6">
            <a:extLst>
              <a:ext uri="{FF2B5EF4-FFF2-40B4-BE49-F238E27FC236}">
                <a16:creationId xmlns:a16="http://schemas.microsoft.com/office/drawing/2014/main" id="{14A61D58-BB00-4C8B-68A9-2D47B0F90BB8}"/>
              </a:ext>
            </a:extLst>
          </p:cNvPr>
          <p:cNvSpPr txBox="1"/>
          <p:nvPr/>
        </p:nvSpPr>
        <p:spPr>
          <a:xfrm>
            <a:off x="5965239" y="1543157"/>
            <a:ext cx="6096000" cy="5360250"/>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During the Ottoman Empire, which ruled Lebanon from the 16th to 19th centuries, winemaking declined. Islamic laws prohibited alcohol consumption, which heavily impacted the wine industry.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Christian communities, particularly the Maronite monks, continued making wine for religious purposes.</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Key Developments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Despite restrictions, some vineyards survived, thanks to the perseverance of the Maronite Church, which preserved Lebanon’s winemaking tradition.</a:t>
            </a:r>
          </a:p>
        </p:txBody>
      </p:sp>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Autofit/>
          </a:bodyPr>
          <a:lstStyle/>
          <a:p>
            <a:pPr marL="0" marR="0">
              <a:lnSpc>
                <a:spcPct val="115000"/>
              </a:lnSpc>
              <a:spcBef>
                <a:spcPts val="0"/>
              </a:spcBef>
              <a:spcAft>
                <a:spcPts val="800"/>
              </a:spcAft>
            </a:pPr>
            <a:r>
              <a:rPr lang="en-US" sz="4400" b="1" kern="100" dirty="0">
                <a:effectLst/>
                <a:ea typeface="Aptos" panose="020B0004020202020204" pitchFamily="34" charset="0"/>
              </a:rPr>
              <a:t>1920s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09473"/>
            <a:ext cx="7034784" cy="5748527"/>
          </a:xfrm>
        </p:spPr>
        <p:txBody>
          <a:bodyPr>
            <a:normAutofit/>
          </a:bodyPr>
          <a:lstStyle/>
          <a:p>
            <a:pPr marR="0" algn="l">
              <a:lnSpc>
                <a:spcPct val="115000"/>
              </a:lnSpc>
              <a:spcBef>
                <a:spcPts val="0"/>
              </a:spcBef>
              <a:spcAft>
                <a:spcPts val="800"/>
              </a:spcAft>
            </a:pPr>
            <a:r>
              <a:rPr lang="en-US" sz="2400" b="1" kern="100" dirty="0">
                <a:effectLst/>
                <a:ea typeface="Aptos" panose="020B0004020202020204" pitchFamily="34" charset="0"/>
              </a:rPr>
              <a:t>French Mandate and the Rebirth of Lebanese Wine </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20th century marked the revival of winemaking in Lebanon, particularly during the French Mandate (1920–1943). The French influence brought new winemaking techniques and grape varieties, including Cabernet Sauvignon, Merlot, and Cinsault, which began blending with traditional Lebanese varietals.</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Developments</a:t>
            </a:r>
            <a:r>
              <a:rPr lang="en-US" sz="2400" kern="100" dirty="0">
                <a:effectLst/>
                <a:ea typeface="Aptos" panose="020B0004020202020204" pitchFamily="34" charset="0"/>
              </a:rPr>
              <a:t>: The founding of Château </a:t>
            </a:r>
            <a:r>
              <a:rPr lang="en-US" sz="2400" kern="100" dirty="0" err="1">
                <a:effectLst/>
                <a:ea typeface="Aptos" panose="020B0004020202020204" pitchFamily="34" charset="0"/>
              </a:rPr>
              <a:t>Ksara</a:t>
            </a:r>
            <a:r>
              <a:rPr lang="en-US" sz="2400" kern="100" dirty="0">
                <a:effectLst/>
                <a:ea typeface="Aptos" panose="020B0004020202020204" pitchFamily="34" charset="0"/>
              </a:rPr>
              <a:t> in 1857 by Jesuit priests, and later wineries like Château Musar, were instrumental in modernizing Lebanese wine production and spreading its reputation globally.</a:t>
            </a:r>
          </a:p>
        </p:txBody>
      </p:sp>
      <p:pic>
        <p:nvPicPr>
          <p:cNvPr id="5" name="Picture 4" descr="A group of men in military uniforms&#10;&#10;Description automatically generated">
            <a:extLst>
              <a:ext uri="{FF2B5EF4-FFF2-40B4-BE49-F238E27FC236}">
                <a16:creationId xmlns:a16="http://schemas.microsoft.com/office/drawing/2014/main" id="{517E6FD8-9DE1-5711-4DEF-F17C502C8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192" y="3071430"/>
            <a:ext cx="4609807" cy="3783521"/>
          </a:xfrm>
          <a:prstGeom prst="rect">
            <a:avLst/>
          </a:prstGeom>
        </p:spPr>
      </p:pic>
      <p:pic>
        <p:nvPicPr>
          <p:cNvPr id="7" name="Picture 6" descr="A map of the middle east&#10;&#10;Description automatically generated">
            <a:extLst>
              <a:ext uri="{FF2B5EF4-FFF2-40B4-BE49-F238E27FC236}">
                <a16:creationId xmlns:a16="http://schemas.microsoft.com/office/drawing/2014/main" id="{9875E295-4998-9A88-3AC9-B16763043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192" y="0"/>
            <a:ext cx="3730752" cy="3082779"/>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Autofit/>
          </a:bodyPr>
          <a:lstStyle/>
          <a:p>
            <a:pPr marL="0" marR="0">
              <a:lnSpc>
                <a:spcPct val="115000"/>
              </a:lnSpc>
              <a:spcBef>
                <a:spcPts val="0"/>
              </a:spcBef>
              <a:spcAft>
                <a:spcPts val="800"/>
              </a:spcAft>
            </a:pPr>
            <a:r>
              <a:rPr lang="en-US" sz="4400" b="1" kern="100" dirty="0">
                <a:effectLst/>
                <a:ea typeface="Aptos" panose="020B0004020202020204" pitchFamily="34" charset="0"/>
              </a:rPr>
              <a:t>1975–1990</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0" y="1109473"/>
            <a:ext cx="6096000" cy="5748527"/>
          </a:xfrm>
        </p:spPr>
        <p:txBody>
          <a:bodyPr>
            <a:normAutofit lnSpcReduction="10000"/>
          </a:bodyPr>
          <a:lstStyle/>
          <a:p>
            <a:pPr marR="0" algn="l">
              <a:lnSpc>
                <a:spcPct val="115000"/>
              </a:lnSpc>
              <a:spcBef>
                <a:spcPts val="0"/>
              </a:spcBef>
              <a:spcAft>
                <a:spcPts val="800"/>
              </a:spcAft>
            </a:pPr>
            <a:r>
              <a:rPr lang="en-US" sz="2400" b="1" kern="100" dirty="0">
                <a:effectLst/>
                <a:ea typeface="Aptos" panose="020B0004020202020204" pitchFamily="34" charset="0"/>
              </a:rPr>
              <a:t>The Lebanese Civil War and Its Aftermath </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Lebanese Civil War severely impacted the wine industry.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Vineyards were destroyed, and production came to a halt. However, resilient winemakers like Gaston </a:t>
            </a:r>
            <a:r>
              <a:rPr lang="en-US" sz="2400" kern="100" dirty="0" err="1">
                <a:effectLst/>
                <a:ea typeface="Aptos" panose="020B0004020202020204" pitchFamily="34" charset="0"/>
              </a:rPr>
              <a:t>Hochar</a:t>
            </a:r>
            <a:r>
              <a:rPr lang="en-US" sz="2400" kern="100" dirty="0">
                <a:effectLst/>
                <a:ea typeface="Aptos" panose="020B0004020202020204" pitchFamily="34" charset="0"/>
              </a:rPr>
              <a:t> of Château Musar continued producing wines despite the challenges, eventually gaining international acclaim.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Developments</a:t>
            </a:r>
            <a:r>
              <a:rPr lang="en-US" sz="2400" kern="100" dirty="0">
                <a:effectLst/>
                <a:ea typeface="Aptos" panose="020B0004020202020204" pitchFamily="34" charset="0"/>
              </a:rPr>
              <a:t>: Château Musar’s success during the war became legendary, putting Lebanon back on the global wine map. This perseverance inspired other wineries to rebuild in the post-war years.</a:t>
            </a:r>
          </a:p>
        </p:txBody>
      </p:sp>
      <p:pic>
        <p:nvPicPr>
          <p:cNvPr id="5" name="Picture 4" descr="A group of children in colorful robes&#10;&#10;Description automatically generated">
            <a:extLst>
              <a:ext uri="{FF2B5EF4-FFF2-40B4-BE49-F238E27FC236}">
                <a16:creationId xmlns:a16="http://schemas.microsoft.com/office/drawing/2014/main" id="{A24B321A-CA77-02CA-6B2D-4200861A118E}"/>
              </a:ext>
            </a:extLst>
          </p:cNvPr>
          <p:cNvPicPr>
            <a:picLocks noChangeAspect="1"/>
          </p:cNvPicPr>
          <p:nvPr/>
        </p:nvPicPr>
        <p:blipFill>
          <a:blip r:embed="rId2">
            <a:extLst>
              <a:ext uri="{28A0092B-C50C-407E-A947-70E740481C1C}">
                <a14:useLocalDpi xmlns:a14="http://schemas.microsoft.com/office/drawing/2010/main" val="0"/>
              </a:ext>
            </a:extLst>
          </a:blip>
          <a:srcRect r="26500"/>
          <a:stretch/>
        </p:blipFill>
        <p:spPr>
          <a:xfrm>
            <a:off x="0" y="1241260"/>
            <a:ext cx="6096000" cy="5616739"/>
          </a:xfrm>
          <a:prstGeom prst="rect">
            <a:avLst/>
          </a:prstGeom>
        </p:spPr>
      </p:pic>
    </p:spTree>
    <p:extLst>
      <p:ext uri="{BB962C8B-B14F-4D97-AF65-F5344CB8AC3E}">
        <p14:creationId xmlns:p14="http://schemas.microsoft.com/office/powerpoint/2010/main" val="27766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oup of sheep in a field&#10;&#10;Description automatically generated">
            <a:extLst>
              <a:ext uri="{FF2B5EF4-FFF2-40B4-BE49-F238E27FC236}">
                <a16:creationId xmlns:a16="http://schemas.microsoft.com/office/drawing/2014/main" id="{B4D03BBB-32A6-7F8A-F273-42E5A92A6571}"/>
              </a:ext>
            </a:extLst>
          </p:cNvPr>
          <p:cNvPicPr>
            <a:picLocks noChangeAspect="1"/>
          </p:cNvPicPr>
          <p:nvPr/>
        </p:nvPicPr>
        <p:blipFill>
          <a:blip r:embed="rId2">
            <a:extLst>
              <a:ext uri="{28A0092B-C50C-407E-A947-70E740481C1C}">
                <a14:useLocalDpi xmlns:a14="http://schemas.microsoft.com/office/drawing/2010/main" val="0"/>
              </a:ext>
            </a:extLst>
          </a:blip>
          <a:srcRect l="8061" r="8406"/>
          <a:stretch/>
        </p:blipFill>
        <p:spPr>
          <a:xfrm>
            <a:off x="5998464" y="2869157"/>
            <a:ext cx="6193536" cy="3988842"/>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Autofit/>
          </a:bodyPr>
          <a:lstStyle/>
          <a:p>
            <a:pPr marL="0" marR="0">
              <a:lnSpc>
                <a:spcPct val="115000"/>
              </a:lnSpc>
              <a:spcBef>
                <a:spcPts val="0"/>
              </a:spcBef>
              <a:spcAft>
                <a:spcPts val="800"/>
              </a:spcAft>
            </a:pPr>
            <a:r>
              <a:rPr lang="en-US" sz="4400" b="1" kern="100" dirty="0">
                <a:effectLst/>
                <a:ea typeface="Aptos" panose="020B0004020202020204" pitchFamily="34" charset="0"/>
              </a:rPr>
              <a:t>1990s–Present</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09473"/>
            <a:ext cx="11594592" cy="5748527"/>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Modern Day: A Growing Industry (</a:t>
            </a:r>
            <a:r>
              <a:rPr lang="en-US" sz="2400" kern="100" dirty="0">
                <a:effectLst/>
                <a:ea typeface="Aptos" panose="020B0004020202020204" pitchFamily="34" charset="0"/>
              </a:rPr>
              <a:t>Since the 1990s, Lebanon’s wine industry has seen a resurgence. With over 50 wineries now in operation, the country is producing wines that are not only celebrated locally but also gaining international recognition. Lebanese wines now compete on the global stage, with many receiving prestigious awards. </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Key Breakthroughs</a:t>
            </a:r>
            <a:r>
              <a:rPr lang="en-US" sz="2400" kern="100" dirty="0">
                <a:effectLst/>
                <a:ea typeface="Aptos" panose="020B0004020202020204" pitchFamily="34" charset="0"/>
              </a:rPr>
              <a:t>: The development </a:t>
            </a:r>
            <a:br>
              <a:rPr lang="en-US" sz="2400" kern="100" dirty="0">
                <a:effectLst/>
                <a:ea typeface="Aptos" panose="020B0004020202020204" pitchFamily="34" charset="0"/>
              </a:rPr>
            </a:br>
            <a:r>
              <a:rPr lang="en-US" sz="2400" kern="100" dirty="0">
                <a:effectLst/>
                <a:ea typeface="Aptos" panose="020B0004020202020204" pitchFamily="34" charset="0"/>
              </a:rPr>
              <a:t>of organic and biodynamic winemaking </a:t>
            </a:r>
            <a:br>
              <a:rPr lang="en-US" sz="2400" kern="100" dirty="0">
                <a:effectLst/>
                <a:ea typeface="Aptos" panose="020B0004020202020204" pitchFamily="34" charset="0"/>
              </a:rPr>
            </a:br>
            <a:r>
              <a:rPr lang="en-US" sz="2400" kern="100" dirty="0">
                <a:effectLst/>
                <a:ea typeface="Aptos" panose="020B0004020202020204" pitchFamily="34" charset="0"/>
              </a:rPr>
              <a:t>practices has gained popularity in </a:t>
            </a:r>
            <a:br>
              <a:rPr lang="en-US" sz="2400" kern="100" dirty="0">
                <a:effectLst/>
                <a:ea typeface="Aptos" panose="020B0004020202020204" pitchFamily="34" charset="0"/>
              </a:rPr>
            </a:br>
            <a:r>
              <a:rPr lang="en-US" sz="2400" kern="100" dirty="0">
                <a:effectLst/>
                <a:ea typeface="Aptos" panose="020B0004020202020204" pitchFamily="34" charset="0"/>
              </a:rPr>
              <a:t>Lebanon, as winemakers seek to </a:t>
            </a:r>
            <a:br>
              <a:rPr lang="en-US" sz="2400" kern="100" dirty="0">
                <a:effectLst/>
                <a:ea typeface="Aptos" panose="020B0004020202020204" pitchFamily="34" charset="0"/>
              </a:rPr>
            </a:br>
            <a:r>
              <a:rPr lang="en-US" sz="2400" kern="100" dirty="0">
                <a:effectLst/>
                <a:ea typeface="Aptos" panose="020B0004020202020204" pitchFamily="34" charset="0"/>
              </a:rPr>
              <a:t>produce wines that express the unique </a:t>
            </a:r>
            <a:br>
              <a:rPr lang="en-US" sz="2400" kern="100" dirty="0">
                <a:effectLst/>
                <a:ea typeface="Aptos" panose="020B0004020202020204" pitchFamily="34" charset="0"/>
              </a:rPr>
            </a:br>
            <a:r>
              <a:rPr lang="en-US" sz="2400" kern="100" dirty="0">
                <a:effectLst/>
                <a:ea typeface="Aptos" panose="020B0004020202020204" pitchFamily="34" charset="0"/>
              </a:rPr>
              <a:t>terroir of the region.</a:t>
            </a:r>
          </a:p>
        </p:txBody>
      </p:sp>
    </p:spTree>
    <p:extLst>
      <p:ext uri="{BB962C8B-B14F-4D97-AF65-F5344CB8AC3E}">
        <p14:creationId xmlns:p14="http://schemas.microsoft.com/office/powerpoint/2010/main" val="36924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085088"/>
          </a:xfrm>
        </p:spPr>
        <p:txBody>
          <a:bodyPr anchor="ctr">
            <a:normAutofit/>
          </a:bodyPr>
          <a:lstStyle/>
          <a:p>
            <a:pPr>
              <a:lnSpc>
                <a:spcPct val="107000"/>
              </a:lnSpc>
              <a:spcBef>
                <a:spcPts val="0"/>
              </a:spcBef>
              <a:spcAft>
                <a:spcPts val="800"/>
              </a:spcAft>
            </a:pPr>
            <a:r>
              <a:rPr lang="en-US" sz="4400" b="1" kern="100" dirty="0">
                <a:effectLst/>
                <a:ea typeface="Aptos" panose="020B0004020202020204" pitchFamily="34" charset="0"/>
              </a:rPr>
              <a:t>Modern Era 1990s–Present</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085089"/>
            <a:ext cx="11765280" cy="1987295"/>
          </a:xfrm>
        </p:spPr>
        <p:txBody>
          <a:bodyPr>
            <a:noAutofit/>
          </a:bodyPr>
          <a:lstStyle/>
          <a:p>
            <a:pPr marR="0" algn="l">
              <a:lnSpc>
                <a:spcPct val="115000"/>
              </a:lnSpc>
              <a:spcBef>
                <a:spcPts val="0"/>
              </a:spcBef>
              <a:spcAft>
                <a:spcPts val="800"/>
              </a:spcAft>
            </a:pPr>
            <a:r>
              <a:rPr lang="en-US" sz="2400" b="1" kern="100" dirty="0">
                <a:effectLst/>
                <a:ea typeface="Aptos" panose="020B0004020202020204" pitchFamily="34" charset="0"/>
              </a:rPr>
              <a:t>Modern Day: A Growing Industry </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Since the 1990s, Lebanon’s wine industry has seen a resurgence. With over 50 wineries now in operation, the country is producing wines that are not only celebrated locally but also gaining international recognition. </a:t>
            </a:r>
          </a:p>
        </p:txBody>
      </p:sp>
      <p:pic>
        <p:nvPicPr>
          <p:cNvPr id="7" name="Picture 6" descr="A row of wine barrels in a cave&#10;&#10;Description automatically generated">
            <a:extLst>
              <a:ext uri="{FF2B5EF4-FFF2-40B4-BE49-F238E27FC236}">
                <a16:creationId xmlns:a16="http://schemas.microsoft.com/office/drawing/2014/main" id="{CBFE62BD-57BC-E854-216A-FAD737BDD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3032"/>
            <a:ext cx="5961888" cy="3974592"/>
          </a:xfrm>
          <a:prstGeom prst="rect">
            <a:avLst/>
          </a:prstGeom>
        </p:spPr>
      </p:pic>
      <p:sp>
        <p:nvSpPr>
          <p:cNvPr id="9" name="TextBox 8">
            <a:extLst>
              <a:ext uri="{FF2B5EF4-FFF2-40B4-BE49-F238E27FC236}">
                <a16:creationId xmlns:a16="http://schemas.microsoft.com/office/drawing/2014/main" id="{D3550AC5-BDCF-6373-7336-25F8CB3140EA}"/>
              </a:ext>
            </a:extLst>
          </p:cNvPr>
          <p:cNvSpPr txBox="1"/>
          <p:nvPr/>
        </p:nvSpPr>
        <p:spPr>
          <a:xfrm>
            <a:off x="6522720" y="2916936"/>
            <a:ext cx="5096256" cy="1332481"/>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Lebanese wines now compete on the global stage, with many receiving prestigious awards. </a:t>
            </a:r>
          </a:p>
        </p:txBody>
      </p:sp>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762</TotalTime>
  <Words>3650</Words>
  <Application>Microsoft Office PowerPoint</Application>
  <PresentationFormat>Widescreen</PresentationFormat>
  <Paragraphs>195</Paragraphs>
  <Slides>39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Aptos Display</vt:lpstr>
      <vt:lpstr>Arial</vt:lpstr>
      <vt:lpstr>Symbol</vt:lpstr>
      <vt:lpstr>Times New Roman</vt:lpstr>
      <vt:lpstr>Times New Roman, serif</vt:lpstr>
      <vt:lpstr>Office Theme</vt:lpstr>
      <vt:lpstr>An Introduction to  Wine in Lebanon  Presented by Marc Silver</vt:lpstr>
      <vt:lpstr>A Rich Winemaking History</vt:lpstr>
      <vt:lpstr>History of Lebanon’s Wine</vt:lpstr>
      <vt:lpstr>1st Century BCE - 5th Century CE</vt:lpstr>
      <vt:lpstr>Medieval Period</vt:lpstr>
      <vt:lpstr>1920s</vt:lpstr>
      <vt:lpstr>1975–1990</vt:lpstr>
      <vt:lpstr>1990s–Present</vt:lpstr>
      <vt:lpstr>Modern Era 1990s–Present</vt:lpstr>
      <vt:lpstr>Wine Regions in Lebanon</vt:lpstr>
      <vt:lpstr>Wine Regions in Lebanon</vt:lpstr>
      <vt:lpstr>Wine Regions Regional Breakdown</vt:lpstr>
      <vt:lpstr>Wine Regions in Lebanon</vt:lpstr>
      <vt:lpstr>Wine Regions Regional Breakdown</vt:lpstr>
      <vt:lpstr>Wine Regions in Lebanon</vt:lpstr>
      <vt:lpstr>Wine Regions in Lebanon</vt:lpstr>
      <vt:lpstr>Lebanon’s Unique Terroir</vt:lpstr>
      <vt:lpstr>Lebanese Wine Categories</vt:lpstr>
      <vt:lpstr>Lebanese Wine Categories</vt:lpstr>
      <vt:lpstr>Lebanese Wine Categories</vt:lpstr>
      <vt:lpstr>Lebanese Wine Categories</vt:lpstr>
      <vt:lpstr>Lebanese Wine Categories</vt:lpstr>
      <vt:lpstr>Lebanese Wine Categories</vt:lpstr>
      <vt:lpstr>Lebanese Wine Categories</vt:lpstr>
      <vt:lpstr>Lebanon’s Unique Terroir</vt:lpstr>
      <vt:lpstr>Major Grape Varieties and Characteristics</vt:lpstr>
      <vt:lpstr>Major Grape Varieties and Characteristics</vt:lpstr>
      <vt:lpstr>Major Grape Varieties and Characteristics</vt:lpstr>
      <vt:lpstr>Major Grape Varieties and Characteristics</vt:lpstr>
      <vt:lpstr>Notable Wineries</vt:lpstr>
      <vt:lpstr>Notable Wineries</vt:lpstr>
      <vt:lpstr>Notable Wineries</vt:lpstr>
      <vt:lpstr>Notable Wineries</vt:lpstr>
      <vt:lpstr>Notable Wineries</vt:lpstr>
      <vt:lpstr>Last Thoughts</vt:lpstr>
      <vt:lpstr>Last Thoughts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52</cp:revision>
  <dcterms:created xsi:type="dcterms:W3CDTF">2024-07-15T00:09:41Z</dcterms:created>
  <dcterms:modified xsi:type="dcterms:W3CDTF">2024-10-20T01:51:11Z</dcterms:modified>
</cp:coreProperties>
</file>