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56" r:id="rId2"/>
    <p:sldId id="282" r:id="rId3"/>
    <p:sldId id="257" r:id="rId4"/>
    <p:sldId id="274" r:id="rId5"/>
    <p:sldId id="258" r:id="rId6"/>
    <p:sldId id="276" r:id="rId7"/>
    <p:sldId id="260" r:id="rId8"/>
    <p:sldId id="283" r:id="rId9"/>
    <p:sldId id="280" r:id="rId10"/>
    <p:sldId id="261" r:id="rId11"/>
    <p:sldId id="285" r:id="rId12"/>
    <p:sldId id="286" r:id="rId13"/>
    <p:sldId id="284" r:id="rId14"/>
    <p:sldId id="265" r:id="rId15"/>
    <p:sldId id="287" r:id="rId16"/>
    <p:sldId id="289" r:id="rId17"/>
    <p:sldId id="295" r:id="rId18"/>
    <p:sldId id="290" r:id="rId19"/>
    <p:sldId id="296" r:id="rId20"/>
    <p:sldId id="291" r:id="rId21"/>
    <p:sldId id="292" r:id="rId22"/>
    <p:sldId id="293" r:id="rId23"/>
    <p:sldId id="275" r:id="rId24"/>
    <p:sldId id="294" r:id="rId25"/>
    <p:sldId id="271" r:id="rId26"/>
    <p:sldId id="272" r:id="rId27"/>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71" d="100"/>
          <a:sy n="71" d="100"/>
        </p:scale>
        <p:origin x="3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0FB6E-4A25-15EF-8B25-652BB771D83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4287A8D-503E-BF23-E5B9-0B883A79ED6C}"/>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E3E21F2F-8241-D154-EAC9-1A591135362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241BF11-7488-2C0C-0F51-D14E13222A02}"/>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12582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0B4E1-06AD-AEE2-B285-A73DC2B773A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9A08A34-8A3C-08D9-0C57-03BE70269002}"/>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9F0D5F09-1510-B17F-4306-EB782C616A2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6C70993-5A62-CA11-3B83-09DE8B532BB7}"/>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54921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DBE48-4762-3D71-81BD-26920EC67EA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B083E43-BD28-3DE9-C075-6DAA4931518F}"/>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7B796111-5E5E-E806-4639-46A96F9365B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11E7D4A-7B53-32AC-CFEB-0F707919963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59334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9595F-A240-4B06-7726-642D9CC148A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F63D82-0AE0-01DB-4348-5013E74B094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B46B858A-B7E8-6194-8AF0-80BE252762E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CDDE5D8-300A-7979-78BA-8C51E939E1F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661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5F6E2-1B05-84AF-E3B8-161463D906D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5168B4-3758-17CB-617C-FCDF675CD2CC}"/>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CA5334F3-539F-4C26-B260-BF736058696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C80B574-0030-DE8B-8AAB-C3F0A5200CCB}"/>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524691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AA800-656B-B83B-BFA9-98F4612CC91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3F019FA-95E0-6E6E-53C4-05D34DE996C8}"/>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18</a:t>
            </a:fld>
            <a:endParaRPr lang="en-US"/>
          </a:p>
        </p:txBody>
      </p:sp>
      <p:sp>
        <p:nvSpPr>
          <p:cNvPr id="2" name="Slide Image Placeholder 1">
            <a:extLst>
              <a:ext uri="{FF2B5EF4-FFF2-40B4-BE49-F238E27FC236}">
                <a16:creationId xmlns:a16="http://schemas.microsoft.com/office/drawing/2014/main" id="{BE2CC5FB-033B-B235-95E0-322F0095B59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E46B1A0-62AE-C31A-8F4C-36340AFA606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567701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25D5-CD6C-7291-0EE1-2C645BBA269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B93F484-EF11-81F9-2015-30544ABD1394}"/>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19</a:t>
            </a:fld>
            <a:endParaRPr lang="en-US"/>
          </a:p>
        </p:txBody>
      </p:sp>
      <p:sp>
        <p:nvSpPr>
          <p:cNvPr id="2" name="Slide Image Placeholder 1">
            <a:extLst>
              <a:ext uri="{FF2B5EF4-FFF2-40B4-BE49-F238E27FC236}">
                <a16:creationId xmlns:a16="http://schemas.microsoft.com/office/drawing/2014/main" id="{75A7E292-E4FA-CFC0-8AF6-BEC8A9ACED9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5444437-4CE3-B3DE-4CCC-C91357CF0F2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597953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A65AB-D3F9-0CCA-EC51-100523C0163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F0126C8-6175-9780-8F98-9365D2157D2D}"/>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20</a:t>
            </a:fld>
            <a:endParaRPr lang="en-US"/>
          </a:p>
        </p:txBody>
      </p:sp>
      <p:sp>
        <p:nvSpPr>
          <p:cNvPr id="2" name="Slide Image Placeholder 1">
            <a:extLst>
              <a:ext uri="{FF2B5EF4-FFF2-40B4-BE49-F238E27FC236}">
                <a16:creationId xmlns:a16="http://schemas.microsoft.com/office/drawing/2014/main" id="{1B3647B9-1E40-CD6D-2000-4B73FC3F336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BE75BC6-B24B-217E-B960-6136BE9FA549}"/>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163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DD608-605F-E19B-D061-C12582CFD55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5660295-6A12-3BC0-D6B9-2A4FB0112C81}"/>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21</a:t>
            </a:fld>
            <a:endParaRPr lang="en-US"/>
          </a:p>
        </p:txBody>
      </p:sp>
      <p:sp>
        <p:nvSpPr>
          <p:cNvPr id="2" name="Slide Image Placeholder 1">
            <a:extLst>
              <a:ext uri="{FF2B5EF4-FFF2-40B4-BE49-F238E27FC236}">
                <a16:creationId xmlns:a16="http://schemas.microsoft.com/office/drawing/2014/main" id="{0560CC78-1AF1-130D-5154-540F2CEBC98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42818AC-844F-F42D-CC23-77EE01F0968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22231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AD296-BEB5-DA0C-47CB-8013B2D0FB4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6619288-A691-88CF-7078-9593EEFAD8E8}"/>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22</a:t>
            </a:fld>
            <a:endParaRPr lang="en-US"/>
          </a:p>
        </p:txBody>
      </p:sp>
      <p:sp>
        <p:nvSpPr>
          <p:cNvPr id="2" name="Slide Image Placeholder 1">
            <a:extLst>
              <a:ext uri="{FF2B5EF4-FFF2-40B4-BE49-F238E27FC236}">
                <a16:creationId xmlns:a16="http://schemas.microsoft.com/office/drawing/2014/main" id="{0B348560-F910-B5FD-CE38-1E7E45F8B57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27CDAD5-FB51-3760-8FF8-CB08997FF49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90901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sz="2000" b="1" dirty="0">
                <a:latin typeface="Times New Roman" panose="02020603050405020304" pitchFamily="18" charset="0"/>
                <a:cs typeface="Times New Roman" panose="02020603050405020304" pitchFamily="18" charset="0"/>
              </a:rPr>
              <a:t>Cheese</a:t>
            </a:r>
            <a:r>
              <a:rPr lang="en-US" sz="2000" dirty="0">
                <a:latin typeface="Times New Roman" panose="02020603050405020304" pitchFamily="18" charset="0"/>
                <a:cs typeface="Times New Roman" panose="02020603050405020304" pitchFamily="18" charset="0"/>
              </a:rPr>
              <a:t>: Sample local Norman cheeses like Camembert, Pont-</a:t>
            </a:r>
            <a:r>
              <a:rPr lang="en-US" sz="2000" dirty="0" err="1">
                <a:latin typeface="Times New Roman" panose="02020603050405020304" pitchFamily="18" charset="0"/>
                <a:cs typeface="Times New Roman" panose="02020603050405020304" pitchFamily="18" charset="0"/>
              </a:rPr>
              <a:t>l'Évêque</a:t>
            </a:r>
            <a:r>
              <a:rPr lang="en-US" sz="2000" dirty="0">
                <a:latin typeface="Times New Roman" panose="02020603050405020304" pitchFamily="18" charset="0"/>
                <a:cs typeface="Times New Roman" panose="02020603050405020304" pitchFamily="18" charset="0"/>
              </a:rPr>
              <a:t>, Livarot, and Neufchâtel. These pair perfectly with crusty bread and Norman cider.</a:t>
            </a:r>
          </a:p>
          <a:p>
            <a:r>
              <a:rPr lang="en-US" sz="2000" b="1" dirty="0">
                <a:latin typeface="Times New Roman" panose="02020603050405020304" pitchFamily="18" charset="0"/>
                <a:cs typeface="Times New Roman" panose="02020603050405020304" pitchFamily="18" charset="0"/>
              </a:rPr>
              <a:t>Quick Snacks</a:t>
            </a:r>
            <a:r>
              <a:rPr lang="en-US" sz="2000" dirty="0">
                <a:latin typeface="Times New Roman" panose="02020603050405020304" pitchFamily="18" charset="0"/>
                <a:cs typeface="Times New Roman" panose="02020603050405020304" pitchFamily="18" charset="0"/>
              </a:rPr>
              <a:t>: Grab galettes (savory buckwheat crêpes) filled with ham, cheese, and eggs, or sweet crêpes with salted caramel or apple compote. Crêperies are everywhere and perfect for casual meals.</a:t>
            </a:r>
          </a:p>
        </p:txBody>
      </p:sp>
      <p:sp>
        <p:nvSpPr>
          <p:cNvPr id="4" name="Slide Number Placeholder 3"/>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0D4C2-1E9A-E455-5852-AC4D9CE3B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A225C-3E99-B143-3EC6-A028B2CD0760}"/>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4CCCB63D-94FC-9EB8-C3A1-2DFA43BC480E}"/>
              </a:ext>
            </a:extLst>
          </p:cNvPr>
          <p:cNvSpPr>
            <a:spLocks noGrp="1"/>
          </p:cNvSpPr>
          <p:nvPr>
            <p:ph type="body" idx="1"/>
          </p:nvPr>
        </p:nvSpPr>
        <p:spPr/>
        <p:txBody>
          <a:bodyPr/>
          <a:lstStyle/>
          <a:p>
            <a:r>
              <a:rPr lang="en-US" sz="2000" b="1" dirty="0">
                <a:latin typeface="Times New Roman" panose="02020603050405020304" pitchFamily="18" charset="0"/>
                <a:cs typeface="Times New Roman" panose="02020603050405020304" pitchFamily="18" charset="0"/>
              </a:rPr>
              <a:t>Cheese</a:t>
            </a:r>
            <a:r>
              <a:rPr lang="en-US" sz="2000" dirty="0">
                <a:latin typeface="Times New Roman" panose="02020603050405020304" pitchFamily="18" charset="0"/>
                <a:cs typeface="Times New Roman" panose="02020603050405020304" pitchFamily="18" charset="0"/>
              </a:rPr>
              <a:t>: Sample local Norman cheeses like Camembert, Pont-</a:t>
            </a:r>
            <a:r>
              <a:rPr lang="en-US" sz="2000" dirty="0" err="1">
                <a:latin typeface="Times New Roman" panose="02020603050405020304" pitchFamily="18" charset="0"/>
                <a:cs typeface="Times New Roman" panose="02020603050405020304" pitchFamily="18" charset="0"/>
              </a:rPr>
              <a:t>l'Évêque</a:t>
            </a:r>
            <a:r>
              <a:rPr lang="en-US" sz="2000" dirty="0">
                <a:latin typeface="Times New Roman" panose="02020603050405020304" pitchFamily="18" charset="0"/>
                <a:cs typeface="Times New Roman" panose="02020603050405020304" pitchFamily="18" charset="0"/>
              </a:rPr>
              <a:t>, Livarot, and Neufchâtel. These pair perfectly with crusty bread and Norman cider.</a:t>
            </a:r>
          </a:p>
          <a:p>
            <a:r>
              <a:rPr lang="en-US" sz="2000" b="1" dirty="0">
                <a:latin typeface="Times New Roman" panose="02020603050405020304" pitchFamily="18" charset="0"/>
                <a:cs typeface="Times New Roman" panose="02020603050405020304" pitchFamily="18" charset="0"/>
              </a:rPr>
              <a:t>Quick Snacks</a:t>
            </a:r>
            <a:r>
              <a:rPr lang="en-US" sz="2000" dirty="0">
                <a:latin typeface="Times New Roman" panose="02020603050405020304" pitchFamily="18" charset="0"/>
                <a:cs typeface="Times New Roman" panose="02020603050405020304" pitchFamily="18" charset="0"/>
              </a:rPr>
              <a:t>: Grab galettes (savory buckwheat crêpes) filled with ham, cheese, and eggs, or sweet crêpes with salted caramel or apple compote. Crêperies are everywhere and perfect for casual meals.</a:t>
            </a:r>
          </a:p>
        </p:txBody>
      </p:sp>
      <p:sp>
        <p:nvSpPr>
          <p:cNvPr id="4" name="Slide Number Placeholder 3">
            <a:extLst>
              <a:ext uri="{FF2B5EF4-FFF2-40B4-BE49-F238E27FC236}">
                <a16:creationId xmlns:a16="http://schemas.microsoft.com/office/drawing/2014/main" id="{131509F9-9F27-652B-57DF-57B24C2AD1CE}"/>
              </a:ext>
            </a:extLst>
          </p:cNvPr>
          <p:cNvSpPr>
            <a:spLocks noGrp="1"/>
          </p:cNvSpPr>
          <p:nvPr>
            <p:ph type="sldNum" sz="quarter" idx="5"/>
          </p:nvPr>
        </p:nvSpPr>
        <p:spPr/>
        <p:txBody>
          <a:bodyPr/>
          <a:lstStyle/>
          <a:p>
            <a:pPr lvl="0"/>
            <a:fld id="{B83E4DD9-FA1F-4BD7-8BA7-30856CE537F1}" type="slidenum">
              <a:rPr lang="en-US" smtClean="0"/>
              <a:t>24</a:t>
            </a:fld>
            <a:endParaRPr lang="en-US"/>
          </a:p>
        </p:txBody>
      </p:sp>
    </p:spTree>
    <p:extLst>
      <p:ext uri="{BB962C8B-B14F-4D97-AF65-F5344CB8AC3E}">
        <p14:creationId xmlns:p14="http://schemas.microsoft.com/office/powerpoint/2010/main" val="2317613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25</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26</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82149-F88B-AA92-5A58-6A275CDADCC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60C128A-FD05-B76D-FB5A-7F7B28A13F1A}"/>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A8DB2FA3-12F9-80C8-D516-476B71021FE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44EEFD2-2DFA-7C39-4A2A-E7446F9B20FA}"/>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02095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9203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787F4-EB0F-F96B-49F1-79478B2E54B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44E95E8-7CB5-A411-C620-02A9D4E42DAC}"/>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6DCE3B43-B76C-2EB3-096B-860B2242C25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629417A-BA4C-05F1-0B63-02706F527C0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79496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80670"/>
            <a:ext cx="5500241" cy="2308324"/>
          </a:xfrm>
        </p:spPr>
        <p:txBody>
          <a:bodyPr vert="horz" wrap="square">
            <a:spAutoFit/>
          </a:bodyPr>
          <a:lstStyle/>
          <a:p>
            <a:pPr algn="ctr"/>
            <a:r>
              <a:rPr lang="en-US" sz="4000" b="1" dirty="0">
                <a:latin typeface="Times New Roman" panose="02020603050405020304" pitchFamily="18" charset="0"/>
                <a:cs typeface="Times New Roman" panose="02020603050405020304" pitchFamily="18" charset="0"/>
              </a:rPr>
              <a:t>Le Havre, France</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Port Guide</a:t>
            </a:r>
            <a:b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a:t>
            </a:r>
            <a:r>
              <a:rPr lang="en-US" sz="4000" b="1" dirty="0">
                <a:solidFill>
                  <a:srgbClr val="000000"/>
                </a:solidFill>
                <a:latin typeface="Times New Roman" panose="02020603050405020304" pitchFamily="18" charset="0"/>
                <a:cs typeface="Times New Roman" panose="02020603050405020304" pitchFamily="18" charset="0"/>
              </a:rPr>
              <a:t>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p>
        </p:txBody>
      </p:sp>
      <p:pic>
        <p:nvPicPr>
          <p:cNvPr id="2050" name="Picture 2">
            <a:extLst>
              <a:ext uri="{FF2B5EF4-FFF2-40B4-BE49-F238E27FC236}">
                <a16:creationId xmlns:a16="http://schemas.microsoft.com/office/drawing/2014/main" id="{AC00F7AE-DAB4-67C0-25E1-E977E27D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241" y="1108038"/>
            <a:ext cx="4580384" cy="3053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8" y="1024932"/>
            <a:ext cx="4969106" cy="4343134"/>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Car Rental</a:t>
            </a:r>
            <a:r>
              <a:rPr lang="en-US" sz="2400" dirty="0">
                <a:latin typeface="Times New Roman" panose="02020603050405020304" pitchFamily="18" charset="0"/>
                <a:cs typeface="Times New Roman" panose="02020603050405020304" pitchFamily="18" charset="0"/>
              </a:rPr>
              <a:t>: Daily rental rates start around €130-€150 for basic vehicles, plus fuel costs (approximately €20-€30 for the round trip) and potential tolls on the A13 motorway (around €10-€15 each way).</a:t>
            </a:r>
          </a:p>
          <a:p>
            <a:pPr marL="342900" indent="-342900">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nearest car rental dealer is the Sixt Le Havre Centre/Cruise Terminal office which is less than two miles from the cruise dock.</a:t>
            </a:r>
          </a:p>
        </p:txBody>
      </p:sp>
      <p:pic>
        <p:nvPicPr>
          <p:cNvPr id="4098" name="Picture 2">
            <a:extLst>
              <a:ext uri="{FF2B5EF4-FFF2-40B4-BE49-F238E27FC236}">
                <a16:creationId xmlns:a16="http://schemas.microsoft.com/office/drawing/2014/main" id="{9EA604FF-EEFE-7CDB-3895-D8266D1CC8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217"/>
          <a:stretch>
            <a:fillRect/>
          </a:stretch>
        </p:blipFill>
        <p:spPr bwMode="auto">
          <a:xfrm>
            <a:off x="5544811" y="977625"/>
            <a:ext cx="4402236" cy="4604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2CB78E1-4A6B-549A-87D3-E094694C4148}"/>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0AFCE73-CD2C-3F26-9078-A6E3206CB844}"/>
              </a:ext>
            </a:extLst>
          </p:cNvPr>
          <p:cNvSpPr>
            <a:spLocks noGrp="1"/>
          </p:cNvSpPr>
          <p:nvPr>
            <p:ph type="sldNum" sz="quarter" idx="12"/>
          </p:nvPr>
        </p:nvSpPr>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1DB4BEEF-BD6B-8794-DD43-45981B23D6B6}"/>
              </a:ext>
            </a:extLst>
          </p:cNvPr>
          <p:cNvSpPr txBox="1">
            <a:spLocks noGrp="1"/>
          </p:cNvSpPr>
          <p:nvPr>
            <p:ph type="title" idx="4294967295"/>
          </p:nvPr>
        </p:nvSpPr>
        <p:spPr>
          <a:xfrm>
            <a:off x="-1" y="0"/>
            <a:ext cx="10080625" cy="977625"/>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Shuttle Buses To Le Havre </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CCBFFB7-7544-63B1-E11C-FEE0CFEA322D}"/>
              </a:ext>
            </a:extLst>
          </p:cNvPr>
          <p:cNvSpPr txBox="1"/>
          <p:nvPr/>
        </p:nvSpPr>
        <p:spPr>
          <a:xfrm>
            <a:off x="442127" y="1024932"/>
            <a:ext cx="9284677" cy="4862870"/>
          </a:xfrm>
          <a:prstGeom prst="rect">
            <a:avLst/>
          </a:prstGeom>
          <a:noFill/>
        </p:spPr>
        <p:txBody>
          <a:bodyPr wrap="square">
            <a:spAutoFit/>
          </a:bodyPr>
          <a:lstStyle/>
          <a:p>
            <a:pPr marL="342900" indent="-342900" fontAlgn="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Shuttle buses are available from Le Havre cruise port to the city center. They typically operate every 30 minutes, providing convenient access to key locations such as the city center, Le Havre Train Station, and Les Docks shopping center.</a:t>
            </a:r>
          </a:p>
          <a:p>
            <a:pPr marL="342900" indent="-342900" fontAlgn="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Departure Points: Shuttles leave from the Cruise Terminal and return from the city center and other stops.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Free Options: Some tour services, like Bee Le Havre, offer free shuttle transfers for those with reservations for their tours, departing at 10:00 AM on cruise ship call days.</a:t>
            </a:r>
            <a:br>
              <a:rPr lang="en-US" sz="2200"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Route</a:t>
            </a:r>
            <a:r>
              <a:rPr lang="en-US" sz="2200" dirty="0">
                <a:latin typeface="Times New Roman" panose="02020603050405020304" pitchFamily="18" charset="0"/>
                <a:cs typeface="Times New Roman" panose="02020603050405020304" pitchFamily="18" charset="0"/>
              </a:rPr>
              <a:t>: These shuttles often make multiple stops or take indirect routes, adding to journey time compared to taxis or direct transit options.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Cost</a:t>
            </a:r>
            <a:r>
              <a:rPr lang="en-US" sz="2200" dirty="0">
                <a:latin typeface="Times New Roman" panose="02020603050405020304" pitchFamily="18" charset="0"/>
                <a:cs typeface="Times New Roman" panose="02020603050405020304" pitchFamily="18" charset="0"/>
              </a:rPr>
              <a:t>: Shuttle fares are generally affordable, ranging from €2-€5 per person, making them budget-friendly despite the convenience trade-off.</a:t>
            </a:r>
            <a:endParaRPr lang="en-US" sz="22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69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0A377CD-CDE0-DF0E-851D-571C68AB6E00}"/>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8A14146-CAA6-C9D1-65A2-669AF3DB078F}"/>
              </a:ext>
            </a:extLst>
          </p:cNvPr>
          <p:cNvSpPr>
            <a:spLocks noGrp="1"/>
          </p:cNvSpPr>
          <p:nvPr>
            <p:ph type="sldNum" sz="quarter" idx="12"/>
          </p:nvPr>
        </p:nvSpPr>
        <p:spPr/>
        <p:txBody>
          <a:bodyPr/>
          <a:lstStyle/>
          <a:p>
            <a:pPr lvl="0"/>
            <a:fld id="{06F87E9A-0C7A-408B-83BF-C200F674FBCC}" type="slidenum">
              <a:rPr/>
              <a:t>12</a:t>
            </a:fld>
            <a:endParaRPr lang="en-US"/>
          </a:p>
        </p:txBody>
      </p:sp>
      <p:sp>
        <p:nvSpPr>
          <p:cNvPr id="2" name="Title 1">
            <a:extLst>
              <a:ext uri="{FF2B5EF4-FFF2-40B4-BE49-F238E27FC236}">
                <a16:creationId xmlns:a16="http://schemas.microsoft.com/office/drawing/2014/main" id="{A5BBC34C-983E-F569-5F36-E1DE6A105EBD}"/>
              </a:ext>
            </a:extLst>
          </p:cNvPr>
          <p:cNvSpPr txBox="1">
            <a:spLocks noGrp="1"/>
          </p:cNvSpPr>
          <p:nvPr>
            <p:ph type="title" idx="4294967295"/>
          </p:nvPr>
        </p:nvSpPr>
        <p:spPr>
          <a:xfrm>
            <a:off x="-1" y="-1"/>
            <a:ext cx="10080625" cy="1850315"/>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Options from Port to Downtown</a:t>
            </a:r>
            <a:br>
              <a:rPr lang="en-US" sz="5400" b="1" dirty="0">
                <a:latin typeface="Times New Roman" panose="02020603050405020304" pitchFamily="18" charset="0"/>
                <a:cs typeface="Times New Roman" panose="02020603050405020304" pitchFamily="18" charset="0"/>
              </a:rPr>
            </a:b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5AFC9938-8461-2558-2C28-0D29AA95F969}"/>
              </a:ext>
            </a:extLst>
          </p:cNvPr>
          <p:cNvSpPr txBox="1"/>
          <p:nvPr/>
        </p:nvSpPr>
        <p:spPr>
          <a:xfrm>
            <a:off x="352755" y="1311780"/>
            <a:ext cx="9350644" cy="378565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Taxis</a:t>
            </a:r>
            <a:r>
              <a:rPr lang="en-US" sz="2400" dirty="0">
                <a:latin typeface="Times New Roman" panose="02020603050405020304" pitchFamily="18" charset="0"/>
                <a:cs typeface="Times New Roman" panose="02020603050405020304" pitchFamily="18" charset="0"/>
              </a:rPr>
              <a:t>: Available at the cruise terminal and ferry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port, offering direct transport to your destination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10-15 minutes for around €15-€25.</a:t>
            </a:r>
          </a:p>
          <a:p>
            <a:r>
              <a:rPr lang="en-US" sz="2400" b="1" dirty="0">
                <a:latin typeface="Times New Roman" panose="02020603050405020304" pitchFamily="18" charset="0"/>
                <a:cs typeface="Times New Roman" panose="02020603050405020304" pitchFamily="18" charset="0"/>
              </a:rPr>
              <a:t>Public Buses</a:t>
            </a:r>
            <a:r>
              <a:rPr lang="en-US" sz="2400" dirty="0">
                <a:latin typeface="Times New Roman" panose="02020603050405020304" pitchFamily="18" charset="0"/>
                <a:cs typeface="Times New Roman" panose="02020603050405020304" pitchFamily="18" charset="0"/>
              </a:rPr>
              <a:t>: Regular LIA buses connect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port area to downtown, offering more frequent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service than dedicated shuttles, with tickets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around €1.80-€2.00.</a:t>
            </a:r>
          </a:p>
          <a:p>
            <a:r>
              <a:rPr lang="en-US" sz="2400" b="1" dirty="0">
                <a:latin typeface="Times New Roman" panose="02020603050405020304" pitchFamily="18" charset="0"/>
                <a:cs typeface="Times New Roman" panose="02020603050405020304" pitchFamily="18" charset="0"/>
              </a:rPr>
              <a:t>Walking</a:t>
            </a:r>
            <a:r>
              <a:rPr lang="en-US" sz="2400" dirty="0">
                <a:latin typeface="Times New Roman" panose="02020603050405020304" pitchFamily="18" charset="0"/>
                <a:cs typeface="Times New Roman" panose="02020603050405020304" pitchFamily="18" charset="0"/>
              </a:rPr>
              <a:t>: Depending on your location in downtown, the port can be 20-40 minutes on foot—feasible for those without heavy luggage who want to see the city.</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304880BC-BFA9-6BD7-4130-1B20700893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653"/>
          <a:stretch>
            <a:fillRect/>
          </a:stretch>
        </p:blipFill>
        <p:spPr bwMode="auto">
          <a:xfrm>
            <a:off x="6342520" y="1382340"/>
            <a:ext cx="3738106" cy="236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12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521422F3-FA15-E12E-5865-B3BE726C491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3F82F3F-2AD0-3C52-41E5-06055CE6497B}"/>
              </a:ext>
            </a:extLst>
          </p:cNvPr>
          <p:cNvSpPr>
            <a:spLocks noGrp="1"/>
          </p:cNvSpPr>
          <p:nvPr>
            <p:ph type="sldNum" sz="quarter" idx="12"/>
          </p:nvPr>
        </p:nvSpPr>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F7E4E3FA-4C28-545A-AE2F-37B95BF823F1}"/>
              </a:ext>
            </a:extLst>
          </p:cNvPr>
          <p:cNvSpPr txBox="1">
            <a:spLocks noGrp="1"/>
          </p:cNvSpPr>
          <p:nvPr>
            <p:ph type="title" idx="4294967295"/>
          </p:nvPr>
        </p:nvSpPr>
        <p:spPr>
          <a:xfrm>
            <a:off x="-1" y="0"/>
            <a:ext cx="10080625" cy="977625"/>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Transportation to Paris</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D9CB3F60-24B0-4619-D717-8FE711693266}"/>
              </a:ext>
            </a:extLst>
          </p:cNvPr>
          <p:cNvSpPr txBox="1"/>
          <p:nvPr/>
        </p:nvSpPr>
        <p:spPr>
          <a:xfrm>
            <a:off x="4313816" y="1024931"/>
            <a:ext cx="5563714" cy="2677656"/>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Train</a:t>
            </a:r>
            <a:r>
              <a:rPr lang="en-US" sz="2400" dirty="0">
                <a:latin typeface="Times New Roman" panose="02020603050405020304" pitchFamily="18" charset="0"/>
                <a:cs typeface="Times New Roman" panose="02020603050405020304" pitchFamily="18" charset="0"/>
              </a:rPr>
              <a:t>: The fastest and most popular option is the SNCF train from Le Havre station to Paris Saint-Lazare. Direct trains take approximately 2 to 2.5 hours, with frequent daily departures. This is the recommended choice for most tourists.</a:t>
            </a:r>
          </a:p>
        </p:txBody>
      </p:sp>
      <p:pic>
        <p:nvPicPr>
          <p:cNvPr id="6146" name="Picture 2">
            <a:extLst>
              <a:ext uri="{FF2B5EF4-FFF2-40B4-BE49-F238E27FC236}">
                <a16:creationId xmlns:a16="http://schemas.microsoft.com/office/drawing/2014/main" id="{199DEE02-8C22-FDEA-5BF1-E7F35ACC8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551"/>
            <a:ext cx="4394743" cy="2504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728A3C-9372-DB29-6602-D00EC0757AD6}"/>
              </a:ext>
            </a:extLst>
          </p:cNvPr>
          <p:cNvSpPr txBox="1"/>
          <p:nvPr/>
        </p:nvSpPr>
        <p:spPr>
          <a:xfrm>
            <a:off x="451821" y="3768253"/>
            <a:ext cx="9425709" cy="15696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Train (SNCF)</a:t>
            </a:r>
            <a:r>
              <a:rPr lang="en-US" sz="2400" dirty="0">
                <a:latin typeface="Times New Roman" panose="02020603050405020304" pitchFamily="18" charset="0"/>
                <a:cs typeface="Times New Roman" panose="02020603050405020304" pitchFamily="18" charset="0"/>
              </a:rPr>
              <a:t>: Prices vary significantly.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Advance booking: €15-€35 for standard class. Last-minute or peak times: €30-€60+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First class: €40-€80+ Booking early online typically offers the best rates.</a:t>
            </a:r>
          </a:p>
        </p:txBody>
      </p:sp>
    </p:spTree>
    <p:extLst>
      <p:ext uri="{BB962C8B-B14F-4D97-AF65-F5344CB8AC3E}">
        <p14:creationId xmlns:p14="http://schemas.microsoft.com/office/powerpoint/2010/main" val="209859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Points of Interest in Le Havre</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034979"/>
            <a:ext cx="9375113"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UNESCO World Heritage Architecture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Reconstructed City Center</a:t>
            </a:r>
            <a:r>
              <a:rPr lang="en-US" sz="2400" dirty="0">
                <a:latin typeface="Times New Roman" panose="02020603050405020304" pitchFamily="18" charset="0"/>
                <a:cs typeface="Times New Roman" panose="02020603050405020304" pitchFamily="18" charset="0"/>
              </a:rPr>
              <a:t>: The star attraction is Auguste Perret's post-WWII reconstruction, a UNESCO World Heritage Site since 2005.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innovative use of reinforced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concrete created a unique modernist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urban landscape with wide boulevards,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geometric buildings, and monumental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spaces that represent a revolutionary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approach to urban planning.</a:t>
            </a:r>
          </a:p>
        </p:txBody>
      </p:sp>
      <p:pic>
        <p:nvPicPr>
          <p:cNvPr id="8194" name="Picture 2">
            <a:extLst>
              <a:ext uri="{FF2B5EF4-FFF2-40B4-BE49-F238E27FC236}">
                <a16:creationId xmlns:a16="http://schemas.microsoft.com/office/drawing/2014/main" id="{C7063F78-7D5C-AAC6-08D1-B98A9F8AE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370" y="2188651"/>
            <a:ext cx="4637256" cy="3481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66E8B99-FC14-4B2A-1CAC-BCA7D1CD580E}"/>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BDBCD38-53C6-B82F-4166-218084324DF3}"/>
              </a:ext>
            </a:extLst>
          </p:cNvPr>
          <p:cNvSpPr>
            <a:spLocks noGrp="1"/>
          </p:cNvSpPr>
          <p:nvPr>
            <p:ph type="sldNum" sz="quarter" idx="12"/>
          </p:nvPr>
        </p:nvSpPr>
        <p:spPr/>
        <p:txBody>
          <a:bodyPr/>
          <a:lstStyle/>
          <a:p>
            <a:pPr lvl="0"/>
            <a:fld id="{06F87E9A-0C7A-408B-83BF-C200F674FBCC}" type="slidenum">
              <a:rPr/>
              <a:t>15</a:t>
            </a:fld>
            <a:endParaRPr lang="en-US"/>
          </a:p>
        </p:txBody>
      </p:sp>
      <p:sp>
        <p:nvSpPr>
          <p:cNvPr id="2" name="Title 1">
            <a:extLst>
              <a:ext uri="{FF2B5EF4-FFF2-40B4-BE49-F238E27FC236}">
                <a16:creationId xmlns:a16="http://schemas.microsoft.com/office/drawing/2014/main" id="{ACE00BAB-A853-0E65-37B6-6C1C5212EBF7}"/>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Points of Interest in Le Havre</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76D18A20-EDA7-A3AD-2F9C-2ED7EBBB93F9}"/>
              </a:ext>
            </a:extLst>
          </p:cNvPr>
          <p:cNvSpPr txBox="1"/>
          <p:nvPr/>
        </p:nvSpPr>
        <p:spPr>
          <a:xfrm>
            <a:off x="331596" y="1034978"/>
            <a:ext cx="6574008" cy="3046988"/>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 Joseph's Church (</a:t>
            </a:r>
            <a:r>
              <a:rPr lang="en-US" sz="2400" b="1" dirty="0" err="1">
                <a:latin typeface="Times New Roman" panose="02020603050405020304" pitchFamily="18" charset="0"/>
                <a:cs typeface="Times New Roman" panose="02020603050405020304" pitchFamily="18" charset="0"/>
              </a:rPr>
              <a:t>Église</a:t>
            </a:r>
            <a:r>
              <a:rPr lang="en-US" sz="2400" b="1" dirty="0">
                <a:latin typeface="Times New Roman" panose="02020603050405020304" pitchFamily="18" charset="0"/>
                <a:cs typeface="Times New Roman" panose="02020603050405020304" pitchFamily="18" charset="0"/>
              </a:rPr>
              <a:t> Saint-Joseph)</a:t>
            </a:r>
            <a:r>
              <a:rPr lang="en-US" sz="2400" dirty="0">
                <a:latin typeface="Times New Roman" panose="02020603050405020304" pitchFamily="18" charset="0"/>
                <a:cs typeface="Times New Roman" panose="02020603050405020304" pitchFamily="18" charset="0"/>
              </a:rPr>
              <a:t>: This striking modernist masterpiece designed by Perret features a soaring 107-meter octagonal tower that serves as a beacon and war memorial.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Inside, over 12,000 pieces of colored glass create a breathtaking kaleidoscope of light.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one of Le Havre's most iconic landmarks.</a:t>
            </a:r>
          </a:p>
          <a:p>
            <a:endParaRPr lang="en-US" sz="2400" dirty="0"/>
          </a:p>
        </p:txBody>
      </p:sp>
      <p:pic>
        <p:nvPicPr>
          <p:cNvPr id="9218" name="Picture 2">
            <a:extLst>
              <a:ext uri="{FF2B5EF4-FFF2-40B4-BE49-F238E27FC236}">
                <a16:creationId xmlns:a16="http://schemas.microsoft.com/office/drawing/2014/main" id="{C2030A35-63A7-3A21-820A-631E31B93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923" y="1034978"/>
            <a:ext cx="3090381" cy="463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66DBCA4-E11A-5BA5-5CC1-BD74E351F326}"/>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716B6A7-5DCE-C349-5472-019A9C98C3D8}"/>
              </a:ext>
            </a:extLst>
          </p:cNvPr>
          <p:cNvSpPr>
            <a:spLocks noGrp="1"/>
          </p:cNvSpPr>
          <p:nvPr>
            <p:ph type="sldNum" sz="quarter" idx="12"/>
          </p:nvPr>
        </p:nvSpPr>
        <p:spPr/>
        <p:txBody>
          <a:bodyPr/>
          <a:lstStyle/>
          <a:p>
            <a:pPr lvl="0"/>
            <a:fld id="{06F87E9A-0C7A-408B-83BF-C200F674FBCC}" type="slidenum">
              <a:rPr/>
              <a:t>16</a:t>
            </a:fld>
            <a:endParaRPr lang="en-US"/>
          </a:p>
        </p:txBody>
      </p:sp>
      <p:sp>
        <p:nvSpPr>
          <p:cNvPr id="2" name="Title 1">
            <a:extLst>
              <a:ext uri="{FF2B5EF4-FFF2-40B4-BE49-F238E27FC236}">
                <a16:creationId xmlns:a16="http://schemas.microsoft.com/office/drawing/2014/main" id="{0A827233-46C7-3794-93B5-DBA08E684319}"/>
              </a:ext>
            </a:extLst>
          </p:cNvPr>
          <p:cNvSpPr txBox="1">
            <a:spLocks noGrp="1"/>
          </p:cNvSpPr>
          <p:nvPr>
            <p:ph type="title" idx="4294967295"/>
          </p:nvPr>
        </p:nvSpPr>
        <p:spPr>
          <a:xfrm>
            <a:off x="-1" y="0"/>
            <a:ext cx="10080625" cy="1034980"/>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Points of Interest in Le Havre</a:t>
            </a: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0261F0BB-CA4B-A4F9-3229-AC33DEC37D54}"/>
              </a:ext>
            </a:extLst>
          </p:cNvPr>
          <p:cNvSpPr txBox="1"/>
          <p:nvPr/>
        </p:nvSpPr>
        <p:spPr>
          <a:xfrm>
            <a:off x="331595" y="1034978"/>
            <a:ext cx="4708717"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Museums &amp; Culture</a:t>
            </a:r>
          </a:p>
          <a:p>
            <a:pPr marL="342900" indent="-34290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MuMa</a:t>
            </a:r>
            <a:r>
              <a:rPr lang="en-US" sz="2400" b="1" dirty="0">
                <a:latin typeface="Times New Roman" panose="02020603050405020304" pitchFamily="18" charset="0"/>
                <a:cs typeface="Times New Roman" panose="02020603050405020304" pitchFamily="18" charset="0"/>
              </a:rPr>
              <a:t> (André Malraux Museum of Modern Art)</a:t>
            </a:r>
            <a:r>
              <a:rPr lang="en-US" sz="2400" dirty="0">
                <a:latin typeface="Times New Roman" panose="02020603050405020304" pitchFamily="18" charset="0"/>
                <a:cs typeface="Times New Roman" panose="02020603050405020304" pitchFamily="18" charset="0"/>
              </a:rPr>
              <a:t>: Located on the waterfront with floor-to-ceiling windows offering stunning sea views, </a:t>
            </a:r>
            <a:r>
              <a:rPr lang="en-US" sz="2400" dirty="0" err="1">
                <a:latin typeface="Times New Roman" panose="02020603050405020304" pitchFamily="18" charset="0"/>
                <a:cs typeface="Times New Roman" panose="02020603050405020304" pitchFamily="18" charset="0"/>
              </a:rPr>
              <a:t>MuMa</a:t>
            </a:r>
            <a:r>
              <a:rPr lang="en-US" sz="2400" dirty="0">
                <a:latin typeface="Times New Roman" panose="02020603050405020304" pitchFamily="18" charset="0"/>
                <a:cs typeface="Times New Roman" panose="02020603050405020304" pitchFamily="18" charset="0"/>
              </a:rPr>
              <a:t> houses one of France's finest Impressionist collections, second only to Paris's </a:t>
            </a:r>
            <a:r>
              <a:rPr lang="en-US" sz="2400" dirty="0" err="1">
                <a:latin typeface="Times New Roman" panose="02020603050405020304" pitchFamily="18" charset="0"/>
                <a:cs typeface="Times New Roman" panose="02020603050405020304" pitchFamily="18" charset="0"/>
              </a:rPr>
              <a:t>Musée</a:t>
            </a:r>
            <a:r>
              <a:rPr lang="en-US" sz="2400" dirty="0">
                <a:latin typeface="Times New Roman" panose="02020603050405020304" pitchFamily="18" charset="0"/>
                <a:cs typeface="Times New Roman" panose="02020603050405020304" pitchFamily="18" charset="0"/>
              </a:rPr>
              <a:t> d'Orsay. Works by Monet, Renoir, Pissarro, and Boudin are highlights.</a:t>
            </a:r>
          </a:p>
        </p:txBody>
      </p:sp>
      <p:pic>
        <p:nvPicPr>
          <p:cNvPr id="11266" name="Picture 2">
            <a:extLst>
              <a:ext uri="{FF2B5EF4-FFF2-40B4-BE49-F238E27FC236}">
                <a16:creationId xmlns:a16="http://schemas.microsoft.com/office/drawing/2014/main" id="{CE83D600-8249-A30C-EB68-2D5609A49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808" y="1016971"/>
            <a:ext cx="5090496" cy="339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2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98BE72D-5CFA-151A-36CD-EBCF698E7CB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AB6D42A-5E78-87DD-B0C6-87EDF11E54C2}"/>
              </a:ext>
            </a:extLst>
          </p:cNvPr>
          <p:cNvSpPr>
            <a:spLocks noGrp="1"/>
          </p:cNvSpPr>
          <p:nvPr>
            <p:ph type="sldNum" sz="quarter" idx="12"/>
          </p:nvPr>
        </p:nvSpPr>
        <p:spPr/>
        <p:txBody>
          <a:bodyPr/>
          <a:lstStyle/>
          <a:p>
            <a:pPr lvl="0"/>
            <a:fld id="{06F87E9A-0C7A-408B-83BF-C200F674FBCC}" type="slidenum">
              <a:rPr/>
              <a:t>17</a:t>
            </a:fld>
            <a:endParaRPr lang="en-US"/>
          </a:p>
        </p:txBody>
      </p:sp>
      <p:sp>
        <p:nvSpPr>
          <p:cNvPr id="2" name="Title 1">
            <a:extLst>
              <a:ext uri="{FF2B5EF4-FFF2-40B4-BE49-F238E27FC236}">
                <a16:creationId xmlns:a16="http://schemas.microsoft.com/office/drawing/2014/main" id="{677F001E-F693-A679-EDBE-1795C9AD9123}"/>
              </a:ext>
            </a:extLst>
          </p:cNvPr>
          <p:cNvSpPr txBox="1">
            <a:spLocks noGrp="1"/>
          </p:cNvSpPr>
          <p:nvPr>
            <p:ph type="title" idx="4294967295"/>
          </p:nvPr>
        </p:nvSpPr>
        <p:spPr>
          <a:xfrm>
            <a:off x="-1" y="0"/>
            <a:ext cx="10080625" cy="1034980"/>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Points of Interest in Le Havre</a:t>
            </a: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6CDF9FD6-A379-604E-0069-99880BEC96AD}"/>
              </a:ext>
            </a:extLst>
          </p:cNvPr>
          <p:cNvSpPr txBox="1"/>
          <p:nvPr/>
        </p:nvSpPr>
        <p:spPr>
          <a:xfrm>
            <a:off x="331595" y="1034979"/>
            <a:ext cx="9375113" cy="830997"/>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Natural History Museum</a:t>
            </a:r>
            <a:r>
              <a:rPr lang="en-US" sz="2400" dirty="0">
                <a:latin typeface="Times New Roman" panose="02020603050405020304" pitchFamily="18" charset="0"/>
                <a:cs typeface="Times New Roman" panose="02020603050405020304" pitchFamily="18" charset="0"/>
              </a:rPr>
              <a:t>: Features collections of ethnography, natural sciences, and regional history in a beautiful 18th-century building</a:t>
            </a:r>
          </a:p>
        </p:txBody>
      </p:sp>
      <p:pic>
        <p:nvPicPr>
          <p:cNvPr id="12290" name="Picture 2">
            <a:extLst>
              <a:ext uri="{FF2B5EF4-FFF2-40B4-BE49-F238E27FC236}">
                <a16:creationId xmlns:a16="http://schemas.microsoft.com/office/drawing/2014/main" id="{FDCCB40E-AA84-8C56-3ADA-AA7B25AFE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87"/>
          <a:stretch>
            <a:fillRect/>
          </a:stretch>
        </p:blipFill>
        <p:spPr bwMode="auto">
          <a:xfrm>
            <a:off x="4927002" y="1991207"/>
            <a:ext cx="5153623" cy="3692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892956-9BA1-74B6-1416-26B0A78D0F18}"/>
              </a:ext>
            </a:extLst>
          </p:cNvPr>
          <p:cNvSpPr txBox="1"/>
          <p:nvPr/>
        </p:nvSpPr>
        <p:spPr>
          <a:xfrm>
            <a:off x="331595" y="1991207"/>
            <a:ext cx="4498589" cy="3046988"/>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Appartement </a:t>
            </a:r>
            <a:r>
              <a:rPr lang="en-US" sz="2400" b="1" dirty="0" err="1">
                <a:latin typeface="Times New Roman" panose="02020603050405020304" pitchFamily="18" charset="0"/>
                <a:cs typeface="Times New Roman" panose="02020603050405020304" pitchFamily="18" charset="0"/>
              </a:rPr>
              <a:t>Témoin</a:t>
            </a:r>
            <a:r>
              <a:rPr lang="en-US" sz="2400" b="1" dirty="0">
                <a:latin typeface="Times New Roman" panose="02020603050405020304" pitchFamily="18" charset="0"/>
                <a:cs typeface="Times New Roman" panose="02020603050405020304" pitchFamily="18" charset="0"/>
              </a:rPr>
              <a:t> Perret</a:t>
            </a:r>
            <a:r>
              <a:rPr lang="en-US" sz="2400" dirty="0">
                <a:latin typeface="Times New Roman" panose="02020603050405020304" pitchFamily="18" charset="0"/>
                <a:cs typeface="Times New Roman" panose="02020603050405020304" pitchFamily="18" charset="0"/>
              </a:rPr>
              <a:t>: This preserved 1950s show apartment demonstrates how residents lived in Perret's reconstructed buildings, offering fascinating insight into postwar domestic life and design.</a:t>
            </a:r>
          </a:p>
        </p:txBody>
      </p:sp>
    </p:spTree>
    <p:extLst>
      <p:ext uri="{BB962C8B-B14F-4D97-AF65-F5344CB8AC3E}">
        <p14:creationId xmlns:p14="http://schemas.microsoft.com/office/powerpoint/2010/main" val="103356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3813D97-8B3D-01DF-E5C1-4BC09213BD34}"/>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1001363-FD3D-8D4F-67BF-76AB2A99FB69}"/>
              </a:ext>
            </a:extLst>
          </p:cNvPr>
          <p:cNvSpPr>
            <a:spLocks noGrp="1"/>
          </p:cNvSpPr>
          <p:nvPr>
            <p:ph type="sldNum" sz="quarter" idx="12"/>
          </p:nvPr>
        </p:nvSpPr>
        <p:spPr/>
        <p:txBody>
          <a:bodyPr/>
          <a:lstStyle/>
          <a:p>
            <a:pPr lvl="0"/>
            <a:fld id="{06F87E9A-0C7A-408B-83BF-C200F674FBCC}" type="slidenum">
              <a:rPr/>
              <a:t>18</a:t>
            </a:fld>
            <a:endParaRPr lang="en-US"/>
          </a:p>
        </p:txBody>
      </p:sp>
      <p:sp>
        <p:nvSpPr>
          <p:cNvPr id="2" name="Title 1">
            <a:extLst>
              <a:ext uri="{FF2B5EF4-FFF2-40B4-BE49-F238E27FC236}">
                <a16:creationId xmlns:a16="http://schemas.microsoft.com/office/drawing/2014/main" id="{0B4F7950-FF24-3735-B48A-8F6FD71BB0E7}"/>
              </a:ext>
            </a:extLst>
          </p:cNvPr>
          <p:cNvSpPr txBox="1">
            <a:spLocks noGrp="1"/>
          </p:cNvSpPr>
          <p:nvPr>
            <p:ph type="title" idx="4294967295"/>
          </p:nvPr>
        </p:nvSpPr>
        <p:spPr>
          <a:xfrm>
            <a:off x="-1" y="0"/>
            <a:ext cx="10080625" cy="1034980"/>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Points of Interest in Le Havre</a:t>
            </a: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5C628815-41D9-ED57-0AB9-663662892B63}"/>
              </a:ext>
            </a:extLst>
          </p:cNvPr>
          <p:cNvSpPr txBox="1"/>
          <p:nvPr/>
        </p:nvSpPr>
        <p:spPr>
          <a:xfrm>
            <a:off x="5791502" y="1034978"/>
            <a:ext cx="3915206" cy="4524315"/>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Les Jardins </a:t>
            </a:r>
            <a:r>
              <a:rPr lang="en-US" sz="2400" b="1" dirty="0" err="1">
                <a:latin typeface="Times New Roman" panose="02020603050405020304" pitchFamily="18" charset="0"/>
                <a:cs typeface="Times New Roman" panose="02020603050405020304" pitchFamily="18" charset="0"/>
              </a:rPr>
              <a:t>Suspendus</a:t>
            </a:r>
            <a:r>
              <a:rPr lang="en-US" sz="2400" b="1" dirty="0">
                <a:latin typeface="Times New Roman" panose="02020603050405020304" pitchFamily="18" charset="0"/>
                <a:cs typeface="Times New Roman" panose="02020603050405020304" pitchFamily="18" charset="0"/>
              </a:rPr>
              <a:t> (Hanging Gardens)</a:t>
            </a:r>
            <a:r>
              <a:rPr lang="en-US" sz="2400" dirty="0">
                <a:latin typeface="Times New Roman" panose="02020603050405020304" pitchFamily="18" charset="0"/>
                <a:cs typeface="Times New Roman" panose="02020603050405020304" pitchFamily="18" charset="0"/>
              </a:rPr>
              <a:t>: Built on the site of a 19th-century fort overlooking the Seine estuary, these terraced botanical gardens feature plants from around the world organized by geographic origin. The views over the port and coastline are spectacular.</a:t>
            </a:r>
          </a:p>
          <a:p>
            <a:endParaRPr lang="en-US" sz="2400" dirty="0">
              <a:latin typeface="Times New Roman" panose="02020603050405020304" pitchFamily="18" charset="0"/>
              <a:cs typeface="Times New Roman" panose="02020603050405020304" pitchFamily="18" charset="0"/>
            </a:endParaRPr>
          </a:p>
        </p:txBody>
      </p:sp>
      <p:pic>
        <p:nvPicPr>
          <p:cNvPr id="13314" name="Picture 2">
            <a:extLst>
              <a:ext uri="{FF2B5EF4-FFF2-40B4-BE49-F238E27FC236}">
                <a16:creationId xmlns:a16="http://schemas.microsoft.com/office/drawing/2014/main" id="{01095895-AD96-99B4-AD46-63EAB8F537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68"/>
          <a:stretch>
            <a:fillRect/>
          </a:stretch>
        </p:blipFill>
        <p:spPr bwMode="auto">
          <a:xfrm>
            <a:off x="0" y="1034978"/>
            <a:ext cx="5791502" cy="463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B0DC1B6-2902-46BC-EC2B-2FA8FFE9C49F}"/>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194EA5A-2693-4A7A-6BF9-1E52C58918D4}"/>
              </a:ext>
            </a:extLst>
          </p:cNvPr>
          <p:cNvSpPr>
            <a:spLocks noGrp="1"/>
          </p:cNvSpPr>
          <p:nvPr>
            <p:ph type="sldNum" sz="quarter" idx="12"/>
          </p:nvPr>
        </p:nvSpPr>
        <p:spPr/>
        <p:txBody>
          <a:bodyPr/>
          <a:lstStyle/>
          <a:p>
            <a:pPr lvl="0"/>
            <a:fld id="{06F87E9A-0C7A-408B-83BF-C200F674FBCC}" type="slidenum">
              <a:rPr/>
              <a:t>19</a:t>
            </a:fld>
            <a:endParaRPr lang="en-US"/>
          </a:p>
        </p:txBody>
      </p:sp>
      <p:sp>
        <p:nvSpPr>
          <p:cNvPr id="2" name="Title 1">
            <a:extLst>
              <a:ext uri="{FF2B5EF4-FFF2-40B4-BE49-F238E27FC236}">
                <a16:creationId xmlns:a16="http://schemas.microsoft.com/office/drawing/2014/main" id="{D082053C-D997-EFBB-CF3C-8B40D3D876D3}"/>
              </a:ext>
            </a:extLst>
          </p:cNvPr>
          <p:cNvSpPr txBox="1">
            <a:spLocks noGrp="1"/>
          </p:cNvSpPr>
          <p:nvPr>
            <p:ph type="title" idx="4294967295"/>
          </p:nvPr>
        </p:nvSpPr>
        <p:spPr>
          <a:xfrm>
            <a:off x="-1" y="0"/>
            <a:ext cx="10080625" cy="1034980"/>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Points of Interest in Le Havre</a:t>
            </a: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2FFE0E9-064E-2B30-79C4-EAB3197632D8}"/>
              </a:ext>
            </a:extLst>
          </p:cNvPr>
          <p:cNvSpPr txBox="1"/>
          <p:nvPr/>
        </p:nvSpPr>
        <p:spPr>
          <a:xfrm>
            <a:off x="331595" y="1034979"/>
            <a:ext cx="9375113"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Waterfront &amp; Beach</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Le Havre Beach</a:t>
            </a:r>
            <a:r>
              <a:rPr lang="en-US" sz="2400" dirty="0">
                <a:latin typeface="Times New Roman" panose="02020603050405020304" pitchFamily="18" charset="0"/>
                <a:cs typeface="Times New Roman" panose="02020603050405020304" pitchFamily="18" charset="0"/>
              </a:rPr>
              <a:t>: A long pebble beach stretching along the English Channel promenade is perfect for strolls, with beach clubs, cafés, and water sports available in summer. The beach offers views of container ships entering the port.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Port Area</a:t>
            </a:r>
            <a:r>
              <a:rPr lang="en-US" sz="2400" dirty="0">
                <a:latin typeface="Times New Roman" panose="02020603050405020304" pitchFamily="18" charset="0"/>
                <a:cs typeface="Times New Roman" panose="02020603050405020304" pitchFamily="18" charset="0"/>
              </a:rPr>
              <a:t>: As one of Europe’s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largest container ports, watching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maritime activity 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fascinating. The Docks Vauban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area has been transformed into a modern shopping and leisure district.</a:t>
            </a:r>
          </a:p>
          <a:p>
            <a:endParaRPr lang="en-US" sz="2400" dirty="0">
              <a:latin typeface="Times New Roman" panose="02020603050405020304" pitchFamily="18" charset="0"/>
              <a:cs typeface="Times New Roman" panose="02020603050405020304" pitchFamily="18" charset="0"/>
            </a:endParaRPr>
          </a:p>
        </p:txBody>
      </p:sp>
      <p:pic>
        <p:nvPicPr>
          <p:cNvPr id="14338" name="Picture 2">
            <a:extLst>
              <a:ext uri="{FF2B5EF4-FFF2-40B4-BE49-F238E27FC236}">
                <a16:creationId xmlns:a16="http://schemas.microsoft.com/office/drawing/2014/main" id="{83204781-030E-286E-2E7A-056970D2C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941" y="2585347"/>
            <a:ext cx="5239684" cy="177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1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07253" y="1276140"/>
            <a:ext cx="8368266" cy="4290647"/>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Exchanging 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Le Havre </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201F1C9-A46A-CE80-32E0-E9FCCE879D83}"/>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20671D9-836A-3344-45B9-3E431C6B0956}"/>
              </a:ext>
            </a:extLst>
          </p:cNvPr>
          <p:cNvSpPr>
            <a:spLocks noGrp="1"/>
          </p:cNvSpPr>
          <p:nvPr>
            <p:ph type="sldNum" sz="quarter" idx="12"/>
          </p:nvPr>
        </p:nvSpPr>
        <p:spPr/>
        <p:txBody>
          <a:bodyPr/>
          <a:lstStyle/>
          <a:p>
            <a:pPr lvl="0"/>
            <a:fld id="{06F87E9A-0C7A-408B-83BF-C200F674FBCC}" type="slidenum">
              <a:rPr/>
              <a:t>20</a:t>
            </a:fld>
            <a:endParaRPr lang="en-US"/>
          </a:p>
        </p:txBody>
      </p:sp>
      <p:sp>
        <p:nvSpPr>
          <p:cNvPr id="2" name="Title 1">
            <a:extLst>
              <a:ext uri="{FF2B5EF4-FFF2-40B4-BE49-F238E27FC236}">
                <a16:creationId xmlns:a16="http://schemas.microsoft.com/office/drawing/2014/main" id="{CD214916-0B08-9A7A-81E3-0154B473DE95}"/>
              </a:ext>
            </a:extLst>
          </p:cNvPr>
          <p:cNvSpPr txBox="1">
            <a:spLocks noGrp="1"/>
          </p:cNvSpPr>
          <p:nvPr>
            <p:ph type="title" idx="4294967295"/>
          </p:nvPr>
        </p:nvSpPr>
        <p:spPr>
          <a:xfrm>
            <a:off x="-1" y="0"/>
            <a:ext cx="10080625" cy="1034980"/>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Points of Interest in Le Havre</a:t>
            </a: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6465303B-0EC3-9ED9-EC75-FBD83CE3B003}"/>
              </a:ext>
            </a:extLst>
          </p:cNvPr>
          <p:cNvSpPr txBox="1"/>
          <p:nvPr/>
        </p:nvSpPr>
        <p:spPr>
          <a:xfrm>
            <a:off x="331595" y="1034979"/>
            <a:ext cx="9375113"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Historic Quarter</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Quartier Saint-François</a:t>
            </a:r>
            <a:r>
              <a:rPr lang="en-US" sz="2400" dirty="0">
                <a:latin typeface="Times New Roman" panose="02020603050405020304" pitchFamily="18" charset="0"/>
                <a:cs typeface="Times New Roman" panose="02020603050405020304" pitchFamily="18" charset="0"/>
              </a:rPr>
              <a:t>: One of the few areas to survive WWII bombing, this charming old district features narrow streets, traditional Norman houses, and the original 16th-century harbor basin (Bassin du Commerce).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Notre-Dame Cathedral</a:t>
            </a:r>
            <a:r>
              <a:rPr lang="en-US" sz="2400" dirty="0">
                <a:latin typeface="Times New Roman" panose="02020603050405020304" pitchFamily="18" charset="0"/>
                <a:cs typeface="Times New Roman" panose="02020603050405020304" pitchFamily="18" charset="0"/>
              </a:rPr>
              <a:t>: Originally built in the 16th-17th centuries, this Renaissance-Baroque cathedral survived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war and was later renovated. Its mixture of old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stonework and modern concrete additions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symbolizes Le Havre's blend of history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modernity.</a:t>
            </a:r>
          </a:p>
        </p:txBody>
      </p:sp>
      <p:pic>
        <p:nvPicPr>
          <p:cNvPr id="15362" name="Picture 2">
            <a:extLst>
              <a:ext uri="{FF2B5EF4-FFF2-40B4-BE49-F238E27FC236}">
                <a16:creationId xmlns:a16="http://schemas.microsoft.com/office/drawing/2014/main" id="{78FE77DF-FCBD-BEF7-AA5A-E59F72C3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19" y="3322864"/>
            <a:ext cx="3540685" cy="236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2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DD7301B-F293-4AFD-43FD-42C03683BAC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7DE8CD4-F983-37B5-0F22-9CFEB7E468A1}"/>
              </a:ext>
            </a:extLst>
          </p:cNvPr>
          <p:cNvSpPr>
            <a:spLocks noGrp="1"/>
          </p:cNvSpPr>
          <p:nvPr>
            <p:ph type="sldNum" sz="quarter" idx="12"/>
          </p:nvPr>
        </p:nvSpPr>
        <p:spPr/>
        <p:txBody>
          <a:bodyPr/>
          <a:lstStyle/>
          <a:p>
            <a:pPr lvl="0"/>
            <a:fld id="{06F87E9A-0C7A-408B-83BF-C200F674FBCC}" type="slidenum">
              <a:rPr/>
              <a:t>21</a:t>
            </a:fld>
            <a:endParaRPr lang="en-US"/>
          </a:p>
        </p:txBody>
      </p:sp>
      <p:sp>
        <p:nvSpPr>
          <p:cNvPr id="2" name="Title 1">
            <a:extLst>
              <a:ext uri="{FF2B5EF4-FFF2-40B4-BE49-F238E27FC236}">
                <a16:creationId xmlns:a16="http://schemas.microsoft.com/office/drawing/2014/main" id="{DA7AF417-E357-7A1A-3A03-E3E1AECDA56A}"/>
              </a:ext>
            </a:extLst>
          </p:cNvPr>
          <p:cNvSpPr txBox="1">
            <a:spLocks noGrp="1"/>
          </p:cNvSpPr>
          <p:nvPr>
            <p:ph type="title" idx="4294967295"/>
          </p:nvPr>
        </p:nvSpPr>
        <p:spPr>
          <a:xfrm>
            <a:off x="-1" y="0"/>
            <a:ext cx="10080625" cy="1034980"/>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Points of Interest in Le Havre</a:t>
            </a: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2315D18C-489A-A0E6-C4D2-ABB8E0C0ACD8}"/>
              </a:ext>
            </a:extLst>
          </p:cNvPr>
          <p:cNvSpPr txBox="1"/>
          <p:nvPr/>
        </p:nvSpPr>
        <p:spPr>
          <a:xfrm>
            <a:off x="331595" y="1034979"/>
            <a:ext cx="9375113"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Contemporary Landmarks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Le Volcan (The Volcano)</a:t>
            </a:r>
            <a:r>
              <a:rPr lang="en-US" sz="2400" dirty="0">
                <a:latin typeface="Times New Roman" panose="02020603050405020304" pitchFamily="18" charset="0"/>
                <a:cs typeface="Times New Roman" panose="02020603050405020304" pitchFamily="18" charset="0"/>
              </a:rPr>
              <a:t>: Designed by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Brazilian architect Oscar Niemeyer, this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striking white cultural center resembles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volcano and houses theaters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performance spaces. Its futuristic design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contrasts beautifully with Perret’s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geometric modernism.</a:t>
            </a:r>
          </a:p>
          <a:p>
            <a:pPr marL="342900" indent="-34290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Catène</a:t>
            </a:r>
            <a:r>
              <a:rPr lang="en-US" sz="2400" b="1" dirty="0">
                <a:latin typeface="Times New Roman" panose="02020603050405020304" pitchFamily="18" charset="0"/>
                <a:cs typeface="Times New Roman" panose="02020603050405020304" pitchFamily="18" charset="0"/>
              </a:rPr>
              <a:t> de Containers</a:t>
            </a:r>
            <a:r>
              <a:rPr lang="en-US" sz="2400" dirty="0">
                <a:latin typeface="Times New Roman" panose="02020603050405020304" pitchFamily="18" charset="0"/>
                <a:cs typeface="Times New Roman" panose="02020603050405020304" pitchFamily="18" charset="0"/>
              </a:rPr>
              <a:t>: Artist Vincent </a:t>
            </a:r>
            <a:r>
              <a:rPr lang="en-US" sz="2400" dirty="0" err="1">
                <a:latin typeface="Times New Roman" panose="02020603050405020304" pitchFamily="18" charset="0"/>
                <a:cs typeface="Times New Roman" panose="02020603050405020304" pitchFamily="18" charset="0"/>
              </a:rPr>
              <a:t>Ganivet's</a:t>
            </a:r>
            <a:r>
              <a:rPr lang="en-US" sz="2400" dirty="0">
                <a:latin typeface="Times New Roman" panose="02020603050405020304" pitchFamily="18" charset="0"/>
                <a:cs typeface="Times New Roman" panose="02020603050405020304" pitchFamily="18" charset="0"/>
              </a:rPr>
              <a:t> colorful installation of stacked shipping containers creates an arch near the beach, celebrating Le Havre's maritime heritage in a playful contemporary way.</a:t>
            </a:r>
          </a:p>
        </p:txBody>
      </p:sp>
      <p:pic>
        <p:nvPicPr>
          <p:cNvPr id="16386" name="Picture 2">
            <a:extLst>
              <a:ext uri="{FF2B5EF4-FFF2-40B4-BE49-F238E27FC236}">
                <a16:creationId xmlns:a16="http://schemas.microsoft.com/office/drawing/2014/main" id="{01D5612E-0509-5CF1-F092-B6E143F88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129" y="1034978"/>
            <a:ext cx="4271496" cy="284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1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2F2BA48-0445-1AA6-0DC6-F1B505EBC319}"/>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2EB5225-EEC4-C205-14B8-2DD002972880}"/>
              </a:ext>
            </a:extLst>
          </p:cNvPr>
          <p:cNvSpPr>
            <a:spLocks noGrp="1"/>
          </p:cNvSpPr>
          <p:nvPr>
            <p:ph type="sldNum" sz="quarter" idx="12"/>
          </p:nvPr>
        </p:nvSpPr>
        <p:spPr/>
        <p:txBody>
          <a:bodyPr/>
          <a:lstStyle/>
          <a:p>
            <a:pPr lvl="0"/>
            <a:fld id="{06F87E9A-0C7A-408B-83BF-C200F674FBCC}" type="slidenum">
              <a:rPr/>
              <a:t>22</a:t>
            </a:fld>
            <a:endParaRPr lang="en-US"/>
          </a:p>
        </p:txBody>
      </p:sp>
      <p:sp>
        <p:nvSpPr>
          <p:cNvPr id="2" name="Title 1">
            <a:extLst>
              <a:ext uri="{FF2B5EF4-FFF2-40B4-BE49-F238E27FC236}">
                <a16:creationId xmlns:a16="http://schemas.microsoft.com/office/drawing/2014/main" id="{D55833C9-9DBC-0D9C-EB64-FB866F5D9081}"/>
              </a:ext>
            </a:extLst>
          </p:cNvPr>
          <p:cNvSpPr txBox="1">
            <a:spLocks noGrp="1"/>
          </p:cNvSpPr>
          <p:nvPr>
            <p:ph type="title" idx="4294967295"/>
          </p:nvPr>
        </p:nvSpPr>
        <p:spPr>
          <a:xfrm>
            <a:off x="-1" y="0"/>
            <a:ext cx="10080625" cy="1034980"/>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Points of Interest in Le Havre</a:t>
            </a: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2FD0A740-1C3D-71A4-3E5A-994BF04AFAC1}"/>
              </a:ext>
            </a:extLst>
          </p:cNvPr>
          <p:cNvSpPr txBox="1"/>
          <p:nvPr/>
        </p:nvSpPr>
        <p:spPr>
          <a:xfrm>
            <a:off x="4058033" y="1034979"/>
            <a:ext cx="5648675" cy="2677656"/>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Pont de Normandie</a:t>
            </a:r>
            <a:r>
              <a:rPr lang="en-US" sz="2400" dirty="0">
                <a:latin typeface="Times New Roman" panose="02020603050405020304" pitchFamily="18" charset="0"/>
                <a:cs typeface="Times New Roman" panose="02020603050405020304" pitchFamily="18" charset="0"/>
              </a:rPr>
              <a:t>: While technically outside Le Havre, this engineering marvel is a cable-stayed bridge spanning the Seine estuary, connecting Le Havre to </a:t>
            </a:r>
            <a:r>
              <a:rPr lang="en-US" sz="2400" dirty="0" err="1">
                <a:latin typeface="Times New Roman" panose="02020603050405020304" pitchFamily="18" charset="0"/>
                <a:cs typeface="Times New Roman" panose="02020603050405020304" pitchFamily="18" charset="0"/>
              </a:rPr>
              <a:t>Honfleur</a:t>
            </a:r>
            <a:r>
              <a:rPr lang="en-US" sz="2400" dirty="0">
                <a:latin typeface="Times New Roman" panose="02020603050405020304" pitchFamily="18" charset="0"/>
                <a:cs typeface="Times New Roman" panose="02020603050405020304" pitchFamily="18" charset="0"/>
              </a:rPr>
              <a:t>. At 2.1 kilometers, it was the longest cable-stayed bridge in the world when completed in 1995.</a:t>
            </a:r>
          </a:p>
        </p:txBody>
      </p:sp>
      <p:pic>
        <p:nvPicPr>
          <p:cNvPr id="17410" name="Picture 2">
            <a:extLst>
              <a:ext uri="{FF2B5EF4-FFF2-40B4-BE49-F238E27FC236}">
                <a16:creationId xmlns:a16="http://schemas.microsoft.com/office/drawing/2014/main" id="{3A45FE27-64B3-25FB-A90B-5BE52C00D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4977"/>
            <a:ext cx="4058033" cy="3046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C407A9-43BE-330E-4A32-62A9F02EB63C}"/>
              </a:ext>
            </a:extLst>
          </p:cNvPr>
          <p:cNvSpPr txBox="1"/>
          <p:nvPr/>
        </p:nvSpPr>
        <p:spPr>
          <a:xfrm>
            <a:off x="131780" y="4114862"/>
            <a:ext cx="9574927"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 Havre offers a unique experience for visitors interested in modernist architecture, maritime history, Impressionist art, and coastal leisure, all wrapped in a city that rose from devastation to become a testament to postwar renewal.</a:t>
            </a:r>
          </a:p>
        </p:txBody>
      </p:sp>
    </p:spTree>
    <p:extLst>
      <p:ext uri="{BB962C8B-B14F-4D97-AF65-F5344CB8AC3E}">
        <p14:creationId xmlns:p14="http://schemas.microsoft.com/office/powerpoint/2010/main" val="169132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36525"/>
            <a:ext cx="10080625" cy="743473"/>
          </a:xfrm>
          <a:prstGeom prst="rect">
            <a:avLst/>
          </a:prstGeom>
          <a:noFill/>
        </p:spPr>
        <p:txBody>
          <a:bodyPr wrap="square">
            <a:spAutoFit/>
          </a:bodyPr>
          <a:lstStyle/>
          <a:p>
            <a:pPr algn="ctr">
              <a:lnSpc>
                <a:spcPct val="115000"/>
              </a:lnSpc>
              <a:spcAft>
                <a:spcPts val="800"/>
              </a:spcAft>
            </a:pPr>
            <a:r>
              <a:rPr lang="fr-FR" sz="4000" b="1" dirty="0">
                <a:latin typeface="Times New Roman" panose="02020603050405020304" pitchFamily="18" charset="0"/>
                <a:cs typeface="Times New Roman" panose="02020603050405020304" pitchFamily="18" charset="0"/>
              </a:rPr>
              <a:t>Le Havre Local Cuisine &amp; </a:t>
            </a:r>
            <a:r>
              <a:rPr lang="fr-FR" sz="4000" b="1" dirty="0" err="1">
                <a:latin typeface="Times New Roman" panose="02020603050405020304" pitchFamily="18" charset="0"/>
                <a:cs typeface="Times New Roman" panose="02020603050405020304" pitchFamily="18" charset="0"/>
              </a:rPr>
              <a:t>Dining</a:t>
            </a:r>
            <a:r>
              <a:rPr lang="fr-FR" sz="4000" b="1" dirty="0">
                <a:latin typeface="Times New Roman" panose="02020603050405020304" pitchFamily="18" charset="0"/>
                <a:cs typeface="Times New Roman" panose="02020603050405020304" pitchFamily="18" charset="0"/>
              </a:rPr>
              <a:t> Options</a:t>
            </a:r>
            <a:endParaRPr lang="en-US" sz="440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4" y="996823"/>
            <a:ext cx="9618401"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Must-Try Dishes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Seafood Specialties</a:t>
            </a:r>
            <a:r>
              <a:rPr lang="en-US" sz="2400" dirty="0">
                <a:latin typeface="Times New Roman" panose="02020603050405020304" pitchFamily="18" charset="0"/>
                <a:cs typeface="Times New Roman" panose="02020603050405020304" pitchFamily="18" charset="0"/>
              </a:rPr>
              <a:t>: As a major port city on the Normandy coast, Le Havre excels in fresh seafood. Look for moules </a:t>
            </a:r>
            <a:r>
              <a:rPr lang="en-US" sz="2400" dirty="0" err="1">
                <a:latin typeface="Times New Roman" panose="02020603050405020304" pitchFamily="18" charset="0"/>
                <a:cs typeface="Times New Roman" panose="02020603050405020304" pitchFamily="18" charset="0"/>
              </a:rPr>
              <a:t>marinières</a:t>
            </a:r>
            <a:r>
              <a:rPr lang="en-US" sz="2400" dirty="0">
                <a:latin typeface="Times New Roman" panose="02020603050405020304" pitchFamily="18" charset="0"/>
                <a:cs typeface="Times New Roman" panose="02020603050405020304" pitchFamily="18" charset="0"/>
              </a:rPr>
              <a:t> (mussels in white wine), sole meunière (Dover sole in butter sauce), and fresh oysters from nearby beds. Fish soup and seafood platters are staples.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Norman Classics</a:t>
            </a:r>
            <a:r>
              <a:rPr lang="en-US" sz="2400" dirty="0">
                <a:latin typeface="Times New Roman" panose="02020603050405020304" pitchFamily="18" charset="0"/>
                <a:cs typeface="Times New Roman" panose="02020603050405020304" pitchFamily="18" charset="0"/>
              </a:rPr>
              <a:t>: Try the region's famous dishes including tripes à la mode de Caen (slow-cooked tripe in calvados and cider), canard à la </a:t>
            </a:r>
            <a:r>
              <a:rPr lang="en-US" sz="2400" dirty="0" err="1">
                <a:latin typeface="Times New Roman" panose="02020603050405020304" pitchFamily="18" charset="0"/>
                <a:cs typeface="Times New Roman" panose="02020603050405020304" pitchFamily="18" charset="0"/>
              </a:rPr>
              <a:t>rouennaise</a:t>
            </a:r>
            <a:r>
              <a:rPr lang="en-US" sz="2400" dirty="0">
                <a:latin typeface="Times New Roman" panose="02020603050405020304" pitchFamily="18" charset="0"/>
                <a:cs typeface="Times New Roman" panose="02020603050405020304" pitchFamily="18" charset="0"/>
              </a:rPr>
              <a:t> (pressed duck), and </a:t>
            </a:r>
            <a:r>
              <a:rPr lang="en-US" sz="2400" dirty="0" err="1">
                <a:latin typeface="Times New Roman" panose="02020603050405020304" pitchFamily="18" charset="0"/>
                <a:cs typeface="Times New Roman" panose="02020603050405020304" pitchFamily="18" charset="0"/>
              </a:rPr>
              <a:t>teurgoule</a:t>
            </a:r>
            <a:r>
              <a:rPr lang="en-US" sz="2400" dirty="0">
                <a:latin typeface="Times New Roman" panose="02020603050405020304" pitchFamily="18" charset="0"/>
                <a:cs typeface="Times New Roman" panose="02020603050405020304" pitchFamily="18" charset="0"/>
              </a:rPr>
              <a:t> (a cinnamon-spiced rice pudding baked for hours).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Marmite </a:t>
            </a:r>
            <a:r>
              <a:rPr lang="en-US" sz="2400" b="1" dirty="0" err="1">
                <a:latin typeface="Times New Roman" panose="02020603050405020304" pitchFamily="18" charset="0"/>
                <a:cs typeface="Times New Roman" panose="02020603050405020304" pitchFamily="18" charset="0"/>
              </a:rPr>
              <a:t>Dieppoise</a:t>
            </a:r>
            <a:r>
              <a:rPr lang="en-US" sz="2400" dirty="0">
                <a:latin typeface="Times New Roman" panose="02020603050405020304" pitchFamily="18" charset="0"/>
                <a:cs typeface="Times New Roman" panose="02020603050405020304" pitchFamily="18" charset="0"/>
              </a:rPr>
              <a:t>: This creamy fish stew with white wine, cream, mussels, and various fish is a Normandy coastal favorite found throughout Le Havre.</a:t>
            </a:r>
          </a:p>
        </p:txBody>
      </p:sp>
    </p:spTree>
    <p:extLst>
      <p:ext uri="{BB962C8B-B14F-4D97-AF65-F5344CB8AC3E}">
        <p14:creationId xmlns:p14="http://schemas.microsoft.com/office/powerpoint/2010/main" val="278344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00205A7-30A8-7811-B10B-69876930AC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6E7FD05-37E8-B600-8BC4-3BAEC48B5867}"/>
              </a:ext>
            </a:extLst>
          </p:cNvPr>
          <p:cNvSpPr txBox="1"/>
          <p:nvPr/>
        </p:nvSpPr>
        <p:spPr>
          <a:xfrm>
            <a:off x="21160" y="235473"/>
            <a:ext cx="10059465" cy="743473"/>
          </a:xfrm>
          <a:prstGeom prst="rect">
            <a:avLst/>
          </a:prstGeom>
          <a:noFill/>
        </p:spPr>
        <p:txBody>
          <a:bodyPr wrap="square">
            <a:spAutoFit/>
          </a:bodyPr>
          <a:lstStyle/>
          <a:p>
            <a:pPr algn="ctr">
              <a:lnSpc>
                <a:spcPct val="115000"/>
              </a:lnSpc>
              <a:spcAft>
                <a:spcPts val="800"/>
              </a:spcAft>
            </a:pPr>
            <a:r>
              <a:rPr lang="fr-FR" sz="4000" b="1" dirty="0">
                <a:latin typeface="Times New Roman" panose="02020603050405020304" pitchFamily="18" charset="0"/>
                <a:cs typeface="Times New Roman" panose="02020603050405020304" pitchFamily="18" charset="0"/>
              </a:rPr>
              <a:t>Le Havre </a:t>
            </a:r>
            <a:r>
              <a:rPr lang="en-US" altLang="en-US" sz="4000" b="1" dirty="0">
                <a:latin typeface="Times New Roman" panose="02020603050405020304" pitchFamily="18" charset="0"/>
                <a:cs typeface="Times New Roman" panose="02020603050405020304" pitchFamily="18" charset="0"/>
              </a:rPr>
              <a:t>Where to Eat</a:t>
            </a:r>
          </a:p>
        </p:txBody>
      </p:sp>
      <p:sp>
        <p:nvSpPr>
          <p:cNvPr id="11" name="AutoShape 6">
            <a:extLst>
              <a:ext uri="{FF2B5EF4-FFF2-40B4-BE49-F238E27FC236}">
                <a16:creationId xmlns:a16="http://schemas.microsoft.com/office/drawing/2014/main" id="{59E55862-9A38-643E-9815-22750EAFC2FE}"/>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1403FF8F-0E60-AB7B-1911-4702E2536739}"/>
              </a:ext>
            </a:extLst>
          </p:cNvPr>
          <p:cNvSpPr txBox="1"/>
          <p:nvPr/>
        </p:nvSpPr>
        <p:spPr>
          <a:xfrm>
            <a:off x="451821" y="978946"/>
            <a:ext cx="9219304" cy="4493538"/>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 </a:t>
            </a:r>
            <a:r>
              <a:rPr kumimoji="0" lang="en-US" altLang="en-US" sz="2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Grignot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Located in the Saint-François quarter, this bistro serves traditional Norman cuisine with emphasis on fresh, local ingredients and seafood in a cozy atmosphere.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Jean-Luc </a:t>
            </a:r>
            <a:r>
              <a:rPr kumimoji="0" lang="en-US" altLang="en-US" sz="2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Tartarin</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 upscale Michelin-starred restaurant offering refined Norman and French cuisine with creative presentations and exceptional wine.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 Petite Auberge</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charming spot for authentic regional dishes including excellent moules-frites and local fish preparations at reasonable prices.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Marché Central (Central Market)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Visit this indoor market for fresh produce, cheeses, charcuterie, and prepared foods. Several stalls offer ready-to-eat items perfect for picnics by the beach.</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Les Halles </a:t>
            </a:r>
            <a:r>
              <a:rPr kumimoji="0" lang="en-US" altLang="en-US" sz="2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Centrales</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This covered market area features food vendors and small eateries where you can sample local specialties and enjoy the authentic market atmosphere.</a:t>
            </a:r>
          </a:p>
        </p:txBody>
      </p:sp>
    </p:spTree>
    <p:extLst>
      <p:ext uri="{BB962C8B-B14F-4D97-AF65-F5344CB8AC3E}">
        <p14:creationId xmlns:p14="http://schemas.microsoft.com/office/powerpoint/2010/main" val="661630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1/21/2026</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25</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3339184"/>
          </a:xfrm>
          <a:prstGeom prst="rect">
            <a:avLst/>
          </a:prstGeom>
          <a:noFill/>
        </p:spPr>
        <p:txBody>
          <a:bodyPr wrap="square">
            <a:spAutoFit/>
          </a:body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Time to visit attractions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Most of the major sites can be visited in 1-2 hours, but plan for 3-4 hours at the Vatican if you want to see it all.</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Booking excursions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Cruise lines offer packages, but you’ll find better value booking independently through reputable tour companies.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Safety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Rome is generally safe, but watch out for pickpockets in crowded tourist areas. Stick to tap water—it's safe to drink and widely available.</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1680564"/>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2079625"/>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000" dirty="0"/>
              <a:t>Le Havre</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362156"/>
            <a:ext cx="10080625" cy="757237"/>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6361888"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9" y="1088910"/>
            <a:ext cx="9975116" cy="458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France uses the Euro (€) as its official currency.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As of January 2026, the exchange rate between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the Euro and the U.S. Dollar (USD) is about</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b="1" kern="100" dirty="0">
                <a:latin typeface="Times New Roman" panose="02020603050405020304" pitchFamily="18" charset="0"/>
                <a:ea typeface="Aptos" panose="020B0004020202020204" pitchFamily="34" charset="0"/>
                <a:cs typeface="Times New Roman" panose="02020603050405020304" pitchFamily="18" charset="0"/>
              </a:rPr>
              <a:t>1 EUR = 1.17 USD. </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This means U.S. travelers should anticipate slightly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higher prices in terms of conversion, but Spain remains a relatively affordable destination compared to many other Western European countries.</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When exchanging money, it’s best to avoid doing so at the port  exchange kiosks, as they tend to have higher fees and less favorable rates. </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Instead, consider using ATMs to withdraw Euros directly, as they often offer better rates. Additionally, credit and debit cards are widely accepted throughout Alicante, though having some cash on hand is always a good idea for smaller purchases or tips.</a:t>
            </a:r>
          </a:p>
        </p:txBody>
      </p:sp>
      <p:pic>
        <p:nvPicPr>
          <p:cNvPr id="3" name="Picture 3">
            <a:extLst>
              <a:ext uri="{FF2B5EF4-FFF2-40B4-BE49-F238E27FC236}">
                <a16:creationId xmlns:a16="http://schemas.microsoft.com/office/drawing/2014/main" id="{4A06411D-3CA2-D2A6-903B-CC7CFCA1E6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7" b="11160"/>
          <a:stretch/>
        </p:blipFill>
        <p:spPr bwMode="auto">
          <a:xfrm>
            <a:off x="6361889" y="-1"/>
            <a:ext cx="3718736" cy="25396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14974"/>
            <a:ext cx="10080624"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Le Havre </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DDB0FE1D-0265-6B8A-D636-C401D9098522}"/>
              </a:ext>
            </a:extLst>
          </p:cNvPr>
          <p:cNvSpPr>
            <a:spLocks noChangeArrowheads="1"/>
          </p:cNvSpPr>
          <p:nvPr/>
        </p:nvSpPr>
        <p:spPr bwMode="auto">
          <a:xfrm>
            <a:off x="416228" y="1184883"/>
            <a:ext cx="9248165"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 Havre, founded in 1517 by King Francis I of France, was built as a strategic port on the English Channel.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city flourished through maritime trade and became a major transatlantic gateway. During World War II,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Allied bombing devastated Le Havre, destroying much of its historic center.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Architect Auguste Perret led its postwar reconstruction using innovative reinforced concrete, creating a distinctive modernist cityscape.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remarkable rebuilding earned UNESCO World Heritage status in 2005, recognizing Le Havre's unique 20th-century urban architecture.</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7</a:t>
            </a:fld>
            <a:endParaRPr lang="en-US"/>
          </a:p>
        </p:txBody>
      </p:sp>
      <p:pic>
        <p:nvPicPr>
          <p:cNvPr id="4" name="Picture 3">
            <a:extLst>
              <a:ext uri="{FF2B5EF4-FFF2-40B4-BE49-F238E27FC236}">
                <a16:creationId xmlns:a16="http://schemas.microsoft.com/office/drawing/2014/main" id="{28CB74A1-5C02-6385-FDF0-6A4E7DDD0185}"/>
              </a:ext>
            </a:extLst>
          </p:cNvPr>
          <p:cNvPicPr>
            <a:picLocks noChangeAspect="1"/>
          </p:cNvPicPr>
          <p:nvPr/>
        </p:nvPicPr>
        <p:blipFill>
          <a:blip r:embed="rId3">
            <a:extLst>
              <a:ext uri="{28A0092B-C50C-407E-A947-70E740481C1C}">
                <a14:useLocalDpi xmlns:a14="http://schemas.microsoft.com/office/drawing/2010/main" val="0"/>
              </a:ext>
            </a:extLst>
          </a:blip>
          <a:srcRect l="15472"/>
          <a:stretch>
            <a:fillRect/>
          </a:stretch>
        </p:blipFill>
        <p:spPr>
          <a:xfrm>
            <a:off x="-1" y="-1"/>
            <a:ext cx="10080625" cy="5660749"/>
          </a:xfrm>
          <a:prstGeom prst="rect">
            <a:avLst/>
          </a:prstGeom>
        </p:spPr>
      </p:pic>
      <p:sp>
        <p:nvSpPr>
          <p:cNvPr id="7" name="TextBox 6">
            <a:extLst>
              <a:ext uri="{FF2B5EF4-FFF2-40B4-BE49-F238E27FC236}">
                <a16:creationId xmlns:a16="http://schemas.microsoft.com/office/drawing/2014/main" id="{ACBEF773-12E0-93F9-B683-D3F96FA14498}"/>
              </a:ext>
            </a:extLst>
          </p:cNvPr>
          <p:cNvSpPr txBox="1"/>
          <p:nvPr/>
        </p:nvSpPr>
        <p:spPr>
          <a:xfrm>
            <a:off x="4851851" y="2461041"/>
            <a:ext cx="1247734" cy="369332"/>
          </a:xfrm>
          <a:prstGeom prst="rect">
            <a:avLst/>
          </a:prstGeom>
          <a:noFill/>
        </p:spPr>
        <p:txBody>
          <a:bodyPr wrap="square">
            <a:spAutoFit/>
          </a:bodyPr>
          <a:lstStyle/>
          <a:p>
            <a:pPr algn="l" fontAlgn="base">
              <a:buNone/>
            </a:pPr>
            <a:r>
              <a:rPr lang="en-US" b="1" i="0" dirty="0">
                <a:solidFill>
                  <a:srgbClr val="1F1F1F"/>
                </a:solidFill>
                <a:effectLst/>
                <a:latin typeface="Franklin Gothic Heavy" panose="020B0903020102020204" pitchFamily="34" charset="0"/>
              </a:rPr>
              <a:t>Le Havre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49B593B-B295-48F7-4305-CB88E9D21AFD}"/>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9DEF9228-89BB-AF9D-2C13-96EB8561E38F}"/>
              </a:ext>
            </a:extLst>
          </p:cNvPr>
          <p:cNvSpPr>
            <a:spLocks noGrp="1"/>
          </p:cNvSpPr>
          <p:nvPr>
            <p:ph type="sldNum" sz="quarter" idx="12"/>
          </p:nvPr>
        </p:nvSpPr>
        <p:spPr/>
        <p:txBody>
          <a:bodyPr/>
          <a:lstStyle/>
          <a:p>
            <a:pPr lvl="0"/>
            <a:fld id="{2A6BFD85-4870-4D28-95E8-EB6D313F6BEA}" type="slidenum">
              <a:rPr/>
              <a:t>8</a:t>
            </a:fld>
            <a:endParaRPr lang="en-US"/>
          </a:p>
        </p:txBody>
      </p:sp>
      <p:pic>
        <p:nvPicPr>
          <p:cNvPr id="3" name="Picture 2">
            <a:extLst>
              <a:ext uri="{FF2B5EF4-FFF2-40B4-BE49-F238E27FC236}">
                <a16:creationId xmlns:a16="http://schemas.microsoft.com/office/drawing/2014/main" id="{B3E26E8B-A8D6-EE0D-8F60-02442D13526F}"/>
              </a:ext>
            </a:extLst>
          </p:cNvPr>
          <p:cNvPicPr>
            <a:picLocks noChangeAspect="1"/>
          </p:cNvPicPr>
          <p:nvPr/>
        </p:nvPicPr>
        <p:blipFill>
          <a:blip r:embed="rId3">
            <a:extLst>
              <a:ext uri="{28A0092B-C50C-407E-A947-70E740481C1C}">
                <a14:useLocalDpi xmlns:a14="http://schemas.microsoft.com/office/drawing/2010/main" val="0"/>
              </a:ext>
            </a:extLst>
          </a:blip>
          <a:srcRect t="4629"/>
          <a:stretch>
            <a:fillRect/>
          </a:stretch>
        </p:blipFill>
        <p:spPr>
          <a:xfrm>
            <a:off x="0" y="0"/>
            <a:ext cx="10080625" cy="5670550"/>
          </a:xfrm>
          <a:prstGeom prst="rect">
            <a:avLst/>
          </a:prstGeom>
        </p:spPr>
      </p:pic>
      <p:sp>
        <p:nvSpPr>
          <p:cNvPr id="5" name="TextBox 4">
            <a:extLst>
              <a:ext uri="{FF2B5EF4-FFF2-40B4-BE49-F238E27FC236}">
                <a16:creationId xmlns:a16="http://schemas.microsoft.com/office/drawing/2014/main" id="{4A24674D-2C8A-1911-AF45-0A40CA5624AE}"/>
              </a:ext>
            </a:extLst>
          </p:cNvPr>
          <p:cNvSpPr txBox="1"/>
          <p:nvPr/>
        </p:nvSpPr>
        <p:spPr>
          <a:xfrm>
            <a:off x="3802565" y="4348304"/>
            <a:ext cx="1839952" cy="369332"/>
          </a:xfrm>
          <a:prstGeom prst="rect">
            <a:avLst/>
          </a:prstGeom>
          <a:noFill/>
        </p:spPr>
        <p:txBody>
          <a:bodyPr wrap="square">
            <a:spAutoFit/>
          </a:bodyPr>
          <a:lstStyle/>
          <a:p>
            <a:pPr algn="l" fontAlgn="base">
              <a:buNone/>
            </a:pPr>
            <a:r>
              <a:rPr lang="en-US" b="0" i="0" dirty="0">
                <a:solidFill>
                  <a:srgbClr val="1F1F1F"/>
                </a:solidFill>
                <a:effectLst/>
                <a:latin typeface="Google Sans"/>
              </a:rPr>
              <a:t>Cruise Terminal </a:t>
            </a:r>
          </a:p>
        </p:txBody>
      </p:sp>
    </p:spTree>
    <p:extLst>
      <p:ext uri="{BB962C8B-B14F-4D97-AF65-F5344CB8AC3E}">
        <p14:creationId xmlns:p14="http://schemas.microsoft.com/office/powerpoint/2010/main" val="331734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9</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128866"/>
            <a:ext cx="10080625" cy="977625"/>
          </a:xfr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Getting Around Le Havre</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7644777-8057-551F-339B-850EE64A0416}"/>
              </a:ext>
            </a:extLst>
          </p:cNvPr>
          <p:cNvSpPr txBox="1"/>
          <p:nvPr/>
        </p:nvSpPr>
        <p:spPr>
          <a:xfrm>
            <a:off x="399097" y="1240085"/>
            <a:ext cx="9435403" cy="2308324"/>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Public Transit</a:t>
            </a:r>
            <a:r>
              <a:rPr lang="en-US" sz="2400" dirty="0">
                <a:latin typeface="Times New Roman" panose="02020603050405020304" pitchFamily="18" charset="0"/>
                <a:cs typeface="Times New Roman" panose="02020603050405020304" pitchFamily="18" charset="0"/>
              </a:rPr>
              <a:t>: Le Havre has an efficient bus network operated by LIA (Transports </a:t>
            </a:r>
            <a:r>
              <a:rPr lang="en-US" sz="2400" dirty="0" err="1">
                <a:latin typeface="Times New Roman" panose="02020603050405020304" pitchFamily="18" charset="0"/>
                <a:cs typeface="Times New Roman" panose="02020603050405020304" pitchFamily="18" charset="0"/>
              </a:rPr>
              <a:t>en</a:t>
            </a:r>
            <a:r>
              <a:rPr lang="en-US" sz="2400" dirty="0">
                <a:latin typeface="Times New Roman" panose="02020603050405020304" pitchFamily="18" charset="0"/>
                <a:cs typeface="Times New Roman" panose="02020603050405020304" pitchFamily="18" charset="0"/>
              </a:rPr>
              <a:t> Commun de </a:t>
            </a:r>
            <a:r>
              <a:rPr lang="en-US" sz="2400" dirty="0" err="1">
                <a:latin typeface="Times New Roman" panose="02020603050405020304" pitchFamily="18" charset="0"/>
                <a:cs typeface="Times New Roman" panose="02020603050405020304" pitchFamily="18" charset="0"/>
              </a:rPr>
              <a:t>l'Agglomération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Havraise</a:t>
            </a:r>
            <a:r>
              <a:rPr lang="en-US" sz="2400" dirty="0">
                <a:latin typeface="Times New Roman" panose="02020603050405020304" pitchFamily="18" charset="0"/>
                <a:cs typeface="Times New Roman" panose="02020603050405020304" pitchFamily="18" charset="0"/>
              </a:rPr>
              <a:t>) with over 30 lines covering the city and surrounding areas. Tickets can be purchased on buses or at kiosks. The system includes both regular buses and express lines.</a:t>
            </a:r>
          </a:p>
          <a:p>
            <a:endParaRPr lang="en-US" sz="2400" dirty="0"/>
          </a:p>
        </p:txBody>
      </p:sp>
      <p:pic>
        <p:nvPicPr>
          <p:cNvPr id="3074" name="Picture 2">
            <a:extLst>
              <a:ext uri="{FF2B5EF4-FFF2-40B4-BE49-F238E27FC236}">
                <a16:creationId xmlns:a16="http://schemas.microsoft.com/office/drawing/2014/main" id="{1F97B073-34BB-1083-DF02-667A89009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166"/>
            <a:ext cx="3754419" cy="2495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1FEE9D-5926-C844-8545-6A0C89B055D9}"/>
              </a:ext>
            </a:extLst>
          </p:cNvPr>
          <p:cNvSpPr txBox="1"/>
          <p:nvPr/>
        </p:nvSpPr>
        <p:spPr>
          <a:xfrm>
            <a:off x="3806228" y="3081838"/>
            <a:ext cx="6028271" cy="1938992"/>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Tram</a:t>
            </a:r>
            <a:r>
              <a:rPr lang="en-US" sz="2400" dirty="0">
                <a:latin typeface="Times New Roman" panose="02020603050405020304" pitchFamily="18" charset="0"/>
                <a:cs typeface="Times New Roman" panose="02020603050405020304" pitchFamily="18" charset="0"/>
              </a:rPr>
              <a:t>: The city features a modern tramway line that connects key areas including the city center, beach, and main transportation hubs. It's convenient for tourists visiting major attractions.</a:t>
            </a:r>
          </a:p>
        </p:txBody>
      </p:sp>
    </p:spTree>
    <p:extLst>
      <p:ext uri="{BB962C8B-B14F-4D97-AF65-F5344CB8AC3E}">
        <p14:creationId xmlns:p14="http://schemas.microsoft.com/office/powerpoint/2010/main" val="153794122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927</TotalTime>
  <Words>2304</Words>
  <Application>Microsoft Office PowerPoint</Application>
  <PresentationFormat>Custom</PresentationFormat>
  <Paragraphs>162</Paragraphs>
  <Slides>26</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Alef</vt:lpstr>
      <vt:lpstr>Arial</vt:lpstr>
      <vt:lpstr>Calibri</vt:lpstr>
      <vt:lpstr>Calibri Light</vt:lpstr>
      <vt:lpstr>Franklin Gothic Heavy</vt:lpstr>
      <vt:lpstr>Google Sans</vt:lpstr>
      <vt:lpstr>Liberation Sans</vt:lpstr>
      <vt:lpstr>Symbol</vt:lpstr>
      <vt:lpstr>Times New Roman</vt:lpstr>
      <vt:lpstr>Wingdings</vt:lpstr>
      <vt:lpstr>Office 2013 - 2022 Theme</vt:lpstr>
      <vt:lpstr>Le Havre, France  Port Guide Presented by Marc Silver</vt:lpstr>
      <vt:lpstr>What I Will Cover</vt:lpstr>
      <vt:lpstr>My Port Philosophy</vt:lpstr>
      <vt:lpstr>PowerPoint Presentation</vt:lpstr>
      <vt:lpstr>PowerPoint Presentation</vt:lpstr>
      <vt:lpstr>A Brief History of Le Havre </vt:lpstr>
      <vt:lpstr>PowerPoint Presentation</vt:lpstr>
      <vt:lpstr>PowerPoint Presentation</vt:lpstr>
      <vt:lpstr>Getting Around Le Havre </vt:lpstr>
      <vt:lpstr>Transportation </vt:lpstr>
      <vt:lpstr>Shuttle Buses To Le Havre </vt:lpstr>
      <vt:lpstr> Options from Port to Downtown  </vt:lpstr>
      <vt:lpstr>Transportation to Paris </vt:lpstr>
      <vt:lpstr> Points of Interest in Le Havre </vt:lpstr>
      <vt:lpstr> Points of Interest in Le Havre </vt:lpstr>
      <vt:lpstr>Points of Interest in Le Havre</vt:lpstr>
      <vt:lpstr>Points of Interest in Le Havre</vt:lpstr>
      <vt:lpstr>Points of Interest in Le Havre</vt:lpstr>
      <vt:lpstr>Points of Interest in Le Havre</vt:lpstr>
      <vt:lpstr>Points of Interest in Le Havre</vt:lpstr>
      <vt:lpstr>Points of Interest in Le Havre</vt:lpstr>
      <vt:lpstr>Points of Interest in Le Havre</vt:lpstr>
      <vt:lpstr>PowerPoint Presentation</vt:lpstr>
      <vt:lpstr>PowerPoint Presentation</vt:lpstr>
      <vt:lpstr>Important Tips &amp; Practical Advice</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117</cp:revision>
  <dcterms:created xsi:type="dcterms:W3CDTF">2023-03-25T21:24:27Z</dcterms:created>
  <dcterms:modified xsi:type="dcterms:W3CDTF">2026-01-22T01:29:34Z</dcterms:modified>
</cp:coreProperties>
</file>