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handoutMasterIdLst>
    <p:handoutMasterId r:id="rId32"/>
  </p:handoutMasterIdLst>
  <p:sldIdLst>
    <p:sldId id="256" r:id="rId4"/>
    <p:sldId id="273" r:id="rId5"/>
    <p:sldId id="257" r:id="rId6"/>
    <p:sldId id="274" r:id="rId7"/>
    <p:sldId id="258" r:id="rId8"/>
    <p:sldId id="263" r:id="rId9"/>
    <p:sldId id="259" r:id="rId10"/>
    <p:sldId id="283" r:id="rId11"/>
    <p:sldId id="295" r:id="rId12"/>
    <p:sldId id="287" r:id="rId13"/>
    <p:sldId id="276" r:id="rId14"/>
    <p:sldId id="296" r:id="rId15"/>
    <p:sldId id="291" r:id="rId16"/>
    <p:sldId id="298" r:id="rId17"/>
    <p:sldId id="292" r:id="rId18"/>
    <p:sldId id="290" r:id="rId19"/>
    <p:sldId id="293" r:id="rId20"/>
    <p:sldId id="297" r:id="rId21"/>
    <p:sldId id="294" r:id="rId22"/>
    <p:sldId id="288" r:id="rId23"/>
    <p:sldId id="281" r:id="rId24"/>
    <p:sldId id="282" r:id="rId25"/>
    <p:sldId id="279" r:id="rId26"/>
    <p:sldId id="299" r:id="rId27"/>
    <p:sldId id="275" r:id="rId28"/>
    <p:sldId id="271" r:id="rId29"/>
    <p:sldId id="272" r:id="rId3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73" autoAdjust="0"/>
    <p:restoredTop sz="94660"/>
  </p:normalViewPr>
  <p:slideViewPr>
    <p:cSldViewPr snapToGrid="0">
      <p:cViewPr varScale="1">
        <p:scale>
          <a:sx n="99" d="100"/>
          <a:sy n="99" d="100"/>
        </p:scale>
        <p:origin x="1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9</a:t>
            </a:fld>
            <a:endParaRPr lang="en-US"/>
          </a:p>
        </p:txBody>
      </p:sp>
    </p:spTree>
    <p:extLst>
      <p:ext uri="{BB962C8B-B14F-4D97-AF65-F5344CB8AC3E}">
        <p14:creationId xmlns:p14="http://schemas.microsoft.com/office/powerpoint/2010/main" val="144506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311551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hyperlink" Target="tel:+14062194181" TargetMode="Externa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445095"/>
            <a:ext cx="10080624" cy="1754326"/>
          </a:xfrm>
        </p:spPr>
        <p:txBody>
          <a:bodyPr vert="horz" wrap="square">
            <a:spAutoFit/>
          </a:bodyPr>
          <a:lstStyle/>
          <a:p>
            <a:pPr lvl="0" algn="ctr"/>
            <a:r>
              <a:rPr lang="en-US" sz="4400" b="1" dirty="0"/>
              <a:t>La Paz, Mexico</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4" name="Picture 3" descr="A flag with a red white and green stripe&#10;&#10;Description automatically generated">
            <a:extLst>
              <a:ext uri="{FF2B5EF4-FFF2-40B4-BE49-F238E27FC236}">
                <a16:creationId xmlns:a16="http://schemas.microsoft.com/office/drawing/2014/main" id="{ECA721EE-92F7-C357-4914-69C847C3D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999" y="2334647"/>
            <a:ext cx="5826905" cy="3335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383A8-E27B-568F-2059-9CCEAAF5EB4D}"/>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Weather in La Paz</a:t>
            </a:r>
            <a:endParaRPr lang="en-US" sz="4400" dirty="0"/>
          </a:p>
        </p:txBody>
      </p:sp>
      <p:sp>
        <p:nvSpPr>
          <p:cNvPr id="4" name="TextBox 3">
            <a:extLst>
              <a:ext uri="{FF2B5EF4-FFF2-40B4-BE49-F238E27FC236}">
                <a16:creationId xmlns:a16="http://schemas.microsoft.com/office/drawing/2014/main" id="{06F0B40C-7A65-FC69-D0BA-0C371306A4A2}"/>
              </a:ext>
            </a:extLst>
          </p:cNvPr>
          <p:cNvSpPr txBox="1"/>
          <p:nvPr/>
        </p:nvSpPr>
        <p:spPr>
          <a:xfrm>
            <a:off x="92990" y="875653"/>
            <a:ext cx="4684713" cy="2862322"/>
          </a:xfrm>
          <a:prstGeom prst="rect">
            <a:avLst/>
          </a:prstGeom>
          <a:noFill/>
        </p:spPr>
        <p:txBody>
          <a:bodyPr wrap="square">
            <a:spAutoFit/>
          </a:bodyPr>
          <a:lstStyle/>
          <a:p>
            <a:r>
              <a:rPr lang="en-US" dirty="0"/>
              <a:t>La Paz sits at sea level and has a semi-arid climate. The temperature is usually warm or hot year-round.</a:t>
            </a:r>
          </a:p>
          <a:p>
            <a:pPr>
              <a:buFont typeface="Arial" panose="020B0604020202020204" pitchFamily="34" charset="0"/>
              <a:buChar char="•"/>
            </a:pPr>
            <a:r>
              <a:rPr lang="en-US" dirty="0"/>
              <a:t>April – October: daytime highs usually range from 32 to 38°C (90 to 100°F), night-time lows from 15 – 25°C (59 – 77°F). The </a:t>
            </a:r>
            <a:r>
              <a:rPr lang="en-US" b="1" dirty="0"/>
              <a:t>rainy season</a:t>
            </a:r>
            <a:r>
              <a:rPr lang="en-US" dirty="0"/>
              <a:t> is from July through September and the cities have occasionally been hit by hurricanes.</a:t>
            </a:r>
          </a:p>
          <a:p>
            <a:pPr>
              <a:buFont typeface="Arial" panose="020B0604020202020204" pitchFamily="34" charset="0"/>
              <a:buChar char="•"/>
            </a:pPr>
            <a:r>
              <a:rPr lang="en-US" dirty="0"/>
              <a:t>November – March: daytime highs range from 26 to 30°C (79 to 86°F), while nightly lows are</a:t>
            </a:r>
          </a:p>
        </p:txBody>
      </p:sp>
      <p:pic>
        <p:nvPicPr>
          <p:cNvPr id="6" name="Picture 5" descr="A graph of water temperature&#10;&#10;Description automatically generated">
            <a:extLst>
              <a:ext uri="{FF2B5EF4-FFF2-40B4-BE49-F238E27FC236}">
                <a16:creationId xmlns:a16="http://schemas.microsoft.com/office/drawing/2014/main" id="{C9A15A2D-DAFA-973A-02D2-285EC27F9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703" y="954583"/>
            <a:ext cx="5302922" cy="2828225"/>
          </a:xfrm>
          <a:prstGeom prst="rect">
            <a:avLst/>
          </a:prstGeom>
        </p:spPr>
      </p:pic>
      <p:sp>
        <p:nvSpPr>
          <p:cNvPr id="8" name="TextBox 7">
            <a:extLst>
              <a:ext uri="{FF2B5EF4-FFF2-40B4-BE49-F238E27FC236}">
                <a16:creationId xmlns:a16="http://schemas.microsoft.com/office/drawing/2014/main" id="{0FB8F95E-293F-668D-13FE-B6F9AE074462}"/>
              </a:ext>
            </a:extLst>
          </p:cNvPr>
          <p:cNvSpPr txBox="1"/>
          <p:nvPr/>
        </p:nvSpPr>
        <p:spPr>
          <a:xfrm>
            <a:off x="100739" y="3643326"/>
            <a:ext cx="9926664" cy="1200329"/>
          </a:xfrm>
          <a:prstGeom prst="rect">
            <a:avLst/>
          </a:prstGeom>
          <a:noFill/>
        </p:spPr>
        <p:txBody>
          <a:bodyPr wrap="square">
            <a:spAutoFit/>
          </a:bodyPr>
          <a:lstStyle/>
          <a:p>
            <a:r>
              <a:rPr lang="en-US" dirty="0"/>
              <a:t>between 11 and 15°C (51 and 59°F).</a:t>
            </a:r>
          </a:p>
          <a:p>
            <a:r>
              <a:rPr lang="en-US" dirty="0"/>
              <a:t>The </a:t>
            </a:r>
            <a:r>
              <a:rPr lang="en-US" b="1" dirty="0"/>
              <a:t>best time to go</a:t>
            </a:r>
            <a:r>
              <a:rPr lang="en-US" dirty="0"/>
              <a:t> is in October as the landscape will be lush after the rain. However, as the weather is warm year-round, it’s easy to enjoy outdoor activities most of the year. It’s probably best to avoid July and August due to extreme temperatures and heavier rain. </a:t>
            </a:r>
          </a:p>
        </p:txBody>
      </p:sp>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693042" y="301904"/>
            <a:ext cx="8694540" cy="108023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Getting Around La Paz</a:t>
            </a:r>
          </a:p>
        </p:txBody>
      </p:sp>
      <p:sp>
        <p:nvSpPr>
          <p:cNvPr id="11" name="TextBox 10">
            <a:extLst>
              <a:ext uri="{FF2B5EF4-FFF2-40B4-BE49-F238E27FC236}">
                <a16:creationId xmlns:a16="http://schemas.microsoft.com/office/drawing/2014/main" id="{B0AB4738-1942-659E-C91F-3B347CDE3567}"/>
              </a:ext>
            </a:extLst>
          </p:cNvPr>
          <p:cNvSpPr txBox="1"/>
          <p:nvPr/>
        </p:nvSpPr>
        <p:spPr>
          <a:xfrm>
            <a:off x="0" y="1382139"/>
            <a:ext cx="4285836" cy="36857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t>Because most of what you'll need and want in town is on the </a:t>
            </a:r>
            <a:r>
              <a:rPr lang="en-US" sz="2400" i="1" dirty="0" err="1"/>
              <a:t>malecón</a:t>
            </a:r>
            <a:r>
              <a:rPr lang="en-US" sz="2400" i="1" dirty="0"/>
              <a:t>,</a:t>
            </a:r>
            <a:r>
              <a:rPr lang="en-US" sz="2400" dirty="0"/>
              <a:t> or a few blocks inland, it's easy to get around La Paz on foot. </a:t>
            </a:r>
          </a:p>
          <a:p>
            <a:pPr indent="-228600">
              <a:lnSpc>
                <a:spcPct val="90000"/>
              </a:lnSpc>
              <a:spcAft>
                <a:spcPts val="600"/>
              </a:spcAft>
              <a:buFont typeface="Arial" panose="020B0604020202020204" pitchFamily="34" charset="0"/>
              <a:buChar char="•"/>
            </a:pPr>
            <a:r>
              <a:rPr lang="en-US" sz="2400" dirty="0"/>
              <a:t>Public buses go to some of the beaches north of town, but to explore the many beaches within 81km (50 miles) of La Paz, your best bet is to rent a car or hire a taxi. Several car-rental agencies have offices on the </a:t>
            </a:r>
            <a:r>
              <a:rPr lang="en-US" sz="2400" i="1" dirty="0" err="1"/>
              <a:t>malecón</a:t>
            </a:r>
            <a:r>
              <a:rPr lang="en-US" sz="2400" i="1" dirty="0"/>
              <a:t>.</a:t>
            </a:r>
            <a:endParaRPr lang="en-US" sz="2400" dirty="0"/>
          </a:p>
        </p:txBody>
      </p:sp>
      <p:pic>
        <p:nvPicPr>
          <p:cNvPr id="3" name="Picture 2" descr="A person riding a bicycle next to a large sign&#10;&#10;Description automatically generated">
            <a:extLst>
              <a:ext uri="{FF2B5EF4-FFF2-40B4-BE49-F238E27FC236}">
                <a16:creationId xmlns:a16="http://schemas.microsoft.com/office/drawing/2014/main" id="{2E05B2FF-F552-3AC7-C5C3-97D3A73F336F}"/>
              </a:ext>
            </a:extLst>
          </p:cNvPr>
          <p:cNvPicPr>
            <a:picLocks noChangeAspect="1"/>
          </p:cNvPicPr>
          <p:nvPr/>
        </p:nvPicPr>
        <p:blipFill rotWithShape="1">
          <a:blip r:embed="rId2">
            <a:extLst>
              <a:ext uri="{28A0092B-C50C-407E-A947-70E740481C1C}">
                <a14:useLocalDpi xmlns:a14="http://schemas.microsoft.com/office/drawing/2010/main" val="0"/>
              </a:ext>
            </a:extLst>
          </a:blip>
          <a:srcRect l="3194" r="14658" b="2"/>
          <a:stretch/>
        </p:blipFill>
        <p:spPr>
          <a:xfrm>
            <a:off x="4285836" y="1382138"/>
            <a:ext cx="5822059" cy="3986507"/>
          </a:xfrm>
          <a:prstGeom prst="rect">
            <a:avLst/>
          </a:pr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3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La Paz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taxi cabs parked in front of a building&#10;&#10;Description automatically generated">
            <a:extLst>
              <a:ext uri="{FF2B5EF4-FFF2-40B4-BE49-F238E27FC236}">
                <a16:creationId xmlns:a16="http://schemas.microsoft.com/office/drawing/2014/main" id="{9C67C647-420E-7854-F0A3-3BE9070A2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050" y="742010"/>
            <a:ext cx="4254574" cy="2835275"/>
          </a:xfrm>
          <a:prstGeom prst="rect">
            <a:avLst/>
          </a:prstGeom>
        </p:spPr>
      </p:pic>
      <p:sp>
        <p:nvSpPr>
          <p:cNvPr id="11" name="TextBox 10">
            <a:extLst>
              <a:ext uri="{FF2B5EF4-FFF2-40B4-BE49-F238E27FC236}">
                <a16:creationId xmlns:a16="http://schemas.microsoft.com/office/drawing/2014/main" id="{B0AB4738-1942-659E-C91F-3B347CDE3567}"/>
              </a:ext>
            </a:extLst>
          </p:cNvPr>
          <p:cNvSpPr txBox="1"/>
          <p:nvPr/>
        </p:nvSpPr>
        <p:spPr>
          <a:xfrm>
            <a:off x="109728" y="813375"/>
            <a:ext cx="5644686" cy="3724096"/>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0" i="0" dirty="0">
                <a:effectLst/>
                <a:latin typeface="+mj-lt"/>
              </a:rPr>
              <a:t>Taxis in La Paz are plentiful. Taxis can be very  reasonable, as long as you ask the price BEFORE you </a:t>
            </a:r>
            <a:br>
              <a:rPr lang="en-US" sz="2000" b="0" i="0" dirty="0">
                <a:effectLst/>
                <a:latin typeface="+mj-lt"/>
              </a:rPr>
            </a:br>
            <a:r>
              <a:rPr lang="en-US" sz="2000" b="0" i="0" dirty="0">
                <a:effectLst/>
                <a:latin typeface="+mj-lt"/>
              </a:rPr>
              <a:t>get in. </a:t>
            </a:r>
          </a:p>
          <a:p>
            <a:pPr indent="-228600">
              <a:lnSpc>
                <a:spcPct val="90000"/>
              </a:lnSpc>
              <a:spcAft>
                <a:spcPts val="600"/>
              </a:spcAft>
              <a:buFont typeface="Arial" panose="020B0604020202020204" pitchFamily="34" charset="0"/>
              <a:buChar char="•"/>
            </a:pPr>
            <a:r>
              <a:rPr lang="en-US" sz="2000" dirty="0">
                <a:latin typeface="+mj-lt"/>
              </a:rPr>
              <a:t>Be aware that H</a:t>
            </a:r>
            <a:r>
              <a:rPr lang="en-US" sz="2000" b="0" i="0" dirty="0">
                <a:effectLst/>
                <a:latin typeface="+mj-lt"/>
              </a:rPr>
              <a:t>otel taxis charge a premium rate because they've paid a higher union fee to sit in front of the hotel. </a:t>
            </a: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Make sure you have small change. Taxis will not carry change so they can keep yours.</a:t>
            </a:r>
            <a:endParaRPr lang="en-US" sz="2000" b="0" i="0" dirty="0">
              <a:effectLst/>
              <a:latin typeface="+mj-lt"/>
            </a:endParaRP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You do not tip taxi drivers. The tip is included in the price. </a:t>
            </a:r>
          </a:p>
          <a:p>
            <a:pPr indent="-228600">
              <a:lnSpc>
                <a:spcPct val="90000"/>
              </a:lnSpc>
              <a:spcAft>
                <a:spcPts val="600"/>
              </a:spcAft>
              <a:buFont typeface="Arial" panose="020B0604020202020204" pitchFamily="34" charset="0"/>
              <a:buChar char="•"/>
            </a:pPr>
            <a:r>
              <a:rPr lang="en-US" sz="2000" dirty="0">
                <a:latin typeface="+mj-lt"/>
              </a:rPr>
              <a:t>Uber is also available if you have phone service and the app.</a:t>
            </a:r>
          </a:p>
        </p:txBody>
      </p:sp>
    </p:spTree>
    <p:extLst>
      <p:ext uri="{BB962C8B-B14F-4D97-AF65-F5344CB8AC3E}">
        <p14:creationId xmlns:p14="http://schemas.microsoft.com/office/powerpoint/2010/main" val="290367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040312" y="301904"/>
            <a:ext cx="5037791"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Bike In and Around </a:t>
            </a:r>
            <a:br>
              <a:rPr lang="en-US" sz="4400" b="1" dirty="0">
                <a:latin typeface="+mj-lt"/>
                <a:ea typeface="+mj-ea"/>
                <a:cs typeface="+mj-cs"/>
              </a:rPr>
            </a:br>
            <a:r>
              <a:rPr lang="en-US" sz="4400" b="1" dirty="0">
                <a:latin typeface="+mj-lt"/>
                <a:ea typeface="+mj-ea"/>
                <a:cs typeface="+mj-cs"/>
              </a:rPr>
              <a:t>La Paz</a:t>
            </a:r>
          </a:p>
        </p:txBody>
      </p:sp>
      <p:pic>
        <p:nvPicPr>
          <p:cNvPr id="10" name="Picture 9" descr="A group of people on bikes&#10;&#10;Description automatically generated">
            <a:extLst>
              <a:ext uri="{FF2B5EF4-FFF2-40B4-BE49-F238E27FC236}">
                <a16:creationId xmlns:a16="http://schemas.microsoft.com/office/drawing/2014/main" id="{682C638E-1AF0-2044-2C9F-44DE653FA488}"/>
              </a:ext>
            </a:extLst>
          </p:cNvPr>
          <p:cNvPicPr>
            <a:picLocks noChangeAspect="1"/>
          </p:cNvPicPr>
          <p:nvPr/>
        </p:nvPicPr>
        <p:blipFill rotWithShape="1">
          <a:blip r:embed="rId2">
            <a:extLst>
              <a:ext uri="{28A0092B-C50C-407E-A947-70E740481C1C}">
                <a14:useLocalDpi xmlns:a14="http://schemas.microsoft.com/office/drawing/2010/main" val="0"/>
              </a:ext>
            </a:extLst>
          </a:blip>
          <a:srcRect l="9439" r="23673"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a:extLst>
              <a:ext uri="{FF2B5EF4-FFF2-40B4-BE49-F238E27FC236}">
                <a16:creationId xmlns:a16="http://schemas.microsoft.com/office/drawing/2014/main" id="{EA58363F-210E-26CB-0922-864255471603}"/>
              </a:ext>
            </a:extLst>
          </p:cNvPr>
          <p:cNvSpPr txBox="1"/>
          <p:nvPr/>
        </p:nvSpPr>
        <p:spPr>
          <a:xfrm>
            <a:off x="5040311" y="1796278"/>
            <a:ext cx="5037791" cy="3874272"/>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dirty="0"/>
              <a:t>Rent a bike for 30 pesos an hour ($1.50) and enjoy a leisurely ride on the 5 km (3 mile) bike lane along the Malecón, while enjoying the ocean views and stopping at the waterfront restaurants for a break. </a:t>
            </a:r>
          </a:p>
          <a:p>
            <a:pPr marL="342900" indent="-228600">
              <a:lnSpc>
                <a:spcPct val="90000"/>
              </a:lnSpc>
              <a:spcAft>
                <a:spcPts val="600"/>
              </a:spcAft>
              <a:buFont typeface="Arial" panose="020B0604020202020204" pitchFamily="34" charset="0"/>
              <a:buChar char="•"/>
            </a:pPr>
            <a:r>
              <a:rPr lang="en-US" sz="2000" dirty="0"/>
              <a:t>Or, hit the coastal or mountain trails of Baja California for a day of mountain biking.</a:t>
            </a:r>
          </a:p>
          <a:p>
            <a:pPr marL="342900" indent="-228600">
              <a:lnSpc>
                <a:spcPct val="90000"/>
              </a:lnSpc>
              <a:spcAft>
                <a:spcPts val="600"/>
              </a:spcAft>
              <a:buFont typeface="Arial" panose="020B0604020202020204" pitchFamily="34" charset="0"/>
              <a:buChar char="•"/>
            </a:pPr>
            <a:r>
              <a:rPr lang="en-US" sz="2000" dirty="0"/>
              <a:t>For something more strenuous, try a mountain biking tour starting from $60 depending on trails and duration. For those wanting some exercise, mountain biking is one of the best things to do in La Paz.</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6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4330282" y="171279"/>
            <a:ext cx="5747821"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b="1" dirty="0">
                <a:latin typeface="+mj-lt"/>
                <a:ea typeface="+mj-ea"/>
                <a:cs typeface="+mj-cs"/>
              </a:rPr>
              <a:t>Museo de Antropologia e Historia de Baja California Sur</a:t>
            </a:r>
          </a:p>
        </p:txBody>
      </p:sp>
      <p:pic>
        <p:nvPicPr>
          <p:cNvPr id="4" name="Picture 3" descr="A building with a large roof&#10;&#10;Description automatically generated with medium confidence">
            <a:extLst>
              <a:ext uri="{FF2B5EF4-FFF2-40B4-BE49-F238E27FC236}">
                <a16:creationId xmlns:a16="http://schemas.microsoft.com/office/drawing/2014/main" id="{545C8E53-6DEE-442B-A553-07B85821F1B5}"/>
              </a:ext>
            </a:extLst>
          </p:cNvPr>
          <p:cNvPicPr>
            <a:picLocks noChangeAspect="1"/>
          </p:cNvPicPr>
          <p:nvPr/>
        </p:nvPicPr>
        <p:blipFill rotWithShape="1">
          <a:blip r:embed="rId2">
            <a:extLst>
              <a:ext uri="{28A0092B-C50C-407E-A947-70E740481C1C}">
                <a14:useLocalDpi xmlns:a14="http://schemas.microsoft.com/office/drawing/2010/main" val="0"/>
              </a:ext>
            </a:extLst>
          </a:blip>
          <a:srcRect l="15438" r="23247"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a:extLst>
              <a:ext uri="{FF2B5EF4-FFF2-40B4-BE49-F238E27FC236}">
                <a16:creationId xmlns:a16="http://schemas.microsoft.com/office/drawing/2014/main" id="{EA58363F-210E-26CB-0922-864255471603}"/>
              </a:ext>
            </a:extLst>
          </p:cNvPr>
          <p:cNvSpPr txBox="1"/>
          <p:nvPr/>
        </p:nvSpPr>
        <p:spPr>
          <a:xfrm>
            <a:off x="4821382" y="1520044"/>
            <a:ext cx="5165765" cy="435740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effectLst/>
              </a:rPr>
              <a:t>The Regional Museum of Anthropology and History of Baja opened in March 1981. The collection includes fossils that allow you to understand the natural diversity of the Californian peninsula 60 million years ago. Archaeological objects give an account of the presence of the first inhabitants.</a:t>
            </a:r>
          </a:p>
          <a:p>
            <a:pPr indent="-228600">
              <a:lnSpc>
                <a:spcPct val="90000"/>
              </a:lnSpc>
              <a:spcAft>
                <a:spcPts val="600"/>
              </a:spcAft>
              <a:buFont typeface="Arial" panose="020B0604020202020204" pitchFamily="34" charset="0"/>
              <a:buChar char="•"/>
            </a:pPr>
            <a:r>
              <a:rPr lang="en-US" sz="2000" dirty="0">
                <a:effectLst/>
              </a:rPr>
              <a:t>The exhibition includes stones with inscriptions, photographs of paintings caves, mission books, regional handicrafts, details of diving pearls and forms of gold and copper extraction, as well as weapons and objects of the time.</a:t>
            </a:r>
          </a:p>
          <a:p>
            <a:pPr indent="-228600">
              <a:lnSpc>
                <a:spcPct val="90000"/>
              </a:lnSpc>
              <a:spcAft>
                <a:spcPts val="600"/>
              </a:spcAft>
              <a:buFont typeface="Arial" panose="020B0604020202020204" pitchFamily="34" charset="0"/>
              <a:buChar char="•"/>
            </a:pPr>
            <a:r>
              <a:rPr lang="en-US" sz="2000" dirty="0">
                <a:effectLst/>
              </a:rPr>
              <a:t>General entrance:</a:t>
            </a:r>
            <a:r>
              <a:rPr lang="en-US" sz="2000" dirty="0"/>
              <a:t> </a:t>
            </a:r>
            <a:r>
              <a:rPr lang="en-US" sz="2000" dirty="0">
                <a:effectLst/>
              </a:rPr>
              <a:t>$70.00 MXN</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1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birds in a plaza&#10;&#10;Description automatically generated">
            <a:extLst>
              <a:ext uri="{FF2B5EF4-FFF2-40B4-BE49-F238E27FC236}">
                <a16:creationId xmlns:a16="http://schemas.microsoft.com/office/drawing/2014/main" id="{9219EEBE-F63B-D0D4-E661-17964068DE8E}"/>
              </a:ext>
            </a:extLst>
          </p:cNvPr>
          <p:cNvPicPr>
            <a:picLocks noChangeAspect="1"/>
          </p:cNvPicPr>
          <p:nvPr/>
        </p:nvPicPr>
        <p:blipFill rotWithShape="1">
          <a:blip r:embed="rId2">
            <a:extLst>
              <a:ext uri="{28A0092B-C50C-407E-A947-70E740481C1C}">
                <a14:useLocalDpi xmlns:a14="http://schemas.microsoft.com/office/drawing/2010/main" val="0"/>
              </a:ext>
            </a:extLst>
          </a:blip>
          <a:srcRect l="5887"/>
          <a:stretch/>
        </p:blipFill>
        <p:spPr>
          <a:xfrm>
            <a:off x="20" y="10"/>
            <a:ext cx="7995062" cy="5670540"/>
          </a:xfrm>
          <a:prstGeom prst="rect">
            <a:avLst/>
          </a:prstGeom>
        </p:spPr>
      </p:pic>
      <p:sp>
        <p:nvSpPr>
          <p:cNvPr id="5138" name="Rectangle 513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6227306" y="301904"/>
            <a:ext cx="3850797" cy="1147702"/>
          </a:xfrm>
          <a:prstGeom prst="rect">
            <a:avLst/>
          </a:prstGeom>
        </p:spPr>
        <p:txBody>
          <a:bodyPr vert="horz" lIns="91440" tIns="45720" rIns="91440" bIns="45720" rtlCol="0" anchor="ctr">
            <a:normAutofit/>
          </a:bodyPr>
          <a:lstStyle/>
          <a:p>
            <a:pPr algn="ctr">
              <a:lnSpc>
                <a:spcPct val="90000"/>
              </a:lnSpc>
              <a:spcBef>
                <a:spcPct val="0"/>
              </a:spcBef>
            </a:pPr>
            <a:r>
              <a:rPr lang="en-US" sz="3300" b="1" dirty="0">
                <a:effectLst/>
                <a:latin typeface="+mj-lt"/>
                <a:ea typeface="+mj-ea"/>
                <a:cs typeface="+mj-cs"/>
              </a:rPr>
              <a:t>Stroll Around </a:t>
            </a:r>
            <a:br>
              <a:rPr lang="en-US" sz="3300" b="1" dirty="0">
                <a:effectLst/>
                <a:latin typeface="+mj-lt"/>
                <a:ea typeface="+mj-ea"/>
                <a:cs typeface="+mj-cs"/>
              </a:rPr>
            </a:br>
            <a:r>
              <a:rPr lang="en-US" sz="3300" b="1" dirty="0">
                <a:effectLst/>
                <a:latin typeface="+mj-lt"/>
                <a:ea typeface="+mj-ea"/>
                <a:cs typeface="+mj-cs"/>
              </a:rPr>
              <a:t>Old Town</a:t>
            </a:r>
          </a:p>
          <a:p>
            <a:pPr>
              <a:lnSpc>
                <a:spcPct val="90000"/>
              </a:lnSpc>
              <a:spcBef>
                <a:spcPct val="0"/>
              </a:spcBef>
              <a:spcAft>
                <a:spcPts val="600"/>
              </a:spcAft>
            </a:pPr>
            <a:endParaRPr lang="en-US" sz="3300" b="1" dirty="0">
              <a:latin typeface="+mj-lt"/>
              <a:ea typeface="+mj-ea"/>
              <a:cs typeface="+mj-cs"/>
            </a:endParaRPr>
          </a:p>
        </p:txBody>
      </p:sp>
      <p:sp>
        <p:nvSpPr>
          <p:cNvPr id="3" name="TextBox 2">
            <a:extLst>
              <a:ext uri="{FF2B5EF4-FFF2-40B4-BE49-F238E27FC236}">
                <a16:creationId xmlns:a16="http://schemas.microsoft.com/office/drawing/2014/main" id="{3492D978-047A-FE9D-E2EF-7312C98D7338}"/>
              </a:ext>
            </a:extLst>
          </p:cNvPr>
          <p:cNvSpPr txBox="1"/>
          <p:nvPr/>
        </p:nvSpPr>
        <p:spPr>
          <a:xfrm>
            <a:off x="6227307" y="1338605"/>
            <a:ext cx="3850796" cy="3768827"/>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The old town and Jardín Velazco are centered around Revolución de 1910 and Calle 5 de Mayo. You can wander the area independently or go on a 2-hour free English walking tour that locals offer. This is an excellent thing to do in La Paz and a great way to get your bearings.</a:t>
            </a:r>
          </a:p>
          <a:p>
            <a:pPr marL="285750" indent="-228600">
              <a:lnSpc>
                <a:spcPct val="90000"/>
              </a:lnSpc>
              <a:spcAft>
                <a:spcPts val="600"/>
              </a:spcAft>
              <a:buFont typeface="Arial" panose="020B0604020202020204" pitchFamily="34" charset="0"/>
              <a:buChar char="•"/>
            </a:pPr>
            <a:r>
              <a:rPr lang="en-US" sz="2000" dirty="0"/>
              <a:t>The main square of Jardín Velazco, also called the Plaza Constitución, is one of the places in La Paz popular with the locals. It’s a great place for people-watching. </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2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1" y="301904"/>
            <a:ext cx="10080624" cy="1494373"/>
          </a:xfrm>
          <a:prstGeom prst="rect">
            <a:avLst/>
          </a:prstGeom>
        </p:spPr>
        <p:txBody>
          <a:bodyPr vert="horz" lIns="91440" tIns="45720" rIns="91440" bIns="45720" rtlCol="0" anchor="ctr">
            <a:normAutofit/>
          </a:bodyPr>
          <a:lstStyle/>
          <a:p>
            <a:pPr algn="ctr"/>
            <a:r>
              <a:rPr lang="en-US" sz="4400" b="1"/>
              <a:t>Museum of Anthropology &amp; History</a:t>
            </a:r>
          </a:p>
          <a:p>
            <a:pPr>
              <a:lnSpc>
                <a:spcPct val="90000"/>
              </a:lnSpc>
              <a:spcBef>
                <a:spcPct val="0"/>
              </a:spcBef>
              <a:spcAft>
                <a:spcPts val="600"/>
              </a:spcAft>
            </a:pPr>
            <a:endParaRPr lang="en-US" sz="4400" b="1" dirty="0">
              <a:latin typeface="+mj-lt"/>
              <a:ea typeface="+mj-ea"/>
              <a:cs typeface="+mj-cs"/>
            </a:endParaRP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descr="Phone">
            <a:extLst>
              <a:ext uri="{FF2B5EF4-FFF2-40B4-BE49-F238E27FC236}">
                <a16:creationId xmlns:a16="http://schemas.microsoft.com/office/drawing/2014/main" id="{0D2232FC-1078-A881-021C-95C7FB474226}"/>
              </a:ext>
            </a:extLst>
          </p:cNvPr>
          <p:cNvSpPr>
            <a:spLocks noChangeAspect="1" noChangeArrowheads="1"/>
          </p:cNvSpPr>
          <p:nvPr/>
        </p:nvSpPr>
        <p:spPr bwMode="auto">
          <a:xfrm>
            <a:off x="298681" y="4142957"/>
            <a:ext cx="932493" cy="9324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6CB79943-FB41-B99A-9559-71658F9BC980}"/>
              </a:ext>
            </a:extLst>
          </p:cNvPr>
          <p:cNvSpPr txBox="1"/>
          <p:nvPr/>
        </p:nvSpPr>
        <p:spPr>
          <a:xfrm>
            <a:off x="-31711" y="1134759"/>
            <a:ext cx="10141526" cy="3970318"/>
          </a:xfrm>
          <a:prstGeom prst="rect">
            <a:avLst/>
          </a:prstGeom>
          <a:noFill/>
        </p:spPr>
        <p:txBody>
          <a:bodyPr wrap="square">
            <a:spAutoFit/>
          </a:bodyPr>
          <a:lstStyle/>
          <a:p>
            <a:pPr marL="285750" indent="-285750">
              <a:buFont typeface="Arial" panose="020B0604020202020204" pitchFamily="34" charset="0"/>
              <a:buChar char="•"/>
            </a:pPr>
            <a:r>
              <a:rPr lang="en-US" dirty="0"/>
              <a:t>The Museo Regional de Antropología e Historia is an engaging museum located at Altamirano and 5 de Mayo. It features well-researched exhibitions of La Paz and Baja Sur history, from the Paleolithic era to the time of the missions, covering the influence of the Spanish colonization and how it impacted the original inhabitants.</a:t>
            </a:r>
          </a:p>
          <a:p>
            <a:pPr marL="285750" indent="-285750">
              <a:buFont typeface="Arial" panose="020B0604020202020204" pitchFamily="34" charset="0"/>
              <a:buChar char="•"/>
            </a:pPr>
            <a:r>
              <a:rPr lang="en-US" dirty="0"/>
              <a:t>If you’re a history buff, this is one of the things to </a:t>
            </a:r>
          </a:p>
          <a:p>
            <a:r>
              <a:rPr lang="en-US" dirty="0"/>
              <a:t>do in La Paz that you won’t want to miss. Note </a:t>
            </a:r>
          </a:p>
          <a:p>
            <a:r>
              <a:rPr lang="en-US" dirty="0"/>
              <a:t>that most (if not all) descriptions are in Spanish, </a:t>
            </a:r>
          </a:p>
          <a:p>
            <a:r>
              <a:rPr lang="en-US" dirty="0"/>
              <a:t>which I thought was a good way to practice the </a:t>
            </a:r>
          </a:p>
          <a:p>
            <a:r>
              <a:rPr lang="en-US" dirty="0"/>
              <a:t>language. Entrance costs 65 pesos (around $3) </a:t>
            </a:r>
          </a:p>
          <a:p>
            <a:r>
              <a:rPr lang="en-US" dirty="0"/>
              <a:t>and is open Monday to Sunday 9 am – 6 pm.</a:t>
            </a:r>
            <a:br>
              <a:rPr lang="en-US" dirty="0"/>
            </a:br>
            <a:br>
              <a:rPr lang="en-US" dirty="0"/>
            </a:br>
            <a:endParaRPr lang="en-US" dirty="0"/>
          </a:p>
          <a:p>
            <a:r>
              <a:rPr lang="en-US" b="1" dirty="0"/>
              <a:t>Address:</a:t>
            </a:r>
            <a:r>
              <a:rPr lang="en-US" dirty="0"/>
              <a:t> Calle Ignacio Altamirano s/n, Zona </a:t>
            </a:r>
          </a:p>
          <a:p>
            <a:r>
              <a:rPr lang="en-US" dirty="0"/>
              <a:t>Central, 23000, La Paz, B.C.S., Mexico</a:t>
            </a:r>
          </a:p>
        </p:txBody>
      </p:sp>
      <p:pic>
        <p:nvPicPr>
          <p:cNvPr id="18" name="Picture 17" descr="A building with a sign on the side&#10;&#10;Description automatically generated">
            <a:extLst>
              <a:ext uri="{FF2B5EF4-FFF2-40B4-BE49-F238E27FC236}">
                <a16:creationId xmlns:a16="http://schemas.microsoft.com/office/drawing/2014/main" id="{B194C277-5EA9-4D48-0FA0-42BDEF2B80CA}"/>
              </a:ext>
            </a:extLst>
          </p:cNvPr>
          <p:cNvPicPr>
            <a:picLocks noChangeAspect="1"/>
          </p:cNvPicPr>
          <p:nvPr/>
        </p:nvPicPr>
        <p:blipFill rotWithShape="1">
          <a:blip r:embed="rId4">
            <a:extLst>
              <a:ext uri="{28A0092B-C50C-407E-A947-70E740481C1C}">
                <a14:useLocalDpi xmlns:a14="http://schemas.microsoft.com/office/drawing/2010/main" val="0"/>
              </a:ext>
            </a:extLst>
          </a:blip>
          <a:srcRect l="19123" t="9238" r="3898"/>
          <a:stretch/>
        </p:blipFill>
        <p:spPr>
          <a:xfrm>
            <a:off x="4682160" y="2110538"/>
            <a:ext cx="5395944" cy="3548037"/>
          </a:xfrm>
          <a:prstGeom prst="rect">
            <a:avLst/>
          </a:prstGeom>
        </p:spPr>
      </p:pic>
    </p:spTree>
    <p:extLst>
      <p:ext uri="{BB962C8B-B14F-4D97-AF65-F5344CB8AC3E}">
        <p14:creationId xmlns:p14="http://schemas.microsoft.com/office/powerpoint/2010/main" val="20312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10080625" cy="126682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s-ES" sz="4000" b="1" dirty="0"/>
              <a:t>El Serpentario De La Paz</a:t>
            </a:r>
          </a:p>
          <a:p>
            <a:pPr algn="ctr">
              <a:lnSpc>
                <a:spcPct val="90000"/>
              </a:lnSpc>
              <a:spcBef>
                <a:spcPct val="0"/>
              </a:spcBef>
              <a:spcAft>
                <a:spcPts val="600"/>
              </a:spcAft>
            </a:pPr>
            <a:r>
              <a:rPr lang="en-US" sz="3000" b="1" dirty="0">
                <a:latin typeface="+mj-lt"/>
                <a:ea typeface="+mj-ea"/>
                <a:cs typeface="+mj-cs"/>
              </a:rPr>
              <a:t> </a:t>
            </a: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32D902-D572-A986-4657-91A1BA0410C0}"/>
              </a:ext>
            </a:extLst>
          </p:cNvPr>
          <p:cNvSpPr txBox="1"/>
          <p:nvPr/>
        </p:nvSpPr>
        <p:spPr>
          <a:xfrm>
            <a:off x="142504" y="3643330"/>
            <a:ext cx="4049486" cy="923330"/>
          </a:xfrm>
          <a:prstGeom prst="rect">
            <a:avLst/>
          </a:prstGeom>
          <a:noFill/>
        </p:spPr>
        <p:txBody>
          <a:bodyPr wrap="square">
            <a:spAutoFit/>
          </a:bodyPr>
          <a:lstStyle/>
          <a:p>
            <a:endParaRPr lang="en-US" dirty="0"/>
          </a:p>
          <a:p>
            <a:r>
              <a:rPr lang="en-US" dirty="0"/>
              <a:t>Admission: $3 USD Adults </a:t>
            </a:r>
          </a:p>
          <a:p>
            <a:r>
              <a:rPr lang="en-US" dirty="0"/>
              <a:t>$ 1 USD  Children </a:t>
            </a:r>
          </a:p>
        </p:txBody>
      </p:sp>
      <p:sp>
        <p:nvSpPr>
          <p:cNvPr id="7" name="TextBox 6">
            <a:extLst>
              <a:ext uri="{FF2B5EF4-FFF2-40B4-BE49-F238E27FC236}">
                <a16:creationId xmlns:a16="http://schemas.microsoft.com/office/drawing/2014/main" id="{AD067A73-066F-FF85-611A-11355CADFBAF}"/>
              </a:ext>
            </a:extLst>
          </p:cNvPr>
          <p:cNvSpPr txBox="1"/>
          <p:nvPr/>
        </p:nvSpPr>
        <p:spPr>
          <a:xfrm>
            <a:off x="142504" y="832504"/>
            <a:ext cx="5066104" cy="2862322"/>
          </a:xfrm>
          <a:prstGeom prst="rect">
            <a:avLst/>
          </a:prstGeom>
          <a:noFill/>
        </p:spPr>
        <p:txBody>
          <a:bodyPr wrap="square">
            <a:spAutoFit/>
          </a:bodyPr>
          <a:lstStyle/>
          <a:p>
            <a:r>
              <a:rPr lang="en-US" sz="2000" dirty="0"/>
              <a:t>The </a:t>
            </a:r>
            <a:r>
              <a:rPr lang="es-ES" sz="2000" b="1" dirty="0"/>
              <a:t>El Serpentario </a:t>
            </a:r>
            <a:r>
              <a:rPr lang="es-ES" sz="2000" b="1" dirty="0" err="1"/>
              <a:t>is</a:t>
            </a:r>
            <a:r>
              <a:rPr lang="es-ES" sz="2000" b="1" dirty="0"/>
              <a:t> a </a:t>
            </a:r>
            <a:r>
              <a:rPr lang="en-US" sz="2000" dirty="0"/>
              <a:t> non-profit organization that will show you a selection of typical fauna of the region, some even in danger of extinction. In this place to visit you will find a wide variety of snakes, reptiles, fish, turtles and spiders, also has a rehabilitation area for animals. If you are interested, you can even adopt an animal and your contribution will help to maintain the center. </a:t>
            </a:r>
          </a:p>
        </p:txBody>
      </p:sp>
      <p:sp>
        <p:nvSpPr>
          <p:cNvPr id="10" name="TextBox 9">
            <a:extLst>
              <a:ext uri="{FF2B5EF4-FFF2-40B4-BE49-F238E27FC236}">
                <a16:creationId xmlns:a16="http://schemas.microsoft.com/office/drawing/2014/main" id="{A0A8C0A9-28B0-F09A-D7B1-A2BECAF06321}"/>
              </a:ext>
            </a:extLst>
          </p:cNvPr>
          <p:cNvSpPr txBox="1"/>
          <p:nvPr/>
        </p:nvSpPr>
        <p:spPr>
          <a:xfrm>
            <a:off x="0" y="5152006"/>
            <a:ext cx="10080625" cy="369332"/>
          </a:xfrm>
          <a:prstGeom prst="rect">
            <a:avLst/>
          </a:prstGeom>
          <a:noFill/>
        </p:spPr>
        <p:txBody>
          <a:bodyPr wrap="square">
            <a:spAutoFit/>
          </a:bodyPr>
          <a:lstStyle/>
          <a:p>
            <a:pPr algn="ctr"/>
            <a:r>
              <a:rPr lang="en-US" dirty="0" err="1"/>
              <a:t>Brecha</a:t>
            </a:r>
            <a:r>
              <a:rPr lang="en-US" dirty="0"/>
              <a:t> California, </a:t>
            </a:r>
            <a:r>
              <a:rPr lang="en-US" dirty="0" err="1"/>
              <a:t>Blvrd</a:t>
            </a:r>
            <a:r>
              <a:rPr lang="en-US" dirty="0"/>
              <a:t> Margarita </a:t>
            </a:r>
            <a:r>
              <a:rPr lang="en-US" dirty="0" err="1"/>
              <a:t>Maza</a:t>
            </a:r>
            <a:r>
              <a:rPr lang="en-US" dirty="0"/>
              <a:t> de Juárez s/n, 23090 La Paz, B.C.S., Mexico</a:t>
            </a:r>
          </a:p>
        </p:txBody>
      </p:sp>
      <p:pic>
        <p:nvPicPr>
          <p:cNvPr id="12" name="Picture 11" descr="A person holding a snake&#10;&#10;Description automatically generated">
            <a:extLst>
              <a:ext uri="{FF2B5EF4-FFF2-40B4-BE49-F238E27FC236}">
                <a16:creationId xmlns:a16="http://schemas.microsoft.com/office/drawing/2014/main" id="{668F21DA-F481-3390-273C-2693B1C9EF02}"/>
              </a:ext>
            </a:extLst>
          </p:cNvPr>
          <p:cNvPicPr>
            <a:picLocks noChangeAspect="1"/>
          </p:cNvPicPr>
          <p:nvPr/>
        </p:nvPicPr>
        <p:blipFill rotWithShape="1">
          <a:blip r:embed="rId4">
            <a:extLst>
              <a:ext uri="{28A0092B-C50C-407E-A947-70E740481C1C}">
                <a14:useLocalDpi xmlns:a14="http://schemas.microsoft.com/office/drawing/2010/main" val="0"/>
              </a:ext>
            </a:extLst>
          </a:blip>
          <a:srcRect l="42324" t="20340" r="11510" b="19073"/>
          <a:stretch/>
        </p:blipFill>
        <p:spPr>
          <a:xfrm>
            <a:off x="3134396" y="3318238"/>
            <a:ext cx="2400196" cy="1737899"/>
          </a:xfrm>
          <a:prstGeom prst="rect">
            <a:avLst/>
          </a:prstGeom>
        </p:spPr>
      </p:pic>
      <p:pic>
        <p:nvPicPr>
          <p:cNvPr id="14" name="Picture 13" descr="A close-up of a desert entrance&#10;&#10;Description automatically generated">
            <a:extLst>
              <a:ext uri="{FF2B5EF4-FFF2-40B4-BE49-F238E27FC236}">
                <a16:creationId xmlns:a16="http://schemas.microsoft.com/office/drawing/2014/main" id="{F4DE6947-5630-C709-D238-738379425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8125" y="727924"/>
            <a:ext cx="4762500" cy="3171825"/>
          </a:xfrm>
          <a:prstGeom prst="rect">
            <a:avLst/>
          </a:prstGeom>
        </p:spPr>
      </p:pic>
    </p:spTree>
    <p:extLst>
      <p:ext uri="{BB962C8B-B14F-4D97-AF65-F5344CB8AC3E}">
        <p14:creationId xmlns:p14="http://schemas.microsoft.com/office/powerpoint/2010/main" val="397343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693043" y="301904"/>
            <a:ext cx="4341909" cy="14943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Kayak Rental</a:t>
            </a:r>
            <a:endParaRPr lang="en-US" sz="4400" b="1">
              <a:latin typeface="+mj-lt"/>
              <a:ea typeface="+mj-ea"/>
              <a:cs typeface="+mj-cs"/>
            </a:endParaRPr>
          </a:p>
          <a:p>
            <a:pPr>
              <a:lnSpc>
                <a:spcPct val="90000"/>
              </a:lnSpc>
              <a:spcBef>
                <a:spcPct val="0"/>
              </a:spcBef>
              <a:spcAft>
                <a:spcPts val="600"/>
              </a:spcAft>
            </a:pPr>
            <a:endParaRPr lang="en-US" sz="4400" b="1" dirty="0">
              <a:latin typeface="+mj-lt"/>
              <a:ea typeface="+mj-ea"/>
              <a:cs typeface="+mj-cs"/>
            </a:endParaRPr>
          </a:p>
        </p:txBody>
      </p:sp>
      <p:sp>
        <p:nvSpPr>
          <p:cNvPr id="3" name="TextBox 2">
            <a:extLst>
              <a:ext uri="{FF2B5EF4-FFF2-40B4-BE49-F238E27FC236}">
                <a16:creationId xmlns:a16="http://schemas.microsoft.com/office/drawing/2014/main" id="{15C14752-0AEC-50DE-721B-A759368332A9}"/>
              </a:ext>
            </a:extLst>
          </p:cNvPr>
          <p:cNvSpPr txBox="1"/>
          <p:nvPr/>
        </p:nvSpPr>
        <p:spPr>
          <a:xfrm>
            <a:off x="170741" y="1186249"/>
            <a:ext cx="5402155" cy="434957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effectLst/>
              </a:rPr>
              <a:t>For the active sports enthusiast try Sea &amp; Adventures </a:t>
            </a:r>
            <a:r>
              <a:rPr lang="en-US" sz="2400" dirty="0"/>
              <a:t>locally called </a:t>
            </a:r>
            <a:r>
              <a:rPr lang="en-US" sz="2400" dirty="0">
                <a:effectLst/>
              </a:rPr>
              <a:t>Mar Y Aventuras</a:t>
            </a:r>
            <a:r>
              <a:rPr lang="en-US" sz="2400" dirty="0"/>
              <a:t> </a:t>
            </a:r>
            <a:r>
              <a:rPr lang="en-US" sz="2400" dirty="0">
                <a:effectLst/>
              </a:rPr>
              <a:t>Baja offers sea kayaking rental.</a:t>
            </a:r>
          </a:p>
          <a:p>
            <a:pPr indent="-228600">
              <a:lnSpc>
                <a:spcPct val="90000"/>
              </a:lnSpc>
              <a:spcAft>
                <a:spcPts val="600"/>
              </a:spcAft>
              <a:buFont typeface="Arial" panose="020B0604020202020204" pitchFamily="34" charset="0"/>
              <a:buChar char="•"/>
            </a:pPr>
            <a:r>
              <a:rPr lang="en-US" sz="2400" b="1" dirty="0"/>
              <a:t>Half-Day Kayak Rental Prices:</a:t>
            </a:r>
          </a:p>
          <a:p>
            <a:pPr indent="-228600">
              <a:lnSpc>
                <a:spcPct val="90000"/>
              </a:lnSpc>
              <a:spcAft>
                <a:spcPts val="600"/>
              </a:spcAft>
              <a:buFont typeface="Arial" panose="020B0604020202020204" pitchFamily="34" charset="0"/>
              <a:buChar char="•"/>
            </a:pPr>
            <a:r>
              <a:rPr lang="en-US" sz="2400" dirty="0"/>
              <a:t>Singles, $25 (2-3 hours)  $30 (4 hours)</a:t>
            </a:r>
            <a:br>
              <a:rPr lang="en-US" sz="2400" dirty="0"/>
            </a:br>
            <a:r>
              <a:rPr lang="en-US" sz="2400" dirty="0"/>
              <a:t>Doubles, $35 (2-3 hours)  $40 (4 hours)</a:t>
            </a:r>
          </a:p>
          <a:p>
            <a:pPr indent="-228600">
              <a:lnSpc>
                <a:spcPct val="90000"/>
              </a:lnSpc>
              <a:spcAft>
                <a:spcPts val="600"/>
              </a:spcAft>
              <a:buFont typeface="Arial" panose="020B0604020202020204" pitchFamily="34" charset="0"/>
              <a:buChar char="•"/>
            </a:pPr>
            <a:r>
              <a:rPr lang="en-US" i="1" dirty="0"/>
              <a:t>Rental Prices are in US Dollars (includes </a:t>
            </a:r>
            <a:r>
              <a:rPr lang="en-US" i="1" dirty="0" err="1"/>
              <a:t>i.v.a</a:t>
            </a:r>
            <a:r>
              <a:rPr lang="en-US" i="1" dirty="0"/>
              <a:t>. tax)</a:t>
            </a:r>
          </a:p>
          <a:p>
            <a:pPr indent="-228600">
              <a:lnSpc>
                <a:spcPct val="90000"/>
              </a:lnSpc>
              <a:spcAft>
                <a:spcPts val="600"/>
              </a:spcAft>
              <a:buFont typeface="Arial" panose="020B0604020202020204" pitchFamily="34" charset="0"/>
              <a:buChar char="•"/>
            </a:pPr>
            <a:endParaRPr lang="en-US" i="1" dirty="0"/>
          </a:p>
          <a:p>
            <a:pPr indent="-228600">
              <a:lnSpc>
                <a:spcPct val="90000"/>
              </a:lnSpc>
              <a:spcAft>
                <a:spcPts val="600"/>
              </a:spcAft>
              <a:buFont typeface="Arial" panose="020B0604020202020204" pitchFamily="34" charset="0"/>
              <a:buChar char="•"/>
            </a:pPr>
            <a:endParaRPr lang="en-US" sz="1600" dirty="0">
              <a:effectLst/>
            </a:endParaRPr>
          </a:p>
        </p:txBody>
      </p:sp>
      <p:pic>
        <p:nvPicPr>
          <p:cNvPr id="8" name="Picture 7" descr="A group of people kayaking in the water&#10;&#10;Description automatically generated">
            <a:extLst>
              <a:ext uri="{FF2B5EF4-FFF2-40B4-BE49-F238E27FC236}">
                <a16:creationId xmlns:a16="http://schemas.microsoft.com/office/drawing/2014/main" id="{E9A6E733-9F7D-B0BC-928B-F28DCAB7827D}"/>
              </a:ext>
            </a:extLst>
          </p:cNvPr>
          <p:cNvPicPr>
            <a:picLocks noChangeAspect="1"/>
          </p:cNvPicPr>
          <p:nvPr/>
        </p:nvPicPr>
        <p:blipFill rotWithShape="1">
          <a:blip r:embed="rId2">
            <a:extLst>
              <a:ext uri="{28A0092B-C50C-407E-A947-70E740481C1C}">
                <a14:useLocalDpi xmlns:a14="http://schemas.microsoft.com/office/drawing/2010/main" val="0"/>
              </a:ext>
            </a:extLst>
          </a:blip>
          <a:srcRect l="11372" r="32766"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58A77B4F-71B0-E2C2-5528-9EFFDC1D5465}"/>
              </a:ext>
            </a:extLst>
          </p:cNvPr>
          <p:cNvSpPr>
            <a:spLocks noChangeArrowheads="1"/>
          </p:cNvSpPr>
          <p:nvPr/>
        </p:nvSpPr>
        <p:spPr bwMode="auto">
          <a:xfrm>
            <a:off x="171683" y="4360168"/>
            <a:ext cx="5218464"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Calle </a:t>
            </a:r>
            <a:r>
              <a:rPr kumimoji="0" lang="en-US" altLang="en-US" sz="1800" b="0" i="0" u="none" strike="noStrike" cap="none" normalizeH="0" baseline="0" dirty="0" err="1">
                <a:ln>
                  <a:noFill/>
                </a:ln>
                <a:solidFill>
                  <a:schemeClr val="tx1"/>
                </a:solidFill>
                <a:effectLst/>
                <a:latin typeface="Arial" panose="020B0604020202020204" pitchFamily="34" charset="0"/>
              </a:rPr>
              <a:t>Topete</a:t>
            </a:r>
            <a:r>
              <a:rPr kumimoji="0" lang="en-US" altLang="en-US" sz="1800" b="0" i="0" u="none" strike="noStrike" cap="none" normalizeH="0" baseline="0" dirty="0">
                <a:ln>
                  <a:noFill/>
                </a:ln>
                <a:solidFill>
                  <a:schemeClr val="tx1"/>
                </a:solidFill>
                <a:effectLst/>
                <a:latin typeface="Arial" panose="020B0604020202020204" pitchFamily="34" charset="0"/>
              </a:rPr>
              <a:t>, E/ 5 de </a:t>
            </a:r>
            <a:r>
              <a:rPr kumimoji="0" lang="en-US" altLang="en-US" sz="1800" b="0" i="0" u="none" strike="noStrike" cap="none" normalizeH="0" baseline="0" dirty="0" err="1">
                <a:ln>
                  <a:noFill/>
                </a:ln>
                <a:solidFill>
                  <a:schemeClr val="tx1"/>
                </a:solidFill>
                <a:effectLst/>
                <a:latin typeface="Arial" panose="020B0604020202020204" pitchFamily="34" charset="0"/>
              </a:rPr>
              <a:t>Febrero</a:t>
            </a:r>
            <a:r>
              <a:rPr kumimoji="0" lang="en-US" altLang="en-US" sz="1800" b="0" i="0" u="none" strike="noStrike" cap="none" normalizeH="0" baseline="0" dirty="0">
                <a:ln>
                  <a:noFill/>
                </a:ln>
                <a:solidFill>
                  <a:schemeClr val="tx1"/>
                </a:solidFill>
                <a:effectLst/>
                <a:latin typeface="Arial" panose="020B0604020202020204" pitchFamily="34" charset="0"/>
              </a:rPr>
              <a:t> y Navarro 564,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La Paz, MX 23060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5"/>
              </a:rPr>
              <a:t>+1 406 219 4181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AutoShape 4" descr="Phone">
            <a:extLst>
              <a:ext uri="{FF2B5EF4-FFF2-40B4-BE49-F238E27FC236}">
                <a16:creationId xmlns:a16="http://schemas.microsoft.com/office/drawing/2014/main" id="{0D2232FC-1078-A881-021C-95C7FB474226}"/>
              </a:ext>
            </a:extLst>
          </p:cNvPr>
          <p:cNvSpPr>
            <a:spLocks noChangeAspect="1" noChangeArrowheads="1"/>
          </p:cNvSpPr>
          <p:nvPr/>
        </p:nvSpPr>
        <p:spPr bwMode="auto">
          <a:xfrm>
            <a:off x="298681" y="4142957"/>
            <a:ext cx="932493" cy="9324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8381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0" y="141264"/>
            <a:ext cx="10078103" cy="992506"/>
          </a:xfrm>
          <a:prstGeom prst="rect">
            <a:avLst/>
          </a:prstGeom>
        </p:spPr>
        <p:txBody>
          <a:bodyPr vert="horz" lIns="91440" tIns="45720" rIns="91440" bIns="45720" rtlCol="0" anchor="ctr">
            <a:normAutofit/>
          </a:bodyPr>
          <a:lstStyle/>
          <a:p>
            <a:pPr algn="ctr"/>
            <a:r>
              <a:rPr lang="en-US" sz="4000" b="1" dirty="0"/>
              <a:t>Rent a Kayak at Balandra Beach</a:t>
            </a: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FE6EA9-5FBE-1D62-F34F-190C8851F635}"/>
              </a:ext>
            </a:extLst>
          </p:cNvPr>
          <p:cNvSpPr txBox="1"/>
          <p:nvPr/>
        </p:nvSpPr>
        <p:spPr>
          <a:xfrm>
            <a:off x="219370" y="1244978"/>
            <a:ext cx="5771407" cy="4401205"/>
          </a:xfrm>
          <a:prstGeom prst="rect">
            <a:avLst/>
          </a:prstGeom>
          <a:noFill/>
        </p:spPr>
        <p:txBody>
          <a:bodyPr wrap="square">
            <a:spAutoFit/>
          </a:bodyPr>
          <a:lstStyle/>
          <a:p>
            <a:r>
              <a:rPr lang="en-US" sz="2000" dirty="0"/>
              <a:t>Several beaches north of La Paz are easily accessible within an hour drive, but Balandra Beach is probably the most protected and ideal for kayakers. Free of motorboats, you can enjoy kayaking through the inland mangroves, explore the shallow bay, and even get out to the sea.</a:t>
            </a:r>
          </a:p>
          <a:p>
            <a:r>
              <a:rPr lang="en-US" sz="2000" dirty="0"/>
              <a:t>Kayak rental is possible from $15 USD / hour. The mouth of the bay tends to see strong waves and currents and can be challenging for novice kayakers. Watch for the stingrays that sometimes hide in the sandy bay floor.</a:t>
            </a:r>
          </a:p>
          <a:p>
            <a:r>
              <a:rPr lang="en-US" sz="2000" dirty="0"/>
              <a:t>Another option is to book a tour with a local and enjoy a small group kayak adventure with food, drinks, and equipment included.</a:t>
            </a:r>
          </a:p>
        </p:txBody>
      </p:sp>
      <p:pic>
        <p:nvPicPr>
          <p:cNvPr id="7" name="Picture 6" descr="A person on a surfboard in the water&#10;&#10;Description automatically generated">
            <a:extLst>
              <a:ext uri="{FF2B5EF4-FFF2-40B4-BE49-F238E27FC236}">
                <a16:creationId xmlns:a16="http://schemas.microsoft.com/office/drawing/2014/main" id="{F7CDB5DA-D650-4005-6DEF-27F4C37962E1}"/>
              </a:ext>
            </a:extLst>
          </p:cNvPr>
          <p:cNvPicPr>
            <a:picLocks noChangeAspect="1"/>
          </p:cNvPicPr>
          <p:nvPr/>
        </p:nvPicPr>
        <p:blipFill rotWithShape="1">
          <a:blip r:embed="rId4">
            <a:extLst>
              <a:ext uri="{28A0092B-C50C-407E-A947-70E740481C1C}">
                <a14:useLocalDpi xmlns:a14="http://schemas.microsoft.com/office/drawing/2010/main" val="0"/>
              </a:ext>
            </a:extLst>
          </a:blip>
          <a:srcRect r="38323"/>
          <a:stretch/>
        </p:blipFill>
        <p:spPr>
          <a:xfrm>
            <a:off x="6013199" y="1294411"/>
            <a:ext cx="4064904" cy="4376139"/>
          </a:xfrm>
          <a:prstGeom prst="rect">
            <a:avLst/>
          </a:prstGeom>
        </p:spPr>
      </p:pic>
    </p:spTree>
    <p:extLst>
      <p:ext uri="{BB962C8B-B14F-4D97-AF65-F5344CB8AC3E}">
        <p14:creationId xmlns:p14="http://schemas.microsoft.com/office/powerpoint/2010/main" val="104374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1"/>
            <a:ext cx="7559675" cy="846600"/>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035050"/>
            <a:ext cx="9631679" cy="6046685"/>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La Paz</a:t>
            </a:r>
          </a:p>
          <a:p>
            <a:pPr algn="l">
              <a:buFont typeface="Wingdings" panose="05000000000000000000" pitchFamily="2" charset="2"/>
              <a:buChar char=""/>
            </a:pPr>
            <a:r>
              <a:rPr lang="en-US" sz="2000" b="1" dirty="0"/>
              <a:t>History of La Paz</a:t>
            </a:r>
          </a:p>
          <a:p>
            <a:pPr algn="l">
              <a:buFont typeface="Wingdings" panose="05000000000000000000" pitchFamily="2" charset="2"/>
              <a:buChar char=""/>
            </a:pPr>
            <a:r>
              <a:rPr lang="en-US" sz="2000" b="1" dirty="0"/>
              <a:t>Map of La Paz</a:t>
            </a:r>
          </a:p>
          <a:p>
            <a:pPr algn="l">
              <a:buFont typeface="Wingdings" panose="05000000000000000000" pitchFamily="2" charset="2"/>
              <a:buChar char=""/>
            </a:pPr>
            <a:r>
              <a:rPr lang="en-US" sz="2000" b="1" dirty="0"/>
              <a:t>Weather of La Paz</a:t>
            </a:r>
          </a:p>
          <a:p>
            <a:pPr algn="l">
              <a:buFont typeface="Wingdings" panose="05000000000000000000" pitchFamily="2" charset="2"/>
              <a:buChar char=""/>
            </a:pPr>
            <a:r>
              <a:rPr lang="en-US" sz="2000" b="1" dirty="0"/>
              <a:t>Getting Around</a:t>
            </a:r>
          </a:p>
          <a:p>
            <a:pPr algn="l">
              <a:buFont typeface="Wingdings" panose="05000000000000000000" pitchFamily="2" charset="2"/>
              <a:buChar char=""/>
            </a:pPr>
            <a:r>
              <a:rPr lang="en-US" altLang="en-US" sz="2000" b="1" dirty="0">
                <a:solidFill>
                  <a:schemeClr val="tx1"/>
                </a:solidFill>
              </a:rPr>
              <a:t>Points of Interest and things to do</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pic>
        <p:nvPicPr>
          <p:cNvPr id="1026" name="Picture 2">
            <a:extLst>
              <a:ext uri="{FF2B5EF4-FFF2-40B4-BE49-F238E27FC236}">
                <a16:creationId xmlns:a16="http://schemas.microsoft.com/office/drawing/2014/main" id="{F4C1DABC-AE74-7107-94C4-1D687D436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663" y="1069382"/>
            <a:ext cx="5910961" cy="310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6" name="Rectangle 514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4405745" y="301904"/>
            <a:ext cx="5672359" cy="83812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Visit the Whale Museum</a:t>
            </a:r>
          </a:p>
        </p:txBody>
      </p:sp>
      <p:pic>
        <p:nvPicPr>
          <p:cNvPr id="7" name="Picture 6" descr="A whale jumping out of the water&#10;&#10;Description automatically generated">
            <a:extLst>
              <a:ext uri="{FF2B5EF4-FFF2-40B4-BE49-F238E27FC236}">
                <a16:creationId xmlns:a16="http://schemas.microsoft.com/office/drawing/2014/main" id="{267DCADD-0CB4-B1D5-8AE7-223E1FD7519A}"/>
              </a:ext>
            </a:extLst>
          </p:cNvPr>
          <p:cNvPicPr>
            <a:picLocks noChangeAspect="1"/>
          </p:cNvPicPr>
          <p:nvPr/>
        </p:nvPicPr>
        <p:blipFill rotWithShape="1">
          <a:blip r:embed="rId2">
            <a:extLst>
              <a:ext uri="{28A0092B-C50C-407E-A947-70E740481C1C}">
                <a14:useLocalDpi xmlns:a14="http://schemas.microsoft.com/office/drawing/2010/main" val="0"/>
              </a:ext>
            </a:extLst>
          </a:blip>
          <a:srcRect l="26017" r="29391"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AFA32D07-4A61-5A52-2A6C-46DB983B6FF0}"/>
              </a:ext>
            </a:extLst>
          </p:cNvPr>
          <p:cNvSpPr txBox="1"/>
          <p:nvPr/>
        </p:nvSpPr>
        <p:spPr>
          <a:xfrm>
            <a:off x="5040312" y="1140031"/>
            <a:ext cx="4946835" cy="442949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The Museo de la Ballena is at the corner of Corner Calle Obregón and 16 de Septiembre, a short distance from the Malecón. You can’t miss it thanks to the massive whale skeleton exhibited in front of the.</a:t>
            </a:r>
          </a:p>
          <a:p>
            <a:pPr indent="-228600">
              <a:lnSpc>
                <a:spcPct val="90000"/>
              </a:lnSpc>
              <a:spcAft>
                <a:spcPts val="600"/>
              </a:spcAft>
              <a:buFont typeface="Arial" panose="020B0604020202020204" pitchFamily="34" charset="0"/>
              <a:buChar char="•"/>
            </a:pPr>
            <a:r>
              <a:rPr lang="en-US" sz="2000" dirty="0"/>
              <a:t>The Whale Museum is on the small side but provides extensive information on whales, porpoises, and dolphins. A worthy stop for everyone, and I enjoyed it very much.</a:t>
            </a:r>
          </a:p>
          <a:p>
            <a:pPr>
              <a:lnSpc>
                <a:spcPct val="90000"/>
              </a:lnSpc>
              <a:spcAft>
                <a:spcPts val="600"/>
              </a:spcAft>
            </a:pPr>
            <a:r>
              <a:rPr lang="en-US" sz="2000" dirty="0"/>
              <a:t>Entrance tickets are 120 to 160 Mexican Pesos ($6 – $8), which includes a 45-minute guided tour (English-speaking guide available).</a:t>
            </a:r>
          </a:p>
          <a:p>
            <a:pPr>
              <a:lnSpc>
                <a:spcPct val="90000"/>
              </a:lnSpc>
              <a:spcAft>
                <a:spcPts val="600"/>
              </a:spcAft>
            </a:pPr>
            <a:r>
              <a:rPr lang="en-US" sz="2000" b="1" dirty="0"/>
              <a:t>Address: </a:t>
            </a:r>
            <a:r>
              <a:rPr lang="en-US" sz="2000" dirty="0"/>
              <a:t>Antonio Navarro 855, Zona Central, 23000, La Paz, B.C.S., Mexico building</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9EC63D-7869-4A53-CA84-6314437857E8}"/>
              </a:ext>
            </a:extLst>
          </p:cNvPr>
          <p:cNvSpPr txBox="1"/>
          <p:nvPr/>
        </p:nvSpPr>
        <p:spPr>
          <a:xfrm>
            <a:off x="1" y="3103050"/>
            <a:ext cx="2636322"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dirty="0">
                <a:latin typeface="+mj-lt"/>
                <a:ea typeface="+mj-ea"/>
                <a:cs typeface="+mj-cs"/>
              </a:rPr>
              <a:t>Mercado Francisco I. Madero.</a:t>
            </a:r>
            <a:endParaRPr lang="en-US" sz="3000" b="1" dirty="0">
              <a:latin typeface="+mj-lt"/>
              <a:ea typeface="+mj-ea"/>
              <a:cs typeface="+mj-cs"/>
            </a:endParaRPr>
          </a:p>
        </p:txBody>
      </p:sp>
      <p:pic>
        <p:nvPicPr>
          <p:cNvPr id="8" name="Picture 7" descr="A sign on a building&#10;&#10;Description automatically generated">
            <a:extLst>
              <a:ext uri="{FF2B5EF4-FFF2-40B4-BE49-F238E27FC236}">
                <a16:creationId xmlns:a16="http://schemas.microsoft.com/office/drawing/2014/main" id="{8110A4E3-0133-96D2-C125-FB050D009367}"/>
              </a:ext>
            </a:extLst>
          </p:cNvPr>
          <p:cNvPicPr>
            <a:picLocks noChangeAspect="1"/>
          </p:cNvPicPr>
          <p:nvPr/>
        </p:nvPicPr>
        <p:blipFill rotWithShape="1">
          <a:blip r:embed="rId2">
            <a:extLst>
              <a:ext uri="{28A0092B-C50C-407E-A947-70E740481C1C}">
                <a14:useLocalDpi xmlns:a14="http://schemas.microsoft.com/office/drawing/2010/main" val="0"/>
              </a:ext>
            </a:extLst>
          </a:blip>
          <a:srcRect t="17846" r="2" b="27316"/>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A3E33F4D-2E73-D2D1-4F9D-4812213CCD92}"/>
              </a:ext>
            </a:extLst>
          </p:cNvPr>
          <p:cNvSpPr txBox="1"/>
          <p:nvPr/>
        </p:nvSpPr>
        <p:spPr>
          <a:xfrm>
            <a:off x="2496065" y="2968832"/>
            <a:ext cx="7584540" cy="216222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1600" dirty="0"/>
              <a:t>Smell the flavors of Mexico as local people shop for fresh fruits, meats, and vegetables at the Mercado Francisco I. Madero.</a:t>
            </a:r>
          </a:p>
          <a:p>
            <a:pPr indent="-228600">
              <a:lnSpc>
                <a:spcPct val="90000"/>
              </a:lnSpc>
              <a:spcAft>
                <a:spcPts val="600"/>
              </a:spcAft>
              <a:buFont typeface="Arial" panose="020B0604020202020204" pitchFamily="34" charset="0"/>
              <a:buChar char="•"/>
            </a:pPr>
            <a:r>
              <a:rPr lang="en-US" sz="1600" dirty="0"/>
              <a:t>Grab snacks and fresh juices from the food stalls (</a:t>
            </a:r>
            <a:r>
              <a:rPr lang="en-US" sz="1600" i="1" dirty="0"/>
              <a:t>comedors</a:t>
            </a:r>
            <a:r>
              <a:rPr lang="en-US" sz="1600" dirty="0"/>
              <a:t>) at the entrance of the market and take a few minutes to admire the outside mural. Check out the leather goods, hats, </a:t>
            </a:r>
            <a:r>
              <a:rPr lang="en-US" sz="1600" i="1" dirty="0"/>
              <a:t>quinceañera</a:t>
            </a:r>
            <a:r>
              <a:rPr lang="en-US" sz="1600" dirty="0"/>
              <a:t> dresses and much more. </a:t>
            </a:r>
          </a:p>
          <a:p>
            <a:pPr indent="-228600">
              <a:lnSpc>
                <a:spcPct val="90000"/>
              </a:lnSpc>
              <a:spcAft>
                <a:spcPts val="600"/>
              </a:spcAft>
              <a:buFont typeface="Arial" panose="020B0604020202020204" pitchFamily="34" charset="0"/>
              <a:buChar char="•"/>
            </a:pPr>
            <a:r>
              <a:rPr lang="en-US" sz="1600" dirty="0"/>
              <a:t>The Mercado is a long-standing institution in La Paz, and among one of the places to visit in La Paz to enjoy a cheap and tasty Mexican breakfast and lunch. Head to the corner of </a:t>
            </a:r>
            <a:r>
              <a:rPr lang="en-US" sz="1600" dirty="0" err="1"/>
              <a:t>Revolucion</a:t>
            </a:r>
            <a:r>
              <a:rPr lang="en-US" sz="1600" dirty="0"/>
              <a:t> De 1910 and Santos </a:t>
            </a:r>
            <a:r>
              <a:rPr lang="en-US" sz="1600" dirty="0" err="1"/>
              <a:t>Degollado</a:t>
            </a:r>
            <a:r>
              <a:rPr lang="en-US" sz="1600" dirty="0"/>
              <a:t> Monday to Sunday for your fill Mexico,</a:t>
            </a:r>
          </a:p>
        </p:txBody>
      </p:sp>
    </p:spTree>
    <p:extLst>
      <p:ext uri="{BB962C8B-B14F-4D97-AF65-F5344CB8AC3E}">
        <p14:creationId xmlns:p14="http://schemas.microsoft.com/office/powerpoint/2010/main" val="357117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372"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ale in the water&#10;&#10;Description automatically generated">
            <a:extLst>
              <a:ext uri="{FF2B5EF4-FFF2-40B4-BE49-F238E27FC236}">
                <a16:creationId xmlns:a16="http://schemas.microsoft.com/office/drawing/2014/main" id="{ECE3967E-5EC8-6A72-B16A-562C394465A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272" r="21283" b="-2"/>
          <a:stretch/>
        </p:blipFill>
        <p:spPr>
          <a:xfrm>
            <a:off x="4823665" y="10"/>
            <a:ext cx="5286831" cy="5670540"/>
          </a:xfrm>
          <a:prstGeom prst="rect">
            <a:avLst/>
          </a:prstGeom>
        </p:spPr>
      </p:pic>
      <p:grpSp>
        <p:nvGrpSpPr>
          <p:cNvPr id="37" name="Group 36">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13311" y="0"/>
            <a:ext cx="5497185" cy="5670550"/>
            <a:chOff x="5705128" y="0"/>
            <a:chExt cx="6648564" cy="6858000"/>
          </a:xfrm>
        </p:grpSpPr>
        <p:sp>
          <p:nvSpPr>
            <p:cNvPr id="38" name="Freeform: Shape 37">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Freeform: Shape 40">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Freeform: Shape 41">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4DA0FFC-E8ED-8A97-05EA-22FC119C96C9}"/>
              </a:ext>
            </a:extLst>
          </p:cNvPr>
          <p:cNvSpPr txBox="1"/>
          <p:nvPr/>
        </p:nvSpPr>
        <p:spPr>
          <a:xfrm>
            <a:off x="0" y="148282"/>
            <a:ext cx="5040312" cy="10124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dirty="0">
                <a:solidFill>
                  <a:schemeClr val="tx2"/>
                </a:solidFill>
                <a:latin typeface="+mj-lt"/>
                <a:ea typeface="+mj-ea"/>
                <a:cs typeface="+mj-cs"/>
              </a:rPr>
              <a:t>Whale-Watching </a:t>
            </a:r>
            <a:br>
              <a:rPr lang="en-US" sz="3000" b="1" dirty="0">
                <a:solidFill>
                  <a:schemeClr val="tx2"/>
                </a:solidFill>
                <a:latin typeface="+mj-lt"/>
                <a:ea typeface="+mj-ea"/>
                <a:cs typeface="+mj-cs"/>
              </a:rPr>
            </a:br>
            <a:r>
              <a:rPr lang="en-US" sz="3000" b="1" dirty="0">
                <a:solidFill>
                  <a:schemeClr val="tx2"/>
                </a:solidFill>
                <a:latin typeface="+mj-lt"/>
                <a:ea typeface="+mj-ea"/>
                <a:cs typeface="+mj-cs"/>
              </a:rPr>
              <a:t>in Magdalena Bay</a:t>
            </a:r>
          </a:p>
        </p:txBody>
      </p:sp>
      <p:sp>
        <p:nvSpPr>
          <p:cNvPr id="6" name="TextBox 5">
            <a:extLst>
              <a:ext uri="{FF2B5EF4-FFF2-40B4-BE49-F238E27FC236}">
                <a16:creationId xmlns:a16="http://schemas.microsoft.com/office/drawing/2014/main" id="{24D45A43-B1FA-CFFA-955B-FD1A1E3E92AC}"/>
              </a:ext>
            </a:extLst>
          </p:cNvPr>
          <p:cNvSpPr txBox="1"/>
          <p:nvPr/>
        </p:nvSpPr>
        <p:spPr>
          <a:xfrm>
            <a:off x="190004" y="1160737"/>
            <a:ext cx="4620229" cy="475317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solidFill>
                  <a:schemeClr val="tx2"/>
                </a:solidFill>
              </a:rPr>
              <a:t>From January to March, gray whales come to Baja California to enjoy the warm water of Magdalena Bay’s protected lagoon where they give birth to their young.</a:t>
            </a:r>
          </a:p>
          <a:p>
            <a:pPr indent="-228600">
              <a:lnSpc>
                <a:spcPct val="90000"/>
              </a:lnSpc>
              <a:spcAft>
                <a:spcPts val="600"/>
              </a:spcAft>
              <a:buFont typeface="Arial" panose="020B0604020202020204" pitchFamily="34" charset="0"/>
              <a:buChar char="•"/>
            </a:pPr>
            <a:r>
              <a:rPr lang="en-US" sz="2000" dirty="0">
                <a:solidFill>
                  <a:schemeClr val="tx2"/>
                </a:solidFill>
              </a:rPr>
              <a:t>Going on a whale-watching cruise gives you the best chance of seeing the whales breed and raise their offspring. Other whales migrate to the Gulf of California throughout the year: March to July to see the blue whale (the largest whale in the world), February to June for the humpback whale, and October to February for the pilot whale This is one of the things to do in La Paz you won’t want to miss.</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11" name="TextBox 10">
            <a:extLst>
              <a:ext uri="{FF2B5EF4-FFF2-40B4-BE49-F238E27FC236}">
                <a16:creationId xmlns:a16="http://schemas.microsoft.com/office/drawing/2014/main" id="{D72A3A1B-ACA1-01AD-22E7-DB76459333B8}"/>
              </a:ext>
            </a:extLst>
          </p:cNvPr>
          <p:cNvSpPr txBox="1"/>
          <p:nvPr/>
        </p:nvSpPr>
        <p:spPr>
          <a:xfrm>
            <a:off x="4840358" y="5220931"/>
            <a:ext cx="5240014" cy="480131"/>
          </a:xfrm>
          <a:prstGeom prst="rect">
            <a:avLst/>
          </a:prstGeom>
          <a:noFill/>
        </p:spPr>
        <p:txBody>
          <a:bodyPr wrap="square">
            <a:spAutoFit/>
          </a:bodyPr>
          <a:lstStyle/>
          <a:p>
            <a:pPr algn="ctr">
              <a:lnSpc>
                <a:spcPct val="90000"/>
              </a:lnSpc>
              <a:spcAft>
                <a:spcPts val="600"/>
              </a:spcAft>
            </a:pPr>
            <a:r>
              <a:rPr lang="en-US" sz="2800" b="1" dirty="0">
                <a:solidFill>
                  <a:srgbClr val="FF0000"/>
                </a:solidFill>
              </a:rPr>
              <a:t>Day cruises start around $130</a:t>
            </a:r>
          </a:p>
        </p:txBody>
      </p:sp>
    </p:spTree>
    <p:extLst>
      <p:ext uri="{BB962C8B-B14F-4D97-AF65-F5344CB8AC3E}">
        <p14:creationId xmlns:p14="http://schemas.microsoft.com/office/powerpoint/2010/main" val="347297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4609070" y="301904"/>
            <a:ext cx="5469033"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Snorkel with Whale Sharks</a:t>
            </a:r>
          </a:p>
        </p:txBody>
      </p:sp>
      <p:pic>
        <p:nvPicPr>
          <p:cNvPr id="3" name="Picture 2" descr="A group of people swimming with a whale shark&#10;&#10;Description automatically generated">
            <a:extLst>
              <a:ext uri="{FF2B5EF4-FFF2-40B4-BE49-F238E27FC236}">
                <a16:creationId xmlns:a16="http://schemas.microsoft.com/office/drawing/2014/main" id="{FAC159AD-23AB-B92E-73AE-8206EB846206}"/>
              </a:ext>
            </a:extLst>
          </p:cNvPr>
          <p:cNvPicPr>
            <a:picLocks noChangeAspect="1"/>
          </p:cNvPicPr>
          <p:nvPr/>
        </p:nvPicPr>
        <p:blipFill rotWithShape="1">
          <a:blip r:embed="rId3">
            <a:extLst>
              <a:ext uri="{28A0092B-C50C-407E-A947-70E740481C1C}">
                <a14:useLocalDpi xmlns:a14="http://schemas.microsoft.com/office/drawing/2010/main" val="0"/>
              </a:ext>
            </a:extLst>
          </a:blip>
          <a:srcRect l="16591" r="16520"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A68A3385-D6D1-C141-EEE2-9A97D5BB7D25}"/>
              </a:ext>
            </a:extLst>
          </p:cNvPr>
          <p:cNvSpPr txBox="1"/>
          <p:nvPr/>
        </p:nvSpPr>
        <p:spPr>
          <a:xfrm>
            <a:off x="4928260" y="1638796"/>
            <a:ext cx="5057299" cy="4031744"/>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000" dirty="0"/>
              <a:t>One of the top things to do in La Paz is snorkeling with whale sharks. Whale sharks – </a:t>
            </a:r>
            <a:r>
              <a:rPr lang="en-US" sz="2000" i="1" dirty="0" err="1"/>
              <a:t>tiburón</a:t>
            </a:r>
            <a:r>
              <a:rPr lang="en-US" sz="2000" i="1" dirty="0"/>
              <a:t> </a:t>
            </a:r>
            <a:r>
              <a:rPr lang="en-US" sz="2000" i="1" dirty="0" err="1"/>
              <a:t>ballenas</a:t>
            </a:r>
            <a:r>
              <a:rPr lang="en-US" sz="2000" dirty="0"/>
              <a:t> in Spanish – are the largest known fish, up to 13 m (42 ft) long. They are present around La Paz between October to March.</a:t>
            </a:r>
          </a:p>
          <a:p>
            <a:pPr indent="-228600">
              <a:lnSpc>
                <a:spcPct val="90000"/>
              </a:lnSpc>
              <a:buFont typeface="Arial" panose="020B0604020202020204" pitchFamily="34" charset="0"/>
              <a:buChar char="•"/>
            </a:pPr>
            <a:r>
              <a:rPr lang="en-US" sz="2000" dirty="0"/>
              <a:t>While it sounds scary, whale sharks only eat plankton and care little about humans. They are big, though, especially when you’re in the water with them.</a:t>
            </a:r>
          </a:p>
          <a:p>
            <a:pPr indent="-228600">
              <a:lnSpc>
                <a:spcPct val="90000"/>
              </a:lnSpc>
              <a:buFont typeface="Arial" panose="020B0604020202020204" pitchFamily="34" charset="0"/>
              <a:buChar char="•"/>
            </a:pPr>
            <a:r>
              <a:rPr lang="en-US" sz="2000" dirty="0"/>
              <a:t>Swimming by the giant fish is a fantastic experience. However, make sure the tour operator respects the regulations that protect the welfare of the animals, including the strict “no touching” policy, as well as a limited amount of people in the water at one time.</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42368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0" y="301905"/>
            <a:ext cx="5606979" cy="96418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Dive in the Sea of Cortez</a:t>
            </a:r>
          </a:p>
        </p:txBody>
      </p:sp>
      <p:sp>
        <p:nvSpPr>
          <p:cNvPr id="4" name="TextBox 3">
            <a:extLst>
              <a:ext uri="{FF2B5EF4-FFF2-40B4-BE49-F238E27FC236}">
                <a16:creationId xmlns:a16="http://schemas.microsoft.com/office/drawing/2014/main" id="{A68A3385-D6D1-C141-EEE2-9A97D5BB7D25}"/>
              </a:ext>
            </a:extLst>
          </p:cNvPr>
          <p:cNvSpPr txBox="1"/>
          <p:nvPr/>
        </p:nvSpPr>
        <p:spPr>
          <a:xfrm>
            <a:off x="140678" y="1024932"/>
            <a:ext cx="5007258" cy="4645618"/>
          </a:xfrm>
          <a:prstGeom prst="rect">
            <a:avLst/>
          </a:prstGeom>
        </p:spPr>
        <p:txBody>
          <a:bodyPr vert="horz" lIns="91440" tIns="45720" rIns="91440" bIns="45720" rtlCol="0">
            <a:normAutofit/>
          </a:bodyPr>
          <a:lstStyle/>
          <a:p>
            <a:pPr indent="-228600">
              <a:lnSpc>
                <a:spcPct val="90000"/>
              </a:lnSpc>
              <a:buFont typeface="Arial" panose="020B0604020202020204" pitchFamily="34" charset="0"/>
              <a:buChar char="•"/>
            </a:pPr>
            <a:r>
              <a:rPr lang="en-US" sz="2400" dirty="0"/>
              <a:t>Jacques-Yves Cousteau named the area “the world’s aquarium,” and by all standards, the Sea of Cortez offers stunning diving opportunities. You’ll see manta rays, dolphins, healthy reefs, shipwrecks, sea lions, and more.</a:t>
            </a:r>
          </a:p>
          <a:p>
            <a:pPr indent="-228600">
              <a:lnSpc>
                <a:spcPct val="90000"/>
              </a:lnSpc>
              <a:buFont typeface="Arial" panose="020B0604020202020204" pitchFamily="34" charset="0"/>
              <a:buChar char="•"/>
            </a:pPr>
            <a:r>
              <a:rPr lang="en-US" sz="2400" dirty="0"/>
              <a:t>Top diving spots include Espíritu Santo Island and Los Islotes. </a:t>
            </a:r>
          </a:p>
          <a:p>
            <a:pPr indent="-228600">
              <a:lnSpc>
                <a:spcPct val="90000"/>
              </a:lnSpc>
              <a:spcAft>
                <a:spcPts val="600"/>
              </a:spcAft>
              <a:buFont typeface="Arial" panose="020B0604020202020204" pitchFamily="34" charset="0"/>
              <a:buChar char="•"/>
            </a:pPr>
            <a:r>
              <a:rPr lang="en-US" sz="2400" dirty="0"/>
              <a:t>Water temp will be around 65 degrees while we are here.</a:t>
            </a:r>
          </a:p>
          <a:p>
            <a:pPr indent="-228600">
              <a:lnSpc>
                <a:spcPct val="90000"/>
              </a:lnSpc>
              <a:buFont typeface="Arial" panose="020B0604020202020204" pitchFamily="34" charset="0"/>
              <a:buChar char="•"/>
            </a:pPr>
            <a:r>
              <a:rPr lang="en-US" sz="2400" dirty="0"/>
              <a:t>This is great whether you snorkel or scuba dive. You can find tours on the </a:t>
            </a:r>
            <a:r>
              <a:rPr lang="en-US" sz="2400" b="1" dirty="0"/>
              <a:t>Malecón.</a:t>
            </a:r>
          </a:p>
        </p:txBody>
      </p:sp>
      <p:pic>
        <p:nvPicPr>
          <p:cNvPr id="1026" name="Picture 2" descr="The Best of Marine Life in the Sea of Cortez | CUVÉE">
            <a:extLst>
              <a:ext uri="{FF2B5EF4-FFF2-40B4-BE49-F238E27FC236}">
                <a16:creationId xmlns:a16="http://schemas.microsoft.com/office/drawing/2014/main" id="{4A793848-64FB-27B0-99CA-4CDEDD815B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88" r="27106" b="-2"/>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04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La Paz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247317"/>
          </a:xfrm>
          <a:prstGeom prst="rect">
            <a:avLst/>
          </a:prstGeom>
          <a:noFill/>
        </p:spPr>
        <p:txBody>
          <a:bodyPr wrap="square">
            <a:spAutoFit/>
          </a:bodyPr>
          <a:lstStyle/>
          <a:p>
            <a:pPr>
              <a:buClrTx/>
              <a:buFontTx/>
              <a:buNone/>
            </a:pPr>
            <a:r>
              <a:rPr lang="en-US" sz="1800" b="1" dirty="0"/>
              <a:t>La Paz </a:t>
            </a:r>
            <a:r>
              <a:rPr lang="en-US" altLang="en-US" dirty="0"/>
              <a:t>has many excellent restaurants, especially seafood restaurants. </a:t>
            </a:r>
            <a:br>
              <a:rPr lang="en-US" altLang="en-US" dirty="0"/>
            </a:br>
            <a:r>
              <a:rPr lang="en-US" altLang="en-US" dirty="0"/>
              <a:t>Many of us on the ship are foodies, so naturally, we’re always on the </a:t>
            </a:r>
            <a:br>
              <a:rPr lang="en-US" altLang="en-US" dirty="0"/>
            </a:br>
            <a:r>
              <a:rPr lang="en-US" altLang="en-US" dirty="0"/>
              <a:t>hunt to eat at the most exclusive spots anytime we travel. </a:t>
            </a:r>
          </a:p>
          <a:p>
            <a:pPr>
              <a:buClrTx/>
              <a:buFontTx/>
              <a:buNone/>
            </a:pPr>
            <a:endParaRPr lang="en-US" altLang="en-US" dirty="0"/>
          </a:p>
          <a:p>
            <a:pPr>
              <a:buClrTx/>
              <a:buFontTx/>
              <a:buNone/>
            </a:pPr>
            <a:r>
              <a:rPr lang="en-US" altLang="en-US" dirty="0"/>
              <a:t>Here are a few of the best restaurants to consider in downtown. </a:t>
            </a:r>
          </a:p>
          <a:p>
            <a:pPr algn="l"/>
            <a:r>
              <a:rPr lang="en-US" b="1" i="0" dirty="0">
                <a:solidFill>
                  <a:srgbClr val="000000"/>
                </a:solidFill>
                <a:effectLst/>
                <a:latin typeface="Trip Sans VF"/>
              </a:rPr>
              <a:t>Quinta La Peregrina </a:t>
            </a:r>
            <a:r>
              <a:rPr lang="en-US" b="0" i="0" u="none" strike="noStrike" dirty="0">
                <a:effectLst/>
                <a:latin typeface="Trip Sans VF"/>
              </a:rPr>
              <a:t>$$$$ Mexican Seafood Vegetarian </a:t>
            </a:r>
            <a:br>
              <a:rPr lang="en-US" b="0" i="0" u="none" strike="noStrike" dirty="0">
                <a:effectLst/>
                <a:latin typeface="Trip Sans VF"/>
              </a:rPr>
            </a:br>
            <a:r>
              <a:rPr lang="en-US" b="0" i="0" u="none" strike="noStrike" dirty="0">
                <a:effectLst/>
                <a:latin typeface="Trip Sans VF"/>
              </a:rPr>
              <a:t>Avenida 5 de Mayo # 12 (near the Malecón)</a:t>
            </a:r>
            <a:br>
              <a:rPr lang="en-US" altLang="en-US" dirty="0"/>
            </a:br>
            <a:r>
              <a:rPr lang="en-US" b="1" i="0" dirty="0" err="1">
                <a:solidFill>
                  <a:srgbClr val="000000"/>
                </a:solidFill>
                <a:effectLst/>
                <a:latin typeface="Trip Sans VF"/>
              </a:rPr>
              <a:t>Tailhunter</a:t>
            </a:r>
            <a:r>
              <a:rPr lang="en-US" b="1" i="0" dirty="0">
                <a:solidFill>
                  <a:srgbClr val="000000"/>
                </a:solidFill>
                <a:effectLst/>
                <a:latin typeface="Trip Sans VF"/>
              </a:rPr>
              <a:t> Restaurant at Sea Level </a:t>
            </a:r>
            <a:r>
              <a:rPr lang="en-US" b="0" i="0" u="none" strike="noStrike" dirty="0">
                <a:effectLst/>
                <a:latin typeface="Trip Sans VF"/>
              </a:rPr>
              <a:t>$$ - $$$ Mexican Bar Seafood</a:t>
            </a:r>
            <a:endParaRPr lang="en-US" b="0" i="0" dirty="0">
              <a:effectLst/>
              <a:latin typeface="Trip Sans VF"/>
            </a:endParaRPr>
          </a:p>
          <a:p>
            <a:pPr algn="l"/>
            <a:r>
              <a:rPr lang="en-US" b="0" i="0" u="none" strike="noStrike" dirty="0">
                <a:effectLst/>
                <a:latin typeface="Trip Sans VF"/>
              </a:rPr>
              <a:t>Calle Paseo Álvaro </a:t>
            </a:r>
            <a:r>
              <a:rPr lang="en-US" b="0" i="0" u="none" strike="noStrike" dirty="0" err="1">
                <a:effectLst/>
                <a:latin typeface="Trip Sans VF"/>
              </a:rPr>
              <a:t>Obregón</a:t>
            </a:r>
            <a:r>
              <a:rPr lang="en-US" b="0" i="0" u="none" strike="noStrike" dirty="0">
                <a:effectLst/>
                <a:latin typeface="Trip Sans VF"/>
              </a:rPr>
              <a:t> 755</a:t>
            </a:r>
            <a:endParaRPr lang="en-US" b="0" i="0" dirty="0">
              <a:effectLst/>
              <a:latin typeface="Trip Sans VF"/>
            </a:endParaRPr>
          </a:p>
          <a:p>
            <a:pPr algn="l"/>
            <a:r>
              <a:rPr lang="en-US" b="1" i="0" dirty="0">
                <a:solidFill>
                  <a:srgbClr val="000000"/>
                </a:solidFill>
                <a:effectLst/>
                <a:latin typeface="Trip Sans VF"/>
              </a:rPr>
              <a:t>Mack Fisher </a:t>
            </a:r>
            <a:r>
              <a:rPr lang="en-US" b="0" i="0" u="none" strike="noStrike" dirty="0">
                <a:effectLst/>
                <a:latin typeface="Trip Sans VF"/>
              </a:rPr>
              <a:t>$ Latin Seafood Vegetarian </a:t>
            </a:r>
            <a:br>
              <a:rPr lang="en-US" b="0" i="0" u="none" strike="noStrike" dirty="0">
                <a:effectLst/>
                <a:latin typeface="Trip Sans VF"/>
              </a:rPr>
            </a:br>
            <a:r>
              <a:rPr lang="en-US" b="0" i="0" u="none" strike="noStrike" dirty="0">
                <a:effectLst/>
                <a:latin typeface="Trip Sans VF"/>
              </a:rPr>
              <a:t>Calle Jose Maria Morelos y </a:t>
            </a:r>
            <a:r>
              <a:rPr lang="en-US" b="0" i="0" u="none" strike="noStrike" dirty="0" err="1">
                <a:effectLst/>
                <a:latin typeface="Trip Sans VF"/>
              </a:rPr>
              <a:t>Pavon</a:t>
            </a:r>
            <a:r>
              <a:rPr lang="en-US" b="0" i="0" u="none" strike="noStrike" dirty="0">
                <a:effectLst/>
                <a:latin typeface="Trip Sans VF"/>
              </a:rPr>
              <a:t> Entre </a:t>
            </a:r>
            <a:r>
              <a:rPr lang="en-US" b="0" i="0" u="none" strike="noStrike" dirty="0" err="1">
                <a:effectLst/>
                <a:latin typeface="Trip Sans VF"/>
              </a:rPr>
              <a:t>revolución</a:t>
            </a:r>
            <a:r>
              <a:rPr lang="en-US" b="0" i="0" u="none" strike="noStrike" dirty="0">
                <a:effectLst/>
                <a:latin typeface="Trip Sans VF"/>
              </a:rPr>
              <a:t> y </a:t>
            </a:r>
            <a:r>
              <a:rPr lang="en-US" b="0" i="0" u="none" strike="noStrike" dirty="0" err="1">
                <a:effectLst/>
                <a:latin typeface="Trip Sans VF"/>
              </a:rPr>
              <a:t>madero</a:t>
            </a:r>
            <a:endParaRPr lang="en-US" b="0" i="0" u="none" strike="noStrike" dirty="0">
              <a:effectLst/>
              <a:latin typeface="Trip Sans VF"/>
            </a:endParaRPr>
          </a:p>
          <a:p>
            <a:pPr algn="l"/>
            <a:r>
              <a:rPr lang="en-US" b="1" i="0" dirty="0">
                <a:solidFill>
                  <a:srgbClr val="000000"/>
                </a:solidFill>
                <a:effectLst/>
                <a:latin typeface="Trip Sans VF"/>
              </a:rPr>
              <a:t>Taco Fish la Paz </a:t>
            </a:r>
            <a:r>
              <a:rPr lang="en-US" b="0" i="0" u="none" strike="noStrike" dirty="0">
                <a:effectLst/>
                <a:latin typeface="Trip Sans VF"/>
              </a:rPr>
              <a:t>$ Mexican Latin Seafood</a:t>
            </a:r>
            <a:endParaRPr lang="en-US" b="0" i="0" dirty="0">
              <a:effectLst/>
              <a:latin typeface="Trip Sans VF"/>
            </a:endParaRPr>
          </a:p>
          <a:p>
            <a:pPr algn="l"/>
            <a:r>
              <a:rPr lang="en-US" b="0" i="0" u="none" strike="noStrike" dirty="0">
                <a:effectLst/>
                <a:latin typeface="Trip Sans VF"/>
              </a:rPr>
              <a:t>Boulevard General Manuel Marquez de Leon S/N </a:t>
            </a:r>
            <a:r>
              <a:rPr lang="en-US" b="0" i="0" u="none" strike="noStrike" dirty="0" err="1">
                <a:effectLst/>
                <a:latin typeface="Trip Sans VF"/>
              </a:rPr>
              <a:t>Esquina</a:t>
            </a:r>
            <a:r>
              <a:rPr lang="en-US" b="0" i="0" u="none" strike="noStrike" dirty="0">
                <a:effectLst/>
                <a:latin typeface="Trip Sans VF"/>
              </a:rPr>
              <a:t> Con Heroes de </a:t>
            </a:r>
            <a:r>
              <a:rPr lang="en-US" b="0" i="0" u="none" strike="noStrike" dirty="0" err="1">
                <a:effectLst/>
                <a:latin typeface="Trip Sans VF"/>
              </a:rPr>
              <a:t>Independencia</a:t>
            </a:r>
            <a:r>
              <a:rPr lang="en-US" b="0" i="0" u="none" strike="noStrike" dirty="0">
                <a:effectLst/>
                <a:latin typeface="Trip Sans VF"/>
              </a:rPr>
              <a:t>, Zona Central</a:t>
            </a:r>
            <a:endParaRPr lang="en-US" b="1" dirty="0"/>
          </a:p>
          <a:p>
            <a:r>
              <a:rPr lang="en-US" dirty="0"/>
              <a:t>Also consider trying many of the street vendors.</a:t>
            </a:r>
          </a:p>
          <a:p>
            <a:r>
              <a:rPr lang="en-US" altLang="en-US" dirty="0"/>
              <a:t>For those of you who just like good food, you can’t go wrong with just about anywhere you go in La Paz.</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2052" name="Picture 4">
            <a:extLst>
              <a:ext uri="{FF2B5EF4-FFF2-40B4-BE49-F238E27FC236}">
                <a16:creationId xmlns:a16="http://schemas.microsoft.com/office/drawing/2014/main" id="{9F4D53C4-2BE4-0391-6721-D1CA8D31F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099" y="742363"/>
            <a:ext cx="3510525" cy="314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La Paz </a:t>
            </a:r>
            <a:r>
              <a:rPr lang="en-US" sz="2800" dirty="0">
                <a:solidFill>
                  <a:schemeClr val="tx1"/>
                </a:solidFill>
                <a:latin typeface="Alef" pitchFamily="18"/>
                <a:cs typeface="Alef" pitchFamily="2"/>
              </a:rPr>
              <a:t>is a beautiful City with a rich history and numerous attractions. Whether you're looking for stunning beaches, historic sites, or unique attractions</a:t>
            </a:r>
            <a:r>
              <a:rPr lang="en-US" sz="2800">
                <a:solidFill>
                  <a:schemeClr val="tx1"/>
                </a:solidFill>
                <a:latin typeface="Alef" pitchFamily="18"/>
                <a:cs typeface="Alef" pitchFamily="2"/>
              </a:rPr>
              <a:t>, </a:t>
            </a:r>
            <a:br>
              <a:rPr lang="en-US" sz="2800">
                <a:solidFill>
                  <a:schemeClr val="tx1"/>
                </a:solidFill>
                <a:latin typeface="Alef" pitchFamily="18"/>
                <a:cs typeface="Alef" pitchFamily="2"/>
              </a:rPr>
            </a:br>
            <a:r>
              <a:rPr lang="en-US" sz="2800">
                <a:solidFill>
                  <a:schemeClr val="tx1"/>
                </a:solidFill>
              </a:rPr>
              <a:t>La </a:t>
            </a:r>
            <a:r>
              <a:rPr lang="en-US" sz="2800" dirty="0">
                <a:solidFill>
                  <a:schemeClr val="tx1"/>
                </a:solidFill>
              </a:rPr>
              <a:t>Paz</a:t>
            </a:r>
            <a:r>
              <a:rPr lang="en-US" sz="2800" dirty="0">
                <a:solidFill>
                  <a:schemeClr val="tx1"/>
                </a:solidFill>
                <a:latin typeface="Alef" pitchFamily="18"/>
                <a:cs typeface="Alef" pitchFamily="2"/>
              </a:rPr>
              <a:t> has something for everyone.</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La Paz</a:t>
            </a:r>
            <a:r>
              <a:rPr lang="en-US" sz="2800" dirty="0">
                <a:solidFill>
                  <a:schemeClr val="tx1"/>
                </a:solidFill>
                <a:latin typeface="Alef" pitchFamily="18"/>
                <a:cs typeface="Alef" pitchFamily="2"/>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31000">
              <a:schemeClr val="accent1">
                <a:lumMod val="45000"/>
                <a:lumOff val="55000"/>
              </a:schemeClr>
            </a:gs>
            <a:gs pos="6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La Paz</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b="1"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a:t>Or 17.35 Pesos to the US Dollar</a:t>
            </a:r>
            <a:endParaRPr lang="en-US" sz="2400" b="0" i="0" u="none" strike="noStrike" baseline="0">
              <a:ln>
                <a:noFill/>
              </a:ln>
            </a:endParaRPr>
          </a:p>
        </p:txBody>
      </p:sp>
      <p:pic>
        <p:nvPicPr>
          <p:cNvPr id="4" name="Picture 3" descr="Several different currency bills&#10;&#10;Description automatically generated with medium confidence">
            <a:extLst>
              <a:ext uri="{FF2B5EF4-FFF2-40B4-BE49-F238E27FC236}">
                <a16:creationId xmlns:a16="http://schemas.microsoft.com/office/drawing/2014/main" id="{851F0015-9CAC-A0B6-EAEB-4ECDDBC0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068" y="14181"/>
            <a:ext cx="6848237" cy="38487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 y="460713"/>
            <a:ext cx="10078104" cy="651395"/>
          </a:xfrm>
        </p:spPr>
        <p:txBody>
          <a:bodyPr vert="horz" lIns="91440" tIns="45720" rIns="91440" bIns="45720" rtlCol="0" anchor="ctr">
            <a:normAutofit fontScale="90000"/>
          </a:bodyPr>
          <a:lstStyle/>
          <a:p>
            <a:pPr rtl="0">
              <a:lnSpc>
                <a:spcPct val="90000"/>
              </a:lnSpc>
              <a:spcBef>
                <a:spcPct val="0"/>
              </a:spcBef>
            </a:pPr>
            <a:r>
              <a:rPr lang="en-US" sz="4400" b="1" dirty="0">
                <a:solidFill>
                  <a:schemeClr val="tx1"/>
                </a:solidFill>
                <a:latin typeface="+mj-lt"/>
                <a:ea typeface="+mj-ea"/>
                <a:cs typeface="+mj-cs"/>
              </a:rPr>
              <a:t>About La Paz Mexico</a:t>
            </a:r>
            <a:br>
              <a:rPr lang="en-US" b="1" dirty="0">
                <a:solidFill>
                  <a:schemeClr val="tx1"/>
                </a:solidFill>
                <a:latin typeface="+mj-lt"/>
                <a:ea typeface="+mj-ea"/>
                <a:cs typeface="+mj-cs"/>
              </a:rPr>
            </a:br>
            <a:endParaRPr lang="en-US" b="1"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05A64AC8-9CE6-B85E-9008-65486F4DFAD8}"/>
              </a:ext>
            </a:extLst>
          </p:cNvPr>
          <p:cNvSpPr txBox="1"/>
          <p:nvPr/>
        </p:nvSpPr>
        <p:spPr>
          <a:xfrm>
            <a:off x="0" y="883808"/>
            <a:ext cx="10078104" cy="418403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La Paz is truly a Mexican city. Except in the </a:t>
            </a:r>
            <a:r>
              <a:rPr lang="en-US" sz="2000" dirty="0" err="1"/>
              <a:t>malecón</a:t>
            </a:r>
            <a:r>
              <a:rPr lang="en-US" sz="2000" dirty="0"/>
              <a:t> area, be ready to use your Spanish skills. Although everyone is helpful and friendly, English is not as well known here as in other parts of BCS. </a:t>
            </a: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11" name="Picture 10" descr="A sign on the beach&#10;&#10;Description automatically generated">
            <a:extLst>
              <a:ext uri="{FF2B5EF4-FFF2-40B4-BE49-F238E27FC236}">
                <a16:creationId xmlns:a16="http://schemas.microsoft.com/office/drawing/2014/main" id="{F8CEAD83-5F8A-5C06-AB62-C314DAD5A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57" y="2787211"/>
            <a:ext cx="4342803" cy="2883337"/>
          </a:xfrm>
          <a:prstGeom prst="rect">
            <a:avLst/>
          </a:prstGeom>
        </p:spPr>
      </p:pic>
      <p:sp>
        <p:nvSpPr>
          <p:cNvPr id="13" name="TextBox 12">
            <a:extLst>
              <a:ext uri="{FF2B5EF4-FFF2-40B4-BE49-F238E27FC236}">
                <a16:creationId xmlns:a16="http://schemas.microsoft.com/office/drawing/2014/main" id="{272510DA-976E-074D-8D88-C4FCAC3E4946}"/>
              </a:ext>
            </a:extLst>
          </p:cNvPr>
          <p:cNvSpPr txBox="1"/>
          <p:nvPr/>
        </p:nvSpPr>
        <p:spPr>
          <a:xfrm>
            <a:off x="-11875" y="1786537"/>
            <a:ext cx="10078104" cy="3770263"/>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sz="2000" dirty="0"/>
              <a:t>The Baja California peninsula consists of two states, Baja California to the north and Baja California Sur at the lower end of the peninsula. La Paz is the state capital of Baja California Sur (BCS). Much of the BCS population lives in either La Paz or the combined cities of Cabo San Lucas and San Jose known as Los Cabos.</a:t>
            </a:r>
          </a:p>
          <a:p>
            <a:pPr marL="285750" indent="-228600">
              <a:lnSpc>
                <a:spcPct val="90000"/>
              </a:lnSpc>
              <a:spcAft>
                <a:spcPts val="600"/>
              </a:spcAft>
              <a:buFont typeface="Arial" panose="020B0604020202020204" pitchFamily="34" charset="0"/>
              <a:buChar char="•"/>
            </a:pPr>
            <a:r>
              <a:rPr lang="en-US" sz="2000" dirty="0"/>
              <a:t>Located on the peninsula’s east coast, La Paz hugs </a:t>
            </a:r>
            <a:br>
              <a:rPr lang="en-US" sz="2000" dirty="0"/>
            </a:br>
            <a:r>
              <a:rPr lang="en-US" sz="2000" dirty="0"/>
              <a:t>an inlet from the Sea of Cortez and expands in rings</a:t>
            </a:r>
            <a:br>
              <a:rPr lang="en-US" sz="2000" dirty="0"/>
            </a:br>
            <a:r>
              <a:rPr lang="en-US" sz="2000" dirty="0"/>
              <a:t>to the south. Starting at the water is the famous </a:t>
            </a:r>
            <a:br>
              <a:rPr lang="en-US" sz="2000" dirty="0"/>
            </a:br>
            <a:r>
              <a:rPr lang="en-US" sz="2000" dirty="0"/>
              <a:t>Malecón which stretches three-and-a-half miles </a:t>
            </a:r>
            <a:br>
              <a:rPr lang="en-US" sz="2000" dirty="0"/>
            </a:br>
            <a:r>
              <a:rPr lang="en-US" sz="2000" dirty="0"/>
              <a:t>east to west providing a beautiful area to stroll and </a:t>
            </a:r>
            <a:br>
              <a:rPr lang="en-US" sz="2000" dirty="0"/>
            </a:br>
            <a:r>
              <a:rPr lang="en-US" sz="2000" dirty="0"/>
              <a:t>enjoy the sunshine. Surrounding the Malecón are </a:t>
            </a:r>
            <a:br>
              <a:rPr lang="en-US" sz="2000" dirty="0"/>
            </a:br>
            <a:r>
              <a:rPr lang="en-US" sz="2000" dirty="0"/>
              <a:t>boardwalk restaurants, artisans selling off carts, </a:t>
            </a:r>
            <a:br>
              <a:rPr lang="en-US" sz="2000" dirty="0"/>
            </a:br>
            <a:r>
              <a:rPr lang="en-US" sz="2000" dirty="0"/>
              <a:t>hotels, and marinas. This is the most tourist and </a:t>
            </a:r>
            <a:br>
              <a:rPr lang="en-US" sz="2000" dirty="0"/>
            </a:br>
            <a:r>
              <a:rPr lang="en-US" sz="2000" dirty="0"/>
              <a:t>English-speaking-friendly part of La Paz.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La Paz</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1924F2D-BBC0-36A3-828A-B707A30A4DDD}"/>
              </a:ext>
            </a:extLst>
          </p:cNvPr>
          <p:cNvSpPr txBox="1"/>
          <p:nvPr/>
        </p:nvSpPr>
        <p:spPr>
          <a:xfrm>
            <a:off x="2095500" y="723899"/>
            <a:ext cx="7883124" cy="3970318"/>
          </a:xfrm>
          <a:prstGeom prst="rect">
            <a:avLst/>
          </a:prstGeom>
          <a:noFill/>
        </p:spPr>
        <p:txBody>
          <a:bodyPr wrap="square">
            <a:spAutoFit/>
          </a:bodyPr>
          <a:lstStyle/>
          <a:p>
            <a:pPr marL="285750" indent="-285750">
              <a:buFont typeface="Arial" panose="020B0604020202020204" pitchFamily="34" charset="0"/>
              <a:buChar char="•"/>
            </a:pPr>
            <a:r>
              <a:rPr lang="en-US" b="1" dirty="0"/>
              <a:t>La Paz</a:t>
            </a:r>
            <a:r>
              <a:rPr lang="en-US" dirty="0"/>
              <a:t> was founded by the Spanish conquistadors at the site of the Native American settlement Laja; the full name of the city was originally </a:t>
            </a:r>
            <a:r>
              <a:rPr lang="en-US" i="1" dirty="0"/>
              <a:t>Nuestra Señora de La Paz</a:t>
            </a:r>
            <a:r>
              <a:rPr lang="en-US" dirty="0"/>
              <a:t> (meaning </a:t>
            </a:r>
            <a:r>
              <a:rPr lang="en-US" i="1" dirty="0"/>
              <a:t>Our Lady of Peace</a:t>
            </a:r>
            <a:r>
              <a:rPr lang="en-US" dirty="0"/>
              <a:t>). Control over the former Inca lands had been entrusted to Pedro de la </a:t>
            </a:r>
            <a:r>
              <a:rPr lang="en-US" dirty="0" err="1"/>
              <a:t>Gasca</a:t>
            </a:r>
            <a:r>
              <a:rPr lang="en-US" dirty="0"/>
              <a:t> by the Spanish king (and Holy Roman Emperor) and the city of La Paz was founded on October 20, 1548. </a:t>
            </a:r>
          </a:p>
          <a:p>
            <a:pPr marL="285750" indent="-285750">
              <a:buFont typeface="Arial" panose="020B0604020202020204" pitchFamily="34" charset="0"/>
              <a:buChar char="•"/>
            </a:pPr>
            <a:r>
              <a:rPr lang="en-US" dirty="0"/>
              <a:t>Spain controlled La Paz with a firm grip and the Spanish king had the last word in all matters political. In 1781, for a total of six months, a group of Aymara people laid siege to La Paz and destroyed churches and government property. </a:t>
            </a:r>
          </a:p>
          <a:p>
            <a:pPr marL="285750" indent="-285750">
              <a:buFont typeface="Arial" panose="020B0604020202020204" pitchFamily="34" charset="0"/>
              <a:buChar char="•"/>
            </a:pPr>
            <a:r>
              <a:rPr lang="en-US" dirty="0"/>
              <a:t>In 1809, the struggle for independence from the Spanish rule brought uprisings against the royalist forces. It was on July 16, 1809, formally marked the beginning of the Liberation of South America from Spain. </a:t>
            </a:r>
          </a:p>
          <a:p>
            <a:pPr marL="285750" indent="-285750">
              <a:buFont typeface="Arial" panose="020B0604020202020204" pitchFamily="34" charset="0"/>
              <a:buChar char="•"/>
            </a:pPr>
            <a:r>
              <a:rPr lang="en-US" dirty="0"/>
              <a:t>In 1825, after the decisive victory of the Republicans at Ayacucho over the Spanish army during the Spanish-American wars of independence, the city's full name was changed to </a:t>
            </a:r>
            <a:r>
              <a:rPr lang="en-US" i="1" dirty="0"/>
              <a:t>La Paz de Ayacucho</a:t>
            </a:r>
            <a:r>
              <a:rPr lang="en-US" dirty="0"/>
              <a:t> (meaning </a:t>
            </a:r>
            <a:r>
              <a:rPr lang="en-US" i="1" dirty="0"/>
              <a:t>The Peace of Ayacucho</a:t>
            </a:r>
            <a:r>
              <a:rPr lang="en-US" dirty="0"/>
              <a:t>). </a:t>
            </a:r>
          </a:p>
        </p:txBody>
      </p:sp>
      <p:pic>
        <p:nvPicPr>
          <p:cNvPr id="7" name="Picture 6" descr="A clock on a building&#10;&#10;Description automatically generated">
            <a:extLst>
              <a:ext uri="{FF2B5EF4-FFF2-40B4-BE49-F238E27FC236}">
                <a16:creationId xmlns:a16="http://schemas.microsoft.com/office/drawing/2014/main" id="{3857DAC3-ECE5-CBB4-1E8A-D1CC4BBBC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0569"/>
            <a:ext cx="2095500" cy="3676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Baja</a:t>
            </a:r>
            <a:endParaRPr lang="en-US" sz="4400" dirty="0"/>
          </a:p>
        </p:txBody>
      </p:sp>
      <p:pic>
        <p:nvPicPr>
          <p:cNvPr id="4" name="Picture 3" descr="A map of the united states of america&#10;&#10;Description automatically generated">
            <a:extLst>
              <a:ext uri="{FF2B5EF4-FFF2-40B4-BE49-F238E27FC236}">
                <a16:creationId xmlns:a16="http://schemas.microsoft.com/office/drawing/2014/main" id="{3304FDA5-F864-BE89-33B5-27DC05E5CFA2}"/>
              </a:ext>
            </a:extLst>
          </p:cNvPr>
          <p:cNvPicPr>
            <a:picLocks noChangeAspect="1"/>
          </p:cNvPicPr>
          <p:nvPr/>
        </p:nvPicPr>
        <p:blipFill rotWithShape="1">
          <a:blip r:embed="rId3">
            <a:extLst>
              <a:ext uri="{28A0092B-C50C-407E-A947-70E740481C1C}">
                <a14:useLocalDpi xmlns:a14="http://schemas.microsoft.com/office/drawing/2010/main" val="0"/>
              </a:ext>
            </a:extLst>
          </a:blip>
          <a:srcRect t="2820" b="42077"/>
          <a:stretch/>
        </p:blipFill>
        <p:spPr>
          <a:xfrm>
            <a:off x="-1" y="729044"/>
            <a:ext cx="12903106" cy="4941506"/>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La Paz</a:t>
            </a:r>
            <a:endParaRPr lang="en-US" sz="4400" dirty="0"/>
          </a:p>
        </p:txBody>
      </p:sp>
      <p:pic>
        <p:nvPicPr>
          <p:cNvPr id="7" name="Picture 6" descr="A map of a city&#10;&#10;Description automatically generated">
            <a:extLst>
              <a:ext uri="{FF2B5EF4-FFF2-40B4-BE49-F238E27FC236}">
                <a16:creationId xmlns:a16="http://schemas.microsoft.com/office/drawing/2014/main" id="{3EA465F4-6549-8424-28A8-444C91FDE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8331"/>
            <a:ext cx="10080626" cy="4649785"/>
          </a:xfrm>
          <a:prstGeom prst="rect">
            <a:avLst/>
          </a:prstGeom>
        </p:spPr>
      </p:pic>
    </p:spTree>
    <p:extLst>
      <p:ext uri="{BB962C8B-B14F-4D97-AF65-F5344CB8AC3E}">
        <p14:creationId xmlns:p14="http://schemas.microsoft.com/office/powerpoint/2010/main" val="3190639453"/>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940</TotalTime>
  <Words>2797</Words>
  <Application>Microsoft Office PowerPoint</Application>
  <PresentationFormat>Custom</PresentationFormat>
  <Paragraphs>157</Paragraphs>
  <Slides>27</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Alef</vt:lpstr>
      <vt:lpstr>Arial</vt:lpstr>
      <vt:lpstr>Calibri</vt:lpstr>
      <vt:lpstr>Calibri Light</vt:lpstr>
      <vt:lpstr>Liberation Sans</vt:lpstr>
      <vt:lpstr>Segoe UI</vt:lpstr>
      <vt:lpstr>Tahoma</vt:lpstr>
      <vt:lpstr>Times New Roman</vt:lpstr>
      <vt:lpstr>Trip Sans VF</vt:lpstr>
      <vt:lpstr>Wingdings</vt:lpstr>
      <vt:lpstr>Blue_Curve1</vt:lpstr>
      <vt:lpstr>Default</vt:lpstr>
      <vt:lpstr>Office Theme</vt:lpstr>
      <vt:lpstr>La Paz, Mexico Presented by Marc Silver</vt:lpstr>
      <vt:lpstr>What I Will Cover</vt:lpstr>
      <vt:lpstr>My Port Philosophy</vt:lpstr>
      <vt:lpstr>PowerPoint Presentation</vt:lpstr>
      <vt:lpstr>PowerPoint Presentation</vt:lpstr>
      <vt:lpstr>About La Paz Mexico </vt:lpstr>
      <vt:lpstr>Historical La Paz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59</cp:revision>
  <dcterms:created xsi:type="dcterms:W3CDTF">2023-09-16T03:30:57Z</dcterms:created>
  <dcterms:modified xsi:type="dcterms:W3CDTF">2024-08-22T00:30:43Z</dcterms:modified>
</cp:coreProperties>
</file>