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2"/>
  </p:notesMasterIdLst>
  <p:handoutMasterIdLst>
    <p:handoutMasterId r:id="rId23"/>
  </p:handoutMasterIdLst>
  <p:sldIdLst>
    <p:sldId id="256" r:id="rId4"/>
    <p:sldId id="273" r:id="rId5"/>
    <p:sldId id="257" r:id="rId6"/>
    <p:sldId id="274" r:id="rId7"/>
    <p:sldId id="258" r:id="rId8"/>
    <p:sldId id="259" r:id="rId9"/>
    <p:sldId id="398" r:id="rId10"/>
    <p:sldId id="260" r:id="rId11"/>
    <p:sldId id="261" r:id="rId12"/>
    <p:sldId id="263" r:id="rId13"/>
    <p:sldId id="267" r:id="rId14"/>
    <p:sldId id="270" r:id="rId15"/>
    <p:sldId id="276" r:id="rId16"/>
    <p:sldId id="278" r:id="rId17"/>
    <p:sldId id="277" r:id="rId18"/>
    <p:sldId id="275" r:id="rId19"/>
    <p:sldId id="271" r:id="rId20"/>
    <p:sldId id="272" r:id="rId21"/>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 id="2" name="Marc Silver" initials="MS [2]" lastIdx="1" clrIdx="1">
    <p:extLst>
      <p:ext uri="{19B8F6BF-5375-455C-9EA6-DF929625EA0E}">
        <p15:presenceInfo xmlns:p15="http://schemas.microsoft.com/office/powerpoint/2012/main" userId="5483e828a1166d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95" d="100"/>
          <a:sy n="95" d="100"/>
        </p:scale>
        <p:origin x="3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A152CD5-FAC0-DC45-4399-F0C755D1571D}"/>
              </a:ext>
            </a:extLst>
          </p:cNvPr>
          <p:cNvSpPr txBox="1">
            <a:spLocks noGrp="1"/>
          </p:cNvSpPr>
          <p:nvPr>
            <p:ph type="sldNum" sz="quarter" idx="5"/>
          </p:nvPr>
        </p:nvSpPr>
        <p:spPr>
          <a:ln/>
        </p:spPr>
        <p:txBody>
          <a:bodyPr vert="horz" lIns="0" tIns="0" rIns="0" bIns="0" anchor="b" anchorCtr="0">
            <a:noAutofit/>
          </a:bodyPr>
          <a:lstStyle/>
          <a:p>
            <a:pPr lvl="0"/>
            <a:fld id="{26E381C6-DFD7-4801-93D2-5861C941F8E4}" type="slidenum">
              <a:t>13</a:t>
            </a:fld>
            <a:endParaRPr lang="en-US"/>
          </a:p>
        </p:txBody>
      </p:sp>
      <p:sp>
        <p:nvSpPr>
          <p:cNvPr id="2" name="Slide Image Placeholder 1">
            <a:extLst>
              <a:ext uri="{FF2B5EF4-FFF2-40B4-BE49-F238E27FC236}">
                <a16:creationId xmlns:a16="http://schemas.microsoft.com/office/drawing/2014/main" id="{0C105418-0DF7-F806-7446-B75CDD4F30B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DBC2A9-DDE2-7595-C16A-060632F5A2E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520534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A152CD5-FAC0-DC45-4399-F0C755D1571D}"/>
              </a:ext>
            </a:extLst>
          </p:cNvPr>
          <p:cNvSpPr txBox="1">
            <a:spLocks noGrp="1"/>
          </p:cNvSpPr>
          <p:nvPr>
            <p:ph type="sldNum" sz="quarter" idx="5"/>
          </p:nvPr>
        </p:nvSpPr>
        <p:spPr>
          <a:ln/>
        </p:spPr>
        <p:txBody>
          <a:bodyPr vert="horz" lIns="0" tIns="0" rIns="0" bIns="0" anchor="b" anchorCtr="0">
            <a:noAutofit/>
          </a:bodyPr>
          <a:lstStyle/>
          <a:p>
            <a:pPr lvl="0"/>
            <a:fld id="{26E381C6-DFD7-4801-93D2-5861C941F8E4}" type="slidenum">
              <a:t>14</a:t>
            </a:fld>
            <a:endParaRPr lang="en-US"/>
          </a:p>
        </p:txBody>
      </p:sp>
      <p:sp>
        <p:nvSpPr>
          <p:cNvPr id="2" name="Slide Image Placeholder 1">
            <a:extLst>
              <a:ext uri="{FF2B5EF4-FFF2-40B4-BE49-F238E27FC236}">
                <a16:creationId xmlns:a16="http://schemas.microsoft.com/office/drawing/2014/main" id="{0C105418-0DF7-F806-7446-B75CDD4F30B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DBC2A9-DDE2-7595-C16A-060632F5A2E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4191793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A152CD5-FAC0-DC45-4399-F0C755D1571D}"/>
              </a:ext>
            </a:extLst>
          </p:cNvPr>
          <p:cNvSpPr txBox="1">
            <a:spLocks noGrp="1"/>
          </p:cNvSpPr>
          <p:nvPr>
            <p:ph type="sldNum" sz="quarter" idx="5"/>
          </p:nvPr>
        </p:nvSpPr>
        <p:spPr>
          <a:ln/>
        </p:spPr>
        <p:txBody>
          <a:bodyPr vert="horz" lIns="0" tIns="0" rIns="0" bIns="0" anchor="b" anchorCtr="0">
            <a:noAutofit/>
          </a:bodyPr>
          <a:lstStyle/>
          <a:p>
            <a:pPr lvl="0"/>
            <a:fld id="{26E381C6-DFD7-4801-93D2-5861C941F8E4}" type="slidenum">
              <a:t>15</a:t>
            </a:fld>
            <a:endParaRPr lang="en-US"/>
          </a:p>
        </p:txBody>
      </p:sp>
      <p:sp>
        <p:nvSpPr>
          <p:cNvPr id="2" name="Slide Image Placeholder 1">
            <a:extLst>
              <a:ext uri="{FF2B5EF4-FFF2-40B4-BE49-F238E27FC236}">
                <a16:creationId xmlns:a16="http://schemas.microsoft.com/office/drawing/2014/main" id="{0C105418-0DF7-F806-7446-B75CDD4F30B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DBC2A9-DDE2-7595-C16A-060632F5A2E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570760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16</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17</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18</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9</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10</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1AAA36-564A-87BF-BC9B-A55806BDD640}"/>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11</a:t>
            </a:fld>
            <a:endParaRPr lang="en-US"/>
          </a:p>
        </p:txBody>
      </p:sp>
      <p:sp>
        <p:nvSpPr>
          <p:cNvPr id="2" name="Slide Image Placeholder 1">
            <a:extLst>
              <a:ext uri="{FF2B5EF4-FFF2-40B4-BE49-F238E27FC236}">
                <a16:creationId xmlns:a16="http://schemas.microsoft.com/office/drawing/2014/main" id="{F184D09D-5C57-8C2B-1C4B-2C6B117122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CC8378-4A5D-FD7F-F756-4F2E135645A0}"/>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A152CD5-FAC0-DC45-4399-F0C755D1571D}"/>
              </a:ext>
            </a:extLst>
          </p:cNvPr>
          <p:cNvSpPr txBox="1">
            <a:spLocks noGrp="1"/>
          </p:cNvSpPr>
          <p:nvPr>
            <p:ph type="sldNum" sz="quarter" idx="5"/>
          </p:nvPr>
        </p:nvSpPr>
        <p:spPr>
          <a:ln/>
        </p:spPr>
        <p:txBody>
          <a:bodyPr vert="horz" lIns="0" tIns="0" rIns="0" bIns="0" anchor="b" anchorCtr="0">
            <a:noAutofit/>
          </a:bodyPr>
          <a:lstStyle/>
          <a:p>
            <a:pPr lvl="0"/>
            <a:fld id="{26E381C6-DFD7-4801-93D2-5861C941F8E4}" type="slidenum">
              <a:t>12</a:t>
            </a:fld>
            <a:endParaRPr lang="en-US"/>
          </a:p>
        </p:txBody>
      </p:sp>
      <p:sp>
        <p:nvSpPr>
          <p:cNvPr id="2" name="Slide Image Placeholder 1">
            <a:extLst>
              <a:ext uri="{FF2B5EF4-FFF2-40B4-BE49-F238E27FC236}">
                <a16:creationId xmlns:a16="http://schemas.microsoft.com/office/drawing/2014/main" id="{0C105418-0DF7-F806-7446-B75CDD4F30B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DBC2A9-DDE2-7595-C16A-060632F5A2E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E96D-0BBD-40E3-BC82-7468294DA2F4}"/>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4F581-C89D-3F08-94B9-8AFD2678D0FB}"/>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F113E-0DBA-85A6-4F09-0011FEAF1A9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38F33A1-135F-DAAD-D67A-A5648846C29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C562699-2084-D6DB-1274-E417BC4A5885}"/>
              </a:ext>
            </a:extLst>
          </p:cNvPr>
          <p:cNvSpPr>
            <a:spLocks noGrp="1"/>
          </p:cNvSpPr>
          <p:nvPr>
            <p:ph type="sldNum" sz="quarter" idx="12"/>
          </p:nvPr>
        </p:nvSpPr>
        <p:spPr/>
        <p:txBody>
          <a:bodyPr/>
          <a:lstStyle/>
          <a:p>
            <a:pPr lvl="0"/>
            <a:fld id="{07062717-6FBE-4AD8-A898-7DBE8F60CDB9}" type="slidenum">
              <a:t>‹#›</a:t>
            </a:fld>
            <a:endParaRPr lang="en-US"/>
          </a:p>
        </p:txBody>
      </p:sp>
    </p:spTree>
    <p:extLst>
      <p:ext uri="{BB962C8B-B14F-4D97-AF65-F5344CB8AC3E}">
        <p14:creationId xmlns:p14="http://schemas.microsoft.com/office/powerpoint/2010/main" val="378356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6C4-098C-A65B-FBDC-34D3A35A8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730EB-55C1-A2A5-B752-DFD89FA95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ACC98-DD1D-00EA-D686-3754E1CF043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4853FA-3C18-0CC4-27DF-E52213B2EBC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78370A5-2DEF-0A39-950D-68DA93A49C6E}"/>
              </a:ext>
            </a:extLst>
          </p:cNvPr>
          <p:cNvSpPr>
            <a:spLocks noGrp="1"/>
          </p:cNvSpPr>
          <p:nvPr>
            <p:ph type="sldNum" sz="quarter" idx="12"/>
          </p:nvPr>
        </p:nvSpPr>
        <p:spPr/>
        <p:txBody>
          <a:bodyPr/>
          <a:lstStyle/>
          <a:p>
            <a:pPr lvl="0"/>
            <a:fld id="{3ED1B6FD-6637-4C09-9CA0-96B0B0F02A6B}" type="slidenum">
              <a:t>‹#›</a:t>
            </a:fld>
            <a:endParaRPr lang="en-US"/>
          </a:p>
        </p:txBody>
      </p:sp>
    </p:spTree>
    <p:extLst>
      <p:ext uri="{BB962C8B-B14F-4D97-AF65-F5344CB8AC3E}">
        <p14:creationId xmlns:p14="http://schemas.microsoft.com/office/powerpoint/2010/main" val="230175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3A3B5-8091-3F9A-F331-772467B8F208}"/>
              </a:ext>
            </a:extLst>
          </p:cNvPr>
          <p:cNvSpPr>
            <a:spLocks noGrp="1"/>
          </p:cNvSpPr>
          <p:nvPr>
            <p:ph type="title" orient="vert"/>
          </p:nvPr>
        </p:nvSpPr>
        <p:spPr>
          <a:xfrm>
            <a:off x="7380288" y="179388"/>
            <a:ext cx="2339975" cy="4500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5D253-ADE2-6D63-BD96-0F11766D5536}"/>
              </a:ext>
            </a:extLst>
          </p:cNvPr>
          <p:cNvSpPr>
            <a:spLocks noGrp="1"/>
          </p:cNvSpPr>
          <p:nvPr>
            <p:ph type="body" orient="vert" idx="1"/>
          </p:nvPr>
        </p:nvSpPr>
        <p:spPr>
          <a:xfrm>
            <a:off x="360363" y="179388"/>
            <a:ext cx="6867525" cy="450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82CAF-C2DB-28A5-BB9F-36B9716AE2A5}"/>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AE34159-0E44-BD63-C6C7-313C5094DE0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4274405-DEC3-25CA-7E58-96DEE6F92B4C}"/>
              </a:ext>
            </a:extLst>
          </p:cNvPr>
          <p:cNvSpPr>
            <a:spLocks noGrp="1"/>
          </p:cNvSpPr>
          <p:nvPr>
            <p:ph type="sldNum" sz="quarter" idx="12"/>
          </p:nvPr>
        </p:nvSpPr>
        <p:spPr/>
        <p:txBody>
          <a:bodyPr/>
          <a:lstStyle/>
          <a:p>
            <a:pPr lvl="0"/>
            <a:fld id="{1F5B6811-FACD-468A-B5C0-4065F4888032}" type="slidenum">
              <a:t>‹#›</a:t>
            </a:fld>
            <a:endParaRPr lang="en-US"/>
          </a:p>
        </p:txBody>
      </p:sp>
    </p:spTree>
    <p:extLst>
      <p:ext uri="{BB962C8B-B14F-4D97-AF65-F5344CB8AC3E}">
        <p14:creationId xmlns:p14="http://schemas.microsoft.com/office/powerpoint/2010/main" val="340295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plit imag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302081" y="2835275"/>
            <a:ext cx="2560935" cy="808998"/>
          </a:xfrm>
          <a:prstGeom prst="rect">
            <a:avLst/>
          </a:prstGeom>
        </p:spPr>
        <p:txBody>
          <a:bodyPr anchor="ctr"/>
          <a:lstStyle>
            <a:lvl1pPr algn="l">
              <a:defRPr sz="2646" cap="all" spc="165" baseline="0">
                <a:solidFill>
                  <a:schemeClr val="accent1">
                    <a:lumMod val="75000"/>
                  </a:schemeClr>
                </a:solidFill>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p:nvPr>
        </p:nvSpPr>
        <p:spPr>
          <a:xfrm>
            <a:off x="0" y="0"/>
            <a:ext cx="10080625" cy="1695914"/>
          </a:xfrm>
          <a:prstGeom prst="rect">
            <a:avLst/>
          </a:prstGeom>
        </p:spPr>
        <p:txBody>
          <a:bodyPr anchor="ctr"/>
          <a:lstStyle>
            <a:lvl1pPr marL="0" indent="0" algn="ctr">
              <a:buNone/>
              <a:defRPr spc="331" baseline="0"/>
            </a:lvl1pPr>
          </a:lstStyle>
          <a:p>
            <a:r>
              <a:rPr lang="en-US"/>
              <a:t>Click icon to add picture</a:t>
            </a:r>
            <a:endParaRPr lang="en-US" dirty="0"/>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5155820" y="2360382"/>
            <a:ext cx="3927243" cy="1761170"/>
          </a:xfrm>
          <a:prstGeom prst="rect">
            <a:avLst/>
          </a:prstGeom>
        </p:spPr>
        <p:txBody>
          <a:bodyPr anchor="ctr"/>
          <a:lstStyle>
            <a:lvl1pPr marL="236258" indent="-236258" algn="l">
              <a:lnSpc>
                <a:spcPct val="150000"/>
              </a:lnSpc>
              <a:spcBef>
                <a:spcPts val="0"/>
              </a:spcBef>
              <a:buFont typeface="Arial" panose="020B0604020202020204" pitchFamily="34" charset="0"/>
              <a:buChar char="•"/>
              <a:defRPr sz="1323" cap="none" spc="41"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p:nvPr>
        </p:nvSpPr>
        <p:spPr>
          <a:xfrm>
            <a:off x="0" y="4786018"/>
            <a:ext cx="10080625" cy="884533"/>
          </a:xfrm>
          <a:prstGeom prst="rect">
            <a:avLst/>
          </a:prstGeom>
        </p:spPr>
        <p:txBody>
          <a:bodyPr anchor="ctr"/>
          <a:lstStyle>
            <a:lvl1pPr marL="0" indent="0" algn="ctr">
              <a:buNone/>
              <a:defRPr spc="331" baseline="0"/>
            </a:lvl1pPr>
          </a:lstStyle>
          <a:p>
            <a:r>
              <a:rPr lang="en-US"/>
              <a:t>Click icon to add picture</a:t>
            </a:r>
            <a:endParaRPr lang="en-US" dirty="0"/>
          </a:p>
        </p:txBody>
      </p:sp>
    </p:spTree>
    <p:extLst>
      <p:ext uri="{BB962C8B-B14F-4D97-AF65-F5344CB8AC3E}">
        <p14:creationId xmlns:p14="http://schemas.microsoft.com/office/powerpoint/2010/main" val="81089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6238-3A94-D66A-6F99-7AE7F190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AD26A-0937-BF08-0FBD-E01251527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1A45D-9142-4E13-CD8C-A4F0B306CAA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1AB576A-D52B-A00E-38BE-643FDA2B34D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12F45D3-9CE7-C2E8-6A51-9F1291BA9D51}"/>
              </a:ext>
            </a:extLst>
          </p:cNvPr>
          <p:cNvSpPr>
            <a:spLocks noGrp="1"/>
          </p:cNvSpPr>
          <p:nvPr>
            <p:ph type="sldNum" sz="quarter" idx="12"/>
          </p:nvPr>
        </p:nvSpPr>
        <p:spPr/>
        <p:txBody>
          <a:bodyPr/>
          <a:lstStyle/>
          <a:p>
            <a:pPr lvl="0"/>
            <a:fld id="{95DDFD98-5613-43AF-BDEB-D090CE96025E}" type="slidenum">
              <a:t>‹#›</a:t>
            </a:fld>
            <a:endParaRPr lang="en-US"/>
          </a:p>
        </p:txBody>
      </p:sp>
    </p:spTree>
    <p:extLst>
      <p:ext uri="{BB962C8B-B14F-4D97-AF65-F5344CB8AC3E}">
        <p14:creationId xmlns:p14="http://schemas.microsoft.com/office/powerpoint/2010/main" val="33776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76E-3595-68B7-DC74-0F93488D419E}"/>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46B97-3C51-A827-E688-72A96ECEF7E8}"/>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32384-FBD6-F615-6733-7545AAA29040}"/>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C63114FD-F177-86C4-A977-7B9B1C5BBEE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420FA49-F70A-2DFC-4997-52F778E1E244}"/>
              </a:ext>
            </a:extLst>
          </p:cNvPr>
          <p:cNvSpPr>
            <a:spLocks noGrp="1"/>
          </p:cNvSpPr>
          <p:nvPr>
            <p:ph type="sldNum" sz="quarter" idx="12"/>
          </p:nvPr>
        </p:nvSpPr>
        <p:spPr/>
        <p:txBody>
          <a:bodyPr/>
          <a:lstStyle/>
          <a:p>
            <a:pPr lvl="0"/>
            <a:fld id="{5D822C85-6C65-420A-AECF-1544911EE9A1}" type="slidenum">
              <a:t>‹#›</a:t>
            </a:fld>
            <a:endParaRPr lang="en-US"/>
          </a:p>
        </p:txBody>
      </p:sp>
    </p:spTree>
    <p:extLst>
      <p:ext uri="{BB962C8B-B14F-4D97-AF65-F5344CB8AC3E}">
        <p14:creationId xmlns:p14="http://schemas.microsoft.com/office/powerpoint/2010/main" val="701956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E419-A03B-8909-FDAB-29C893A93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64773-DA51-A93B-208A-6DDEB06DF698}"/>
              </a:ext>
            </a:extLst>
          </p:cNvPr>
          <p:cNvSpPr>
            <a:spLocks noGrp="1"/>
          </p:cNvSpPr>
          <p:nvPr>
            <p:ph sz="half" idx="1"/>
          </p:nvPr>
        </p:nvSpPr>
        <p:spPr>
          <a:xfrm>
            <a:off x="36036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3292D-EDE5-B153-F94E-5CA799E9B65B}"/>
              </a:ext>
            </a:extLst>
          </p:cNvPr>
          <p:cNvSpPr>
            <a:spLocks noGrp="1"/>
          </p:cNvSpPr>
          <p:nvPr>
            <p:ph sz="half" idx="2"/>
          </p:nvPr>
        </p:nvSpPr>
        <p:spPr>
          <a:xfrm>
            <a:off x="511651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A763D-6115-B551-93FD-546171C6E9C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1D231C75-7356-DE6E-5B22-B4D55A2C0D6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288D4BB-F597-0DED-4675-4618A95E682B}"/>
              </a:ext>
            </a:extLst>
          </p:cNvPr>
          <p:cNvSpPr>
            <a:spLocks noGrp="1"/>
          </p:cNvSpPr>
          <p:nvPr>
            <p:ph type="sldNum" sz="quarter" idx="12"/>
          </p:nvPr>
        </p:nvSpPr>
        <p:spPr/>
        <p:txBody>
          <a:bodyPr/>
          <a:lstStyle/>
          <a:p>
            <a:pPr lvl="0"/>
            <a:fld id="{CD6B4256-7E8B-473F-81E8-EC2909C12E24}" type="slidenum">
              <a:t>‹#›</a:t>
            </a:fld>
            <a:endParaRPr lang="en-US"/>
          </a:p>
        </p:txBody>
      </p:sp>
    </p:spTree>
    <p:extLst>
      <p:ext uri="{BB962C8B-B14F-4D97-AF65-F5344CB8AC3E}">
        <p14:creationId xmlns:p14="http://schemas.microsoft.com/office/powerpoint/2010/main" val="10724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FE03-DE09-5C7F-0F63-088B12BD9858}"/>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E8E8F-7472-5089-7AF8-08F579F2E0BA}"/>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81FD3-63F8-F854-17B9-7E044DA21FA3}"/>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25372-594A-BD63-B09D-18DB15B908E1}"/>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1D341-D161-E5EE-3C01-F647592D38E9}"/>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A9EB10-0A03-DB7D-663E-6DF26F62A9D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3CA06B0C-F0D7-58EC-DC1A-0F2040941E1D}"/>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6A6D48E0-8C45-7410-EC58-7FEDE035C27D}"/>
              </a:ext>
            </a:extLst>
          </p:cNvPr>
          <p:cNvSpPr>
            <a:spLocks noGrp="1"/>
          </p:cNvSpPr>
          <p:nvPr>
            <p:ph type="sldNum" sz="quarter" idx="12"/>
          </p:nvPr>
        </p:nvSpPr>
        <p:spPr/>
        <p:txBody>
          <a:bodyPr/>
          <a:lstStyle/>
          <a:p>
            <a:pPr lvl="0"/>
            <a:fld id="{71EDFC11-B212-4665-AE2A-1A3734628D8A}" type="slidenum">
              <a:t>‹#›</a:t>
            </a:fld>
            <a:endParaRPr lang="en-US"/>
          </a:p>
        </p:txBody>
      </p:sp>
    </p:spTree>
    <p:extLst>
      <p:ext uri="{BB962C8B-B14F-4D97-AF65-F5344CB8AC3E}">
        <p14:creationId xmlns:p14="http://schemas.microsoft.com/office/powerpoint/2010/main" val="246772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48A0-0D40-DD58-8702-6001D7B26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BEBCC-44AD-815C-288F-1A69FB07EA2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889684FD-E59A-312B-1141-F6BB103AE57A}"/>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B9E30A0B-A3F1-D888-B6E5-A7B8A7C42DB7}"/>
              </a:ext>
            </a:extLst>
          </p:cNvPr>
          <p:cNvSpPr>
            <a:spLocks noGrp="1"/>
          </p:cNvSpPr>
          <p:nvPr>
            <p:ph type="sldNum" sz="quarter" idx="12"/>
          </p:nvPr>
        </p:nvSpPr>
        <p:spPr/>
        <p:txBody>
          <a:bodyPr/>
          <a:lstStyle/>
          <a:p>
            <a:pPr lvl="0"/>
            <a:fld id="{0FEE1A20-CFD5-4DBA-A319-B8598E603DD2}" type="slidenum">
              <a:t>‹#›</a:t>
            </a:fld>
            <a:endParaRPr lang="en-US"/>
          </a:p>
        </p:txBody>
      </p:sp>
    </p:spTree>
    <p:extLst>
      <p:ext uri="{BB962C8B-B14F-4D97-AF65-F5344CB8AC3E}">
        <p14:creationId xmlns:p14="http://schemas.microsoft.com/office/powerpoint/2010/main" val="23564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3F1AE-9B3A-A1DF-CDF5-A8A84A9EACA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5C8E9165-4D2D-9542-8C50-DBA9C39FBDA4}"/>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7AB973BA-6C8E-A515-6786-41CDB68144B7}"/>
              </a:ext>
            </a:extLst>
          </p:cNvPr>
          <p:cNvSpPr>
            <a:spLocks noGrp="1"/>
          </p:cNvSpPr>
          <p:nvPr>
            <p:ph type="sldNum" sz="quarter" idx="12"/>
          </p:nvPr>
        </p:nvSpPr>
        <p:spPr/>
        <p:txBody>
          <a:bodyPr/>
          <a:lstStyle/>
          <a:p>
            <a:pPr lvl="0"/>
            <a:fld id="{0E30D2E8-2F43-4083-AE03-A80CDE6A1D65}" type="slidenum">
              <a:t>‹#›</a:t>
            </a:fld>
            <a:endParaRPr lang="en-US"/>
          </a:p>
        </p:txBody>
      </p:sp>
    </p:spTree>
    <p:extLst>
      <p:ext uri="{BB962C8B-B14F-4D97-AF65-F5344CB8AC3E}">
        <p14:creationId xmlns:p14="http://schemas.microsoft.com/office/powerpoint/2010/main" val="1788996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B177-E746-C6FA-EE96-73ACAB280B52}"/>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B5826-8C54-F93E-D898-BE55730FCBAC}"/>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F2E23-801C-DA59-B928-EE5AC1B24E95}"/>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37E15-4265-6E97-BCE8-3489F9FD972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91ECCB17-EF02-78A5-EA86-602EBBE8143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59EECC5-F34A-1C68-3BDD-6DE38DB91710}"/>
              </a:ext>
            </a:extLst>
          </p:cNvPr>
          <p:cNvSpPr>
            <a:spLocks noGrp="1"/>
          </p:cNvSpPr>
          <p:nvPr>
            <p:ph type="sldNum" sz="quarter" idx="12"/>
          </p:nvPr>
        </p:nvSpPr>
        <p:spPr/>
        <p:txBody>
          <a:bodyPr/>
          <a:lstStyle/>
          <a:p>
            <a:pPr lvl="0"/>
            <a:fld id="{BF79C15C-BDF9-42DC-BC38-BDFDFE602206}" type="slidenum">
              <a:t>‹#›</a:t>
            </a:fld>
            <a:endParaRPr lang="en-US"/>
          </a:p>
        </p:txBody>
      </p:sp>
    </p:spTree>
    <p:extLst>
      <p:ext uri="{BB962C8B-B14F-4D97-AF65-F5344CB8AC3E}">
        <p14:creationId xmlns:p14="http://schemas.microsoft.com/office/powerpoint/2010/main" val="31768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EB25-2450-53DD-E5C5-CCDBCB12511F}"/>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2D39D-B981-94BA-D7EC-1E1410D5107F}"/>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B05CE-053B-CD16-F915-CA8EB8EA5BBA}"/>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ADBD-3EA3-BB38-B945-D6142CFF108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D5E5FFC-45D8-2E14-CC69-3EFDBB45B94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264B0419-CBF0-45B1-E8F0-69EB097F621A}"/>
              </a:ext>
            </a:extLst>
          </p:cNvPr>
          <p:cNvSpPr>
            <a:spLocks noGrp="1"/>
          </p:cNvSpPr>
          <p:nvPr>
            <p:ph type="sldNum" sz="quarter" idx="12"/>
          </p:nvPr>
        </p:nvSpPr>
        <p:spPr/>
        <p:txBody>
          <a:bodyPr/>
          <a:lstStyle/>
          <a:p>
            <a:pPr lvl="0"/>
            <a:fld id="{DA183D31-3E62-486C-84CB-58A623057B76}" type="slidenum">
              <a:t>‹#›</a:t>
            </a:fld>
            <a:endParaRPr lang="en-US"/>
          </a:p>
        </p:txBody>
      </p:sp>
    </p:spTree>
    <p:extLst>
      <p:ext uri="{BB962C8B-B14F-4D97-AF65-F5344CB8AC3E}">
        <p14:creationId xmlns:p14="http://schemas.microsoft.com/office/powerpoint/2010/main" val="272244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1FA8270-762E-49E7-C4FD-8617734FA40F}"/>
              </a:ext>
            </a:extLst>
          </p:cNvPr>
          <p:cNvSpPr/>
          <p:nvPr/>
        </p:nvSpPr>
        <p:spPr>
          <a:xfrm>
            <a:off x="0" y="0"/>
            <a:ext cx="1007676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3" name="Freeform: Shape 2">
            <a:extLst>
              <a:ext uri="{FF2B5EF4-FFF2-40B4-BE49-F238E27FC236}">
                <a16:creationId xmlns:a16="http://schemas.microsoft.com/office/drawing/2014/main" id="{9B14E6C0-6F77-BB04-3DBA-28E744FE59E4}"/>
              </a:ext>
            </a:extLst>
          </p:cNvPr>
          <p:cNvSpPr/>
          <p:nvPr/>
        </p:nvSpPr>
        <p:spPr>
          <a:xfrm>
            <a:off x="3240" y="5040000"/>
            <a:ext cx="10076760" cy="631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4" name="Title Placeholder 3">
            <a:extLst>
              <a:ext uri="{FF2B5EF4-FFF2-40B4-BE49-F238E27FC236}">
                <a16:creationId xmlns:a16="http://schemas.microsoft.com/office/drawing/2014/main" id="{BDF1DF99-3F96-0533-B932-B0100F6C5F73}"/>
              </a:ext>
            </a:extLst>
          </p:cNvPr>
          <p:cNvSpPr txBox="1">
            <a:spLocks noGrp="1"/>
          </p:cNvSpPr>
          <p:nvPr>
            <p:ph type="title"/>
          </p:nvPr>
        </p:nvSpPr>
        <p:spPr>
          <a:xfrm>
            <a:off x="360000" y="180000"/>
            <a:ext cx="9360000" cy="478080"/>
          </a:xfrm>
          <a:prstGeom prst="rect">
            <a:avLst/>
          </a:prstGeom>
          <a:noFill/>
          <a:ln>
            <a:noFill/>
          </a:ln>
        </p:spPr>
        <p:txBody>
          <a:bodyPr lIns="0" tIns="0" rIns="0" bIns="0" anchor="ctr"/>
          <a:lstStyle/>
          <a:p>
            <a:endParaRPr lang="en-US"/>
          </a:p>
        </p:txBody>
      </p:sp>
      <p:sp>
        <p:nvSpPr>
          <p:cNvPr id="5" name="Text Placeholder 4">
            <a:extLst>
              <a:ext uri="{FF2B5EF4-FFF2-40B4-BE49-F238E27FC236}">
                <a16:creationId xmlns:a16="http://schemas.microsoft.com/office/drawing/2014/main" id="{D686C45E-C984-3F50-9542-5565BCAC0D62}"/>
              </a:ext>
            </a:extLst>
          </p:cNvPr>
          <p:cNvSpPr txBox="1">
            <a:spLocks noGrp="1"/>
          </p:cNvSpPr>
          <p:nvPr>
            <p:ph type="body" idx="1"/>
          </p:nvPr>
        </p:nvSpPr>
        <p:spPr>
          <a:xfrm>
            <a:off x="360000" y="1080000"/>
            <a:ext cx="9360000" cy="360000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E7391A4-2C50-98F7-4BE9-78434F5702EF}"/>
              </a:ext>
            </a:extLst>
          </p:cNvPr>
          <p:cNvSpPr txBox="1">
            <a:spLocks noGrp="1"/>
          </p:cNvSpPr>
          <p:nvPr>
            <p:ph type="dt" sz="half" idx="2"/>
          </p:nvPr>
        </p:nvSpPr>
        <p:spPr>
          <a:xfrm>
            <a:off x="360000" y="5220000"/>
            <a:ext cx="2340000" cy="36000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Footer Placeholder 6">
            <a:extLst>
              <a:ext uri="{FF2B5EF4-FFF2-40B4-BE49-F238E27FC236}">
                <a16:creationId xmlns:a16="http://schemas.microsoft.com/office/drawing/2014/main" id="{14F2E980-74D5-F094-FE0A-3C77C4136563}"/>
              </a:ext>
            </a:extLst>
          </p:cNvPr>
          <p:cNvSpPr txBox="1">
            <a:spLocks noGrp="1"/>
          </p:cNvSpPr>
          <p:nvPr>
            <p:ph type="ftr" sz="quarter" idx="3"/>
          </p:nvPr>
        </p:nvSpPr>
        <p:spPr>
          <a:xfrm>
            <a:off x="3420000" y="5220000"/>
            <a:ext cx="3240000" cy="360000"/>
          </a:xfrm>
          <a:prstGeom prst="rect">
            <a:avLst/>
          </a:prstGeom>
          <a:noFill/>
          <a:ln>
            <a:noFill/>
          </a:ln>
        </p:spPr>
        <p:txBody>
          <a:bodyPr vert="horz" lIns="0" tIns="0" rIns="0" bIns="0" anchorCtr="0">
            <a:noAutofit/>
          </a:bodyPr>
          <a:lstStyle>
            <a:lvl1pPr lvl="0" algn="ct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8" name="Slide Number Placeholder 7">
            <a:extLst>
              <a:ext uri="{FF2B5EF4-FFF2-40B4-BE49-F238E27FC236}">
                <a16:creationId xmlns:a16="http://schemas.microsoft.com/office/drawing/2014/main" id="{57C596C3-4D78-7E78-AA1E-5740C861674A}"/>
              </a:ext>
            </a:extLst>
          </p:cNvPr>
          <p:cNvSpPr txBox="1">
            <a:spLocks noGrp="1"/>
          </p:cNvSpPr>
          <p:nvPr>
            <p:ph type="sldNum" sz="quarter" idx="4"/>
          </p:nvPr>
        </p:nvSpPr>
        <p:spPr>
          <a:xfrm>
            <a:off x="7380000" y="5220000"/>
            <a:ext cx="2340000" cy="36000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698C6A78-AFA9-4A12-B1DE-91960D3284F0}"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6" r:id="rId12"/>
  </p:sldLayoutIdLst>
  <p:txStyles>
    <p:titleStyle>
      <a:lvl1pPr algn="ctr" hangingPunct="0">
        <a:tabLst/>
        <a:defRPr lang="en-US" sz="3300" b="0" i="0" u="none" strike="noStrike" kern="1200">
          <a:ln>
            <a:noFill/>
          </a:ln>
          <a:solidFill>
            <a:srgbClr val="FFFFFF"/>
          </a:solidFill>
          <a:latin typeface="Liberation Sans" pitchFamily="18"/>
        </a:defRPr>
      </a:lvl1pPr>
    </p:titleStyle>
    <p:bodyStyle>
      <a:lvl1pPr marL="0" marR="0" indent="0" hangingPunct="0">
        <a:spcBef>
          <a:spcPts val="1060"/>
        </a:spcBef>
        <a:spcAft>
          <a:spcPts val="0"/>
        </a:spcAft>
        <a:tabLst/>
        <a:defRPr lang="en-US" sz="2400" b="0" i="0" u="none" strike="noStrike" kern="1200">
          <a:ln>
            <a:noFill/>
          </a:ln>
          <a:solidFill>
            <a:srgbClr val="009BDD"/>
          </a:solidFill>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comments" Target="../comments/commen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458996"/>
            <a:ext cx="6504495" cy="2197525"/>
          </a:xfrm>
        </p:spPr>
        <p:txBody>
          <a:bodyPr vert="horz" wrap="square">
            <a:spAutoFit/>
          </a:bodyPr>
          <a:lstStyle/>
          <a:p>
            <a:pPr lvl="0" algn="ctr"/>
            <a:r>
              <a:rPr lang="en-US" sz="4800" b="1" dirty="0"/>
              <a:t>Kyoto, Japan</a:t>
            </a:r>
            <a:br>
              <a:rPr lang="en-US" sz="4800" b="1" dirty="0"/>
            </a:br>
            <a:r>
              <a:rPr lang="en-US" sz="2800" b="1" dirty="0"/>
              <a:t>Presented by</a:t>
            </a:r>
            <a:br>
              <a:rPr lang="en-US" sz="2800" b="1" dirty="0"/>
            </a:br>
            <a:r>
              <a:rPr lang="en-US" sz="2800" b="1" dirty="0"/>
              <a:t>fellow Cruiser</a:t>
            </a:r>
            <a:br>
              <a:rPr lang="en-US" sz="4800" b="1" dirty="0"/>
            </a:br>
            <a:r>
              <a:rPr lang="en-US" sz="4800" b="1" dirty="0"/>
              <a:t>Marc Silver</a:t>
            </a:r>
            <a:endParaRPr lang="en-US" sz="2800" b="1" dirty="0">
              <a:solidFill>
                <a:srgbClr val="000000"/>
              </a:solidFill>
              <a:cs typeface="Tahoma" pitchFamily="2"/>
            </a:endParaRPr>
          </a:p>
        </p:txBody>
      </p:sp>
      <p:pic>
        <p:nvPicPr>
          <p:cNvPr id="1026" name="Picture 2" descr="Kyoto City (Kyōto Prefecture, Japan)">
            <a:extLst>
              <a:ext uri="{FF2B5EF4-FFF2-40B4-BE49-F238E27FC236}">
                <a16:creationId xmlns:a16="http://schemas.microsoft.com/office/drawing/2014/main" id="{13E1F89B-E2BD-2C37-DE47-9DEE36F645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8120" y="1225148"/>
            <a:ext cx="4023281" cy="26863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8">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5B6378B-C4F7-6370-0B94-5205A39D6573}"/>
              </a:ext>
            </a:extLst>
          </p:cNvPr>
          <p:cNvSpPr>
            <a:spLocks noGrp="1"/>
          </p:cNvSpPr>
          <p:nvPr>
            <p:ph type="sldNum" sz="quarter" idx="12"/>
          </p:nvPr>
        </p:nvSpPr>
        <p:spPr/>
        <p:txBody>
          <a:bodyPr/>
          <a:lstStyle/>
          <a:p>
            <a:pPr lvl="0"/>
            <a:fld id="{0F702D12-CBEA-4476-B0D9-08112744BBFA}" type="slidenum">
              <a:rPr/>
              <a:t>10</a:t>
            </a:fld>
            <a:endParaRPr lang="en-US"/>
          </a:p>
        </p:txBody>
      </p:sp>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360000" y="21960"/>
            <a:ext cx="9360000" cy="794160"/>
          </a:xfrm>
        </p:spPr>
        <p:txBody>
          <a:bodyPr vert="horz"/>
          <a:lstStyle/>
          <a:p>
            <a:r>
              <a:rPr lang="en-US" sz="4400" b="1" dirty="0">
                <a:solidFill>
                  <a:schemeClr val="tx1"/>
                </a:solidFill>
              </a:rPr>
              <a:t>Sento Imperial Palace</a:t>
            </a:r>
          </a:p>
        </p:txBody>
      </p:sp>
      <p:graphicFrame>
        <p:nvGraphicFramePr>
          <p:cNvPr id="3" name="Table 2">
            <a:extLst>
              <a:ext uri="{FF2B5EF4-FFF2-40B4-BE49-F238E27FC236}">
                <a16:creationId xmlns:a16="http://schemas.microsoft.com/office/drawing/2014/main" id="{0A2336C5-C3B6-EEA3-D90D-97EC7732ABDF}"/>
              </a:ext>
            </a:extLst>
          </p:cNvPr>
          <p:cNvGraphicFramePr>
            <a:graphicFrameLocks noGrp="1"/>
          </p:cNvGraphicFramePr>
          <p:nvPr>
            <p:extLst>
              <p:ext uri="{D42A27DB-BD31-4B8C-83A1-F6EECF244321}">
                <p14:modId xmlns:p14="http://schemas.microsoft.com/office/powerpoint/2010/main" val="3171268978"/>
              </p:ext>
            </p:extLst>
          </p:nvPr>
        </p:nvGraphicFramePr>
        <p:xfrm>
          <a:off x="5825765" y="4581427"/>
          <a:ext cx="3969912" cy="671613"/>
        </p:xfrm>
        <a:graphic>
          <a:graphicData uri="http://schemas.openxmlformats.org/drawingml/2006/table">
            <a:tbl>
              <a:tblPr/>
              <a:tblGrid>
                <a:gridCol w="3969912">
                  <a:extLst>
                    <a:ext uri="{9D8B030D-6E8A-4147-A177-3AD203B41FA5}">
                      <a16:colId xmlns:a16="http://schemas.microsoft.com/office/drawing/2014/main" val="61010208"/>
                    </a:ext>
                  </a:extLst>
                </a:gridCol>
              </a:tblGrid>
              <a:tr h="671613">
                <a:tc>
                  <a:txBody>
                    <a:bodyPr/>
                    <a:lstStyle/>
                    <a:p>
                      <a:r>
                        <a:rPr lang="en-US" dirty="0"/>
                        <a:t>Free tours of held several times per day </a:t>
                      </a:r>
                    </a:p>
                  </a:txBody>
                  <a:tcPr anchor="ctr">
                    <a:lnL>
                      <a:noFill/>
                    </a:lnL>
                    <a:lnR>
                      <a:noFill/>
                    </a:lnR>
                    <a:lnT>
                      <a:noFill/>
                    </a:lnT>
                    <a:lnB>
                      <a:noFill/>
                    </a:lnB>
                  </a:tcPr>
                </a:tc>
                <a:extLst>
                  <a:ext uri="{0D108BD9-81ED-4DB2-BD59-A6C34878D82A}">
                    <a16:rowId xmlns:a16="http://schemas.microsoft.com/office/drawing/2014/main" val="99623692"/>
                  </a:ext>
                </a:extLst>
              </a:tr>
            </a:tbl>
          </a:graphicData>
        </a:graphic>
      </p:graphicFrame>
      <p:sp>
        <p:nvSpPr>
          <p:cNvPr id="6" name="TextBox 5">
            <a:extLst>
              <a:ext uri="{FF2B5EF4-FFF2-40B4-BE49-F238E27FC236}">
                <a16:creationId xmlns:a16="http://schemas.microsoft.com/office/drawing/2014/main" id="{FA919C3B-F238-A05C-55FA-11392C1AC453}"/>
              </a:ext>
            </a:extLst>
          </p:cNvPr>
          <p:cNvSpPr txBox="1"/>
          <p:nvPr/>
        </p:nvSpPr>
        <p:spPr>
          <a:xfrm>
            <a:off x="103695" y="712424"/>
            <a:ext cx="9976930" cy="1723549"/>
          </a:xfrm>
          <a:prstGeom prst="rect">
            <a:avLst/>
          </a:prstGeom>
          <a:noFill/>
        </p:spPr>
        <p:txBody>
          <a:bodyPr wrap="square">
            <a:spAutoFit/>
          </a:bodyPr>
          <a:lstStyle/>
          <a:p>
            <a:r>
              <a:rPr lang="en-US" sz="2200" b="1" dirty="0"/>
              <a:t>Sento </a:t>
            </a:r>
            <a:r>
              <a:rPr lang="en-US" sz="2200" dirty="0"/>
              <a:t>Imperial Palace with beautiful gardens is a secondary palace complex across from the Kyoto Imperial Palace in Kyoto Imperial Park. It was built in 1630 as the retirement palace of Emperor Gomizuno and became the palace for subsequent retired emperors.</a:t>
            </a:r>
          </a:p>
          <a:p>
            <a:endParaRPr lang="en-US" dirty="0"/>
          </a:p>
        </p:txBody>
      </p:sp>
      <p:pic>
        <p:nvPicPr>
          <p:cNvPr id="9" name="Picture 8" descr="A building with a roof&#10;&#10;Description automatically generated">
            <a:extLst>
              <a:ext uri="{FF2B5EF4-FFF2-40B4-BE49-F238E27FC236}">
                <a16:creationId xmlns:a16="http://schemas.microsoft.com/office/drawing/2014/main" id="{4296773A-8720-6CF7-2610-30B622128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1363" y="1932708"/>
            <a:ext cx="4997273" cy="2809278"/>
          </a:xfrm>
          <a:prstGeom prst="rect">
            <a:avLst/>
          </a:prstGeom>
        </p:spPr>
      </p:pic>
      <p:sp>
        <p:nvSpPr>
          <p:cNvPr id="11" name="TextBox 10">
            <a:extLst>
              <a:ext uri="{FF2B5EF4-FFF2-40B4-BE49-F238E27FC236}">
                <a16:creationId xmlns:a16="http://schemas.microsoft.com/office/drawing/2014/main" id="{84FA65E2-700D-C9BE-7F85-A88FCFD69484}"/>
              </a:ext>
            </a:extLst>
          </p:cNvPr>
          <p:cNvSpPr txBox="1"/>
          <p:nvPr/>
        </p:nvSpPr>
        <p:spPr>
          <a:xfrm>
            <a:off x="94269" y="2007905"/>
            <a:ext cx="4777668" cy="3139321"/>
          </a:xfrm>
          <a:prstGeom prst="rect">
            <a:avLst/>
          </a:prstGeom>
          <a:noFill/>
        </p:spPr>
        <p:txBody>
          <a:bodyPr wrap="square">
            <a:spAutoFit/>
          </a:bodyPr>
          <a:lstStyle/>
          <a:p>
            <a:r>
              <a:rPr lang="en-US" sz="2200" dirty="0"/>
              <a:t>The original palace buildings burned down in 1854 and were not rebuilt. Instead, Omiya Palace was constructed on the Sento grounds in 1867 and now serves as the lodging place for the current prince and princess during their visits to Kyoto.</a:t>
            </a:r>
          </a:p>
          <a:p>
            <a:r>
              <a:rPr lang="en-US" sz="2200" dirty="0"/>
              <a:t>The Palace is located within the Kyoto Imperial Park.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92C2CEB5-61B8-CD95-CF58-D788D61CF1E0}"/>
              </a:ext>
            </a:extLst>
          </p:cNvPr>
          <p:cNvSpPr>
            <a:spLocks noGrp="1"/>
          </p:cNvSpPr>
          <p:nvPr>
            <p:ph type="sldNum" sz="quarter" idx="12"/>
          </p:nvPr>
        </p:nvSpPr>
        <p:spPr/>
        <p:txBody>
          <a:bodyPr/>
          <a:lstStyle/>
          <a:p>
            <a:pPr lvl="0"/>
            <a:fld id="{668CC87C-C6DF-43F2-841E-AFCE33E4256F}" type="slidenum">
              <a:rPr/>
              <a:t>11</a:t>
            </a:fld>
            <a:endParaRPr lang="en-US"/>
          </a:p>
        </p:txBody>
      </p:sp>
      <p:sp>
        <p:nvSpPr>
          <p:cNvPr id="2" name="Title 1">
            <a:extLst>
              <a:ext uri="{FF2B5EF4-FFF2-40B4-BE49-F238E27FC236}">
                <a16:creationId xmlns:a16="http://schemas.microsoft.com/office/drawing/2014/main" id="{0C60F744-97DB-90D1-E14F-4F1573D01B40}"/>
              </a:ext>
            </a:extLst>
          </p:cNvPr>
          <p:cNvSpPr txBox="1">
            <a:spLocks noGrp="1"/>
          </p:cNvSpPr>
          <p:nvPr>
            <p:ph type="title" idx="4294967295"/>
          </p:nvPr>
        </p:nvSpPr>
        <p:spPr>
          <a:xfrm>
            <a:off x="360000" y="21960"/>
            <a:ext cx="9360000" cy="794160"/>
          </a:xfrm>
        </p:spPr>
        <p:txBody>
          <a:bodyPr vert="horz"/>
          <a:lstStyle/>
          <a:p>
            <a:r>
              <a:rPr lang="en-US" sz="4400" b="1" dirty="0">
                <a:solidFill>
                  <a:schemeClr val="tx1"/>
                </a:solidFill>
              </a:rPr>
              <a:t>Nijo Castle (</a:t>
            </a:r>
            <a:r>
              <a:rPr lang="en-US" sz="4400" b="1" dirty="0" err="1">
                <a:solidFill>
                  <a:schemeClr val="tx1"/>
                </a:solidFill>
              </a:rPr>
              <a:t>Nijojo</a:t>
            </a:r>
            <a:r>
              <a:rPr lang="en-US" sz="4400" b="1" dirty="0">
                <a:solidFill>
                  <a:schemeClr val="tx1"/>
                </a:solidFill>
              </a:rPr>
              <a:t>)</a:t>
            </a:r>
          </a:p>
        </p:txBody>
      </p:sp>
      <p:sp>
        <p:nvSpPr>
          <p:cNvPr id="4" name="TextBox 3">
            <a:extLst>
              <a:ext uri="{FF2B5EF4-FFF2-40B4-BE49-F238E27FC236}">
                <a16:creationId xmlns:a16="http://schemas.microsoft.com/office/drawing/2014/main" id="{D73941A4-65BF-5534-8985-0C78978EF75E}"/>
              </a:ext>
            </a:extLst>
          </p:cNvPr>
          <p:cNvSpPr txBox="1"/>
          <p:nvPr/>
        </p:nvSpPr>
        <p:spPr>
          <a:xfrm>
            <a:off x="75414" y="816121"/>
            <a:ext cx="5300730" cy="2800767"/>
          </a:xfrm>
          <a:prstGeom prst="rect">
            <a:avLst/>
          </a:prstGeom>
          <a:noFill/>
        </p:spPr>
        <p:txBody>
          <a:bodyPr wrap="square">
            <a:spAutoFit/>
          </a:bodyPr>
          <a:lstStyle/>
          <a:p>
            <a:r>
              <a:rPr lang="en-US" sz="2200" dirty="0"/>
              <a:t>Nijo Castle was the Former Kyoto residence of the shogun built in 1603 as the Kyoto residence of Tokugawa </a:t>
            </a:r>
            <a:r>
              <a:rPr lang="en-US" sz="2200" dirty="0" err="1"/>
              <a:t>Ieyasu</a:t>
            </a:r>
            <a:r>
              <a:rPr lang="en-US" sz="2200" dirty="0"/>
              <a:t>, the first shogun of the Edo Period (1603-1867). His grandson Lemitsu completed the castle's palace buildings 23 years later and further expanded the castle by adding a five-story castle keep. After the Tokugawa Shogunate</a:t>
            </a:r>
          </a:p>
        </p:txBody>
      </p:sp>
      <p:pic>
        <p:nvPicPr>
          <p:cNvPr id="10" name="Picture 9" descr="A building with a pond in front of it&#10;&#10;Description automatically generated">
            <a:extLst>
              <a:ext uri="{FF2B5EF4-FFF2-40B4-BE49-F238E27FC236}">
                <a16:creationId xmlns:a16="http://schemas.microsoft.com/office/drawing/2014/main" id="{3557913F-B23A-4731-3556-E91380DF7167}"/>
              </a:ext>
            </a:extLst>
          </p:cNvPr>
          <p:cNvPicPr>
            <a:picLocks noChangeAspect="1"/>
          </p:cNvPicPr>
          <p:nvPr/>
        </p:nvPicPr>
        <p:blipFill rotWithShape="1">
          <a:blip r:embed="rId3">
            <a:extLst>
              <a:ext uri="{28A0092B-C50C-407E-A947-70E740481C1C}">
                <a14:useLocalDpi xmlns:a14="http://schemas.microsoft.com/office/drawing/2010/main" val="0"/>
              </a:ext>
            </a:extLst>
          </a:blip>
          <a:srcRect l="23176" t="16907" r="11158" b="17281"/>
          <a:stretch/>
        </p:blipFill>
        <p:spPr>
          <a:xfrm>
            <a:off x="5376143" y="816120"/>
            <a:ext cx="4628444" cy="2607734"/>
          </a:xfrm>
          <a:prstGeom prst="rect">
            <a:avLst/>
          </a:prstGeom>
        </p:spPr>
      </p:pic>
      <p:sp>
        <p:nvSpPr>
          <p:cNvPr id="12" name="TextBox 11">
            <a:extLst>
              <a:ext uri="{FF2B5EF4-FFF2-40B4-BE49-F238E27FC236}">
                <a16:creationId xmlns:a16="http://schemas.microsoft.com/office/drawing/2014/main" id="{3F18950B-EA91-AD4A-C615-418A692BB3C1}"/>
              </a:ext>
            </a:extLst>
          </p:cNvPr>
          <p:cNvSpPr txBox="1"/>
          <p:nvPr/>
        </p:nvSpPr>
        <p:spPr>
          <a:xfrm>
            <a:off x="75413" y="3532045"/>
            <a:ext cx="9853758" cy="1446550"/>
          </a:xfrm>
          <a:prstGeom prst="rect">
            <a:avLst/>
          </a:prstGeom>
          <a:noFill/>
        </p:spPr>
        <p:txBody>
          <a:bodyPr wrap="square">
            <a:spAutoFit/>
          </a:bodyPr>
          <a:lstStyle/>
          <a:p>
            <a:r>
              <a:rPr lang="en-US" sz="2200" dirty="0"/>
              <a:t>fell in 1867, Nijo Castle was used as an imperial palace for a while before being donated to the city and opened up to the public as a historic site. Its palace buildings are arguably the best-surviving examples of castle palace architecture of Japan's feudal era, and the castle was designated a UNESCO World Heritage Site in 1994.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B5399C82-00AB-719D-9540-B5CCCDA500A1}"/>
              </a:ext>
            </a:extLst>
          </p:cNvPr>
          <p:cNvSpPr>
            <a:spLocks noGrp="1"/>
          </p:cNvSpPr>
          <p:nvPr>
            <p:ph type="sldNum" sz="quarter" idx="12"/>
          </p:nvPr>
        </p:nvSpPr>
        <p:spPr/>
        <p:txBody>
          <a:bodyPr/>
          <a:lstStyle/>
          <a:p>
            <a:pPr lvl="0"/>
            <a:fld id="{6673F94B-AADF-477E-AB5E-32039594264B}" type="slidenum">
              <a:rPr/>
              <a:t>12</a:t>
            </a:fld>
            <a:endParaRPr lang="en-US"/>
          </a:p>
        </p:txBody>
      </p:sp>
      <p:sp>
        <p:nvSpPr>
          <p:cNvPr id="2" name="Title 1">
            <a:extLst>
              <a:ext uri="{FF2B5EF4-FFF2-40B4-BE49-F238E27FC236}">
                <a16:creationId xmlns:a16="http://schemas.microsoft.com/office/drawing/2014/main" id="{A117650A-E13A-6A3A-42F1-17AFD42E8AA0}"/>
              </a:ext>
            </a:extLst>
          </p:cNvPr>
          <p:cNvSpPr txBox="1">
            <a:spLocks noGrp="1"/>
          </p:cNvSpPr>
          <p:nvPr>
            <p:ph type="title" idx="4294967295"/>
          </p:nvPr>
        </p:nvSpPr>
        <p:spPr>
          <a:xfrm>
            <a:off x="360000" y="21960"/>
            <a:ext cx="9360000" cy="794160"/>
          </a:xfrm>
        </p:spPr>
        <p:txBody>
          <a:bodyPr vert="horz"/>
          <a:lstStyle/>
          <a:p>
            <a:r>
              <a:rPr lang="en-US" sz="4400" b="1" dirty="0">
                <a:solidFill>
                  <a:schemeClr val="tx1"/>
                </a:solidFill>
              </a:rPr>
              <a:t>Kyoto Railway Museum</a:t>
            </a:r>
          </a:p>
        </p:txBody>
      </p:sp>
      <p:pic>
        <p:nvPicPr>
          <p:cNvPr id="4" name="Picture 3" descr="A train in a building&#10;&#10;Description automatically generated">
            <a:extLst>
              <a:ext uri="{FF2B5EF4-FFF2-40B4-BE49-F238E27FC236}">
                <a16:creationId xmlns:a16="http://schemas.microsoft.com/office/drawing/2014/main" id="{6BFB037B-46DD-3484-C417-EEC2D3394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47" y="1894788"/>
            <a:ext cx="5499072" cy="3091370"/>
          </a:xfrm>
          <a:prstGeom prst="rect">
            <a:avLst/>
          </a:prstGeom>
        </p:spPr>
      </p:pic>
      <p:sp>
        <p:nvSpPr>
          <p:cNvPr id="8" name="TextBox 7">
            <a:extLst>
              <a:ext uri="{FF2B5EF4-FFF2-40B4-BE49-F238E27FC236}">
                <a16:creationId xmlns:a16="http://schemas.microsoft.com/office/drawing/2014/main" id="{A8FA8467-8FFC-F85E-5E51-FCA2F25F1803}"/>
              </a:ext>
            </a:extLst>
          </p:cNvPr>
          <p:cNvSpPr txBox="1"/>
          <p:nvPr/>
        </p:nvSpPr>
        <p:spPr>
          <a:xfrm>
            <a:off x="207390" y="816120"/>
            <a:ext cx="9777188" cy="1107996"/>
          </a:xfrm>
          <a:prstGeom prst="rect">
            <a:avLst/>
          </a:prstGeom>
          <a:noFill/>
        </p:spPr>
        <p:txBody>
          <a:bodyPr wrap="square">
            <a:spAutoFit/>
          </a:bodyPr>
          <a:lstStyle/>
          <a:p>
            <a:r>
              <a:rPr lang="en-US" sz="2200" dirty="0"/>
              <a:t>The Kyoto Railway Museum was opened in 2016 by JR West on the former site of the </a:t>
            </a:r>
            <a:r>
              <a:rPr lang="en-US" sz="2200" dirty="0" err="1"/>
              <a:t>Umekoji</a:t>
            </a:r>
            <a:r>
              <a:rPr lang="en-US" sz="2200" dirty="0"/>
              <a:t> Train and Locomotive Museum, about a twenty-minute walk west of Kyoto Station. It is one of Japan's three great railway museums alongside JR East's</a:t>
            </a:r>
          </a:p>
        </p:txBody>
      </p:sp>
      <p:sp>
        <p:nvSpPr>
          <p:cNvPr id="10" name="TextBox 9">
            <a:extLst>
              <a:ext uri="{FF2B5EF4-FFF2-40B4-BE49-F238E27FC236}">
                <a16:creationId xmlns:a16="http://schemas.microsoft.com/office/drawing/2014/main" id="{1DD57788-14FB-9DA2-A0DB-223EBB0A598B}"/>
              </a:ext>
            </a:extLst>
          </p:cNvPr>
          <p:cNvSpPr txBox="1"/>
          <p:nvPr/>
        </p:nvSpPr>
        <p:spPr>
          <a:xfrm>
            <a:off x="5659327" y="1810567"/>
            <a:ext cx="4166772" cy="2800767"/>
          </a:xfrm>
          <a:prstGeom prst="rect">
            <a:avLst/>
          </a:prstGeom>
          <a:noFill/>
        </p:spPr>
        <p:txBody>
          <a:bodyPr wrap="square">
            <a:spAutoFit/>
          </a:bodyPr>
          <a:lstStyle/>
          <a:p>
            <a:r>
              <a:rPr lang="en-US" sz="2200" dirty="0"/>
              <a:t>Railway Museum in Saitama and JR Central's SCMAGLEV and Railway Park in Nagoya. Covering three floors on a 30,000 square meter site, the museum exhibits over 50 retired trains, from steam locomotives to more recent electric trains and Shinkansen. </a:t>
            </a:r>
          </a:p>
        </p:txBody>
      </p:sp>
      <p:graphicFrame>
        <p:nvGraphicFramePr>
          <p:cNvPr id="11" name="Table 10">
            <a:extLst>
              <a:ext uri="{FF2B5EF4-FFF2-40B4-BE49-F238E27FC236}">
                <a16:creationId xmlns:a16="http://schemas.microsoft.com/office/drawing/2014/main" id="{5440B8E1-DDAC-EE44-393A-91BDCE8ABBA2}"/>
              </a:ext>
            </a:extLst>
          </p:cNvPr>
          <p:cNvGraphicFramePr>
            <a:graphicFrameLocks noGrp="1"/>
          </p:cNvGraphicFramePr>
          <p:nvPr>
            <p:extLst>
              <p:ext uri="{D42A27DB-BD31-4B8C-83A1-F6EECF244321}">
                <p14:modId xmlns:p14="http://schemas.microsoft.com/office/powerpoint/2010/main" val="2050760243"/>
              </p:ext>
            </p:extLst>
          </p:nvPr>
        </p:nvGraphicFramePr>
        <p:xfrm>
          <a:off x="5684359" y="4430598"/>
          <a:ext cx="4396266" cy="762628"/>
        </p:xfrm>
        <a:graphic>
          <a:graphicData uri="http://schemas.openxmlformats.org/drawingml/2006/table">
            <a:tbl>
              <a:tblPr/>
              <a:tblGrid>
                <a:gridCol w="4396266">
                  <a:extLst>
                    <a:ext uri="{9D8B030D-6E8A-4147-A177-3AD203B41FA5}">
                      <a16:colId xmlns:a16="http://schemas.microsoft.com/office/drawing/2014/main" val="2760115525"/>
                    </a:ext>
                  </a:extLst>
                </a:gridCol>
              </a:tblGrid>
              <a:tr h="762628">
                <a:tc>
                  <a:txBody>
                    <a:bodyPr/>
                    <a:lstStyle/>
                    <a:p>
                      <a:pPr algn="ctr"/>
                      <a:r>
                        <a:rPr lang="en-US" dirty="0"/>
                        <a:t>General admission 1500 Yen</a:t>
                      </a:r>
                    </a:p>
                  </a:txBody>
                  <a:tcPr anchor="ctr">
                    <a:lnL>
                      <a:noFill/>
                    </a:lnL>
                    <a:lnR>
                      <a:noFill/>
                    </a:lnR>
                    <a:lnT>
                      <a:noFill/>
                    </a:lnT>
                    <a:lnB>
                      <a:noFill/>
                    </a:lnB>
                  </a:tcPr>
                </a:tc>
                <a:extLst>
                  <a:ext uri="{0D108BD9-81ED-4DB2-BD59-A6C34878D82A}">
                    <a16:rowId xmlns:a16="http://schemas.microsoft.com/office/drawing/2014/main" val="283927659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7650A-E13A-6A3A-42F1-17AFD42E8AA0}"/>
              </a:ext>
            </a:extLst>
          </p:cNvPr>
          <p:cNvSpPr txBox="1">
            <a:spLocks noGrp="1"/>
          </p:cNvSpPr>
          <p:nvPr>
            <p:ph type="title" idx="4294967295"/>
          </p:nvPr>
        </p:nvSpPr>
        <p:spPr>
          <a:xfrm>
            <a:off x="360000" y="21960"/>
            <a:ext cx="9360000" cy="794160"/>
          </a:xfrm>
        </p:spPr>
        <p:txBody>
          <a:bodyPr vert="horz"/>
          <a:lstStyle/>
          <a:p>
            <a:r>
              <a:rPr lang="en-US" sz="4400" b="1" dirty="0">
                <a:solidFill>
                  <a:schemeClr val="tx1"/>
                </a:solidFill>
              </a:rPr>
              <a:t>Nishiki Market</a:t>
            </a:r>
          </a:p>
        </p:txBody>
      </p:sp>
      <p:pic>
        <p:nvPicPr>
          <p:cNvPr id="6" name="Picture 5" descr="A group of people in a market&#10;&#10;Description automatically generated">
            <a:extLst>
              <a:ext uri="{FF2B5EF4-FFF2-40B4-BE49-F238E27FC236}">
                <a16:creationId xmlns:a16="http://schemas.microsoft.com/office/drawing/2014/main" id="{E37C695E-0F94-7E3B-F74E-8F3E0CEBD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4534" y="816120"/>
            <a:ext cx="4725983" cy="2656769"/>
          </a:xfrm>
          <a:prstGeom prst="rect">
            <a:avLst/>
          </a:prstGeom>
        </p:spPr>
      </p:pic>
      <p:sp>
        <p:nvSpPr>
          <p:cNvPr id="12" name="TextBox 11">
            <a:extLst>
              <a:ext uri="{FF2B5EF4-FFF2-40B4-BE49-F238E27FC236}">
                <a16:creationId xmlns:a16="http://schemas.microsoft.com/office/drawing/2014/main" id="{F64AE66F-D73F-57CA-AB6F-DB80D3A11DD3}"/>
              </a:ext>
            </a:extLst>
          </p:cNvPr>
          <p:cNvSpPr txBox="1"/>
          <p:nvPr/>
        </p:nvSpPr>
        <p:spPr>
          <a:xfrm>
            <a:off x="75415" y="816120"/>
            <a:ext cx="5129120" cy="2800767"/>
          </a:xfrm>
          <a:prstGeom prst="rect">
            <a:avLst/>
          </a:prstGeom>
          <a:noFill/>
        </p:spPr>
        <p:txBody>
          <a:bodyPr wrap="square">
            <a:spAutoFit/>
          </a:bodyPr>
          <a:lstStyle/>
          <a:p>
            <a:r>
              <a:rPr lang="en-US" sz="2200" dirty="0">
                <a:latin typeface="+mj-lt"/>
              </a:rPr>
              <a:t>Nishiki Market (Nishiki Ichiba) is a narrow, five-block-long shopping street lined by more than one hundred shops and restaurants. Known as "Kyoto's Kitchen", this lively retail market specializes in all things related, like fresh seafood, produce, knives and cookware, and is a great place to find seasonal foods and Kyoto</a:t>
            </a:r>
          </a:p>
        </p:txBody>
      </p:sp>
      <p:sp>
        <p:nvSpPr>
          <p:cNvPr id="14" name="TextBox 13">
            <a:extLst>
              <a:ext uri="{FF2B5EF4-FFF2-40B4-BE49-F238E27FC236}">
                <a16:creationId xmlns:a16="http://schemas.microsoft.com/office/drawing/2014/main" id="{36C17AEC-05BE-5F28-A97F-C4C74C0A5247}"/>
              </a:ext>
            </a:extLst>
          </p:cNvPr>
          <p:cNvSpPr txBox="1"/>
          <p:nvPr/>
        </p:nvSpPr>
        <p:spPr>
          <a:xfrm>
            <a:off x="74692" y="3472889"/>
            <a:ext cx="9780409" cy="1446550"/>
          </a:xfrm>
          <a:prstGeom prst="rect">
            <a:avLst/>
          </a:prstGeom>
          <a:noFill/>
        </p:spPr>
        <p:txBody>
          <a:bodyPr wrap="square">
            <a:spAutoFit/>
          </a:bodyPr>
          <a:lstStyle/>
          <a:p>
            <a:r>
              <a:rPr lang="en-US" sz="2200" dirty="0">
                <a:latin typeface="+mj-lt"/>
              </a:rPr>
              <a:t>specialties, such as Japanese sweets, pickles, dried seafood, and sushi. Nishiki Market has a pleasant but busy atmosphere that is inviting to those who want to explore the variety of culinary delights that Kyoto is famous for. The stores range from small narrow stalls to larger two-story shops. Most specialize in a particular type of food.</a:t>
            </a:r>
          </a:p>
        </p:txBody>
      </p:sp>
    </p:spTree>
    <p:extLst>
      <p:ext uri="{BB962C8B-B14F-4D97-AF65-F5344CB8AC3E}">
        <p14:creationId xmlns:p14="http://schemas.microsoft.com/office/powerpoint/2010/main" val="7811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B5399C82-00AB-719D-9540-B5CCCDA500A1}"/>
              </a:ext>
            </a:extLst>
          </p:cNvPr>
          <p:cNvSpPr>
            <a:spLocks noGrp="1"/>
          </p:cNvSpPr>
          <p:nvPr>
            <p:ph type="sldNum" sz="quarter" idx="12"/>
          </p:nvPr>
        </p:nvSpPr>
        <p:spPr/>
        <p:txBody>
          <a:bodyPr/>
          <a:lstStyle/>
          <a:p>
            <a:pPr lvl="0"/>
            <a:fld id="{6673F94B-AADF-477E-AB5E-32039594264B}" type="slidenum">
              <a:rPr/>
              <a:t>14</a:t>
            </a:fld>
            <a:endParaRPr lang="en-US"/>
          </a:p>
        </p:txBody>
      </p:sp>
      <p:sp>
        <p:nvSpPr>
          <p:cNvPr id="2" name="Title 1">
            <a:extLst>
              <a:ext uri="{FF2B5EF4-FFF2-40B4-BE49-F238E27FC236}">
                <a16:creationId xmlns:a16="http://schemas.microsoft.com/office/drawing/2014/main" id="{A117650A-E13A-6A3A-42F1-17AFD42E8AA0}"/>
              </a:ext>
            </a:extLst>
          </p:cNvPr>
          <p:cNvSpPr txBox="1">
            <a:spLocks noGrp="1"/>
          </p:cNvSpPr>
          <p:nvPr>
            <p:ph type="title" idx="4294967295"/>
          </p:nvPr>
        </p:nvSpPr>
        <p:spPr>
          <a:xfrm>
            <a:off x="360000" y="-16540"/>
            <a:ext cx="9360000" cy="794160"/>
          </a:xfrm>
        </p:spPr>
        <p:txBody>
          <a:bodyPr vert="horz"/>
          <a:lstStyle/>
          <a:p>
            <a:r>
              <a:rPr lang="en-US" sz="4400" b="1" dirty="0">
                <a:solidFill>
                  <a:schemeClr val="tx1"/>
                </a:solidFill>
              </a:rPr>
              <a:t>Kyoto Imperial Palace</a:t>
            </a:r>
          </a:p>
        </p:txBody>
      </p:sp>
      <p:graphicFrame>
        <p:nvGraphicFramePr>
          <p:cNvPr id="11" name="Table 10">
            <a:extLst>
              <a:ext uri="{FF2B5EF4-FFF2-40B4-BE49-F238E27FC236}">
                <a16:creationId xmlns:a16="http://schemas.microsoft.com/office/drawing/2014/main" id="{5440B8E1-DDAC-EE44-393A-91BDCE8ABBA2}"/>
              </a:ext>
            </a:extLst>
          </p:cNvPr>
          <p:cNvGraphicFramePr>
            <a:graphicFrameLocks noGrp="1"/>
          </p:cNvGraphicFramePr>
          <p:nvPr>
            <p:extLst>
              <p:ext uri="{D42A27DB-BD31-4B8C-83A1-F6EECF244321}">
                <p14:modId xmlns:p14="http://schemas.microsoft.com/office/powerpoint/2010/main" val="3692278831"/>
              </p:ext>
            </p:extLst>
          </p:nvPr>
        </p:nvGraphicFramePr>
        <p:xfrm>
          <a:off x="4895583" y="4873360"/>
          <a:ext cx="4396266" cy="762628"/>
        </p:xfrm>
        <a:graphic>
          <a:graphicData uri="http://schemas.openxmlformats.org/drawingml/2006/table">
            <a:tbl>
              <a:tblPr/>
              <a:tblGrid>
                <a:gridCol w="4396266">
                  <a:extLst>
                    <a:ext uri="{9D8B030D-6E8A-4147-A177-3AD203B41FA5}">
                      <a16:colId xmlns:a16="http://schemas.microsoft.com/office/drawing/2014/main" val="2760115525"/>
                    </a:ext>
                  </a:extLst>
                </a:gridCol>
              </a:tblGrid>
              <a:tr h="762628">
                <a:tc>
                  <a:txBody>
                    <a:bodyPr/>
                    <a:lstStyle/>
                    <a:p>
                      <a:pPr algn="ctr"/>
                      <a:r>
                        <a:rPr lang="en-US" dirty="0"/>
                        <a:t>Admission is Free</a:t>
                      </a:r>
                    </a:p>
                  </a:txBody>
                  <a:tcPr anchor="ctr">
                    <a:lnL>
                      <a:noFill/>
                    </a:lnL>
                    <a:lnR>
                      <a:noFill/>
                    </a:lnR>
                    <a:lnT>
                      <a:noFill/>
                    </a:lnT>
                    <a:lnB>
                      <a:noFill/>
                    </a:lnB>
                  </a:tcPr>
                </a:tc>
                <a:extLst>
                  <a:ext uri="{0D108BD9-81ED-4DB2-BD59-A6C34878D82A}">
                    <a16:rowId xmlns:a16="http://schemas.microsoft.com/office/drawing/2014/main" val="2839276592"/>
                  </a:ext>
                </a:extLst>
              </a:tr>
            </a:tbl>
          </a:graphicData>
        </a:graphic>
      </p:graphicFrame>
      <p:sp>
        <p:nvSpPr>
          <p:cNvPr id="4" name="TextBox 3">
            <a:extLst>
              <a:ext uri="{FF2B5EF4-FFF2-40B4-BE49-F238E27FC236}">
                <a16:creationId xmlns:a16="http://schemas.microsoft.com/office/drawing/2014/main" id="{327B0695-97DC-9F0E-F551-03D8D4A0CC94}"/>
              </a:ext>
            </a:extLst>
          </p:cNvPr>
          <p:cNvSpPr txBox="1"/>
          <p:nvPr/>
        </p:nvSpPr>
        <p:spPr>
          <a:xfrm>
            <a:off x="94267" y="729770"/>
            <a:ext cx="10005211" cy="1938992"/>
          </a:xfrm>
          <a:prstGeom prst="rect">
            <a:avLst/>
          </a:prstGeom>
          <a:noFill/>
        </p:spPr>
        <p:txBody>
          <a:bodyPr wrap="square">
            <a:spAutoFit/>
          </a:bodyPr>
          <a:lstStyle/>
          <a:p>
            <a:r>
              <a:rPr lang="en-US" sz="2400" dirty="0"/>
              <a:t>The Kyoto Imperial Palace used to be the residence of Japan's Imperial Family until 1868, when the emperor and capital were moved from Kyoto to Tokyo. It is located in the spacious </a:t>
            </a:r>
            <a:r>
              <a:rPr lang="en-US" sz="2400" b="1" dirty="0"/>
              <a:t>Kyoto Imperial Park</a:t>
            </a:r>
            <a:r>
              <a:rPr lang="en-US" sz="2400" dirty="0"/>
              <a:t> an attractive park in the center of the city that also encompasses the Sento Imperial Palace, which served retired emperors, and a few other attractions.</a:t>
            </a:r>
          </a:p>
        </p:txBody>
      </p:sp>
      <p:pic>
        <p:nvPicPr>
          <p:cNvPr id="8" name="Picture 7" descr="A building with a roof&#10;&#10;Description automatically generated with medium confidence">
            <a:extLst>
              <a:ext uri="{FF2B5EF4-FFF2-40B4-BE49-F238E27FC236}">
                <a16:creationId xmlns:a16="http://schemas.microsoft.com/office/drawing/2014/main" id="{C534EAB0-5D42-F44C-2B51-C585154C306F}"/>
              </a:ext>
            </a:extLst>
          </p:cNvPr>
          <p:cNvPicPr>
            <a:picLocks noChangeAspect="1"/>
          </p:cNvPicPr>
          <p:nvPr/>
        </p:nvPicPr>
        <p:blipFill rotWithShape="1">
          <a:blip r:embed="rId3">
            <a:extLst>
              <a:ext uri="{28A0092B-C50C-407E-A947-70E740481C1C}">
                <a14:useLocalDpi xmlns:a14="http://schemas.microsoft.com/office/drawing/2010/main" val="0"/>
              </a:ext>
            </a:extLst>
          </a:blip>
          <a:srcRect l="21422" t="23171" r="20266" b="16639"/>
          <a:stretch/>
        </p:blipFill>
        <p:spPr>
          <a:xfrm>
            <a:off x="141403" y="2577620"/>
            <a:ext cx="4110087" cy="2384982"/>
          </a:xfrm>
          <a:prstGeom prst="rect">
            <a:avLst/>
          </a:prstGeom>
        </p:spPr>
      </p:pic>
      <p:sp>
        <p:nvSpPr>
          <p:cNvPr id="10" name="TextBox 9">
            <a:extLst>
              <a:ext uri="{FF2B5EF4-FFF2-40B4-BE49-F238E27FC236}">
                <a16:creationId xmlns:a16="http://schemas.microsoft.com/office/drawing/2014/main" id="{E413489D-DF5B-21C6-AFA1-6513A7924C60}"/>
              </a:ext>
            </a:extLst>
          </p:cNvPr>
          <p:cNvSpPr txBox="1"/>
          <p:nvPr/>
        </p:nvSpPr>
        <p:spPr>
          <a:xfrm>
            <a:off x="4396266" y="2536784"/>
            <a:ext cx="5542956" cy="2246769"/>
          </a:xfrm>
          <a:prstGeom prst="rect">
            <a:avLst/>
          </a:prstGeom>
          <a:noFill/>
        </p:spPr>
        <p:txBody>
          <a:bodyPr wrap="square">
            <a:spAutoFit/>
          </a:bodyPr>
          <a:lstStyle/>
          <a:p>
            <a:r>
              <a:rPr lang="en-US" sz="2000" dirty="0"/>
              <a:t>The 1300-meter-long and 700-meter-wide park also serves as recreational space for both tourists and residents, featuring attractive, broad gravel paths, lawns, and tree groves. A pretty group of weeping cherry trees stands beside </a:t>
            </a:r>
            <a:r>
              <a:rPr lang="en-US" sz="2000" dirty="0" err="1"/>
              <a:t>Konoe</a:t>
            </a:r>
            <a:r>
              <a:rPr lang="en-US" sz="2000" dirty="0"/>
              <a:t> Pond in the park's northwestern corner and is usually in bloom for two to three weeks from late March to mid-April.</a:t>
            </a:r>
          </a:p>
        </p:txBody>
      </p:sp>
    </p:spTree>
    <p:extLst>
      <p:ext uri="{BB962C8B-B14F-4D97-AF65-F5344CB8AC3E}">
        <p14:creationId xmlns:p14="http://schemas.microsoft.com/office/powerpoint/2010/main" val="2997180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B5399C82-00AB-719D-9540-B5CCCDA500A1}"/>
              </a:ext>
            </a:extLst>
          </p:cNvPr>
          <p:cNvSpPr>
            <a:spLocks noGrp="1"/>
          </p:cNvSpPr>
          <p:nvPr>
            <p:ph type="sldNum" sz="quarter" idx="12"/>
          </p:nvPr>
        </p:nvSpPr>
        <p:spPr/>
        <p:txBody>
          <a:bodyPr/>
          <a:lstStyle/>
          <a:p>
            <a:pPr lvl="0"/>
            <a:fld id="{6673F94B-AADF-477E-AB5E-32039594264B}" type="slidenum">
              <a:rPr/>
              <a:t>15</a:t>
            </a:fld>
            <a:endParaRPr lang="en-US"/>
          </a:p>
        </p:txBody>
      </p:sp>
      <p:sp>
        <p:nvSpPr>
          <p:cNvPr id="2" name="Title 1">
            <a:extLst>
              <a:ext uri="{FF2B5EF4-FFF2-40B4-BE49-F238E27FC236}">
                <a16:creationId xmlns:a16="http://schemas.microsoft.com/office/drawing/2014/main" id="{A117650A-E13A-6A3A-42F1-17AFD42E8AA0}"/>
              </a:ext>
            </a:extLst>
          </p:cNvPr>
          <p:cNvSpPr txBox="1">
            <a:spLocks noGrp="1"/>
          </p:cNvSpPr>
          <p:nvPr>
            <p:ph type="title" idx="4294967295"/>
          </p:nvPr>
        </p:nvSpPr>
        <p:spPr>
          <a:xfrm>
            <a:off x="360000" y="21960"/>
            <a:ext cx="9360000" cy="794160"/>
          </a:xfrm>
        </p:spPr>
        <p:txBody>
          <a:bodyPr vert="horz"/>
          <a:lstStyle/>
          <a:p>
            <a:r>
              <a:rPr lang="en-US" sz="4400" b="1" dirty="0">
                <a:solidFill>
                  <a:schemeClr val="tx1"/>
                </a:solidFill>
              </a:rPr>
              <a:t>Pontocho</a:t>
            </a:r>
          </a:p>
        </p:txBody>
      </p:sp>
      <p:sp>
        <p:nvSpPr>
          <p:cNvPr id="4" name="TextBox 3">
            <a:extLst>
              <a:ext uri="{FF2B5EF4-FFF2-40B4-BE49-F238E27FC236}">
                <a16:creationId xmlns:a16="http://schemas.microsoft.com/office/drawing/2014/main" id="{F5CB3D59-0920-C7F3-78CD-36E11376D720}"/>
              </a:ext>
            </a:extLst>
          </p:cNvPr>
          <p:cNvSpPr txBox="1"/>
          <p:nvPr/>
        </p:nvSpPr>
        <p:spPr>
          <a:xfrm>
            <a:off x="3025307" y="891536"/>
            <a:ext cx="7055318" cy="3970318"/>
          </a:xfrm>
          <a:prstGeom prst="rect">
            <a:avLst/>
          </a:prstGeom>
          <a:noFill/>
        </p:spPr>
        <p:txBody>
          <a:bodyPr wrap="square">
            <a:spAutoFit/>
          </a:bodyPr>
          <a:lstStyle/>
          <a:p>
            <a:r>
              <a:rPr lang="en-US" dirty="0"/>
              <a:t>Pontocho is one of Kyoto's most atmospheric dining areas. It is a narrow alley running from Shijo-</a:t>
            </a:r>
            <a:r>
              <a:rPr lang="en-US" dirty="0" err="1"/>
              <a:t>dori</a:t>
            </a:r>
            <a:r>
              <a:rPr lang="en-US" dirty="0"/>
              <a:t> to Sanjo-</a:t>
            </a:r>
            <a:r>
              <a:rPr lang="en-US" dirty="0" err="1"/>
              <a:t>dori</a:t>
            </a:r>
            <a:r>
              <a:rPr lang="en-US" dirty="0"/>
              <a:t>, one block west of Kamogawa River. The alley is packed with restaurants on both sides offering a wide range of dining options from inexpensive yakitori to traditional and modern Kyoto cuisine, foreign cuisine, and highly exclusive establishments that require the right connections and a fat wallet.</a:t>
            </a:r>
          </a:p>
          <a:p>
            <a:r>
              <a:rPr lang="en-US" dirty="0"/>
              <a:t>Business hours and closing days of the restaurants, bars and shops along Pontocho vary by establishment, but most places are usually open from around 17:00 to 23:00. Some also open for lunch. Many establishments offer English menus.</a:t>
            </a:r>
          </a:p>
          <a:p>
            <a:r>
              <a:rPr lang="en-US" dirty="0"/>
              <a:t>The closest bus stop to Pontocho is Shijo Kawaramachi, which is served by numerous bus lines, including lines 17 and 205 from Kyoto Station. The closest train stations are Kyoto-</a:t>
            </a:r>
            <a:r>
              <a:rPr lang="en-US" dirty="0" err="1"/>
              <a:t>Kawaramachi</a:t>
            </a:r>
            <a:r>
              <a:rPr lang="en-US" dirty="0"/>
              <a:t> Station on the Hankyu Line and Shijo Station on the Keihan Line.</a:t>
            </a:r>
          </a:p>
        </p:txBody>
      </p:sp>
      <p:pic>
        <p:nvPicPr>
          <p:cNvPr id="8" name="Picture 7" descr="A narrow street with buildings and red lanterns&#10;&#10;Description automatically generated">
            <a:extLst>
              <a:ext uri="{FF2B5EF4-FFF2-40B4-BE49-F238E27FC236}">
                <a16:creationId xmlns:a16="http://schemas.microsoft.com/office/drawing/2014/main" id="{ED9A7550-3E51-B9A3-8B41-CC195B883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74" y="948098"/>
            <a:ext cx="2898017" cy="3869002"/>
          </a:xfrm>
          <a:prstGeom prst="rect">
            <a:avLst/>
          </a:prstGeom>
        </p:spPr>
      </p:pic>
    </p:spTree>
    <p:extLst>
      <p:ext uri="{BB962C8B-B14F-4D97-AF65-F5344CB8AC3E}">
        <p14:creationId xmlns:p14="http://schemas.microsoft.com/office/powerpoint/2010/main" val="1274012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0301"/>
            <a:ext cx="10080625" cy="830997"/>
          </a:xfrm>
          <a:prstGeom prst="rect">
            <a:avLst/>
          </a:prstGeom>
          <a:noFill/>
        </p:spPr>
        <p:txBody>
          <a:bodyPr wrap="square">
            <a:spAutoFit/>
          </a:bodyPr>
          <a:lstStyle/>
          <a:p>
            <a:pPr algn="ctr"/>
            <a:r>
              <a:rPr lang="en-US" sz="4800" b="1" dirty="0"/>
              <a:t>Kyoto </a:t>
            </a:r>
            <a:r>
              <a:rPr lang="en-US" altLang="en-US" sz="4800" b="1" dirty="0"/>
              <a:t>Michelin Star Restaurants</a:t>
            </a:r>
            <a:endParaRPr lang="en-US" sz="4800" dirty="0"/>
          </a:p>
        </p:txBody>
      </p:sp>
      <p:sp>
        <p:nvSpPr>
          <p:cNvPr id="5" name="TextBox 4">
            <a:extLst>
              <a:ext uri="{FF2B5EF4-FFF2-40B4-BE49-F238E27FC236}">
                <a16:creationId xmlns:a16="http://schemas.microsoft.com/office/drawing/2014/main" id="{A1623D5B-EABF-0232-D585-C0172154D290}"/>
              </a:ext>
            </a:extLst>
          </p:cNvPr>
          <p:cNvSpPr txBox="1"/>
          <p:nvPr/>
        </p:nvSpPr>
        <p:spPr>
          <a:xfrm>
            <a:off x="77822" y="817540"/>
            <a:ext cx="6926294" cy="4339650"/>
          </a:xfrm>
          <a:prstGeom prst="rect">
            <a:avLst/>
          </a:prstGeom>
          <a:noFill/>
        </p:spPr>
        <p:txBody>
          <a:bodyPr wrap="square">
            <a:spAutoFit/>
          </a:bodyPr>
          <a:lstStyle/>
          <a:p>
            <a:pPr>
              <a:buClrTx/>
              <a:buFontTx/>
              <a:buNone/>
            </a:pPr>
            <a:r>
              <a:rPr lang="en-US" sz="1800" b="1" dirty="0"/>
              <a:t>Kyoto </a:t>
            </a:r>
            <a:r>
              <a:rPr lang="en-US" altLang="en-US" dirty="0"/>
              <a:t>has many Michelin-star restaurants. Many of us on the ship are foodies, so naturally, we’re always on the hunt to eat at the most exclusive spots anytime we travel.</a:t>
            </a:r>
          </a:p>
          <a:p>
            <a:pPr>
              <a:buClrTx/>
              <a:buFontTx/>
              <a:buNone/>
            </a:pPr>
            <a:r>
              <a:rPr lang="en-US" altLang="en-US" dirty="0"/>
              <a:t>Here are a few of the Michelin Star Restaurants to consider. </a:t>
            </a:r>
          </a:p>
          <a:p>
            <a:r>
              <a:rPr lang="en-US" b="1" dirty="0" err="1"/>
              <a:t>Ection</a:t>
            </a:r>
            <a:r>
              <a:rPr lang="en-US" b="1" dirty="0"/>
              <a:t> D’or </a:t>
            </a:r>
            <a:r>
              <a:rPr lang="en-US" dirty="0"/>
              <a:t>84-1 Okazaki </a:t>
            </a:r>
            <a:r>
              <a:rPr lang="en-US" dirty="0" err="1"/>
              <a:t>Nishitennocho</a:t>
            </a:r>
            <a:r>
              <a:rPr lang="en-US" dirty="0"/>
              <a:t>, Sakyo-</a:t>
            </a:r>
            <a:r>
              <a:rPr lang="en-US" dirty="0" err="1"/>
              <a:t>ku</a:t>
            </a:r>
            <a:r>
              <a:rPr lang="en-US" dirty="0"/>
              <a:t>, Kyoto, ¥ · Chicken</a:t>
            </a:r>
          </a:p>
          <a:p>
            <a:r>
              <a:rPr lang="en-US" b="1" dirty="0"/>
              <a:t>Ramen </a:t>
            </a:r>
            <a:r>
              <a:rPr lang="en-US" b="1" dirty="0" err="1"/>
              <a:t>Touhichi</a:t>
            </a:r>
            <a:r>
              <a:rPr lang="en-US" b="1" dirty="0"/>
              <a:t> - </a:t>
            </a:r>
            <a:r>
              <a:rPr lang="en-US" dirty="0"/>
              <a:t>8-6 </a:t>
            </a:r>
            <a:r>
              <a:rPr lang="en-US" dirty="0" err="1"/>
              <a:t>Yamabana</a:t>
            </a:r>
            <a:r>
              <a:rPr lang="en-US" dirty="0"/>
              <a:t> </a:t>
            </a:r>
            <a:r>
              <a:rPr lang="en-US" dirty="0" err="1"/>
              <a:t>Itchodacho</a:t>
            </a:r>
            <a:r>
              <a:rPr lang="en-US" dirty="0"/>
              <a:t>, Sakyo-</a:t>
            </a:r>
            <a:r>
              <a:rPr lang="en-US" dirty="0" err="1"/>
              <a:t>ku</a:t>
            </a:r>
            <a:r>
              <a:rPr lang="en-US" dirty="0"/>
              <a:t>, Kyoto, ¥ · Ramen </a:t>
            </a:r>
          </a:p>
          <a:p>
            <a:r>
              <a:rPr lang="en-US" b="1" dirty="0" err="1"/>
              <a:t>Ortensia</a:t>
            </a:r>
            <a:r>
              <a:rPr lang="en-US" b="1" dirty="0"/>
              <a:t> - </a:t>
            </a:r>
            <a:r>
              <a:rPr lang="en-US" dirty="0"/>
              <a:t>274 </a:t>
            </a:r>
            <a:r>
              <a:rPr lang="en-US" dirty="0" err="1"/>
              <a:t>Demizucho</a:t>
            </a:r>
            <a:r>
              <a:rPr lang="en-US" dirty="0"/>
              <a:t>, Kamigyo-</a:t>
            </a:r>
            <a:r>
              <a:rPr lang="en-US" dirty="0" err="1"/>
              <a:t>ku</a:t>
            </a:r>
            <a:r>
              <a:rPr lang="en-US" dirty="0"/>
              <a:t>, Kyoto, ¥¥ · Italian </a:t>
            </a:r>
          </a:p>
          <a:p>
            <a:r>
              <a:rPr lang="en-US" b="1" dirty="0" err="1"/>
              <a:t>Sambongi</a:t>
            </a:r>
            <a:r>
              <a:rPr lang="en-US" b="1" dirty="0"/>
              <a:t> </a:t>
            </a:r>
            <a:r>
              <a:rPr lang="en-US" b="1" dirty="0" err="1"/>
              <a:t>Shoten</a:t>
            </a:r>
            <a:r>
              <a:rPr lang="en-US" b="1" dirty="0"/>
              <a:t> - </a:t>
            </a:r>
            <a:r>
              <a:rPr lang="en-US" dirty="0"/>
              <a:t>478 </a:t>
            </a:r>
            <a:r>
              <a:rPr lang="en-US" dirty="0" err="1"/>
              <a:t>Shincho</a:t>
            </a:r>
            <a:r>
              <a:rPr lang="en-US" dirty="0"/>
              <a:t>, Kamigyo-</a:t>
            </a:r>
            <a:r>
              <a:rPr lang="en-US" dirty="0" err="1"/>
              <a:t>ku</a:t>
            </a:r>
            <a:r>
              <a:rPr lang="en-US" dirty="0"/>
              <a:t>, Kyoto, ¥¥ · Izakaya </a:t>
            </a:r>
          </a:p>
          <a:p>
            <a:r>
              <a:rPr lang="en-US" b="1" dirty="0"/>
              <a:t>Reine des </a:t>
            </a:r>
            <a:r>
              <a:rPr lang="en-US" b="1" dirty="0" err="1"/>
              <a:t>prés</a:t>
            </a:r>
            <a:r>
              <a:rPr lang="en-US" b="1" dirty="0"/>
              <a:t> - </a:t>
            </a:r>
            <a:r>
              <a:rPr lang="en-US" dirty="0"/>
              <a:t>537-1 </a:t>
            </a:r>
            <a:r>
              <a:rPr lang="en-US" dirty="0" err="1"/>
              <a:t>Komanocho</a:t>
            </a:r>
            <a:r>
              <a:rPr lang="en-US" dirty="0"/>
              <a:t>, Kamigyo-</a:t>
            </a:r>
            <a:r>
              <a:rPr lang="en-US" dirty="0" err="1"/>
              <a:t>ku</a:t>
            </a:r>
            <a:r>
              <a:rPr lang="en-US" dirty="0"/>
              <a:t>, Kyoto, ¥¥¥ · French </a:t>
            </a:r>
          </a:p>
          <a:p>
            <a:r>
              <a:rPr lang="en-US" b="1" dirty="0" err="1"/>
              <a:t>Kyoboshi</a:t>
            </a:r>
            <a:r>
              <a:rPr lang="en-US" b="1" dirty="0"/>
              <a:t> - </a:t>
            </a:r>
            <a:r>
              <a:rPr lang="en-US" dirty="0"/>
              <a:t>347-92 </a:t>
            </a:r>
            <a:r>
              <a:rPr lang="en-US" dirty="0" err="1"/>
              <a:t>Giommachi</a:t>
            </a:r>
            <a:r>
              <a:rPr lang="en-US" dirty="0"/>
              <a:t> Kitagawa, Kyoto, ¥¥¥ · Tempura </a:t>
            </a:r>
          </a:p>
          <a:p>
            <a:r>
              <a:rPr lang="en-US" b="1" dirty="0"/>
              <a:t>LURRA˚-</a:t>
            </a:r>
            <a:r>
              <a:rPr lang="en-US" dirty="0"/>
              <a:t>396 </a:t>
            </a:r>
            <a:r>
              <a:rPr lang="en-US" dirty="0" err="1"/>
              <a:t>Sekisenincho</a:t>
            </a:r>
            <a:r>
              <a:rPr lang="en-US" dirty="0"/>
              <a:t>, Higashiyama-</a:t>
            </a:r>
            <a:r>
              <a:rPr lang="en-US" dirty="0" err="1"/>
              <a:t>ku</a:t>
            </a:r>
            <a:r>
              <a:rPr lang="en-US" dirty="0"/>
              <a:t>, Kyoto, ¥¥¥¥ · Innovative </a:t>
            </a:r>
          </a:p>
          <a:p>
            <a:r>
              <a:rPr lang="en-US" b="1" dirty="0" err="1"/>
              <a:t>Kodaiji</a:t>
            </a:r>
            <a:r>
              <a:rPr lang="en-US" b="1" dirty="0"/>
              <a:t> </a:t>
            </a:r>
            <a:r>
              <a:rPr lang="en-US" b="1" dirty="0" err="1"/>
              <a:t>Wakuden</a:t>
            </a:r>
            <a:r>
              <a:rPr lang="en-US" b="1" dirty="0"/>
              <a:t> - </a:t>
            </a:r>
            <a:r>
              <a:rPr lang="en-US" dirty="0"/>
              <a:t>512 </a:t>
            </a:r>
            <a:r>
              <a:rPr lang="en-US" dirty="0" err="1"/>
              <a:t>Washiocho</a:t>
            </a:r>
            <a:r>
              <a:rPr lang="en-US" dirty="0"/>
              <a:t>, Kyoto, ¥¥¥¥ · Japanese </a:t>
            </a:r>
            <a:endParaRPr lang="en-US" altLang="en-US" dirty="0"/>
          </a:p>
          <a:p>
            <a:pPr>
              <a:buClrTx/>
              <a:buFontTx/>
              <a:buNone/>
            </a:pPr>
            <a:r>
              <a:rPr lang="en-US" altLang="en-US" dirty="0"/>
              <a:t>For those of you that just like good food, you can’t go wrong just about anywhere you go in Kyoto.</a:t>
            </a:r>
          </a:p>
          <a:p>
            <a:pPr algn="ctr">
              <a:buClrTx/>
              <a:buFontTx/>
              <a:buNone/>
            </a:pPr>
            <a:r>
              <a:rPr lang="en-US" altLang="en-US" sz="2400" b="1" dirty="0"/>
              <a:t>GOOD EATING</a:t>
            </a:r>
            <a:endParaRPr 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A table with wine glasses and napkins&#10;&#10;Description automatically generated">
            <a:extLst>
              <a:ext uri="{FF2B5EF4-FFF2-40B4-BE49-F238E27FC236}">
                <a16:creationId xmlns:a16="http://schemas.microsoft.com/office/drawing/2014/main" id="{69AF1C88-1586-CECF-D5B7-A89743B86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8572" y="922674"/>
            <a:ext cx="3212053" cy="3847289"/>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17</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p:txBody>
          <a:bodyPr vert="horz"/>
          <a:lstStyle/>
          <a:p>
            <a:pPr lvl="0" rtl="0"/>
            <a:r>
              <a:rPr lang="en-US" b="1" dirty="0">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p:txBody>
          <a:bodyPr vert="horz"/>
          <a:lstStyle/>
          <a:p>
            <a:pPr lvl="0" rtl="0"/>
            <a:r>
              <a:rPr lang="en-US" sz="2800" b="1" dirty="0">
                <a:solidFill>
                  <a:schemeClr val="tx1"/>
                </a:solidFill>
              </a:rPr>
              <a:t>Kyoto </a:t>
            </a:r>
            <a:r>
              <a:rPr lang="en-US" sz="2800" dirty="0">
                <a:solidFill>
                  <a:schemeClr val="tx1"/>
                </a:solidFill>
                <a:latin typeface="Alef" pitchFamily="18"/>
                <a:cs typeface="Alef" pitchFamily="2"/>
              </a:rPr>
              <a:t>is a beautiful City with a rich history and numerous attractions. Whether you're looking for stunning beaches, historic sites, or unique attractions, </a:t>
            </a:r>
            <a:r>
              <a:rPr lang="en-US" sz="2800" dirty="0">
                <a:solidFill>
                  <a:schemeClr val="tx1"/>
                </a:solidFill>
              </a:rPr>
              <a:t>Kyoto</a:t>
            </a:r>
            <a:r>
              <a:rPr lang="en-US" sz="2800" dirty="0">
                <a:solidFill>
                  <a:schemeClr val="tx1"/>
                </a:solidFill>
                <a:latin typeface="Alef" pitchFamily="18"/>
                <a:cs typeface="Alef" pitchFamily="2"/>
              </a:rPr>
              <a:t> has something for everyone.</a:t>
            </a:r>
          </a:p>
          <a:p>
            <a:pPr lvl="0" rtl="0">
              <a:lnSpc>
                <a:spcPct val="115000"/>
              </a:lnSpc>
              <a:spcBef>
                <a:spcPts val="0"/>
              </a:spcBef>
              <a:spcAft>
                <a:spcPts val="1236"/>
              </a:spcAft>
            </a:pPr>
            <a:r>
              <a:rPr lang="en-US" sz="2800" dirty="0">
                <a:solidFill>
                  <a:schemeClr val="tx1"/>
                </a:solidFill>
                <a:latin typeface="Alef" pitchFamily="18"/>
                <a:cs typeface="Alef" pitchFamily="2"/>
              </a:rPr>
              <a:t>I hope this presentation will help when we visit </a:t>
            </a:r>
            <a:r>
              <a:rPr lang="en-US" sz="2800" dirty="0">
                <a:solidFill>
                  <a:schemeClr val="tx1"/>
                </a:solidFill>
              </a:rPr>
              <a:t>Kyoto</a:t>
            </a:r>
            <a:r>
              <a:rPr lang="en-US" sz="2800" dirty="0">
                <a:solidFill>
                  <a:schemeClr val="tx1"/>
                </a:solidFill>
                <a:latin typeface="Alef" pitchFamily="18"/>
                <a:cs typeface="Alef" pitchFamily="2"/>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Segoe UI" pitchFamily="34"/>
              <a:cs typeface="Segoe UI" pitchFamily="34"/>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Segoe UI" pitchFamily="34"/>
                <a:cs typeface="Segoe UI" pitchFamily="34"/>
              </a:rPr>
              <a:t>Have a great visit in </a:t>
            </a:r>
            <a:r>
              <a:rPr lang="en-US" sz="2400" b="1" dirty="0"/>
              <a:t>Kyoto</a:t>
            </a:r>
            <a:r>
              <a:rPr lang="en-US" sz="2400" b="1" dirty="0">
                <a:latin typeface="Segoe UI" pitchFamily="34"/>
                <a:cs typeface="Segoe UI" pitchFamily="34"/>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1100409"/>
          </a:xfrm>
        </p:spPr>
        <p:txBody>
          <a:bodyPr/>
          <a:lstStyle/>
          <a:p>
            <a:r>
              <a:rPr lang="en-US" b="1" dirty="0">
                <a:solidFill>
                  <a:schemeClr val="tx1"/>
                </a:solidFill>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410786"/>
            <a:ext cx="9631679" cy="5670949"/>
          </a:xfrm>
        </p:spPr>
        <p:txBody>
          <a:bodyPr/>
          <a:lstStyle/>
          <a:p>
            <a:pPr algn="l">
              <a:buFont typeface="Wingdings" panose="05000000000000000000" pitchFamily="2" charset="2"/>
              <a:buChar char=""/>
            </a:pPr>
            <a:r>
              <a:rPr lang="en-US" altLang="en-US" b="1" dirty="0">
                <a:solidFill>
                  <a:schemeClr val="tx1"/>
                </a:solidFill>
              </a:rPr>
              <a:t>My Port Philosophy</a:t>
            </a:r>
            <a:endParaRPr lang="en-US" altLang="en-US" b="1" i="1" dirty="0">
              <a:solidFill>
                <a:schemeClr val="tx1"/>
              </a:solidFill>
            </a:endParaRPr>
          </a:p>
          <a:p>
            <a:pPr algn="l">
              <a:buFont typeface="Wingdings" panose="05000000000000000000" pitchFamily="2" charset="2"/>
              <a:buChar char=""/>
            </a:pPr>
            <a:r>
              <a:rPr lang="en-US" altLang="en-US" b="1" dirty="0">
                <a:solidFill>
                  <a:schemeClr val="tx1"/>
                </a:solidFill>
              </a:rPr>
              <a:t>Don’t Miss the Ship</a:t>
            </a:r>
          </a:p>
          <a:p>
            <a:pPr algn="l">
              <a:buFont typeface="Wingdings" panose="05000000000000000000" pitchFamily="2" charset="2"/>
              <a:buChar char=""/>
            </a:pPr>
            <a:r>
              <a:rPr lang="en-US" altLang="en-US" b="1" dirty="0">
                <a:solidFill>
                  <a:schemeClr val="tx1"/>
                </a:solidFill>
              </a:rPr>
              <a:t>Money</a:t>
            </a:r>
          </a:p>
          <a:p>
            <a:pPr algn="l">
              <a:buFont typeface="Wingdings" panose="05000000000000000000" pitchFamily="2" charset="2"/>
              <a:buChar char=""/>
            </a:pPr>
            <a:r>
              <a:rPr lang="en-US" altLang="en-US" b="1" dirty="0">
                <a:solidFill>
                  <a:schemeClr val="tx1"/>
                </a:solidFill>
              </a:rPr>
              <a:t>About </a:t>
            </a:r>
            <a:r>
              <a:rPr lang="en-US" sz="2000" b="1" dirty="0"/>
              <a:t>Kyoto, Japan </a:t>
            </a:r>
          </a:p>
          <a:p>
            <a:pPr algn="l">
              <a:buFont typeface="Wingdings" panose="05000000000000000000" pitchFamily="2" charset="2"/>
              <a:buChar char=""/>
            </a:pPr>
            <a:r>
              <a:rPr lang="en-US" sz="2000" b="1" dirty="0"/>
              <a:t>History of Kyoto</a:t>
            </a:r>
          </a:p>
          <a:p>
            <a:pPr algn="l">
              <a:buFont typeface="Wingdings" panose="05000000000000000000" pitchFamily="2" charset="2"/>
              <a:buChar char=""/>
            </a:pPr>
            <a:r>
              <a:rPr lang="en-US" sz="2000" b="1" dirty="0"/>
              <a:t>Transportation</a:t>
            </a:r>
          </a:p>
          <a:p>
            <a:pPr algn="l">
              <a:buFont typeface="Wingdings" panose="05000000000000000000" pitchFamily="2" charset="2"/>
              <a:buChar char=""/>
            </a:pPr>
            <a:r>
              <a:rPr lang="en-US" altLang="en-US" b="1" dirty="0">
                <a:solidFill>
                  <a:schemeClr val="tx1"/>
                </a:solidFill>
              </a:rPr>
              <a:t>Points of Interest</a:t>
            </a:r>
          </a:p>
          <a:p>
            <a:pPr algn="l">
              <a:buFont typeface="Wingdings" panose="05000000000000000000" pitchFamily="2" charset="2"/>
              <a:buChar char=""/>
            </a:pPr>
            <a:r>
              <a:rPr lang="en-US" altLang="en-US" b="1" dirty="0">
                <a:solidFill>
                  <a:schemeClr val="tx1"/>
                </a:solidFill>
              </a:rPr>
              <a:t>Places to see or at least consider</a:t>
            </a:r>
          </a:p>
          <a:p>
            <a:pPr algn="l">
              <a:buFont typeface="Wingdings" panose="05000000000000000000" pitchFamily="2" charset="2"/>
              <a:buChar char=""/>
            </a:pPr>
            <a:r>
              <a:rPr lang="en-US" altLang="en-US" b="1" dirty="0">
                <a:solidFill>
                  <a:schemeClr val="tx1"/>
                </a:solidFill>
              </a:rPr>
              <a:t>A few restaurant recommendations</a:t>
            </a:r>
          </a:p>
          <a:p>
            <a:pPr algn="l">
              <a:buFont typeface="Wingdings" panose="05000000000000000000" pitchFamily="2" charset="2"/>
              <a:buChar char=""/>
            </a:pPr>
            <a:r>
              <a:rPr lang="en-US" altLang="en-US"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50919"/>
            <a:ext cx="10080625" cy="681982"/>
          </a:xfrm>
        </p:spPr>
        <p:txBody>
          <a:bodyPr vert="horz" wrap="square">
            <a:spAutoFit/>
          </a:bodyPr>
          <a:lstStyle/>
          <a:p>
            <a:pPr lvl="0" algn="ctr" rtl="0"/>
            <a:r>
              <a:rPr lang="en-US" sz="4000" dirty="0">
                <a:solidFill>
                  <a:srgbClr val="000000"/>
                </a:solidFill>
                <a:latin typeface="Alef" pitchFamily="18"/>
                <a:cs typeface="Alef" pitchFamily="2"/>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a:solidFill>
                  <a:srgbClr val="000000"/>
                </a:solidFill>
                <a:latin typeface="Times New Roman" panose="02020603050405020304" pitchFamily="18" charset="0"/>
              </a:rPr>
              <a:t>The </a:t>
            </a:r>
            <a:r>
              <a:rPr lang="en-US" altLang="en-US" sz="2400" dirty="0">
                <a:solidFill>
                  <a:srgbClr val="000000"/>
                </a:solidFill>
                <a:latin typeface="Times New Roman" panose="02020603050405020304" pitchFamily="18" charset="0"/>
              </a:rPr>
              <a:t>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962179"/>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a:t>
            </a:r>
            <a:br>
              <a:rPr lang="en-US" altLang="en-US" sz="1800" dirty="0"/>
            </a:br>
            <a:r>
              <a:rPr lang="en-US" altLang="en-US" sz="1800" dirty="0"/>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00164"/>
            <a:ext cx="10080624" cy="841290"/>
          </a:xfrm>
          <a:prstGeom prst="rect">
            <a:avLst/>
          </a:prstGeom>
          <a:noFill/>
        </p:spPr>
        <p:txBody>
          <a:bodyPr wrap="square">
            <a:spAutoFit/>
          </a:bodyPr>
          <a:lstStyle/>
          <a:p>
            <a:pPr algn="ctr"/>
            <a:r>
              <a:rPr lang="en-US" altLang="en-US" sz="4800" b="1" dirty="0"/>
              <a:t>Don’t Miss the Ship</a:t>
            </a:r>
            <a:endParaRPr lang="en-US" sz="4800" b="1" dirty="0"/>
          </a:p>
        </p:txBody>
      </p:sp>
      <p:pic>
        <p:nvPicPr>
          <p:cNvPr id="2" name="Picture 1" descr="A cruise ship in the water&#10;&#10;Description automatically generated">
            <a:extLst>
              <a:ext uri="{FF2B5EF4-FFF2-40B4-BE49-F238E27FC236}">
                <a16:creationId xmlns:a16="http://schemas.microsoft.com/office/drawing/2014/main" id="{43E646D1-C06F-6D65-35FC-102BE32310DA}"/>
              </a:ext>
            </a:extLst>
          </p:cNvPr>
          <p:cNvPicPr>
            <a:picLocks noChangeAspect="1"/>
          </p:cNvPicPr>
          <p:nvPr/>
        </p:nvPicPr>
        <p:blipFill rotWithShape="1">
          <a:blip r:embed="rId3">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402CF89-707C-5B65-7191-A745F17A2199}"/>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mj-lt"/>
                <a:ea typeface="Times New Roman" pitchFamily="18"/>
                <a:cs typeface="Times New Roman" pitchFamily="18"/>
              </a:rPr>
              <a:t>Money</a:t>
            </a:r>
          </a:p>
        </p:txBody>
      </p:sp>
      <p:pic>
        <p:nvPicPr>
          <p:cNvPr id="4" name="Picture 3">
            <a:extLst>
              <a:ext uri="{FF2B5EF4-FFF2-40B4-BE49-F238E27FC236}">
                <a16:creationId xmlns:a16="http://schemas.microsoft.com/office/drawing/2014/main" id="{DC5BFE20-6071-1102-3658-426C2DA170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8369" y="1982358"/>
            <a:ext cx="5401694" cy="3594582"/>
          </a:xfrm>
          <a:prstGeom prst="rect">
            <a:avLst/>
          </a:prstGeom>
        </p:spPr>
      </p:pic>
      <p:sp>
        <p:nvSpPr>
          <p:cNvPr id="5" name="Freeform: Shape 4">
            <a:extLst>
              <a:ext uri="{FF2B5EF4-FFF2-40B4-BE49-F238E27FC236}">
                <a16:creationId xmlns:a16="http://schemas.microsoft.com/office/drawing/2014/main" id="{6F695F52-8F13-4ECA-3B5C-89238C75F401}"/>
              </a:ext>
            </a:extLst>
          </p:cNvPr>
          <p:cNvSpPr/>
          <p:nvPr/>
        </p:nvSpPr>
        <p:spPr>
          <a:xfrm>
            <a:off x="-1" y="830295"/>
            <a:ext cx="10080625" cy="147181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mj-lt"/>
                <a:ea typeface="Arial" pitchFamily="34"/>
                <a:cs typeface="Arial" pitchFamily="34"/>
              </a:rPr>
              <a:t>The Yen is the official currency of Japan</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mj-lt"/>
                <a:ea typeface="Segoe UI" pitchFamily="34"/>
                <a:cs typeface="Segoe UI" pitchFamily="34"/>
              </a:rPr>
              <a:t>Official Exchange is 100 Yen is 72 cents US</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solidFill>
                  <a:srgbClr val="000000"/>
                </a:solidFill>
                <a:latin typeface="+mj-lt"/>
                <a:ea typeface="Segoe UI" pitchFamily="34"/>
                <a:cs typeface="Segoe UI" pitchFamily="34"/>
              </a:rPr>
              <a:t>Or 142.15 Yen to the US Dollar</a:t>
            </a:r>
            <a:endParaRPr lang="en-US" sz="2400" b="0" i="0" u="none" strike="noStrike" kern="1200" baseline="0" dirty="0">
              <a:ln>
                <a:noFill/>
              </a:ln>
              <a:solidFill>
                <a:srgbClr val="000000"/>
              </a:solidFill>
              <a:latin typeface="+mj-lt"/>
              <a:ea typeface="Segoe UI" pitchFamily="34"/>
              <a:cs typeface="Segoe UI" pitchFamily="34"/>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4">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6</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94629" y="41187"/>
            <a:ext cx="9360000" cy="677108"/>
          </a:xfrm>
        </p:spPr>
        <p:txBody>
          <a:bodyPr vert="horz">
            <a:spAutoFit/>
          </a:bodyPr>
          <a:lstStyle/>
          <a:p>
            <a:pPr lvl="0" rtl="0"/>
            <a:r>
              <a:rPr lang="en-US" sz="4400" b="1" dirty="0">
                <a:solidFill>
                  <a:schemeClr val="tx1"/>
                </a:solidFill>
              </a:rPr>
              <a:t>Kyoto, Japan</a:t>
            </a:r>
            <a:endParaRPr lang="en-US" sz="4400" dirty="0">
              <a:solidFill>
                <a:schemeClr val="tx1"/>
              </a:solidFill>
              <a:latin typeface="Alef" pitchFamily="18"/>
              <a:cs typeface="Alef" pitchFamily="2"/>
            </a:endParaRPr>
          </a:p>
        </p:txBody>
      </p:sp>
      <p:sp>
        <p:nvSpPr>
          <p:cNvPr id="7" name="TextBox 6">
            <a:extLst>
              <a:ext uri="{FF2B5EF4-FFF2-40B4-BE49-F238E27FC236}">
                <a16:creationId xmlns:a16="http://schemas.microsoft.com/office/drawing/2014/main" id="{7900EF10-03BE-FEFA-500B-1EAF51A1B065}"/>
              </a:ext>
            </a:extLst>
          </p:cNvPr>
          <p:cNvSpPr txBox="1"/>
          <p:nvPr/>
        </p:nvSpPr>
        <p:spPr>
          <a:xfrm>
            <a:off x="1" y="671160"/>
            <a:ext cx="3968684" cy="4493538"/>
          </a:xfrm>
          <a:prstGeom prst="rect">
            <a:avLst/>
          </a:prstGeom>
          <a:noFill/>
        </p:spPr>
        <p:txBody>
          <a:bodyPr wrap="square">
            <a:spAutoFit/>
          </a:bodyPr>
          <a:lstStyle/>
          <a:p>
            <a:r>
              <a:rPr lang="en-US" sz="2200" dirty="0"/>
              <a:t>Kyoto, once the capital of Japan, is a city on the island of Honshu. It's famous for its numerous classical Buddhist temples, as well as gardens, imperial palaces, Shinto shrines, and traditional wooden houses. It’s also known for formal traditions such as kaiseki dining, consisting of multiple courses of precise dishes, and geisha, female entertainers often found in the Gion district</a:t>
            </a:r>
          </a:p>
        </p:txBody>
      </p:sp>
      <p:pic>
        <p:nvPicPr>
          <p:cNvPr id="9" name="Picture 8" descr="A group of people standing on a street with buildings and a tower&#10;&#10;Description automatically generated">
            <a:extLst>
              <a:ext uri="{FF2B5EF4-FFF2-40B4-BE49-F238E27FC236}">
                <a16:creationId xmlns:a16="http://schemas.microsoft.com/office/drawing/2014/main" id="{A333C8EC-EFB1-AFF1-3C1C-542999ABC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1776" y="875325"/>
            <a:ext cx="6036905" cy="40266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ABE1108-6423-4E53-85A1-817683043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78765A-4229-F534-7EA6-D45179AE0502}"/>
              </a:ext>
            </a:extLst>
          </p:cNvPr>
          <p:cNvSpPr>
            <a:spLocks noGrp="1"/>
          </p:cNvSpPr>
          <p:nvPr>
            <p:ph type="title"/>
          </p:nvPr>
        </p:nvSpPr>
        <p:spPr>
          <a:xfrm>
            <a:off x="3996337" y="449038"/>
            <a:ext cx="5681063" cy="1385494"/>
          </a:xfrm>
        </p:spPr>
        <p:txBody>
          <a:bodyPr vert="horz" lIns="91440" tIns="45720" rIns="91440" bIns="45720" rtlCol="0" anchor="ctr">
            <a:normAutofit/>
          </a:bodyPr>
          <a:lstStyle/>
          <a:p>
            <a:pPr algn="ctr" rtl="0" hangingPunct="1">
              <a:lnSpc>
                <a:spcPct val="90000"/>
              </a:lnSpc>
              <a:spcBef>
                <a:spcPct val="0"/>
              </a:spcBef>
            </a:pPr>
            <a:r>
              <a:rPr lang="en-US" sz="3300" b="1" kern="1200" dirty="0">
                <a:solidFill>
                  <a:schemeClr val="tx1"/>
                </a:solidFill>
                <a:latin typeface="Calibri "/>
                <a:ea typeface="+mj-ea"/>
                <a:cs typeface="+mj-cs"/>
              </a:rPr>
              <a:t>PASMO, Suica, &amp; ICOCA Cards</a:t>
            </a:r>
          </a:p>
        </p:txBody>
      </p:sp>
      <p:pic>
        <p:nvPicPr>
          <p:cNvPr id="8" name="Picture 7" descr="A green and black logo&#10;&#10;Description automatically generated">
            <a:extLst>
              <a:ext uri="{FF2B5EF4-FFF2-40B4-BE49-F238E27FC236}">
                <a16:creationId xmlns:a16="http://schemas.microsoft.com/office/drawing/2014/main" id="{1226EE7E-02BB-9E10-622F-43150F3582FA}"/>
              </a:ext>
            </a:extLst>
          </p:cNvPr>
          <p:cNvPicPr>
            <a:picLocks noChangeAspect="1"/>
          </p:cNvPicPr>
          <p:nvPr/>
        </p:nvPicPr>
        <p:blipFill rotWithShape="1">
          <a:blip r:embed="rId2"/>
          <a:srcRect t="7884" r="1" b="9077"/>
          <a:stretch/>
        </p:blipFill>
        <p:spPr>
          <a:xfrm>
            <a:off x="20" y="10"/>
            <a:ext cx="3461979" cy="1936741"/>
          </a:xfrm>
          <a:prstGeom prst="rect">
            <a:avLst/>
          </a:prstGeom>
        </p:spPr>
      </p:pic>
      <p:pic>
        <p:nvPicPr>
          <p:cNvPr id="5" name="Picture 4" descr="Pink busses on a white background&#10;&#10;Description automatically generated">
            <a:extLst>
              <a:ext uri="{FF2B5EF4-FFF2-40B4-BE49-F238E27FC236}">
                <a16:creationId xmlns:a16="http://schemas.microsoft.com/office/drawing/2014/main" id="{DD64D143-22B1-2CBA-567E-2392E6720A01}"/>
              </a:ext>
            </a:extLst>
          </p:cNvPr>
          <p:cNvPicPr>
            <a:picLocks noChangeAspect="1"/>
          </p:cNvPicPr>
          <p:nvPr/>
        </p:nvPicPr>
        <p:blipFill rotWithShape="1">
          <a:blip r:embed="rId3">
            <a:extLst>
              <a:ext uri="{28A0092B-C50C-407E-A947-70E740481C1C}">
                <a14:useLocalDpi xmlns:a14="http://schemas.microsoft.com/office/drawing/2010/main" val="0"/>
              </a:ext>
            </a:extLst>
          </a:blip>
          <a:srcRect t="18914" r="1" b="1"/>
          <a:stretch/>
        </p:blipFill>
        <p:spPr>
          <a:xfrm>
            <a:off x="20" y="1936751"/>
            <a:ext cx="3461979" cy="1789573"/>
          </a:xfrm>
          <a:prstGeom prst="rect">
            <a:avLst/>
          </a:prstGeom>
        </p:spPr>
      </p:pic>
      <p:pic>
        <p:nvPicPr>
          <p:cNvPr id="10" name="Picture 9" descr="A blue rectangular sign with white text&#10;&#10;Description automatically generated">
            <a:extLst>
              <a:ext uri="{FF2B5EF4-FFF2-40B4-BE49-F238E27FC236}">
                <a16:creationId xmlns:a16="http://schemas.microsoft.com/office/drawing/2014/main" id="{93D6D100-CDDC-FEFB-09BC-C06CE3805472}"/>
              </a:ext>
            </a:extLst>
          </p:cNvPr>
          <p:cNvPicPr>
            <a:picLocks noChangeAspect="1"/>
          </p:cNvPicPr>
          <p:nvPr/>
        </p:nvPicPr>
        <p:blipFill rotWithShape="1">
          <a:blip r:embed="rId4"/>
          <a:srcRect t="7739" r="-5" b="8163"/>
          <a:stretch/>
        </p:blipFill>
        <p:spPr>
          <a:xfrm>
            <a:off x="20" y="3726324"/>
            <a:ext cx="3461979" cy="1944226"/>
          </a:xfrm>
          <a:prstGeom prst="rect">
            <a:avLst/>
          </a:prstGeom>
        </p:spPr>
      </p:pic>
      <p:sp>
        <p:nvSpPr>
          <p:cNvPr id="4" name="Text Placeholder 3">
            <a:extLst>
              <a:ext uri="{FF2B5EF4-FFF2-40B4-BE49-F238E27FC236}">
                <a16:creationId xmlns:a16="http://schemas.microsoft.com/office/drawing/2014/main" id="{8659CCB1-FF5A-EAE1-E03E-85A8AE292991}"/>
              </a:ext>
            </a:extLst>
          </p:cNvPr>
          <p:cNvSpPr>
            <a:spLocks noGrp="1"/>
          </p:cNvSpPr>
          <p:nvPr>
            <p:ph type="body" sz="quarter" idx="16"/>
          </p:nvPr>
        </p:nvSpPr>
        <p:spPr>
          <a:xfrm>
            <a:off x="3996337" y="1984212"/>
            <a:ext cx="5681063" cy="3089538"/>
          </a:xfrm>
        </p:spPr>
        <p:txBody>
          <a:bodyPr vert="horz" lIns="91440" tIns="45720" rIns="91440" bIns="45720" rtlCol="0">
            <a:normAutofit/>
          </a:bodyPr>
          <a:lstStyle/>
          <a:p>
            <a:pPr indent="-228600" rtl="0" hangingPunct="1">
              <a:lnSpc>
                <a:spcPct val="90000"/>
              </a:lnSpc>
              <a:spcAft>
                <a:spcPts val="496"/>
              </a:spcAft>
            </a:pPr>
            <a:r>
              <a:rPr lang="en-US" sz="1600">
                <a:solidFill>
                  <a:schemeClr val="tx1"/>
                </a:solidFill>
                <a:ea typeface="+mn-ea"/>
                <a:cs typeface="+mn-cs"/>
              </a:rPr>
              <a:t>The PASMO, Suica, and ICOCA Cards are e-money IC cards that can be used for travel and shopping across Japan.</a:t>
            </a:r>
          </a:p>
          <a:p>
            <a:pPr indent="-228600" rtl="0" hangingPunct="1">
              <a:lnSpc>
                <a:spcPct val="90000"/>
              </a:lnSpc>
              <a:spcAft>
                <a:spcPts val="496"/>
              </a:spcAft>
            </a:pPr>
            <a:r>
              <a:rPr lang="en-US" sz="1600">
                <a:solidFill>
                  <a:schemeClr val="tx1"/>
                </a:solidFill>
                <a:ea typeface="+mn-ea"/>
                <a:cs typeface="+mn-cs"/>
              </a:rPr>
              <a:t>Cashless fare payment</a:t>
            </a:r>
          </a:p>
          <a:p>
            <a:pPr indent="-228600" rtl="0" hangingPunct="1">
              <a:lnSpc>
                <a:spcPct val="90000"/>
              </a:lnSpc>
              <a:spcAft>
                <a:spcPts val="496"/>
              </a:spcAft>
            </a:pPr>
            <a:r>
              <a:rPr lang="en-US" sz="1600">
                <a:solidFill>
                  <a:schemeClr val="tx1"/>
                </a:solidFill>
                <a:ea typeface="+mn-ea"/>
                <a:cs typeface="+mn-cs"/>
              </a:rPr>
              <a:t>Use it for shopping</a:t>
            </a:r>
          </a:p>
          <a:p>
            <a:pPr indent="-228600" rtl="0" hangingPunct="1">
              <a:lnSpc>
                <a:spcPct val="90000"/>
              </a:lnSpc>
              <a:spcAft>
                <a:spcPts val="496"/>
              </a:spcAft>
            </a:pPr>
            <a:r>
              <a:rPr lang="en-US" sz="1600">
                <a:solidFill>
                  <a:schemeClr val="tx1"/>
                </a:solidFill>
                <a:ea typeface="+mn-ea"/>
                <a:cs typeface="+mn-cs"/>
              </a:rPr>
              <a:t>No waiting for change</a:t>
            </a:r>
          </a:p>
          <a:p>
            <a:pPr indent="-228600" rtl="0" hangingPunct="1">
              <a:lnSpc>
                <a:spcPct val="90000"/>
              </a:lnSpc>
              <a:spcAft>
                <a:spcPts val="496"/>
              </a:spcAft>
            </a:pPr>
            <a:r>
              <a:rPr lang="en-US" sz="1600">
                <a:solidFill>
                  <a:schemeClr val="tx1"/>
                </a:solidFill>
                <a:ea typeface="+mn-ea"/>
                <a:cs typeface="+mn-cs"/>
              </a:rPr>
              <a:t>Get special privileges</a:t>
            </a:r>
          </a:p>
          <a:p>
            <a:pPr indent="-228600" rtl="0" hangingPunct="1">
              <a:lnSpc>
                <a:spcPct val="90000"/>
              </a:lnSpc>
              <a:spcAft>
                <a:spcPts val="496"/>
              </a:spcAft>
            </a:pPr>
            <a:r>
              <a:rPr lang="en-US" sz="1600">
                <a:solidFill>
                  <a:schemeClr val="tx1"/>
                </a:solidFill>
                <a:ea typeface="+mn-ea"/>
                <a:cs typeface="+mn-cs"/>
              </a:rPr>
              <a:t>Apple phone users can also link with all three cards.</a:t>
            </a:r>
          </a:p>
          <a:p>
            <a:pPr indent="-228600" rtl="0" hangingPunct="1">
              <a:lnSpc>
                <a:spcPct val="90000"/>
              </a:lnSpc>
            </a:pPr>
            <a:r>
              <a:rPr lang="en-US" sz="1600">
                <a:solidFill>
                  <a:schemeClr val="tx1"/>
                </a:solidFill>
                <a:ea typeface="+mn-ea"/>
                <a:cs typeface="+mn-cs"/>
              </a:rPr>
              <a:t>PASMO refunds - If you no longer need your PASMO, it can be refunded. Suica and ICOA cards do not offer refunds.</a:t>
            </a:r>
          </a:p>
        </p:txBody>
      </p:sp>
    </p:spTree>
    <p:extLst>
      <p:ext uri="{BB962C8B-B14F-4D97-AF65-F5344CB8AC3E}">
        <p14:creationId xmlns:p14="http://schemas.microsoft.com/office/powerpoint/2010/main" val="2329516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8</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690839"/>
          </a:xfrm>
        </p:spPr>
        <p:txBody>
          <a:bodyPr vert="horz"/>
          <a:lstStyle/>
          <a:p>
            <a:pPr lvl="0" rtl="0"/>
            <a:r>
              <a:rPr lang="en-US" sz="4000" b="1" dirty="0">
                <a:solidFill>
                  <a:srgbClr val="000000"/>
                </a:solidFill>
                <a:latin typeface="Alef" pitchFamily="18"/>
                <a:cs typeface="Alef" pitchFamily="2"/>
              </a:rPr>
              <a:t>History of Kyoto</a:t>
            </a:r>
          </a:p>
        </p:txBody>
      </p:sp>
      <p:sp>
        <p:nvSpPr>
          <p:cNvPr id="5" name="TextBox 4">
            <a:extLst>
              <a:ext uri="{FF2B5EF4-FFF2-40B4-BE49-F238E27FC236}">
                <a16:creationId xmlns:a16="http://schemas.microsoft.com/office/drawing/2014/main" id="{CA638697-C7C4-6E8E-2074-765FA247F804}"/>
              </a:ext>
            </a:extLst>
          </p:cNvPr>
          <p:cNvSpPr txBox="1"/>
          <p:nvPr/>
        </p:nvSpPr>
        <p:spPr>
          <a:xfrm>
            <a:off x="169681" y="848412"/>
            <a:ext cx="6407513" cy="2585323"/>
          </a:xfrm>
          <a:prstGeom prst="rect">
            <a:avLst/>
          </a:prstGeom>
          <a:noFill/>
        </p:spPr>
        <p:txBody>
          <a:bodyPr wrap="square">
            <a:spAutoFit/>
          </a:bodyPr>
          <a:lstStyle/>
          <a:p>
            <a:r>
              <a:rPr lang="en-US" dirty="0"/>
              <a:t>The history of Kyoto started as early as the eighth century CE when the city became the capital of Japan and home to the imperial court from 794 to 1868. Today, it is the capital of Kyoto Prefecture. Rich in historical sites, relics, and monuments, the city attracts more than 30 million visitors every year. Kyōto translates to “Capital City” but has had numerous names through the centuries—Heian-</a:t>
            </a:r>
            <a:r>
              <a:rPr lang="en-US" dirty="0" err="1"/>
              <a:t>kyō</a:t>
            </a:r>
            <a:r>
              <a:rPr lang="en-US" dirty="0"/>
              <a:t> (“Capital of Peace and Tranquility”), Miyako (“The Capital”), and Saikyō (“Western Capital”)., its name after the Meiji Restoration (1868) when the imperial household moved to</a:t>
            </a:r>
          </a:p>
        </p:txBody>
      </p:sp>
      <p:pic>
        <p:nvPicPr>
          <p:cNvPr id="8" name="Picture 7" descr="A long shot of a bridge&#10;&#10;Description automatically generated">
            <a:extLst>
              <a:ext uri="{FF2B5EF4-FFF2-40B4-BE49-F238E27FC236}">
                <a16:creationId xmlns:a16="http://schemas.microsoft.com/office/drawing/2014/main" id="{5D581CCD-AF67-3D5D-E1C5-3CC9C530E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7194" y="848412"/>
            <a:ext cx="3333750" cy="2228850"/>
          </a:xfrm>
          <a:prstGeom prst="rect">
            <a:avLst/>
          </a:prstGeom>
        </p:spPr>
      </p:pic>
      <p:sp>
        <p:nvSpPr>
          <p:cNvPr id="10" name="TextBox 9">
            <a:extLst>
              <a:ext uri="{FF2B5EF4-FFF2-40B4-BE49-F238E27FC236}">
                <a16:creationId xmlns:a16="http://schemas.microsoft.com/office/drawing/2014/main" id="{8BA7128F-49B4-DA0C-F28E-70622951C948}"/>
              </a:ext>
            </a:extLst>
          </p:cNvPr>
          <p:cNvSpPr txBox="1"/>
          <p:nvPr/>
        </p:nvSpPr>
        <p:spPr>
          <a:xfrm>
            <a:off x="169681" y="3308807"/>
            <a:ext cx="9910944" cy="1754326"/>
          </a:xfrm>
          <a:prstGeom prst="rect">
            <a:avLst/>
          </a:prstGeom>
          <a:noFill/>
        </p:spPr>
        <p:txBody>
          <a:bodyPr wrap="square">
            <a:spAutoFit/>
          </a:bodyPr>
          <a:lstStyle/>
          <a:p>
            <a:r>
              <a:rPr lang="en-US" dirty="0"/>
              <a:t>Tokyo. Kyōto is the center of traditional Japanese culture and of Buddhism, as well as fine textiles and other Japanese products. The deep feeling of the Japanese people for their culture and heritage is represented in their special relationship with Kyōto—all Japanese try to go there at least once in their lives, with almost a third of the country’s population visiting the city annually. Several of the historic temples and gardens of Kyōto were collectively added as a UNESCO World Heritage site in 1994. Area 320 square miles (828 square km). Pop. (2020) 1,463,723.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9</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360000" y="21960"/>
            <a:ext cx="9360000" cy="794160"/>
          </a:xfrm>
        </p:spPr>
        <p:txBody>
          <a:bodyPr vert="horz"/>
          <a:lstStyle/>
          <a:p>
            <a:r>
              <a:rPr lang="en-US" sz="4400" b="1" dirty="0">
                <a:solidFill>
                  <a:schemeClr val="tx1"/>
                </a:solidFill>
                <a:latin typeface="+mj-lt"/>
              </a:rPr>
              <a:t>Transportation Tickets &amp; Passes</a:t>
            </a:r>
          </a:p>
        </p:txBody>
      </p:sp>
      <p:sp>
        <p:nvSpPr>
          <p:cNvPr id="4" name="TextBox 3">
            <a:extLst>
              <a:ext uri="{FF2B5EF4-FFF2-40B4-BE49-F238E27FC236}">
                <a16:creationId xmlns:a16="http://schemas.microsoft.com/office/drawing/2014/main" id="{179BE478-957B-3B55-7745-19C3D4C4CB58}"/>
              </a:ext>
            </a:extLst>
          </p:cNvPr>
          <p:cNvSpPr txBox="1"/>
          <p:nvPr/>
        </p:nvSpPr>
        <p:spPr>
          <a:xfrm>
            <a:off x="103694" y="778413"/>
            <a:ext cx="6317527" cy="4493538"/>
          </a:xfrm>
          <a:prstGeom prst="rect">
            <a:avLst/>
          </a:prstGeom>
          <a:noFill/>
        </p:spPr>
        <p:txBody>
          <a:bodyPr wrap="square">
            <a:spAutoFit/>
          </a:bodyPr>
          <a:lstStyle/>
          <a:p>
            <a:r>
              <a:rPr lang="en-US" sz="2200" b="1" dirty="0">
                <a:latin typeface="+mj-lt"/>
              </a:rPr>
              <a:t>Subway, Bus One-Day Pass</a:t>
            </a:r>
            <a:r>
              <a:rPr lang="en-US" sz="2200" dirty="0">
                <a:latin typeface="+mj-lt"/>
              </a:rPr>
              <a:t> is recommended to get to your destinations. </a:t>
            </a:r>
          </a:p>
          <a:p>
            <a:r>
              <a:rPr lang="en-US" sz="2200" b="1" dirty="0">
                <a:latin typeface="+mj-lt"/>
              </a:rPr>
              <a:t>KANSAI ONE PASS - </a:t>
            </a:r>
            <a:r>
              <a:rPr lang="en-US" sz="2200" dirty="0">
                <a:latin typeface="+mj-lt"/>
              </a:rPr>
              <a:t>This card will let you use all train and bus lines in the Kansai region, which includes cities Kyoto, Osaka, and Kobe.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mj-lt"/>
              </a:rPr>
              <a:t>This pass will let you visit almost all the major sightseeing spots within the city and are more reasonable than buying only the Bus One-Day Pass and Subway One-Day Pass individually.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200" b="0" i="0" u="none" strike="noStrike" cap="none" normalizeH="0" baseline="0" dirty="0">
                <a:ln>
                  <a:noFill/>
                </a:ln>
                <a:solidFill>
                  <a:schemeClr val="tx1"/>
                </a:solidFill>
                <a:effectLst/>
                <a:latin typeface="+mj-lt"/>
              </a:rPr>
              <a:t>Can be used for subways, municipal buses, Kyoto Bus (some routes), Keihan Bus (some routes) and West Japan JR Bus.</a:t>
            </a:r>
          </a:p>
          <a:p>
            <a:endParaRPr lang="en-US" sz="2200" dirty="0">
              <a:latin typeface="+mj-lt"/>
            </a:endParaRPr>
          </a:p>
        </p:txBody>
      </p:sp>
      <p:pic>
        <p:nvPicPr>
          <p:cNvPr id="3074" name="Picture 2">
            <a:extLst>
              <a:ext uri="{FF2B5EF4-FFF2-40B4-BE49-F238E27FC236}">
                <a16:creationId xmlns:a16="http://schemas.microsoft.com/office/drawing/2014/main" id="{4937EE08-B684-D2AB-B3E5-B7B49F8AC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1221" y="828595"/>
            <a:ext cx="3555710" cy="24047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8732FF6-114D-D68A-D463-8FB674887B10}"/>
              </a:ext>
            </a:extLst>
          </p:cNvPr>
          <p:cNvSpPr txBox="1"/>
          <p:nvPr/>
        </p:nvSpPr>
        <p:spPr>
          <a:xfrm>
            <a:off x="6421221" y="3533012"/>
            <a:ext cx="3555710" cy="369332"/>
          </a:xfrm>
          <a:prstGeom prst="rect">
            <a:avLst/>
          </a:prstGeom>
          <a:noFill/>
        </p:spPr>
        <p:txBody>
          <a:bodyPr wrap="square">
            <a:spAutoFit/>
          </a:bodyPr>
          <a:lstStyle/>
          <a:p>
            <a:pPr algn="ctr"/>
            <a:r>
              <a:rPr kumimoji="0" lang="en-US" altLang="en-US" sz="1800" b="0" i="0" u="none" strike="noStrike" cap="none" normalizeH="0" baseline="0" dirty="0">
                <a:ln>
                  <a:noFill/>
                </a:ln>
                <a:solidFill>
                  <a:schemeClr val="tx1"/>
                </a:solidFill>
                <a:effectLst/>
                <a:latin typeface="+mj-lt"/>
              </a:rPr>
              <a:t>Price: 1,100 Yen - Child 550 Yen</a:t>
            </a:r>
            <a:endParaRPr lang="en-US" dirty="0"/>
          </a:p>
        </p:txBody>
      </p:sp>
    </p:spTree>
  </p:cSld>
  <p:clrMapOvr>
    <a:masterClrMapping/>
  </p:clrMapOvr>
</p:sld>
</file>

<file path=ppt/theme/theme1.xml><?xml version="1.0" encoding="utf-8"?>
<a:theme xmlns:a="http://schemas.openxmlformats.org/drawingml/2006/main" name="Blue_Curv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TotalTime>
  <Words>1867</Words>
  <Application>Microsoft Office PowerPoint</Application>
  <PresentationFormat>Custom</PresentationFormat>
  <Paragraphs>122</Paragraphs>
  <Slides>18</Slides>
  <Notes>15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18</vt:i4>
      </vt:variant>
    </vt:vector>
  </HeadingPairs>
  <TitlesOfParts>
    <vt:vector size="31" baseType="lpstr">
      <vt:lpstr>Alef</vt:lpstr>
      <vt:lpstr>Arial</vt:lpstr>
      <vt:lpstr>Calibri</vt:lpstr>
      <vt:lpstr>Calibri </vt:lpstr>
      <vt:lpstr>Calibri Light</vt:lpstr>
      <vt:lpstr>Liberation Sans</vt:lpstr>
      <vt:lpstr>Segoe UI</vt:lpstr>
      <vt:lpstr>Tahoma</vt:lpstr>
      <vt:lpstr>Times New Roman</vt:lpstr>
      <vt:lpstr>Wingdings</vt:lpstr>
      <vt:lpstr>Blue_Curve1</vt:lpstr>
      <vt:lpstr>Default</vt:lpstr>
      <vt:lpstr>Office Theme</vt:lpstr>
      <vt:lpstr>Kyoto, Japan Presented by fellow Cruiser Marc Silver</vt:lpstr>
      <vt:lpstr>What I Will Cover</vt:lpstr>
      <vt:lpstr>My Port Philosophy</vt:lpstr>
      <vt:lpstr>PowerPoint Presentation</vt:lpstr>
      <vt:lpstr>PowerPoint Presentation</vt:lpstr>
      <vt:lpstr>Kyoto, Japan</vt:lpstr>
      <vt:lpstr>PASMO, Suica, &amp; ICOCA Cards</vt:lpstr>
      <vt:lpstr>History of Kyoto</vt:lpstr>
      <vt:lpstr>Transportation Tickets &amp; Passes</vt:lpstr>
      <vt:lpstr>Sento Imperial Palace</vt:lpstr>
      <vt:lpstr>Nijo Castle (Nijojo)</vt:lpstr>
      <vt:lpstr>Kyoto Railway Museum</vt:lpstr>
      <vt:lpstr>Nishiki Market</vt:lpstr>
      <vt:lpstr>Kyoto Imperial Palace</vt:lpstr>
      <vt:lpstr>Pontocho</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95</cp:revision>
  <dcterms:created xsi:type="dcterms:W3CDTF">2023-03-25T21:24:27Z</dcterms:created>
  <dcterms:modified xsi:type="dcterms:W3CDTF">2024-08-22T00:32:44Z</dcterms:modified>
</cp:coreProperties>
</file>