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8"/>
  </p:notesMasterIdLst>
  <p:handoutMasterIdLst>
    <p:handoutMasterId r:id="rId19"/>
  </p:handoutMasterIdLst>
  <p:sldIdLst>
    <p:sldId id="256" r:id="rId2"/>
    <p:sldId id="402" r:id="rId3"/>
    <p:sldId id="257" r:id="rId4"/>
    <p:sldId id="274" r:id="rId5"/>
    <p:sldId id="258" r:id="rId6"/>
    <p:sldId id="276" r:id="rId7"/>
    <p:sldId id="398" r:id="rId8"/>
    <p:sldId id="260" r:id="rId9"/>
    <p:sldId id="277" r:id="rId10"/>
    <p:sldId id="409" r:id="rId11"/>
    <p:sldId id="261" r:id="rId12"/>
    <p:sldId id="404" r:id="rId13"/>
    <p:sldId id="403" r:id="rId14"/>
    <p:sldId id="275" r:id="rId15"/>
    <p:sldId id="271" r:id="rId16"/>
    <p:sldId id="272" r:id="rId17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 Silver" initials="MS" lastIdx="1" clrIdx="0">
    <p:extLst>
      <p:ext uri="{19B8F6BF-5375-455C-9EA6-DF929625EA0E}">
        <p15:presenceInfo xmlns:p15="http://schemas.microsoft.com/office/powerpoint/2012/main" userId="a1dcbf12c91cc601" providerId="Windows Live"/>
      </p:ext>
    </p:extLst>
  </p:cmAuthor>
  <p:cmAuthor id="2" name="Marc Silver" initials="MS [2]" lastIdx="1" clrIdx="1">
    <p:extLst>
      <p:ext uri="{19B8F6BF-5375-455C-9EA6-DF929625EA0E}">
        <p15:presenceInfo xmlns:p15="http://schemas.microsoft.com/office/powerpoint/2012/main" userId="5483e828a1166d9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24" autoAdjust="0"/>
    <p:restoredTop sz="94660"/>
  </p:normalViewPr>
  <p:slideViewPr>
    <p:cSldViewPr snapToGrid="0">
      <p:cViewPr varScale="1">
        <p:scale>
          <a:sx n="71" d="100"/>
          <a:sy n="71" d="100"/>
        </p:scale>
        <p:origin x="37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13T20:39:23.744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9-21T16:02:28.902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39F00D-CF87-51FD-89F0-D4C3F5AA42C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5B1411-F792-FD30-956C-518C2549BBD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B5D6B-2816-1963-C26B-C0C3F41599A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72E6CA-D268-9FD9-C42F-0B682DD163BB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6BC7ADA-DFBE-401E-AF00-9989DC368517}" type="slidenum">
              <a:t>‹#›</a:t>
            </a:fld>
            <a:endParaRPr lang="en-US" sz="1400" b="0" i="0" u="none" strike="noStrike" kern="1200">
              <a:ln>
                <a:noFill/>
              </a:ln>
              <a:latin typeface="Liberation Sans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80623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F91F3A-037E-367F-0468-1D1071714C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B82B16-C134-FB48-947D-C5D836A793D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D7C70EE-E5A9-DBCC-D10A-DC29EB746A2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81210-3F5D-0090-5E79-F55A7AB54FC3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BD0BC-9848-31EC-9D9C-1486B69FBE7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77F5B-528B-6723-B00E-CBACF0B5A56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83E4DD9-FA1F-4BD7-8BA7-30856CE537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7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FE2D0-4F1F-43AC-F49F-1F34F857EEF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5E56CB-613E-4766-91F2-D219536D8DEE}" type="slidenum">
              <a:t>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0FBBEB-5C7B-F065-30A0-8547D44858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BC031A-6915-1134-B85A-3687C770D75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40456-E615-F826-842B-721433594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C1538-38F1-702B-357A-026DF7C14A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C751BE6-DC3D-4CF3-A2B0-0EE1DCBED16D}" type="slidenum">
              <a:t>13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7F3CF1-0D58-B0C3-9306-5A0E3A58600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5A7436-9BCF-2170-FF54-EF95F1271C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43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83E4DD9-FA1F-4BD7-8BA7-30856CE537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82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F5C99-648B-F76A-17AA-341D6C7D146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BE0B79A-CE09-4C2C-92C6-56A13F72C63C}" type="slidenum">
              <a:t>15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963198-6756-1EE0-8923-F2006D2064A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F66D7B-7A98-EE76-8FCC-2308D63D028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63C15-BB2D-AE62-B0C4-92B213FE2CA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A895C08-5345-4009-837B-DAD019A3512C}" type="slidenum">
              <a:t>16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48092C-EDA5-A6E5-7412-568FD3915C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9484975" y="-13793788"/>
            <a:ext cx="25963563" cy="146065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E8EA30-1035-4F95-5CA2-65783B7EDD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6560" cy="4809600"/>
          </a:xfrm>
        </p:spPr>
        <p:txBody>
          <a:bodyPr vert="horz" anchor="ctr" anchorCtr="0" compatLnSpc="1"/>
          <a:lstStyle/>
          <a:p>
            <a:pPr marL="0" indent="0" algn="l" rtl="0">
              <a:spcBef>
                <a:spcPts val="451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E3658-43E5-8DF0-79CD-C0F7D4C73F0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772D691-5A19-4429-B9B1-B62F7F953808}" type="slidenum">
              <a:t>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C0CEE1-1728-F662-E46B-8A72AA38AE9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2DF995-3521-00FA-F09A-99877A5C370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9502D-C8CB-5668-71CD-5068FEB317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12FA040-8BB8-413C-B6E2-7600B9BD9E96}" type="slidenum">
              <a:t>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636827-B7B5-2233-6B9F-0B2ECE61FD0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369920-3659-B6A4-148E-5D6043FFC9C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480A7-FCC7-8BC8-F0E0-104D2749B8C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62F4EB1-819D-40F3-B558-266660957FB3}" type="slidenum">
              <a:t>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7CA2E9-C72E-9218-BE0F-283FF71967D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18C04F-AF3A-CB74-06FF-E89DD57471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25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59049-40AA-7100-1C9A-6DC417C16EA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BCBCC18-BB58-4B37-A0A1-2C53DC77B106}" type="slidenum">
              <a:t>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7FBEBC-1A40-D8CE-32C7-43B9E17265C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E7E62A-CD5C-66A2-A6B3-44A43EACAA4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59049-40AA-7100-1C9A-6DC417C16EA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BCBCC18-BB58-4B37-A0A1-2C53DC77B106}" type="slidenum">
              <a:t>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7FBEBC-1A40-D8CE-32C7-43B9E17265C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E7E62A-CD5C-66A2-A6B3-44A43EACAA4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71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93EDF-3FCD-CD25-321A-A81417F21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6CF08-688A-1C85-5DC8-FEF2590C14B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BCBCC18-BB58-4B37-A0A1-2C53DC77B106}" type="slidenum">
              <a:t>10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2798BF-BF63-3CA6-58E9-4DFBE7CF75D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B201D7-99DD-2354-E4E5-6A22B9D30F9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05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A2A56-0938-7CF3-C651-83B42A319DD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992865F-D1E0-4EA9-BA6E-5DC83FD5BCC0}" type="slidenum">
              <a:t>11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5063B3-1DDF-DFEA-859B-8C943FD3332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BE0B8D-60AE-1B3A-F8C4-C169295069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B1FFB-B191-CCC0-397E-12758C4C2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E62B2-5932-7243-57A6-61B918EE727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992865F-D1E0-4EA9-BA6E-5DC83FD5BCC0}" type="slidenum">
              <a:t>12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16C1CD-E0FA-BA86-EA0E-B6AEE6C1B30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AF5A6D-78FB-20A0-9803-DECDDBDBAB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3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95A30-96F5-E231-021F-04519B2CF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078" y="928028"/>
            <a:ext cx="7560469" cy="1974191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EB64C-3A77-B894-FCFA-9CD303DDC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78" y="2978352"/>
            <a:ext cx="7560469" cy="1369070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393EC-5824-074B-9F29-7CCF4EBD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F052-3D90-4CE4-908C-6907064C71EA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F668B-B765-FDBB-7220-D5B07484C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36540-BF90-94E2-610C-AA609C0F4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029F-EFA3-47AA-9A42-913B9E868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2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FC470-5E7D-0805-6D53-6C8600856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69E3B-6F23-55FF-1508-26EF21197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CF219-760A-8981-4C1D-6F4BAB9BB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F052-3D90-4CE4-908C-6907064C71EA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E1835-C10C-AA24-F535-7B5F872EA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929C1-39CF-94BE-C559-E043300C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029F-EFA3-47AA-9A42-913B9E868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2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6DB17-B6B0-457A-27C2-2D5EA4DD8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3947" y="301904"/>
            <a:ext cx="2173635" cy="48055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B6891A-923A-FBD0-36EB-A13BD10E2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043" y="301904"/>
            <a:ext cx="6394896" cy="48055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C81CC-A232-DA38-A8FE-5953FD8C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F052-3D90-4CE4-908C-6907064C71EA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16517-1BD9-2636-D781-ABBC2348E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3C1EA-E048-E290-5B06-759394BAE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029F-EFA3-47AA-9A42-913B9E868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75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lit 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C65D0-3E91-45C0-BC6C-CC7BFE58B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2081" y="2835275"/>
            <a:ext cx="2560935" cy="808998"/>
          </a:xfrm>
          <a:prstGeom prst="rect">
            <a:avLst/>
          </a:prstGeom>
        </p:spPr>
        <p:txBody>
          <a:bodyPr anchor="ctr"/>
          <a:lstStyle>
            <a:lvl1pPr algn="l">
              <a:defRPr sz="2646" cap="all" spc="165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9651A5D-2C86-4900-A248-8559E39BDA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080625" cy="169591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331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5F84479-AB5A-4587-BAAF-A05E52224B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5820" y="2360382"/>
            <a:ext cx="3927243" cy="1761170"/>
          </a:xfrm>
          <a:prstGeom prst="rect">
            <a:avLst/>
          </a:prstGeom>
        </p:spPr>
        <p:txBody>
          <a:bodyPr anchor="ctr"/>
          <a:lstStyle>
            <a:lvl1pPr marL="236258" indent="-236258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23" cap="none" spc="41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D8D3253-3A08-4F2F-B6B3-607BBC6B33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786018"/>
            <a:ext cx="10080625" cy="884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331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0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36AF-B153-AAF8-1D63-B3F574DD0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C28C7-3A0C-2EAE-2B13-2FDFF0F4F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A9C2F-6043-AC1B-337C-0F8594BE0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F052-3D90-4CE4-908C-6907064C71EA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BBA8F-908E-6D0F-2BD2-9DA8E612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025B2-E833-4CFF-3693-3F788768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029F-EFA3-47AA-9A42-913B9E868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3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2F2F0-EEA3-887C-2402-90AACD6B0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93" y="1413700"/>
            <a:ext cx="8694539" cy="2358791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58B9D-CC1B-9A75-2872-C72E50E44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793" y="3794807"/>
            <a:ext cx="8694539" cy="1240432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E1E12-42CE-02C5-5031-01217EC3B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F052-3D90-4CE4-908C-6907064C71EA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21C44-083B-F84F-9FD7-D5B95FC40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51D94-D2E6-E821-9CD0-B85F6ACD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029F-EFA3-47AA-9A42-913B9E868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4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F1185-24BA-BA35-D9FC-6E4EEF928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E8118-65FE-467B-84A8-2DA106465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043" y="1509521"/>
            <a:ext cx="4284266" cy="3597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0B2CF-9922-D857-A01E-06ABBECDB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316" y="1509521"/>
            <a:ext cx="4284266" cy="3597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59A2A-6712-7D7A-80CE-0F7B0F1E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F052-3D90-4CE4-908C-6907064C71EA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F8B87-527B-2F1B-B3E5-9E0410E68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EE741-D32A-AAC4-A7A5-4D740D59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029F-EFA3-47AA-9A42-913B9E868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5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A0E5E-FEB6-E0AB-2358-D5C6C1C6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01905"/>
            <a:ext cx="8694539" cy="1096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EB78A-2943-C946-FA58-90E35D965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57" y="1390073"/>
            <a:ext cx="4264576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291E59-2118-391A-5E4C-34710FA42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57" y="2071326"/>
            <a:ext cx="4264576" cy="3046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EDD124-1DE2-6859-6477-CBA8CB63E1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316" y="1390073"/>
            <a:ext cx="4285579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7EC668-BF8D-5F40-B828-0043DC0FAA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316" y="2071326"/>
            <a:ext cx="4285579" cy="3046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D40CCC-DAC9-A2F4-FF1D-1A658424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F052-3D90-4CE4-908C-6907064C71EA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014E77-3D4B-97B2-3EAA-C46C4232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D53B0B-DC43-AD6A-AE3D-642BE82E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029F-EFA3-47AA-9A42-913B9E868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1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3EAF8-48EC-A523-4833-FBFFFF9F1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B3EF46-1C6E-EB70-3D06-9BE4064FF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F052-3D90-4CE4-908C-6907064C71EA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BCEE86-B711-851E-D82C-9AE4D422A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C22CA-E931-F150-584E-69BDF49B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029F-EFA3-47AA-9A42-913B9E868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2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27E064-A233-DEA4-BF56-89DD57489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F052-3D90-4CE4-908C-6907064C71EA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59C757-1A9F-EA3C-4C86-98BB6F266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724D7-1079-6BB5-095C-FF360BF1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029F-EFA3-47AA-9A42-913B9E868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25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F2C33-D1E6-44C7-FB5A-FF00DCB6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E3CEB-F756-9A50-3645-51E9C8279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B29C7-AF9F-14F3-053C-363C5B14F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DE296-915D-CFEC-A8EC-554451F39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F052-3D90-4CE4-908C-6907064C71EA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A6B04-4C40-4D9C-799C-FD32EE35C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4E109-39E2-EF16-4CEA-44176449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029F-EFA3-47AA-9A42-913B9E868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4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FB6C9-723C-0403-7191-9BF5B172A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DEF980-4B9D-5211-20B6-8FCAD4ABD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FD5470-6E18-7465-2F7E-24F5F95F8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18499-0302-6EF2-01AA-AA05E376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F052-3D90-4CE4-908C-6907064C71EA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FE88F-73BC-D66A-DE5A-C033568C3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AA1EA-B565-CF1F-BCED-3B9244D1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029F-EFA3-47AA-9A42-913B9E868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E7E207-7AC0-9A97-65D6-4E6332446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301905"/>
            <a:ext cx="8694539" cy="10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57112-CBB1-8605-521F-4B3CCA25A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1509521"/>
            <a:ext cx="8694539" cy="359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82966-81AA-229C-2697-A5678D6C7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F052-3D90-4CE4-908C-6907064C71EA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E44C8-81D0-1B71-7924-0508067BA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5255760"/>
            <a:ext cx="340221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8312F-6915-7A3A-B664-4BB5ED46C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C029F-EFA3-47AA-9A42-913B9E868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9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ABCA6-6357-C6FD-1712-B1DB1A02B1F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930411"/>
            <a:ext cx="5501771" cy="180972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ctr" rtl="0"/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Komodo Indonesia</a:t>
            </a:r>
            <a:b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</a:t>
            </a:r>
            <a:b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 Silver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703BC2-EAE1-66A1-AC08-744F28C198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r="19613"/>
          <a:stretch>
            <a:fillRect/>
          </a:stretch>
        </p:blipFill>
        <p:spPr bwMode="auto">
          <a:xfrm>
            <a:off x="5501771" y="1171271"/>
            <a:ext cx="4373749" cy="332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09D3BF-EDA6-8E4D-B6A8-B69BF6397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5324A5-8A64-6BF2-E8DB-D45A41911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6"/>
          <a:stretch>
            <a:fillRect/>
          </a:stretch>
        </p:blipFill>
        <p:spPr>
          <a:xfrm>
            <a:off x="0" y="0"/>
            <a:ext cx="10080624" cy="567055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3D12382-0D10-9739-B28A-58982EEFD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0650" y="5219700"/>
            <a:ext cx="2339975" cy="360363"/>
          </a:xfrm>
          <a:prstGeom prst="rect">
            <a:avLst/>
          </a:prstGeom>
        </p:spPr>
        <p:txBody>
          <a:bodyPr/>
          <a:lstStyle/>
          <a:p>
            <a:pPr lvl="0"/>
            <a:fld id="{2A6BFD85-4870-4D28-95E8-EB6D313F6BEA}" type="slidenum">
              <a:rPr/>
              <a:t>10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E096A1-CE1D-E7FF-796D-105E9B8078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42154" y="1399075"/>
            <a:ext cx="1667437" cy="4819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rtl="0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&lt;Cruise Port</a:t>
            </a:r>
          </a:p>
        </p:txBody>
      </p:sp>
    </p:spTree>
    <p:extLst>
      <p:ext uri="{BB962C8B-B14F-4D97-AF65-F5344CB8AC3E}">
        <p14:creationId xmlns:p14="http://schemas.microsoft.com/office/powerpoint/2010/main" val="1758476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19E0461-106C-B196-9081-B78A125B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0650" y="5219700"/>
            <a:ext cx="2339975" cy="360363"/>
          </a:xfrm>
          <a:prstGeom prst="rect">
            <a:avLst/>
          </a:prstGeom>
        </p:spPr>
        <p:txBody>
          <a:bodyPr/>
          <a:lstStyle/>
          <a:p>
            <a:pPr lvl="0"/>
            <a:fld id="{66E7A9FB-6E43-417A-BC0C-ECC01730E3CF}" type="slidenum">
              <a:rPr/>
              <a:t>11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3CE78-51F2-2DC0-F2C7-551B0CA1FE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" y="-42863"/>
            <a:ext cx="10080625" cy="1234646"/>
          </a:xfrm>
          <a:prstGeom prst="rect">
            <a:avLst/>
          </a:prstGeom>
        </p:spPr>
        <p:txBody>
          <a:bodyPr vert="horz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Getting Around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26F611-D044-C361-8A7D-F30EF3FEB9A0}"/>
              </a:ext>
            </a:extLst>
          </p:cNvPr>
          <p:cNvSpPr txBox="1"/>
          <p:nvPr/>
        </p:nvSpPr>
        <p:spPr>
          <a:xfrm>
            <a:off x="5497157" y="1060648"/>
            <a:ext cx="4599417" cy="4318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Cruise ships typically anchor offshore, with tenders bringing passengers to designated landing points.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there, excursions are required, whether trekking with rangers, snorkeling, or visiting nearby islands.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wandering is not possible, as the dragons are wild and potentially dangerous.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07F94B-0A74-6327-F85A-BBF42505D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9" r="4626"/>
          <a:stretch>
            <a:fillRect/>
          </a:stretch>
        </p:blipFill>
        <p:spPr>
          <a:xfrm>
            <a:off x="-1" y="1191783"/>
            <a:ext cx="5497158" cy="44787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F134E0-2878-4973-07A7-DC764BBC4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E9729C4-1EAC-3235-51F8-ACB6112C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0650" y="5219700"/>
            <a:ext cx="2339975" cy="360363"/>
          </a:xfrm>
          <a:prstGeom prst="rect">
            <a:avLst/>
          </a:prstGeom>
        </p:spPr>
        <p:txBody>
          <a:bodyPr/>
          <a:lstStyle/>
          <a:p>
            <a:pPr lvl="0"/>
            <a:fld id="{66E7A9FB-6E43-417A-BC0C-ECC01730E3CF}" type="slidenum">
              <a:rPr/>
              <a:t>12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FC9080-1E8B-27CD-5CFF-E3A58460F0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" y="-42863"/>
            <a:ext cx="10080625" cy="1146834"/>
          </a:xfrm>
          <a:prstGeom prst="rect">
            <a:avLst/>
          </a:prstGeom>
        </p:spPr>
        <p:txBody>
          <a:bodyPr vert="horz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Getting Around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E24815-B97B-3A97-81EB-8C232869B152}"/>
              </a:ext>
            </a:extLst>
          </p:cNvPr>
          <p:cNvSpPr txBox="1"/>
          <p:nvPr/>
        </p:nvSpPr>
        <p:spPr>
          <a:xfrm>
            <a:off x="484095" y="1103971"/>
            <a:ext cx="419548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Walking Tour Option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typical guided walk begins at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ranger station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follows marked trails into the savannah and forested areas where dragons bask or hunt, and loops back for safety.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Short, medium, and long trek options are available, each accompanied by park rangers.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A7F25F-3008-7EA6-A38F-573A4EAED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498" y="1152039"/>
            <a:ext cx="5388125" cy="359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29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BDF6AA-2993-4D56-3D60-CA993314D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E107A4F-1044-1908-6002-192D9CE4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0650" y="5219700"/>
            <a:ext cx="2339975" cy="360363"/>
          </a:xfrm>
          <a:prstGeom prst="rect">
            <a:avLst/>
          </a:prstGeom>
        </p:spPr>
        <p:txBody>
          <a:bodyPr/>
          <a:lstStyle/>
          <a:p>
            <a:pPr lvl="0"/>
            <a:fld id="{E4969A48-D42D-46A9-B6C4-1B83C0ED4970}" type="slidenum">
              <a:rPr/>
              <a:t>13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5A4246-2E68-D27F-060E-CC0C43F807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" y="0"/>
            <a:ext cx="10080625" cy="105424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Highlights for Visitors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CF9ACA9-0A86-638D-0DBD-BEC0840AC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690" y="1159805"/>
            <a:ext cx="913324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Guided Walks to See Komodo Dragons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Rangers lead treks where you can observe the dragons in their natural habitat.</a:t>
            </a:r>
          </a:p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Pink Beach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Relax or snorkel in the crystal-clear waters of one of the world’s few pink beaches.</a:t>
            </a:r>
          </a:p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Marine Life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park is famous for manta rays, turtles, and colorful fish—perfect for divers and snorkelers.</a:t>
            </a:r>
          </a:p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Padar Island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Often included on excursions, this island offers iconic panoramic views of curved bays and beaches.</a:t>
            </a:r>
          </a:p>
        </p:txBody>
      </p:sp>
    </p:spTree>
    <p:extLst>
      <p:ext uri="{BB962C8B-B14F-4D97-AF65-F5344CB8AC3E}">
        <p14:creationId xmlns:p14="http://schemas.microsoft.com/office/powerpoint/2010/main" val="3695818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0B7AF-108B-234A-3C3B-EB5DFC1BFAD6}"/>
              </a:ext>
            </a:extLst>
          </p:cNvPr>
          <p:cNvSpPr txBox="1"/>
          <p:nvPr/>
        </p:nvSpPr>
        <p:spPr>
          <a:xfrm>
            <a:off x="0" y="-43088"/>
            <a:ext cx="100806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and Drink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23D5B-EABF-0232-D585-C0172154D290}"/>
              </a:ext>
            </a:extLst>
          </p:cNvPr>
          <p:cNvSpPr txBox="1"/>
          <p:nvPr/>
        </p:nvSpPr>
        <p:spPr>
          <a:xfrm>
            <a:off x="374650" y="813554"/>
            <a:ext cx="5412964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Komodo itself is sparsely populated, so food and drink are usually arranged as part of organized tours.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Fresh grilled fish, tropical fruit, and Indonesian classics like nasi goreng (fried rice) or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goreng (fried noodles) are common</a:t>
            </a:r>
          </a:p>
          <a:p>
            <a:endParaRPr lang="en-US" sz="2000" b="1" dirty="0"/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pPr>
              <a:buClrTx/>
              <a:buFontTx/>
              <a:buNone/>
            </a:pPr>
            <a:endParaRPr lang="en-US" altLang="en-US" dirty="0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7F0A7285-EE09-7BAA-8F82-BA899CC044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850" y="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707160-A5E2-1AD3-A549-CFCE4481C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14" y="1002216"/>
            <a:ext cx="4281504" cy="321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441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086D33FE-D4AE-086B-7B66-0CF59FBE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5219700"/>
            <a:ext cx="2339975" cy="360363"/>
          </a:xfrm>
          <a:prstGeom prst="rect">
            <a:avLst/>
          </a:prstGeom>
        </p:spPr>
        <p:txBody>
          <a:bodyPr/>
          <a:lstStyle/>
          <a:p>
            <a:pPr lvl="0"/>
            <a:fld id="{641B0343-2E76-4D1F-9B73-45E83B39D474}" type="datetimeFigureOut">
              <a:rPr lang="en-US"/>
              <a:t>1/23/2026</a:t>
            </a:fld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B02FACA-2F71-2773-744E-1B6EF345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0650" y="5219700"/>
            <a:ext cx="2339975" cy="360363"/>
          </a:xfrm>
          <a:prstGeom prst="rect">
            <a:avLst/>
          </a:prstGeom>
        </p:spPr>
        <p:txBody>
          <a:bodyPr/>
          <a:lstStyle/>
          <a:p>
            <a:pPr lvl="0"/>
            <a:fld id="{6B71CB05-FB6A-43F8-9B74-2C507858005B}" type="slidenum">
              <a:rPr/>
              <a:t>15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5AF58A-46D3-3371-BC9B-CC54B67B81A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" y="0"/>
            <a:ext cx="10080626" cy="9681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1C8BD-FEE5-A029-D575-CE83D8B52C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7126" y="1079500"/>
            <a:ext cx="9122484" cy="414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Komodo is a rare chance to step into a prehistoric world.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Whether you come face to face with a dragon, swim above pristine coral reefs, or stand on a hilltop gazing across turquoise bays, this stop is about raw nature at its most unforgettable.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a reminder that the wild still has a place in our modern world.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236"/>
              </a:spcAft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C8EE-4D50-7A5F-002E-598AD2357FFE}"/>
              </a:ext>
            </a:extLst>
          </p:cNvPr>
          <p:cNvSpPr txBox="1">
            <a:spLocks noGrp="1"/>
          </p:cNvSpPr>
          <p:nvPr>
            <p:ph type="title" sz="quarter" idx="4294967295"/>
          </p:nvPr>
        </p:nvSpPr>
        <p:spPr>
          <a:xfrm>
            <a:off x="0" y="503238"/>
            <a:ext cx="10080624" cy="9445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lvl="0" algn="ctr">
              <a:lnSpc>
                <a:spcPct val="100000"/>
              </a:lnSpc>
              <a:spcBef>
                <a:spcPts val="224"/>
              </a:spcBef>
              <a:spcAft>
                <a:spcPts val="224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48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cs typeface="Times New Roman" pitchFamily="18"/>
              </a:rPr>
              <a:t>Thanks For Coming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C8DE5-52DB-F26C-79AF-05DC3E9ABE4F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-1" y="1744663"/>
            <a:ext cx="10080625" cy="35909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rmAutofit/>
          </a:bodyPr>
          <a:lstStyle/>
          <a:p>
            <a:pPr marL="343080" lvl="0" indent="-343080" algn="ctr">
              <a:lnSpc>
                <a:spcPct val="92000"/>
              </a:lnSpc>
              <a:spcBef>
                <a:spcPts val="814"/>
              </a:spcBef>
              <a:spcAft>
                <a:spcPts val="11"/>
              </a:spcAft>
              <a:buNone/>
              <a:tabLst>
                <a:tab pos="343080" algn="l"/>
                <a:tab pos="800280" algn="l"/>
                <a:tab pos="1257480" algn="l"/>
                <a:tab pos="1714679" algn="l"/>
                <a:tab pos="2171880" algn="l"/>
                <a:tab pos="2629080" algn="l"/>
                <a:tab pos="3086279" algn="l"/>
                <a:tab pos="3543480" algn="l"/>
                <a:tab pos="4000680" algn="l"/>
                <a:tab pos="4457880" algn="l"/>
                <a:tab pos="4915080" algn="l"/>
                <a:tab pos="5372280" algn="l"/>
                <a:tab pos="5829479" algn="l"/>
                <a:tab pos="6286680" algn="l"/>
                <a:tab pos="6743879" algn="l"/>
                <a:tab pos="7201080" algn="l"/>
                <a:tab pos="7658280" algn="l"/>
                <a:tab pos="8115480" algn="l"/>
                <a:tab pos="8572680" algn="l"/>
                <a:tab pos="9029880" algn="l"/>
                <a:tab pos="9487080" algn="l"/>
                <a:tab pos="9944280" algn="l"/>
                <a:tab pos="10401480" algn="l"/>
                <a:tab pos="10858680" algn="l"/>
              </a:tabLs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have any more questions, please ask.</a:t>
            </a:r>
          </a:p>
          <a:p>
            <a:pPr marL="343080" lvl="0" indent="-343080" algn="ctr">
              <a:lnSpc>
                <a:spcPct val="92000"/>
              </a:lnSpc>
              <a:spcBef>
                <a:spcPts val="814"/>
              </a:spcBef>
              <a:spcAft>
                <a:spcPts val="11"/>
              </a:spcAft>
              <a:buNone/>
              <a:tabLst>
                <a:tab pos="343080" algn="l"/>
                <a:tab pos="800280" algn="l"/>
                <a:tab pos="1257480" algn="l"/>
                <a:tab pos="1714679" algn="l"/>
                <a:tab pos="2171880" algn="l"/>
                <a:tab pos="2629080" algn="l"/>
                <a:tab pos="3086279" algn="l"/>
                <a:tab pos="3543480" algn="l"/>
                <a:tab pos="4000680" algn="l"/>
                <a:tab pos="4457880" algn="l"/>
                <a:tab pos="4915080" algn="l"/>
                <a:tab pos="5372280" algn="l"/>
                <a:tab pos="5829479" algn="l"/>
                <a:tab pos="6286680" algn="l"/>
                <a:tab pos="6743879" algn="l"/>
                <a:tab pos="7201080" algn="l"/>
                <a:tab pos="7658280" algn="l"/>
                <a:tab pos="8115480" algn="l"/>
                <a:tab pos="8572680" algn="l"/>
                <a:tab pos="9029880" algn="l"/>
                <a:tab pos="9487080" algn="l"/>
                <a:tab pos="9944280" algn="l"/>
                <a:tab pos="10401480" algn="l"/>
                <a:tab pos="10858680" algn="l"/>
              </a:tabLs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will do my best to answer them for you.</a:t>
            </a:r>
          </a:p>
          <a:p>
            <a:pPr marL="343080" lvl="0" indent="-343080" algn="ctr">
              <a:lnSpc>
                <a:spcPct val="92000"/>
              </a:lnSpc>
              <a:spcBef>
                <a:spcPts val="814"/>
              </a:spcBef>
              <a:spcAft>
                <a:spcPts val="11"/>
              </a:spcAft>
              <a:buNone/>
              <a:tabLst>
                <a:tab pos="343080" algn="l"/>
                <a:tab pos="800280" algn="l"/>
                <a:tab pos="1257480" algn="l"/>
                <a:tab pos="1714679" algn="l"/>
                <a:tab pos="2171880" algn="l"/>
                <a:tab pos="2629080" algn="l"/>
                <a:tab pos="3086279" algn="l"/>
                <a:tab pos="3543480" algn="l"/>
                <a:tab pos="4000680" algn="l"/>
                <a:tab pos="4457880" algn="l"/>
                <a:tab pos="4915080" algn="l"/>
                <a:tab pos="5372280" algn="l"/>
                <a:tab pos="5829479" algn="l"/>
                <a:tab pos="6286680" algn="l"/>
                <a:tab pos="6743879" algn="l"/>
                <a:tab pos="7201080" algn="l"/>
                <a:tab pos="7658280" algn="l"/>
                <a:tab pos="8115480" algn="l"/>
                <a:tab pos="8572680" algn="l"/>
                <a:tab pos="9029880" algn="l"/>
                <a:tab pos="9487080" algn="l"/>
                <a:tab pos="9944280" algn="l"/>
                <a:tab pos="10401480" algn="l"/>
                <a:tab pos="10858680" algn="l"/>
              </a:tabLst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lvl="0" indent="-343080" algn="ctr">
              <a:lnSpc>
                <a:spcPct val="92000"/>
              </a:lnSpc>
              <a:spcBef>
                <a:spcPts val="814"/>
              </a:spcBef>
              <a:spcAft>
                <a:spcPts val="11"/>
              </a:spcAft>
              <a:buNone/>
              <a:tabLst>
                <a:tab pos="343080" algn="l"/>
                <a:tab pos="800280" algn="l"/>
                <a:tab pos="1257480" algn="l"/>
                <a:tab pos="1714679" algn="l"/>
                <a:tab pos="2171880" algn="l"/>
                <a:tab pos="2629080" algn="l"/>
                <a:tab pos="3086279" algn="l"/>
                <a:tab pos="3543480" algn="l"/>
                <a:tab pos="4000680" algn="l"/>
                <a:tab pos="4457880" algn="l"/>
                <a:tab pos="4915080" algn="l"/>
                <a:tab pos="5372280" algn="l"/>
                <a:tab pos="5829479" algn="l"/>
                <a:tab pos="6286680" algn="l"/>
                <a:tab pos="6743879" algn="l"/>
                <a:tab pos="7201080" algn="l"/>
                <a:tab pos="7658280" algn="l"/>
                <a:tab pos="8115480" algn="l"/>
                <a:tab pos="8572680" algn="l"/>
                <a:tab pos="9029880" algn="l"/>
                <a:tab pos="9487080" algn="l"/>
                <a:tab pos="9944280" algn="l"/>
                <a:tab pos="10401480" algn="l"/>
                <a:tab pos="10858680" algn="l"/>
              </a:tabLs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great visit in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Komodo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75850-2322-49A1-5CDE-ED17FEE6D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88450"/>
            <a:ext cx="7559675" cy="94170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 Will Cover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352A6-5F9C-1E74-D088-F58DF372B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6527" y="1237130"/>
            <a:ext cx="8025205" cy="5844606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"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Port Philosophy</a:t>
            </a:r>
            <a:endParaRPr lang="en-US" alt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"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Miss the Ship</a:t>
            </a:r>
          </a:p>
          <a:p>
            <a:pPr algn="l">
              <a:buFont typeface="Wingdings" panose="05000000000000000000" pitchFamily="2" charset="2"/>
              <a:buChar char=""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Indonesia's Money</a:t>
            </a:r>
          </a:p>
          <a:p>
            <a:pPr algn="l">
              <a:buFont typeface="Wingdings" panose="05000000000000000000" pitchFamily="2" charset="2"/>
              <a:buChar char=""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Komodo Land of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ragons</a:t>
            </a:r>
          </a:p>
          <a:p>
            <a:pPr algn="l">
              <a:buFont typeface="Wingdings" panose="05000000000000000000" pitchFamily="2" charset="2"/>
              <a:buChar char=""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Maps</a:t>
            </a:r>
          </a:p>
          <a:p>
            <a:pPr algn="l">
              <a:buFont typeface="Wingdings" panose="05000000000000000000" pitchFamily="2" charset="2"/>
              <a:buChar char="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Getting Around</a:t>
            </a:r>
          </a:p>
          <a:p>
            <a:pPr algn="l">
              <a:buFont typeface="Wingdings" panose="05000000000000000000" pitchFamily="2" charset="2"/>
              <a:buChar char="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Highlights for Visitors</a:t>
            </a:r>
          </a:p>
          <a:p>
            <a:pPr algn="l">
              <a:buFont typeface="Wingdings" panose="05000000000000000000" pitchFamily="2" charset="2"/>
              <a:buChar char=""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and Drink</a:t>
            </a:r>
          </a:p>
          <a:p>
            <a:pPr algn="l">
              <a:buFont typeface="Wingdings" panose="05000000000000000000" pitchFamily="2" charset="2"/>
              <a:buChar char=""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982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A8BB2-F8DD-B3D9-8317-EFB89C1C3C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512763"/>
            <a:ext cx="10080625" cy="75723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ctr" rtl="0"/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Port Philosophy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01FCFF-5821-28D3-CCE4-9ACE0EED3760}"/>
              </a:ext>
            </a:extLst>
          </p:cNvPr>
          <p:cNvSpPr txBox="1"/>
          <p:nvPr/>
        </p:nvSpPr>
        <p:spPr>
          <a:xfrm>
            <a:off x="503434" y="1304821"/>
            <a:ext cx="9061806" cy="436572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106363">
              <a:lnSpc>
                <a:spcPct val="113000"/>
              </a:lnSpc>
              <a:buClr>
                <a:srgbClr val="77CAEE"/>
              </a:buClr>
              <a:buSzPct val="45000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I have been cruising for over 46 years and have taken over 100 cruises. </a:t>
            </a:r>
            <a:b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So, I consider myself an experienced cruiser.</a:t>
            </a:r>
          </a:p>
          <a:p>
            <a:pPr marL="106363">
              <a:lnSpc>
                <a:spcPct val="113000"/>
              </a:lnSpc>
              <a:buClr>
                <a:srgbClr val="77CAEE"/>
              </a:buClr>
              <a:buSzPct val="45000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The information I will present is based on those many years of </a:t>
            </a:r>
          </a:p>
          <a:p>
            <a:pPr marL="106363">
              <a:lnSpc>
                <a:spcPct val="113000"/>
              </a:lnSpc>
              <a:buClr>
                <a:srgbClr val="77CAEE"/>
              </a:buClr>
              <a:buSzPct val="45000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experience.</a:t>
            </a:r>
          </a:p>
          <a:p>
            <a:pPr marL="106363">
              <a:lnSpc>
                <a:spcPct val="113000"/>
              </a:lnSpc>
              <a:buClr>
                <a:srgbClr val="77CAEE"/>
              </a:buClr>
              <a:buSzPct val="45000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When I am on a cruise where the city, I want to visit is not the port city, </a:t>
            </a:r>
          </a:p>
          <a:p>
            <a:pPr marL="106363">
              <a:lnSpc>
                <a:spcPct val="113000"/>
              </a:lnSpc>
              <a:buClr>
                <a:srgbClr val="77CAEE"/>
              </a:buClr>
              <a:buSzPct val="45000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I always recommend taking a ship’s tour.</a:t>
            </a:r>
          </a:p>
          <a:p>
            <a:pPr marL="106363">
              <a:lnSpc>
                <a:spcPct val="113000"/>
              </a:lnSpc>
              <a:buClr>
                <a:srgbClr val="77CAEE"/>
              </a:buClr>
              <a:buSzPct val="45000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But when I am in a port with multiple attractions nearby and easy to see </a:t>
            </a:r>
          </a:p>
          <a:p>
            <a:pPr marL="106363">
              <a:lnSpc>
                <a:spcPct val="113000"/>
              </a:lnSpc>
              <a:buClr>
                <a:srgbClr val="77CAEE"/>
              </a:buClr>
              <a:buSzPct val="45000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on my own - </a:t>
            </a:r>
            <a:b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I will do it on my own.</a:t>
            </a:r>
          </a:p>
          <a:p>
            <a:pPr marL="106363">
              <a:lnSpc>
                <a:spcPct val="113000"/>
              </a:lnSpc>
              <a:buClr>
                <a:srgbClr val="77CAEE"/>
              </a:buClr>
              <a:buSzPct val="45000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This presentation is not like that. </a:t>
            </a:r>
            <a:endParaRPr lang="en-US" sz="2400" b="0" i="0" u="none" strike="noStrike" kern="120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F34FD4-03F6-B479-F973-445370924B5B}"/>
              </a:ext>
            </a:extLst>
          </p:cNvPr>
          <p:cNvSpPr txBox="1"/>
          <p:nvPr/>
        </p:nvSpPr>
        <p:spPr>
          <a:xfrm>
            <a:off x="252919" y="1047022"/>
            <a:ext cx="9649838" cy="467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lnSpc>
                <a:spcPct val="93000"/>
              </a:lnSpc>
              <a:spcBef>
                <a:spcPts val="75"/>
              </a:spcBef>
              <a:spcAft>
                <a:spcPts val="7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Avoid Missing Your Ship</a:t>
            </a:r>
          </a:p>
          <a:p>
            <a:pPr hangingPunct="0">
              <a:lnSpc>
                <a:spcPct val="93000"/>
              </a:lnSpc>
              <a:spcBef>
                <a:spcPts val="75"/>
              </a:spcBef>
              <a:spcAft>
                <a:spcPts val="7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 attention to the time. - Ship time and local time are often </a:t>
            </a:r>
            <a:b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different. </a:t>
            </a:r>
          </a:p>
          <a:p>
            <a:pPr hangingPunct="0">
              <a:lnSpc>
                <a:spcPct val="93000"/>
              </a:lnSpc>
              <a:spcBef>
                <a:spcPts val="75"/>
              </a:spcBef>
              <a:spcAft>
                <a:spcPts val="7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a return-to-ship reminder on your phone.</a:t>
            </a:r>
          </a:p>
          <a:p>
            <a:pPr hangingPunct="0">
              <a:lnSpc>
                <a:spcPct val="93000"/>
              </a:lnSpc>
              <a:spcBef>
                <a:spcPts val="75"/>
              </a:spcBef>
              <a:spcAft>
                <a:spcPts val="7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excursions wisely.</a:t>
            </a:r>
          </a:p>
          <a:p>
            <a:pPr hangingPunct="0">
              <a:lnSpc>
                <a:spcPct val="93000"/>
              </a:lnSpc>
              <a:spcBef>
                <a:spcPts val="75"/>
              </a:spcBef>
              <a:spcAft>
                <a:spcPts val="7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ship-sponsored excursion is late returning to port, the ship will </a:t>
            </a:r>
            <a:b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wait for you. If you are on your own???</a:t>
            </a:r>
          </a:p>
          <a:p>
            <a:pPr hangingPunct="0">
              <a:lnSpc>
                <a:spcPct val="93000"/>
              </a:lnSpc>
              <a:spcBef>
                <a:spcPts val="75"/>
              </a:spcBef>
              <a:spcAft>
                <a:spcPts val="7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Prepared</a:t>
            </a:r>
          </a:p>
          <a:p>
            <a:pPr hangingPunct="0">
              <a:lnSpc>
                <a:spcPct val="93000"/>
              </a:lnSpc>
              <a:spcBef>
                <a:spcPts val="75"/>
              </a:spcBef>
              <a:spcAft>
                <a:spcPts val="7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your Passport, Credit Card, and phone numbers for your ship </a:t>
            </a:r>
            <a:b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 agent. </a:t>
            </a:r>
          </a:p>
          <a:p>
            <a:pPr hangingPunct="0">
              <a:lnSpc>
                <a:spcPct val="93000"/>
              </a:lnSpc>
              <a:spcBef>
                <a:spcPts val="75"/>
              </a:spcBef>
              <a:spcAft>
                <a:spcPts val="7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to Do If You Miss the Ship</a:t>
            </a:r>
            <a:b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cruise lines have port agents stationed in the port area to assist if your ship has left without you. If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lucky, when cruisers are late returning to the vessel, the ship’s crew will often remove the passengers’ essential items, </a:t>
            </a:r>
            <a:r>
              <a:rPr lang="en-US" dirty="0"/>
              <a:t>but it is not guaranteed.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passports, cell phones, and medication -- from the ship to leave with the port agents. </a:t>
            </a:r>
          </a:p>
          <a:p>
            <a:pPr algn="ctr" hangingPunct="0">
              <a:lnSpc>
                <a:spcPct val="93000"/>
              </a:lnSpc>
              <a:spcBef>
                <a:spcPts val="75"/>
              </a:spcBef>
              <a:spcAft>
                <a:spcPts val="7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Port Officials can help you with contacting your ship </a:t>
            </a:r>
            <a:b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making necessary travel arrangements.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CD2102-A79E-0127-68BF-62E9F6096267}"/>
              </a:ext>
            </a:extLst>
          </p:cNvPr>
          <p:cNvSpPr txBox="1"/>
          <p:nvPr/>
        </p:nvSpPr>
        <p:spPr>
          <a:xfrm>
            <a:off x="1" y="219018"/>
            <a:ext cx="10080624" cy="841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Miss the Ship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cruise ship in the water&#10;&#10;Description automatically generated">
            <a:extLst>
              <a:ext uri="{FF2B5EF4-FFF2-40B4-BE49-F238E27FC236}">
                <a16:creationId xmlns:a16="http://schemas.microsoft.com/office/drawing/2014/main" id="{30905AEC-A2B2-3CC0-51E9-E057735C87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r="45149" b="14647"/>
          <a:stretch/>
        </p:blipFill>
        <p:spPr>
          <a:xfrm>
            <a:off x="6694311" y="1047022"/>
            <a:ext cx="3386314" cy="273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83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C793CDA-508D-A0D3-986B-3DE5B63351BC}"/>
              </a:ext>
            </a:extLst>
          </p:cNvPr>
          <p:cNvSpPr/>
          <p:nvPr/>
        </p:nvSpPr>
        <p:spPr>
          <a:xfrm>
            <a:off x="0" y="-142560"/>
            <a:ext cx="9863280" cy="133976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sz="40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Money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BB3892-0118-B36D-C766-6C3095E12345}"/>
              </a:ext>
            </a:extLst>
          </p:cNvPr>
          <p:cNvSpPr/>
          <p:nvPr/>
        </p:nvSpPr>
        <p:spPr>
          <a:xfrm>
            <a:off x="0" y="-142560"/>
            <a:ext cx="9863280" cy="141102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endParaRPr lang="en-US" sz="4000" b="0" i="0" u="none" strike="noStrike" kern="1200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BB0423E-FB46-7E23-4BA8-6D74DFD8A5B5}"/>
              </a:ext>
            </a:extLst>
          </p:cNvPr>
          <p:cNvSpPr/>
          <p:nvPr/>
        </p:nvSpPr>
        <p:spPr>
          <a:xfrm>
            <a:off x="-1" y="830295"/>
            <a:ext cx="10080625" cy="470231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342900" lvl="0" indent="-342900" hangingPunc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of January 2026, the exchange rate for USD to IDR is approximately </a:t>
            </a:r>
          </a:p>
          <a:p>
            <a:pPr lvl="0" hangingPunc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$1 US dollar =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16,838.59 IDR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 </a:t>
            </a:r>
          </a:p>
          <a:p>
            <a:pPr marL="342900" lvl="0" indent="-342900" hangingPunc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Don’t be misled, 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big numbers don't mean their money is worthless - Indonesia just never 'reset' their </a:t>
            </a:r>
            <a:b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currency. </a:t>
            </a:r>
          </a:p>
          <a:p>
            <a:pPr marL="342900" lvl="0" indent="-342900" hangingPunc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of it like this: their smallest practical bill is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our $1, it just says 1,000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 of 1. </a:t>
            </a:r>
          </a:p>
          <a:p>
            <a:pPr marL="342900" lvl="0" indent="-342900" hangingPunc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Indonesia's inflation is actually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than the US right now at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3%.</a:t>
            </a:r>
          </a:p>
          <a:p>
            <a:pPr marL="342900" lvl="0" indent="-342900" hangingPunc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Coins technically exist, but in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most transactions use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 bills.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A76ECB0-DDFD-6423-033A-11037588C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"/>
          <a:stretch>
            <a:fillRect/>
          </a:stretch>
        </p:blipFill>
        <p:spPr bwMode="auto">
          <a:xfrm>
            <a:off x="4647304" y="1873586"/>
            <a:ext cx="5433320" cy="37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4F12110-E016-5079-E3B2-44A63A703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0650" y="5219700"/>
            <a:ext cx="2339975" cy="360363"/>
          </a:xfrm>
          <a:prstGeom prst="rect">
            <a:avLst/>
          </a:prstGeom>
        </p:spPr>
        <p:txBody>
          <a:bodyPr/>
          <a:lstStyle/>
          <a:p>
            <a:pPr lvl="0"/>
            <a:fld id="{76B031AB-4808-4E5A-B41A-FC677859455F}" type="slidenum">
              <a:rPr/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11E789-78C4-7EB3-0DFC-77B046CE15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" y="269856"/>
            <a:ext cx="10295069" cy="6463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Komodo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Land of Dragons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7C497-F093-3CA4-3228-5F1EAADE2BC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3336" y="971587"/>
            <a:ext cx="8886564" cy="4411626"/>
          </a:xfrm>
          <a:prstGeom prst="rect">
            <a:avLst/>
          </a:prstGeom>
        </p:spPr>
        <p:txBody>
          <a:bodyPr vert="horz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Komodo, one of Indonesia’s most dramatic and mysterious islands.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known as the home of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Komodo dragon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world’s largest lizard, the island is part of the Komodo National Park, a UNESCO World Heritage Site.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rugged hills and pink-sand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beaches to coral reefs teeming with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life, Komodo offers a raw, untamed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beauty unlike anywhere else in Asia.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rtl="0"/>
            <a:endParaRPr lang="en-US" dirty="0">
              <a:solidFill>
                <a:srgbClr val="000000"/>
              </a:solidFill>
              <a:latin typeface="Alef" pitchFamily="18"/>
              <a:cs typeface="Alef" pitchFamily="2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FA2DC57-596C-3B93-89B6-355B0D12F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3472" y="2587905"/>
            <a:ext cx="4787153" cy="308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100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8765A-4229-F534-7EA6-D45179AE0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80625" cy="1194268"/>
          </a:xfrm>
        </p:spPr>
        <p:txBody>
          <a:bodyPr vert="horz" lIns="75605" tIns="37802" rIns="75605" bIns="37802" rtlCol="0" anchor="ctr">
            <a:norm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Port with a Story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9CCB1-FF5A-EAE1-E03E-85A8AE2929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1821" y="1086687"/>
            <a:ext cx="9165515" cy="4182139"/>
          </a:xfrm>
        </p:spPr>
        <p:txBody>
          <a:bodyPr vert="horz" lIns="75605" tIns="37802" rIns="75605" bIns="37802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Komodo was once a small fishing harbor, but today it serves as the gateway for cruise ships and ferries.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FFA34A0-F9C4-D60A-5B96-996E0BDB7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" r="4140"/>
          <a:stretch>
            <a:fillRect/>
          </a:stretch>
        </p:blipFill>
        <p:spPr bwMode="auto">
          <a:xfrm>
            <a:off x="-11468" y="1916345"/>
            <a:ext cx="5765389" cy="375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75F35C-6802-77D6-F335-32F8A545C971}"/>
              </a:ext>
            </a:extLst>
          </p:cNvPr>
          <p:cNvSpPr txBox="1"/>
          <p:nvPr/>
        </p:nvSpPr>
        <p:spPr>
          <a:xfrm>
            <a:off x="5753922" y="1916345"/>
            <a:ext cx="413235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Beyond the port lies Bali’s unique culture, Hindu in a country that is mostly Muslim, and deeply spiritual in its daily rituals.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Bali has long attracted artists, travelers, and seekers, becoming a crossroads of tradition and modern tourism.</a:t>
            </a:r>
          </a:p>
        </p:txBody>
      </p:sp>
    </p:spTree>
    <p:extLst>
      <p:ext uri="{BB962C8B-B14F-4D97-AF65-F5344CB8AC3E}">
        <p14:creationId xmlns:p14="http://schemas.microsoft.com/office/powerpoint/2010/main" val="2329516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A3DCADB-BED2-13CB-B883-0F2201B1E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0650" y="5219700"/>
            <a:ext cx="2339975" cy="360363"/>
          </a:xfrm>
          <a:prstGeom prst="rect">
            <a:avLst/>
          </a:prstGeom>
        </p:spPr>
        <p:txBody>
          <a:bodyPr/>
          <a:lstStyle/>
          <a:p>
            <a:pPr lvl="0"/>
            <a:fld id="{2A6BFD85-4870-4D28-95E8-EB6D313F6BEA}" type="slidenum">
              <a:rPr/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9E8292-F528-8FE7-7AE9-57386D8680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0258" y="73025"/>
            <a:ext cx="8519641" cy="692150"/>
          </a:xfrm>
          <a:prstGeom prst="rect">
            <a:avLst/>
          </a:prstGeom>
        </p:spPr>
        <p:txBody>
          <a:bodyPr vert="horz">
            <a:normAutofit fontScale="90000"/>
          </a:bodyPr>
          <a:lstStyle/>
          <a:p>
            <a:pPr lvl="0" rtl="0"/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Komodo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A16A21A-9338-7D17-D80A-FC6BA2334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64843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A3DCADB-BED2-13CB-B883-0F2201B1E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0650" y="5219700"/>
            <a:ext cx="2339975" cy="360363"/>
          </a:xfrm>
          <a:prstGeom prst="rect">
            <a:avLst/>
          </a:prstGeom>
        </p:spPr>
        <p:txBody>
          <a:bodyPr/>
          <a:lstStyle/>
          <a:p>
            <a:pPr lvl="0"/>
            <a:fld id="{2A6BFD85-4870-4D28-95E8-EB6D313F6BEA}" type="slidenum">
              <a:rPr/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9E8292-F528-8FE7-7AE9-57386D8680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96975" y="3711969"/>
            <a:ext cx="1678374" cy="4819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rtl="0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&lt;Cruise Port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72D6AF76-9604-5FF6-8A10-345A4C76D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9" b="2888"/>
          <a:stretch>
            <a:fillRect/>
          </a:stretch>
        </p:blipFill>
        <p:spPr bwMode="auto">
          <a:xfrm>
            <a:off x="-1" y="22724"/>
            <a:ext cx="10080626" cy="561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580304"/>
      </p:ext>
    </p:extLst>
  </p:cSld>
  <p:clrMapOvr>
    <a:masterClrMapping/>
  </p:clrMapOvr>
</p:sld>
</file>

<file path=ppt/theme/theme1.xml><?xml version="1.0" encoding="utf-8"?>
<a:theme xmlns:a="http://schemas.openxmlformats.org/drawingml/2006/main" name="Times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mes Theme" id="{406E42D1-025B-4200-871B-C7D6A9657BB5}" vid="{2B007BFE-1199-4C6E-94FA-B59A4A98E3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Times Theme</Template>
  <TotalTime>976</TotalTime>
  <Words>941</Words>
  <Application>Microsoft Office PowerPoint</Application>
  <PresentationFormat>Custom</PresentationFormat>
  <Paragraphs>98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Alef</vt:lpstr>
      <vt:lpstr>Arial</vt:lpstr>
      <vt:lpstr>Calibri</vt:lpstr>
      <vt:lpstr>Calibri Light</vt:lpstr>
      <vt:lpstr>Liberation Sans</vt:lpstr>
      <vt:lpstr>Times New Roman</vt:lpstr>
      <vt:lpstr>Wingdings</vt:lpstr>
      <vt:lpstr>Times Theme</vt:lpstr>
      <vt:lpstr>Komodo Indonesia Presented by Marc Silver</vt:lpstr>
      <vt:lpstr>What I Will Cover</vt:lpstr>
      <vt:lpstr>My Port Philosophy</vt:lpstr>
      <vt:lpstr>PowerPoint Presentation</vt:lpstr>
      <vt:lpstr>PowerPoint Presentation</vt:lpstr>
      <vt:lpstr>Komodo Land of Dragons</vt:lpstr>
      <vt:lpstr>A Port with a Story</vt:lpstr>
      <vt:lpstr>Komodo</vt:lpstr>
      <vt:lpstr>&lt;Cruise Port</vt:lpstr>
      <vt:lpstr>&lt;Cruise Port</vt:lpstr>
      <vt:lpstr>Getting Around</vt:lpstr>
      <vt:lpstr>Getting Around</vt:lpstr>
      <vt:lpstr>Highlights for Visitors</vt:lpstr>
      <vt:lpstr>PowerPoint Presentation</vt:lpstr>
      <vt:lpstr>Reflection</vt:lpstr>
      <vt:lpstr>Thanks For Coming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Curve</dc:title>
  <dc:creator>Marc Silver</dc:creator>
  <cp:lastModifiedBy>Marc Silver</cp:lastModifiedBy>
  <cp:revision>132</cp:revision>
  <dcterms:created xsi:type="dcterms:W3CDTF">2023-03-25T21:24:27Z</dcterms:created>
  <dcterms:modified xsi:type="dcterms:W3CDTF">2026-01-23T16:02:51Z</dcterms:modified>
</cp:coreProperties>
</file>