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56" r:id="rId2"/>
    <p:sldId id="273" r:id="rId3"/>
    <p:sldId id="257" r:id="rId4"/>
    <p:sldId id="274" r:id="rId5"/>
    <p:sldId id="258" r:id="rId6"/>
    <p:sldId id="276" r:id="rId7"/>
    <p:sldId id="261" r:id="rId8"/>
    <p:sldId id="284" r:id="rId9"/>
    <p:sldId id="285" r:id="rId10"/>
    <p:sldId id="289" r:id="rId11"/>
    <p:sldId id="260" r:id="rId12"/>
    <p:sldId id="277" r:id="rId13"/>
    <p:sldId id="286" r:id="rId14"/>
    <p:sldId id="288" r:id="rId15"/>
    <p:sldId id="287" r:id="rId16"/>
    <p:sldId id="264" r:id="rId17"/>
    <p:sldId id="292" r:id="rId18"/>
    <p:sldId id="293" r:id="rId19"/>
    <p:sldId id="265" r:id="rId20"/>
    <p:sldId id="291" r:id="rId21"/>
    <p:sldId id="266" r:id="rId22"/>
    <p:sldId id="267" r:id="rId23"/>
    <p:sldId id="294" r:id="rId24"/>
    <p:sldId id="290" r:id="rId25"/>
    <p:sldId id="282" r:id="rId26"/>
    <p:sldId id="275" r:id="rId27"/>
    <p:sldId id="271" r:id="rId28"/>
    <p:sldId id="272" r:id="rId29"/>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2B67F-74F3-AADE-6351-D303EF67508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D5036E8-EB55-BE3C-2576-B6BE492ECF71}"/>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2A08EEFC-EBC3-72E9-BF3F-D3AA3E0F25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A1E6BA6-51F8-8AAF-1A8F-A8FB49712247}"/>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684734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D0252-8BC8-5E55-2D63-DC98537A222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B2ABB8D-288B-CA57-AB90-D6F0B5471955}"/>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14</a:t>
            </a:fld>
            <a:endParaRPr lang="en-US"/>
          </a:p>
        </p:txBody>
      </p:sp>
      <p:sp>
        <p:nvSpPr>
          <p:cNvPr id="2" name="Slide Image Placeholder 1">
            <a:extLst>
              <a:ext uri="{FF2B5EF4-FFF2-40B4-BE49-F238E27FC236}">
                <a16:creationId xmlns:a16="http://schemas.microsoft.com/office/drawing/2014/main" id="{5963E550-750C-5907-6BAD-6CB34B5A557E}"/>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E910A62-A191-5971-AADB-2803C6FF5029}"/>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635519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8D0AF-0577-3239-98B1-6C7C90A7A65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FB4F498-5ED1-E02B-ABE3-243D5A5A1B6C}"/>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15</a:t>
            </a:fld>
            <a:endParaRPr lang="en-US"/>
          </a:p>
        </p:txBody>
      </p:sp>
      <p:sp>
        <p:nvSpPr>
          <p:cNvPr id="2" name="Slide Image Placeholder 1">
            <a:extLst>
              <a:ext uri="{FF2B5EF4-FFF2-40B4-BE49-F238E27FC236}">
                <a16:creationId xmlns:a16="http://schemas.microsoft.com/office/drawing/2014/main" id="{15E07E54-304E-22D0-ACC0-CEC87A879FA8}"/>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D64D8BB-F14B-DFC2-A0B7-2A9C88E6F4E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238526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16</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909B8-FD8D-9671-4BAB-67FB9DFDDA0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02871A-F148-4298-9205-AA8D9E33DC3C}"/>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17</a:t>
            </a:fld>
            <a:endParaRPr lang="en-US"/>
          </a:p>
        </p:txBody>
      </p:sp>
      <p:sp>
        <p:nvSpPr>
          <p:cNvPr id="2" name="Slide Image Placeholder 1">
            <a:extLst>
              <a:ext uri="{FF2B5EF4-FFF2-40B4-BE49-F238E27FC236}">
                <a16:creationId xmlns:a16="http://schemas.microsoft.com/office/drawing/2014/main" id="{3C565E79-867D-C298-BA43-513A03CFE96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E9571F5-B003-6E3E-4B94-F1EE43E65F07}"/>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503913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11533-EC21-E64B-6432-A3411BFB644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C7F28CA-D8EF-9C49-7CFD-D8DEC553684F}"/>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18</a:t>
            </a:fld>
            <a:endParaRPr lang="en-US"/>
          </a:p>
        </p:txBody>
      </p:sp>
      <p:sp>
        <p:nvSpPr>
          <p:cNvPr id="2" name="Slide Image Placeholder 1">
            <a:extLst>
              <a:ext uri="{FF2B5EF4-FFF2-40B4-BE49-F238E27FC236}">
                <a16:creationId xmlns:a16="http://schemas.microsoft.com/office/drawing/2014/main" id="{ECE6F7B9-C1F9-3B4C-A21B-C95D7DDC7E6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3AB65D9-9AD5-C178-FB74-BA1E912EC374}"/>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98254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19</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598A3-0299-0524-5F94-39920F1E21A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10E30A6-5373-C081-E05A-59DF22781BD1}"/>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20</a:t>
            </a:fld>
            <a:endParaRPr lang="en-US"/>
          </a:p>
        </p:txBody>
      </p:sp>
      <p:sp>
        <p:nvSpPr>
          <p:cNvPr id="2" name="Slide Image Placeholder 1">
            <a:extLst>
              <a:ext uri="{FF2B5EF4-FFF2-40B4-BE49-F238E27FC236}">
                <a16:creationId xmlns:a16="http://schemas.microsoft.com/office/drawing/2014/main" id="{E9C5665B-B4C6-9652-2820-1AE63C10319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3D149034-2D27-1296-4860-7937915D01E9}"/>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240623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21</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22</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EA81B-7DA6-A2D4-7B47-3E1B04BB379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E5CC58-8229-77BF-EB9B-0CEC31EBACE5}"/>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23</a:t>
            </a:fld>
            <a:endParaRPr lang="en-US"/>
          </a:p>
        </p:txBody>
      </p:sp>
      <p:sp>
        <p:nvSpPr>
          <p:cNvPr id="2" name="Slide Image Placeholder 1">
            <a:extLst>
              <a:ext uri="{FF2B5EF4-FFF2-40B4-BE49-F238E27FC236}">
                <a16:creationId xmlns:a16="http://schemas.microsoft.com/office/drawing/2014/main" id="{A1D0A791-476C-C7AC-DD53-FBA937AD3AC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D052AC9-1E73-198A-031E-6C51AFAD7FE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474833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A41C7-7BE5-D0CC-BF3F-4D7712384F1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9FE3DAF-D39F-0C13-6C2A-96C8F1B93931}"/>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2728B14E-C866-86A5-9BE3-D8B183A6F14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9EC2BF9-BFD9-B442-8B84-888B5DB024F4}"/>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55746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3D0BF-DD0B-96F9-667B-2E0DD129692B}"/>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843A21B-7853-AAC4-7732-874D38422DCA}"/>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25</a:t>
            </a:fld>
            <a:endParaRPr lang="en-US"/>
          </a:p>
        </p:txBody>
      </p:sp>
      <p:sp>
        <p:nvSpPr>
          <p:cNvPr id="2" name="Slide Image Placeholder 1">
            <a:extLst>
              <a:ext uri="{FF2B5EF4-FFF2-40B4-BE49-F238E27FC236}">
                <a16:creationId xmlns:a16="http://schemas.microsoft.com/office/drawing/2014/main" id="{C9CCF553-8045-719F-116D-C8923FBBFD8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76A1B91-E98C-0211-7617-16E42442ACEE}"/>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098573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26</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27</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28</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7</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30769-4497-3E73-EEA4-532EEA17D7C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BBF0FE6-FC9C-BBB9-61C7-7B1FFE27CF09}"/>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8</a:t>
            </a:fld>
            <a:endParaRPr lang="en-US"/>
          </a:p>
        </p:txBody>
      </p:sp>
      <p:sp>
        <p:nvSpPr>
          <p:cNvPr id="2" name="Slide Image Placeholder 1">
            <a:extLst>
              <a:ext uri="{FF2B5EF4-FFF2-40B4-BE49-F238E27FC236}">
                <a16:creationId xmlns:a16="http://schemas.microsoft.com/office/drawing/2014/main" id="{EABDDE4D-C888-0D56-2798-9B6582B4BDE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EE9F7E3-03EA-9EC1-0EFA-A55EF842833E}"/>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0785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EC2F6-EC62-4F4A-C9F0-F27E03BBDF3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67410E1-B1D0-FE8C-F4DD-9E7D9FDA23C0}"/>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9</a:t>
            </a:fld>
            <a:endParaRPr lang="en-US"/>
          </a:p>
        </p:txBody>
      </p:sp>
      <p:sp>
        <p:nvSpPr>
          <p:cNvPr id="2" name="Slide Image Placeholder 1">
            <a:extLst>
              <a:ext uri="{FF2B5EF4-FFF2-40B4-BE49-F238E27FC236}">
                <a16:creationId xmlns:a16="http://schemas.microsoft.com/office/drawing/2014/main" id="{6AD18B68-348D-BB7B-E3E4-8CA90E79CB7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4FC1507-1E20-5A56-E9A8-418E68B0328E}"/>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6832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12</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A3%20Bridgetown,%20Barbados.pptx"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673684"/>
            <a:ext cx="6011863" cy="2363724"/>
          </a:xfrm>
          <a:prstGeom prst="rect">
            <a:avLst/>
          </a:prstGeom>
        </p:spPr>
        <p:txBody>
          <a:bodyPr vert="horz" wrap="square">
            <a:spAutoFit/>
          </a:bodyPr>
          <a:lstStyle/>
          <a:p>
            <a:pPr algn="ctr" fontAlgn="base"/>
            <a:r>
              <a:rPr lang="en-US" sz="4800" b="1" i="0" dirty="0">
                <a:solidFill>
                  <a:srgbClr val="202124"/>
                </a:solidFill>
                <a:effectLst/>
                <a:latin typeface="Times New Roman" panose="02020603050405020304" pitchFamily="18" charset="0"/>
                <a:cs typeface="Times New Roman" panose="02020603050405020304" pitchFamily="18" charset="0"/>
              </a:rPr>
              <a:t>Kingston</a:t>
            </a:r>
            <a:br>
              <a:rPr lang="en-US" sz="4800" b="1" i="0" dirty="0">
                <a:solidFill>
                  <a:srgbClr val="202124"/>
                </a:solidFill>
                <a:effectLst/>
                <a:latin typeface="Times New Roman" panose="02020603050405020304" pitchFamily="18" charset="0"/>
                <a:cs typeface="Times New Roman" panose="02020603050405020304" pitchFamily="18" charset="0"/>
              </a:rPr>
            </a:br>
            <a:r>
              <a:rPr lang="en-US" sz="4800" b="1" i="0" dirty="0">
                <a:solidFill>
                  <a:srgbClr val="202124"/>
                </a:solidFill>
                <a:effectLst/>
                <a:latin typeface="Times New Roman" panose="02020603050405020304" pitchFamily="18" charset="0"/>
                <a:cs typeface="Times New Roman" panose="02020603050405020304" pitchFamily="18" charset="0"/>
              </a:rPr>
              <a:t>Jamaica</a:t>
            </a:r>
            <a:br>
              <a:rPr lang="en-US" sz="4000" b="1" i="0" dirty="0">
                <a:solidFill>
                  <a:srgbClr val="202124"/>
                </a:solidFill>
                <a:effectLst/>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000" b="1" dirty="0">
                <a:solidFill>
                  <a:srgbClr val="000000"/>
                </a:solidFill>
                <a:latin typeface="Times New Roman" panose="02020603050405020304" pitchFamily="18" charset="0"/>
                <a:cs typeface="Times New Roman" panose="02020603050405020304" pitchFamily="18" charset="0"/>
              </a:rPr>
            </a:br>
            <a:r>
              <a:rPr lang="en-US" sz="4000" b="1" dirty="0">
                <a:solidFill>
                  <a:srgbClr val="000000"/>
                </a:solidFill>
                <a:latin typeface="Times New Roman" panose="02020603050405020304" pitchFamily="18" charset="0"/>
                <a:cs typeface="Times New Roman" panose="02020603050405020304" pitchFamily="18" charset="0"/>
              </a:rPr>
              <a:t>Marc Silver</a:t>
            </a:r>
          </a:p>
        </p:txBody>
      </p:sp>
      <p:pic>
        <p:nvPicPr>
          <p:cNvPr id="1026" name="Picture 2">
            <a:extLst>
              <a:ext uri="{FF2B5EF4-FFF2-40B4-BE49-F238E27FC236}">
                <a16:creationId xmlns:a16="http://schemas.microsoft.com/office/drawing/2014/main" id="{E7C97689-60F2-FADB-14EE-9DC801BA5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12" y="1585779"/>
            <a:ext cx="5038726" cy="2519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5053C1DB-7AEE-7EAC-811C-6E6A73D8CDB8}"/>
            </a:ext>
          </a:extLst>
        </p:cNvPr>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4591" y="0"/>
            <a:ext cx="6136033" cy="567054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6657D76-0B34-D726-E3D4-B43FFD42E97D}"/>
              </a:ext>
            </a:extLst>
          </p:cNvPr>
          <p:cNvSpPr txBox="1"/>
          <p:nvPr/>
        </p:nvSpPr>
        <p:spPr>
          <a:xfrm>
            <a:off x="5706509" y="8339"/>
            <a:ext cx="4378503" cy="783511"/>
          </a:xfrm>
          <a:prstGeom prst="rect">
            <a:avLst/>
          </a:prstGeom>
        </p:spPr>
        <p:txBody>
          <a:bodyPr vert="horz" lIns="91440" tIns="45720" rIns="91440" bIns="45720" rtlCol="0" anchor="ctr">
            <a:normAutofit/>
          </a:bodyPr>
          <a:lstStyle/>
          <a:p>
            <a:pPr algn="ctr" fontAlgn="base">
              <a:lnSpc>
                <a:spcPct val="90000"/>
              </a:lnSpc>
              <a:spcBef>
                <a:spcPct val="0"/>
              </a:spcBef>
              <a:spcAft>
                <a:spcPts val="600"/>
              </a:spcAft>
            </a:pPr>
            <a:r>
              <a:rPr lang="en-US" sz="4000" b="1" i="0" dirty="0">
                <a:effectLst/>
                <a:latin typeface="Times New Roman" panose="02020603050405020304" pitchFamily="18" charset="0"/>
                <a:ea typeface="+mj-ea"/>
                <a:cs typeface="Times New Roman" panose="02020603050405020304" pitchFamily="18" charset="0"/>
              </a:rPr>
              <a:t>Port Royal</a:t>
            </a:r>
          </a:p>
        </p:txBody>
      </p:sp>
      <p:pic>
        <p:nvPicPr>
          <p:cNvPr id="9218" name="Picture 2">
            <a:extLst>
              <a:ext uri="{FF2B5EF4-FFF2-40B4-BE49-F238E27FC236}">
                <a16:creationId xmlns:a16="http://schemas.microsoft.com/office/drawing/2014/main" id="{80734678-6F91-A707-A3C9-84A58BE56F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24" r="1" b="1"/>
          <a:stretch/>
        </p:blipFill>
        <p:spPr bwMode="auto">
          <a:xfrm>
            <a:off x="20" y="10"/>
            <a:ext cx="5706489" cy="567054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FD180C-D2D5-EFED-4021-BAA015A69BFA}"/>
              </a:ext>
            </a:extLst>
          </p:cNvPr>
          <p:cNvSpPr txBox="1"/>
          <p:nvPr/>
        </p:nvSpPr>
        <p:spPr>
          <a:xfrm>
            <a:off x="5702101" y="735287"/>
            <a:ext cx="4378503" cy="515646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Port Royal, Jamaica, was commonly referred to as "the wickedest city on earth" with marauding pirates and daring naval conquests. </a:t>
            </a:r>
          </a:p>
          <a:p>
            <a:pPr indent="-228600">
              <a:lnSpc>
                <a:spcPct val="90000"/>
              </a:lnSpc>
              <a:spcAft>
                <a:spcPts val="600"/>
              </a:spcAft>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When the Spanish arrived in Jamaica in the 1500s, they discovered that the cay was an ideal spot for careening, that is, a place to clean and refit boats and scrape the hulls clean. They named the area </a:t>
            </a:r>
            <a:r>
              <a:rPr lang="en-US" b="0" i="1" dirty="0" err="1">
                <a:effectLst/>
                <a:latin typeface="Times New Roman" panose="02020603050405020304" pitchFamily="18" charset="0"/>
                <a:cs typeface="Times New Roman" panose="02020603050405020304" pitchFamily="18" charset="0"/>
              </a:rPr>
              <a:t>Cayo</a:t>
            </a:r>
            <a:r>
              <a:rPr lang="en-US" b="0" i="1" dirty="0">
                <a:effectLst/>
                <a:latin typeface="Times New Roman" panose="02020603050405020304" pitchFamily="18" charset="0"/>
                <a:cs typeface="Times New Roman" panose="02020603050405020304" pitchFamily="18" charset="0"/>
              </a:rPr>
              <a:t> de </a:t>
            </a:r>
            <a:r>
              <a:rPr lang="en-US" b="0" i="1" dirty="0" err="1">
                <a:effectLst/>
                <a:latin typeface="Times New Roman" panose="02020603050405020304" pitchFamily="18" charset="0"/>
                <a:cs typeface="Times New Roman" panose="02020603050405020304" pitchFamily="18" charset="0"/>
              </a:rPr>
              <a:t>Carena</a:t>
            </a:r>
            <a:r>
              <a:rPr lang="en-US" b="0" i="1" dirty="0">
                <a:effectLst/>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but built nothing more than a few timber warehouses at the site.</a:t>
            </a:r>
            <a:endParaRPr lang="en-US"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At the height of its wealth, on June 7, 1692, Port Royal was consumed by an earthquake and two thirds of the town sank into the sea. A series of fires and hurricanes followed and the town was never restored to its former glory. Port Royal lived out its days as a British naval station and remains as a small fishing village today.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7755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11</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lstStyle/>
          <a:p>
            <a:pPr lvl="0" algn="ctr" rtl="0"/>
            <a:r>
              <a:rPr lang="en-US" sz="4800" b="1" dirty="0">
                <a:solidFill>
                  <a:srgbClr val="000000"/>
                </a:solidFill>
                <a:latin typeface="Times New Roman" panose="02020603050405020304" pitchFamily="18" charset="0"/>
                <a:cs typeface="Times New Roman" panose="02020603050405020304" pitchFamily="18" charset="0"/>
              </a:rPr>
              <a:t>Map of Jamaica</a:t>
            </a:r>
          </a:p>
        </p:txBody>
      </p:sp>
      <p:pic>
        <p:nvPicPr>
          <p:cNvPr id="1026" name="Picture 2" descr="Jamaica Maps &amp; Facts | Jamaica map, Jamaica travel, Jamaica island">
            <a:extLst>
              <a:ext uri="{FF2B5EF4-FFF2-40B4-BE49-F238E27FC236}">
                <a16:creationId xmlns:a16="http://schemas.microsoft.com/office/drawing/2014/main" id="{6FF71177-B75E-82BD-C0B9-19956DA3B4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0" t="23398" r="999" b="21962"/>
          <a:stretch/>
        </p:blipFill>
        <p:spPr bwMode="auto">
          <a:xfrm>
            <a:off x="609600" y="879107"/>
            <a:ext cx="8884356" cy="47819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lstStyle/>
          <a:p>
            <a:pPr lvl="0" algn="ctr" rtl="0"/>
            <a:r>
              <a:rPr lang="en-US" sz="4800" b="1" dirty="0">
                <a:solidFill>
                  <a:srgbClr val="000000"/>
                </a:solidFill>
                <a:latin typeface="Times New Roman" panose="02020603050405020304" pitchFamily="18" charset="0"/>
                <a:cs typeface="Times New Roman" panose="02020603050405020304" pitchFamily="18" charset="0"/>
              </a:rPr>
              <a:t>Map of </a:t>
            </a:r>
            <a:r>
              <a:rPr lang="en-US" sz="4800" b="1" i="0" dirty="0">
                <a:solidFill>
                  <a:srgbClr val="202124"/>
                </a:solidFill>
                <a:effectLst/>
                <a:latin typeface="Times New Roman" panose="02020603050405020304" pitchFamily="18" charset="0"/>
                <a:cs typeface="Times New Roman" panose="02020603050405020304" pitchFamily="18" charset="0"/>
              </a:rPr>
              <a:t>Kingston</a:t>
            </a:r>
            <a:endParaRPr lang="en-US" sz="4800" b="1" dirty="0">
              <a:solidFill>
                <a:srgbClr val="000000"/>
              </a:solidFill>
              <a:latin typeface="Times New Roman" panose="02020603050405020304" pitchFamily="18" charset="0"/>
              <a:cs typeface="Times New Roman" panose="02020603050405020304" pitchFamily="18" charset="0"/>
            </a:endParaRPr>
          </a:p>
        </p:txBody>
      </p:sp>
      <p:pic>
        <p:nvPicPr>
          <p:cNvPr id="4" name="Picture 3" descr="A map of a city&#10;&#10;Description automatically generated">
            <a:extLst>
              <a:ext uri="{FF2B5EF4-FFF2-40B4-BE49-F238E27FC236}">
                <a16:creationId xmlns:a16="http://schemas.microsoft.com/office/drawing/2014/main" id="{A24DA3BE-10D2-BE26-C921-66B3656CD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6123"/>
            <a:ext cx="10080626" cy="4776909"/>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5A7A6DF6-F901-6A6A-4DE6-A63FF98C1C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4CFC9-7231-CCA4-7DC9-0C5B3857B51C}"/>
              </a:ext>
            </a:extLst>
          </p:cNvPr>
          <p:cNvSpPr txBox="1">
            <a:spLocks noGrp="1"/>
          </p:cNvSpPr>
          <p:nvPr>
            <p:ph type="title" idx="4294967295"/>
          </p:nvPr>
        </p:nvSpPr>
        <p:spPr>
          <a:xfrm>
            <a:off x="-1" y="328277"/>
            <a:ext cx="10080625" cy="755806"/>
          </a:xfrm>
          <a:prstGeom prst="rect">
            <a:avLst/>
          </a:prstGeom>
        </p:spPr>
        <p:txBody>
          <a:bodyPr vert="horz"/>
          <a:lstStyle/>
          <a:p>
            <a:pPr algn="ctr"/>
            <a:r>
              <a:rPr lang="en-US" sz="4000" b="1" dirty="0">
                <a:latin typeface="Times New Roman" panose="02020603050405020304" pitchFamily="18" charset="0"/>
                <a:cs typeface="Times New Roman" panose="02020603050405020304" pitchFamily="18" charset="0"/>
              </a:rPr>
              <a:t>Kingston Taxis</a:t>
            </a:r>
          </a:p>
        </p:txBody>
      </p:sp>
      <p:sp>
        <p:nvSpPr>
          <p:cNvPr id="5" name="TextBox 4">
            <a:extLst>
              <a:ext uri="{FF2B5EF4-FFF2-40B4-BE49-F238E27FC236}">
                <a16:creationId xmlns:a16="http://schemas.microsoft.com/office/drawing/2014/main" id="{343A0DCF-9846-E435-12CF-267ABC926DE3}"/>
              </a:ext>
            </a:extLst>
          </p:cNvPr>
          <p:cNvSpPr txBox="1"/>
          <p:nvPr/>
        </p:nvSpPr>
        <p:spPr>
          <a:xfrm>
            <a:off x="0" y="1084084"/>
            <a:ext cx="10080624" cy="4524315"/>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Getting around Jamaica by taxi is very easy. Private taxis are provided for visitors to Jamaica, while Route Taxis are designed for locals and operate similarly to buses with specific routes they travel. These drivers are only licensed to drive in a specific area. These taxis can stop anywhere to pick up and drop off passengers and usually carry multiple people at any time.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 can tell a taxi by its Red license Plate. Also, their route will be shown on the side of the taxi.</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prices are set by the government. Typically, $1 or $2 US.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Because the Route Taxis make more money the more people they carry, often they will over pack the car. If the Taxi is packed just wait for another.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Chartered Route Taxi, means you will be the only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passengers but you need to agree to a price before getting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the taxi. They will then post a Chartered Sign in the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window.</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Mini Route Buses run from city to city. Prices run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between $3 and $6 US depending upon the distance.</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p:txBody>
      </p:sp>
      <p:pic>
        <p:nvPicPr>
          <p:cNvPr id="7" name="Picture 6" descr="A black van with people in it&#10;&#10;Description automatically generated">
            <a:extLst>
              <a:ext uri="{FF2B5EF4-FFF2-40B4-BE49-F238E27FC236}">
                <a16:creationId xmlns:a16="http://schemas.microsoft.com/office/drawing/2014/main" id="{E058BD96-0A0F-529C-1138-39EFB6004A95}"/>
              </a:ext>
            </a:extLst>
          </p:cNvPr>
          <p:cNvPicPr>
            <a:picLocks noChangeAspect="1"/>
          </p:cNvPicPr>
          <p:nvPr/>
        </p:nvPicPr>
        <p:blipFill rotWithShape="1">
          <a:blip r:embed="rId3">
            <a:extLst>
              <a:ext uri="{28A0092B-C50C-407E-A947-70E740481C1C}">
                <a14:useLocalDpi xmlns:a14="http://schemas.microsoft.com/office/drawing/2010/main" val="0"/>
              </a:ext>
            </a:extLst>
          </a:blip>
          <a:srcRect b="16273"/>
          <a:stretch/>
        </p:blipFill>
        <p:spPr>
          <a:xfrm>
            <a:off x="5981816" y="3096683"/>
            <a:ext cx="4098808" cy="2573867"/>
          </a:xfrm>
          <a:prstGeom prst="rect">
            <a:avLst/>
          </a:prstGeom>
        </p:spPr>
      </p:pic>
    </p:spTree>
    <p:extLst>
      <p:ext uri="{BB962C8B-B14F-4D97-AF65-F5344CB8AC3E}">
        <p14:creationId xmlns:p14="http://schemas.microsoft.com/office/powerpoint/2010/main" val="1905017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3F238F7F-7F3D-8B94-9562-86C8C4161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239FB-1504-71AE-8DD7-566FAF0A7AC0}"/>
              </a:ext>
            </a:extLst>
          </p:cNvPr>
          <p:cNvSpPr txBox="1">
            <a:spLocks noGrp="1"/>
          </p:cNvSpPr>
          <p:nvPr>
            <p:ph type="title" idx="4294967295"/>
          </p:nvPr>
        </p:nvSpPr>
        <p:spPr>
          <a:xfrm>
            <a:off x="-1" y="328277"/>
            <a:ext cx="10080625" cy="755806"/>
          </a:xfrm>
          <a:prstGeom prst="rect">
            <a:avLst/>
          </a:prstGeom>
        </p:spPr>
        <p:txBody>
          <a:bodyPr vert="horz"/>
          <a:lstStyle/>
          <a:p>
            <a:pPr algn="ctr"/>
            <a:r>
              <a:rPr lang="en-US" sz="4000" b="1" dirty="0">
                <a:latin typeface="Times New Roman" panose="02020603050405020304" pitchFamily="18" charset="0"/>
                <a:cs typeface="Times New Roman" panose="02020603050405020304" pitchFamily="18" charset="0"/>
              </a:rPr>
              <a:t>Kingston Tourist Taxis</a:t>
            </a:r>
          </a:p>
        </p:txBody>
      </p:sp>
      <p:sp>
        <p:nvSpPr>
          <p:cNvPr id="5" name="TextBox 4">
            <a:extLst>
              <a:ext uri="{FF2B5EF4-FFF2-40B4-BE49-F238E27FC236}">
                <a16:creationId xmlns:a16="http://schemas.microsoft.com/office/drawing/2014/main" id="{6DF8FF17-2825-9F89-5D47-178CC974A5B2}"/>
              </a:ext>
            </a:extLst>
          </p:cNvPr>
          <p:cNvSpPr txBox="1"/>
          <p:nvPr/>
        </p:nvSpPr>
        <p:spPr>
          <a:xfrm>
            <a:off x="0" y="1084084"/>
            <a:ext cx="10080624" cy="2031325"/>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 can Recognize a tourist taxi by its Red license plate, and they will have the name of their company on the front and back of the taxi. All tourist taxis must’ to be less than 5 years old and in good condition. They are also all air-conditioned and insured.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JUTA, are private taxis that primarily due tours for tourists. They are knowledgeable and drive much safer than the Route Taxis. A tour could run $200 US for an all-day tour but realize the taxi expenses could run as high as $150 for fuel, license fees, maintenance, and commission fees.</a:t>
            </a:r>
          </a:p>
          <a:p>
            <a:endParaRPr lang="en-US" b="1" dirty="0"/>
          </a:p>
        </p:txBody>
      </p:sp>
      <p:pic>
        <p:nvPicPr>
          <p:cNvPr id="4" name="Picture 3" descr="A white van with black trim&#10;&#10;Description automatically generated">
            <a:extLst>
              <a:ext uri="{FF2B5EF4-FFF2-40B4-BE49-F238E27FC236}">
                <a16:creationId xmlns:a16="http://schemas.microsoft.com/office/drawing/2014/main" id="{9E4AF3C9-2870-E724-20DE-0E0685A24A09}"/>
              </a:ext>
            </a:extLst>
          </p:cNvPr>
          <p:cNvPicPr>
            <a:picLocks noChangeAspect="1"/>
          </p:cNvPicPr>
          <p:nvPr/>
        </p:nvPicPr>
        <p:blipFill rotWithShape="1">
          <a:blip r:embed="rId3">
            <a:extLst>
              <a:ext uri="{28A0092B-C50C-407E-A947-70E740481C1C}">
                <a14:useLocalDpi xmlns:a14="http://schemas.microsoft.com/office/drawing/2010/main" val="0"/>
              </a:ext>
            </a:extLst>
          </a:blip>
          <a:srcRect t="8284" b="10792"/>
          <a:stretch/>
        </p:blipFill>
        <p:spPr>
          <a:xfrm>
            <a:off x="0" y="2835275"/>
            <a:ext cx="5715000" cy="2867378"/>
          </a:xfrm>
          <a:prstGeom prst="rect">
            <a:avLst/>
          </a:prstGeom>
        </p:spPr>
      </p:pic>
      <p:sp>
        <p:nvSpPr>
          <p:cNvPr id="8" name="TextBox 7">
            <a:extLst>
              <a:ext uri="{FF2B5EF4-FFF2-40B4-BE49-F238E27FC236}">
                <a16:creationId xmlns:a16="http://schemas.microsoft.com/office/drawing/2014/main" id="{3DFF4426-B167-76B4-3938-A96EF071CD2F}"/>
              </a:ext>
            </a:extLst>
          </p:cNvPr>
          <p:cNvSpPr txBox="1"/>
          <p:nvPr/>
        </p:nvSpPr>
        <p:spPr>
          <a:xfrm>
            <a:off x="5806910" y="2931736"/>
            <a:ext cx="3987539" cy="923330"/>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you do take a taxi tour, and had a great time, remember to tip your driver.</a:t>
            </a:r>
          </a:p>
        </p:txBody>
      </p:sp>
    </p:spTree>
    <p:extLst>
      <p:ext uri="{BB962C8B-B14F-4D97-AF65-F5344CB8AC3E}">
        <p14:creationId xmlns:p14="http://schemas.microsoft.com/office/powerpoint/2010/main" val="142609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065B189C-3F7A-CD4D-FDCE-D2BC8FCBB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016222-00BE-79F7-72B6-B1E1372736E4}"/>
              </a:ext>
            </a:extLst>
          </p:cNvPr>
          <p:cNvSpPr txBox="1">
            <a:spLocks noGrp="1"/>
          </p:cNvSpPr>
          <p:nvPr>
            <p:ph type="title" idx="4294967295"/>
          </p:nvPr>
        </p:nvSpPr>
        <p:spPr>
          <a:xfrm>
            <a:off x="-1" y="328277"/>
            <a:ext cx="10080625" cy="755806"/>
          </a:xfrm>
          <a:prstGeom prst="rect">
            <a:avLst/>
          </a:prstGeom>
        </p:spPr>
        <p:txBody>
          <a:bodyPr vert="horz"/>
          <a:lstStyle/>
          <a:p>
            <a:pPr algn="ctr"/>
            <a:r>
              <a:rPr lang="en-US" sz="4000" b="1" dirty="0" err="1">
                <a:latin typeface="Times New Roman" panose="02020603050405020304" pitchFamily="18" charset="0"/>
                <a:cs typeface="Times New Roman" panose="02020603050405020304" pitchFamily="18" charset="0"/>
              </a:rPr>
              <a:t>Knutford</a:t>
            </a:r>
            <a:r>
              <a:rPr lang="en-US" sz="4000" b="1" dirty="0">
                <a:latin typeface="Times New Roman" panose="02020603050405020304" pitchFamily="18" charset="0"/>
                <a:cs typeface="Times New Roman" panose="02020603050405020304" pitchFamily="18" charset="0"/>
              </a:rPr>
              <a:t> Express</a:t>
            </a:r>
          </a:p>
        </p:txBody>
      </p:sp>
      <p:sp>
        <p:nvSpPr>
          <p:cNvPr id="5" name="TextBox 4">
            <a:extLst>
              <a:ext uri="{FF2B5EF4-FFF2-40B4-BE49-F238E27FC236}">
                <a16:creationId xmlns:a16="http://schemas.microsoft.com/office/drawing/2014/main" id="{F5443A78-282E-052B-AFEE-9D6DAB215553}"/>
              </a:ext>
            </a:extLst>
          </p:cNvPr>
          <p:cNvSpPr txBox="1"/>
          <p:nvPr/>
        </p:nvSpPr>
        <p:spPr>
          <a:xfrm>
            <a:off x="0" y="1084084"/>
            <a:ext cx="10080624" cy="2246769"/>
          </a:xfrm>
          <a:prstGeom prst="rect">
            <a:avLst/>
          </a:prstGeom>
          <a:noFill/>
        </p:spPr>
        <p:txBody>
          <a:bodyPr wrap="square">
            <a:spAutoFit/>
          </a:bodyPr>
          <a:lstStyle/>
          <a:p>
            <a:pPr marL="285750" indent="-28575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Knutford</a:t>
            </a:r>
            <a:r>
              <a:rPr lang="en-US" sz="2000" dirty="0">
                <a:latin typeface="Times New Roman" panose="02020603050405020304" pitchFamily="18" charset="0"/>
                <a:cs typeface="Times New Roman" panose="02020603050405020304" pitchFamily="18" charset="0"/>
              </a:rPr>
              <a:t> Express is a luxury passenger and courier transportation company offering safe, reliable, comfortable, and cost-effective scheduled services.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They offer scheduled services from convenient locations on Jamaica's north and south coasts Passengers can traverse the island to points in Portland, St. Mary, Manchester, Negril, Trelawny and Kingston in spacious, air-conditioned coaches.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Most tickets run $10 to $30 US. Chances are you won’t use this service, but I hope it’s good information.</a:t>
            </a:r>
            <a:endParaRPr lang="en-US" b="1" dirty="0">
              <a:latin typeface="Times New Roman" panose="02020603050405020304" pitchFamily="18" charset="0"/>
              <a:cs typeface="Times New Roman" panose="02020603050405020304" pitchFamily="18" charset="0"/>
            </a:endParaRPr>
          </a:p>
        </p:txBody>
      </p:sp>
      <p:pic>
        <p:nvPicPr>
          <p:cNvPr id="4" name="Picture 3" descr="A person standing on a bus&#10;&#10;Description automatically generated">
            <a:extLst>
              <a:ext uri="{FF2B5EF4-FFF2-40B4-BE49-F238E27FC236}">
                <a16:creationId xmlns:a16="http://schemas.microsoft.com/office/drawing/2014/main" id="{AA0E9B0A-80EE-A0A4-D815-021AE23651FC}"/>
              </a:ext>
            </a:extLst>
          </p:cNvPr>
          <p:cNvPicPr>
            <a:picLocks noChangeAspect="1"/>
          </p:cNvPicPr>
          <p:nvPr/>
        </p:nvPicPr>
        <p:blipFill rotWithShape="1">
          <a:blip r:embed="rId3">
            <a:extLst>
              <a:ext uri="{28A0092B-C50C-407E-A947-70E740481C1C}">
                <a14:useLocalDpi xmlns:a14="http://schemas.microsoft.com/office/drawing/2010/main" val="0"/>
              </a:ext>
            </a:extLst>
          </a:blip>
          <a:srcRect b="8953"/>
          <a:stretch/>
        </p:blipFill>
        <p:spPr>
          <a:xfrm>
            <a:off x="6042581" y="3222597"/>
            <a:ext cx="4038044" cy="2447953"/>
          </a:xfrm>
          <a:prstGeom prst="rect">
            <a:avLst/>
          </a:prstGeom>
        </p:spPr>
      </p:pic>
      <p:sp>
        <p:nvSpPr>
          <p:cNvPr id="10" name="TextBox 9">
            <a:extLst>
              <a:ext uri="{FF2B5EF4-FFF2-40B4-BE49-F238E27FC236}">
                <a16:creationId xmlns:a16="http://schemas.microsoft.com/office/drawing/2014/main" id="{201A9AB3-6B6B-256D-E84A-0060ACEA6116}"/>
              </a:ext>
            </a:extLst>
          </p:cNvPr>
          <p:cNvSpPr txBox="1"/>
          <p:nvPr/>
        </p:nvSpPr>
        <p:spPr>
          <a:xfrm>
            <a:off x="0" y="3330854"/>
            <a:ext cx="5649012" cy="101566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 want to travel from Kingston to Negril this bus makes sense, otherwise, a Route Taxi is a better choice.</a:t>
            </a:r>
          </a:p>
        </p:txBody>
      </p:sp>
    </p:spTree>
    <p:extLst>
      <p:ext uri="{BB962C8B-B14F-4D97-AF65-F5344CB8AC3E}">
        <p14:creationId xmlns:p14="http://schemas.microsoft.com/office/powerpoint/2010/main" val="197411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94267" y="270401"/>
            <a:ext cx="9986357" cy="832535"/>
          </a:xfrm>
          <a:prstGeom prst="rect">
            <a:avLst/>
          </a:prstGeom>
        </p:spPr>
        <p:txBody>
          <a:bodyPr vert="horz" lIns="91440" tIns="45720" rIns="91440" bIns="45720" rtlCol="0" anchor="t">
            <a:noAutofit/>
          </a:bodyPr>
          <a:lstStyle/>
          <a:p>
            <a:pPr algn="ctr"/>
            <a:r>
              <a:rPr lang="en-US" sz="4000" b="1" i="0" dirty="0">
                <a:solidFill>
                  <a:srgbClr val="202124"/>
                </a:solidFill>
                <a:effectLst/>
                <a:latin typeface="Times New Roman" panose="02020603050405020304" pitchFamily="18" charset="0"/>
                <a:cs typeface="Times New Roman" panose="02020603050405020304" pitchFamily="18" charset="0"/>
              </a:rPr>
              <a:t>National Gallery of Jamaica</a:t>
            </a:r>
            <a:br>
              <a:rPr lang="en-US" sz="4000" b="1" dirty="0">
                <a:latin typeface="Times New Roman" panose="02020603050405020304" pitchFamily="18" charset="0"/>
                <a:cs typeface="Times New Roman" panose="02020603050405020304" pitchFamily="18" charset="0"/>
              </a:rPr>
            </a:br>
            <a:endParaRPr lang="en-US" sz="4000" b="1" i="0" u="none" strike="noStrike" dirty="0">
              <a:ln>
                <a:noFill/>
              </a:ln>
              <a:latin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4294967295"/>
          </p:nvPr>
        </p:nvSpPr>
        <p:spPr>
          <a:xfrm>
            <a:off x="8987244" y="5255759"/>
            <a:ext cx="677322" cy="301905"/>
          </a:xfrm>
          <a:prstGeom prst="rect">
            <a:avLst/>
          </a:prstGeom>
        </p:spPr>
        <p:txBody>
          <a:bodyPr vert="horz" lIns="91440" tIns="45720" rIns="91440" bIns="45720" rtlCol="0" anchor="ctr">
            <a:normAutofit/>
          </a:bodyPr>
          <a:lstStyle/>
          <a:p>
            <a:pPr algn="r">
              <a:spcAft>
                <a:spcPts val="600"/>
              </a:spcAft>
              <a:defRPr/>
            </a:pPr>
            <a:fld id="{E4969A48-D42D-46A9-B6C4-1B83C0ED4970}" type="slidenum">
              <a:rPr lang="en-US" sz="1000">
                <a:solidFill>
                  <a:prstClr val="white"/>
                </a:solidFill>
                <a:latin typeface="Calibri" panose="020F0502020204030204"/>
              </a:rPr>
              <a:pPr algn="r">
                <a:spcAft>
                  <a:spcPts val="600"/>
                </a:spcAft>
                <a:defRPr/>
              </a:pPr>
              <a:t>16</a:t>
            </a:fld>
            <a:endParaRPr lang="en-US" sz="1000">
              <a:solidFill>
                <a:prstClr val="white"/>
              </a:solidFill>
              <a:latin typeface="Calibri" panose="020F0502020204030204"/>
            </a:endParaRPr>
          </a:p>
        </p:txBody>
      </p:sp>
      <p:sp>
        <p:nvSpPr>
          <p:cNvPr id="4" name="TextBox 3">
            <a:extLst>
              <a:ext uri="{FF2B5EF4-FFF2-40B4-BE49-F238E27FC236}">
                <a16:creationId xmlns:a16="http://schemas.microsoft.com/office/drawing/2014/main" id="{CFB9C039-124F-DEAE-36A5-7DC531E83ECE}"/>
              </a:ext>
            </a:extLst>
          </p:cNvPr>
          <p:cNvSpPr txBox="1"/>
          <p:nvPr/>
        </p:nvSpPr>
        <p:spPr>
          <a:xfrm>
            <a:off x="94267" y="948268"/>
            <a:ext cx="9839955" cy="1015663"/>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Located on the Kingston Waterfront, the National Gallery of Jamaica (NGJ) was established in 1974 and is the oldest and largest public art museum in the Anglophone Caribbean. </a:t>
            </a:r>
          </a:p>
        </p:txBody>
      </p:sp>
      <p:pic>
        <p:nvPicPr>
          <p:cNvPr id="2050" name="Picture 2">
            <a:extLst>
              <a:ext uri="{FF2B5EF4-FFF2-40B4-BE49-F238E27FC236}">
                <a16:creationId xmlns:a16="http://schemas.microsoft.com/office/drawing/2014/main" id="{0380CC10-1873-34A8-FDC9-81B5E7D62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3932"/>
            <a:ext cx="5254167" cy="36843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0BA5319-D0BF-9582-4076-AA4F6BE600BF}"/>
              </a:ext>
            </a:extLst>
          </p:cNvPr>
          <p:cNvSpPr txBox="1"/>
          <p:nvPr/>
        </p:nvSpPr>
        <p:spPr>
          <a:xfrm>
            <a:off x="5254166" y="1780803"/>
            <a:ext cx="4732192" cy="2554545"/>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Established in 1974, the National Gallery of Jamaica is the oldest and largest public art museum in the English-</a:t>
            </a:r>
            <a:r>
              <a:rPr lang="en-US" sz="2000" dirty="0">
                <a:latin typeface="Times New Roman" panose="02020603050405020304" pitchFamily="18" charset="0"/>
                <a:cs typeface="Times New Roman" panose="02020603050405020304" pitchFamily="18" charset="0"/>
              </a:rPr>
              <a:t>s</a:t>
            </a:r>
            <a:r>
              <a:rPr lang="en-US" sz="2000" b="0" i="0" dirty="0">
                <a:effectLst/>
                <a:latin typeface="Times New Roman" panose="02020603050405020304" pitchFamily="18" charset="0"/>
                <a:cs typeface="Times New Roman" panose="02020603050405020304" pitchFamily="18" charset="0"/>
              </a:rPr>
              <a:t>peaking Caribbean. It has a comprehensive collection of early, modern, and contemporary art from Jamaica along with smaller Caribbean and international holdings.</a:t>
            </a:r>
            <a:endParaRPr lang="en-US" sz="2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B617A98-C57C-26C6-E44C-2225F38F0F85}"/>
              </a:ext>
            </a:extLst>
          </p:cNvPr>
          <p:cNvSpPr txBox="1"/>
          <p:nvPr/>
        </p:nvSpPr>
        <p:spPr>
          <a:xfrm>
            <a:off x="5489868" y="4530131"/>
            <a:ext cx="4590756" cy="923330"/>
          </a:xfrm>
          <a:prstGeom prst="rect">
            <a:avLst/>
          </a:prstGeom>
          <a:noFill/>
        </p:spPr>
        <p:txBody>
          <a:bodyPr wrap="square">
            <a:spAutoFit/>
          </a:bodyPr>
          <a:lstStyle/>
          <a:p>
            <a:r>
              <a:rPr lang="en-US" b="0" dirty="0">
                <a:effectLst/>
                <a:latin typeface="inherit"/>
              </a:rPr>
              <a:t>Admission: Adults $400.00 JMD</a:t>
            </a:r>
          </a:p>
          <a:p>
            <a:r>
              <a:rPr lang="en-US" b="0" dirty="0">
                <a:effectLst/>
                <a:latin typeface="inherit"/>
              </a:rPr>
              <a:t>Senior Citizens (65+) $200.00 JMD</a:t>
            </a:r>
          </a:p>
          <a:p>
            <a:r>
              <a:rPr lang="en-US" b="0" dirty="0">
                <a:effectLst/>
                <a:latin typeface="inherit"/>
              </a:rPr>
              <a:t>Children (0 – 16) FREE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67769187-F3FB-CE6E-1A15-7CD5C1277207}"/>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25" y="0"/>
            <a:ext cx="10080624" cy="56705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89DFD0-B16F-7C8D-DC62-A25DCDE9EEDC}"/>
              </a:ext>
            </a:extLst>
          </p:cNvPr>
          <p:cNvSpPr txBox="1">
            <a:spLocks noGrp="1"/>
          </p:cNvSpPr>
          <p:nvPr>
            <p:ph type="title" idx="4294967295"/>
          </p:nvPr>
        </p:nvSpPr>
        <p:spPr>
          <a:xfrm>
            <a:off x="12426" y="135468"/>
            <a:ext cx="4288641" cy="1054199"/>
          </a:xfrm>
          <a:prstGeom prst="rect">
            <a:avLst/>
          </a:prstGeom>
        </p:spPr>
        <p:txBody>
          <a:bodyPr vert="horz" lIns="91440" tIns="45720" rIns="91440" bIns="45720" rtlCol="0" anchor="ctr">
            <a:normAutofit fontScale="90000"/>
          </a:bodyPr>
          <a:lstStyle/>
          <a:p>
            <a:pPr algn="ctr"/>
            <a:r>
              <a:rPr lang="en-US" sz="4000" b="1" i="0" dirty="0">
                <a:effectLst/>
                <a:latin typeface="Times New Roman" panose="02020603050405020304" pitchFamily="18" charset="0"/>
                <a:cs typeface="Times New Roman" panose="02020603050405020304" pitchFamily="18" charset="0"/>
              </a:rPr>
              <a:t>Emancipation Park</a:t>
            </a:r>
            <a:br>
              <a:rPr lang="en-US" sz="2800" b="1" dirty="0"/>
            </a:br>
            <a:endParaRPr lang="en-US" sz="2800" b="1" i="0" u="none" strike="noStrike" dirty="0">
              <a:ln>
                <a:noFill/>
              </a:ln>
            </a:endParaRPr>
          </a:p>
        </p:txBody>
      </p:sp>
      <p:sp>
        <p:nvSpPr>
          <p:cNvPr id="4" name="TextBox 3">
            <a:extLst>
              <a:ext uri="{FF2B5EF4-FFF2-40B4-BE49-F238E27FC236}">
                <a16:creationId xmlns:a16="http://schemas.microsoft.com/office/drawing/2014/main" id="{B44BA796-0926-BD90-8613-CD83EEEA7693}"/>
              </a:ext>
            </a:extLst>
          </p:cNvPr>
          <p:cNvSpPr txBox="1"/>
          <p:nvPr/>
        </p:nvSpPr>
        <p:spPr>
          <a:xfrm>
            <a:off x="84840" y="725864"/>
            <a:ext cx="3855563" cy="4809217"/>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park is located in New Kingston and is themed “Tribute to Freedom” with a pair of 11-foot bronze statues, titled “Redemption Song”. It depicts a black man and woman looking towards the sky and is located at the southeast entrance of the park.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Embedded in the statue’s symbolic meaning is the triumph over the tragedies of slavery.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West African spiritual symbols can be seen throughout the design of the park and the colorful tropical plants and flowers make for a relaxing day. It’s a symbol of hope and freedom to the Jamaican people.</a:t>
            </a:r>
            <a:endParaRPr lang="en-US" sz="2000" dirty="0">
              <a:latin typeface="Times New Roman" panose="02020603050405020304" pitchFamily="18" charset="0"/>
              <a:cs typeface="Times New Roman" panose="02020603050405020304" pitchFamily="18" charset="0"/>
            </a:endParaRPr>
          </a:p>
        </p:txBody>
      </p:sp>
      <p:pic>
        <p:nvPicPr>
          <p:cNvPr id="3074" name="Picture 2" descr="Emancipation Park Kingston, Jamaica">
            <a:extLst>
              <a:ext uri="{FF2B5EF4-FFF2-40B4-BE49-F238E27FC236}">
                <a16:creationId xmlns:a16="http://schemas.microsoft.com/office/drawing/2014/main" id="{4A72811B-3FA4-B2D4-CAD9-C2E7BBFDFC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48" r="12541" b="-1"/>
          <a:stretch/>
        </p:blipFill>
        <p:spPr bwMode="auto">
          <a:xfrm>
            <a:off x="4091275" y="10"/>
            <a:ext cx="5989350" cy="5670540"/>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DA6702A7-1A3A-1238-B66A-A8E95465E956}"/>
              </a:ext>
            </a:extLst>
          </p:cNvPr>
          <p:cNvSpPr>
            <a:spLocks noGrp="1"/>
          </p:cNvSpPr>
          <p:nvPr>
            <p:ph type="sldNum" sz="quarter" idx="4294967295"/>
          </p:nvPr>
        </p:nvSpPr>
        <p:spPr>
          <a:xfrm>
            <a:off x="7119441" y="5255759"/>
            <a:ext cx="2268141" cy="301905"/>
          </a:xfrm>
          <a:prstGeom prst="rect">
            <a:avLst/>
          </a:prstGeom>
        </p:spPr>
        <p:txBody>
          <a:bodyPr vert="horz" lIns="91440" tIns="45720" rIns="91440" bIns="45720" rtlCol="0" anchor="ctr">
            <a:normAutofit/>
          </a:bodyPr>
          <a:lstStyle/>
          <a:p>
            <a:pPr algn="r">
              <a:spcAft>
                <a:spcPts val="600"/>
              </a:spcAft>
              <a:defRPr/>
            </a:pPr>
            <a:fld id="{E4969A48-D42D-46A9-B6C4-1B83C0ED4970}" type="slidenum">
              <a:rPr lang="en-US" sz="800">
                <a:solidFill>
                  <a:srgbClr val="FFFFFF"/>
                </a:solidFill>
                <a:latin typeface="Calibri" panose="020F0502020204030204"/>
              </a:rPr>
              <a:pPr algn="r">
                <a:spcAft>
                  <a:spcPts val="600"/>
                </a:spcAft>
                <a:defRPr/>
              </a:pPr>
              <a:t>17</a:t>
            </a:fld>
            <a:endParaRPr lang="en-US" sz="800">
              <a:solidFill>
                <a:srgbClr val="FFFFFF"/>
              </a:solidFill>
              <a:latin typeface="Calibri" panose="020F0502020204030204"/>
            </a:endParaRPr>
          </a:p>
        </p:txBody>
      </p:sp>
    </p:spTree>
    <p:extLst>
      <p:ext uri="{BB962C8B-B14F-4D97-AF65-F5344CB8AC3E}">
        <p14:creationId xmlns:p14="http://schemas.microsoft.com/office/powerpoint/2010/main" val="1608163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71DF30A7-4936-E07E-EEC4-58E9793E49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2F6610-4F60-F276-6E42-A94042F99189}"/>
              </a:ext>
            </a:extLst>
          </p:cNvPr>
          <p:cNvSpPr txBox="1">
            <a:spLocks noGrp="1"/>
          </p:cNvSpPr>
          <p:nvPr>
            <p:ph type="title" idx="4294967295"/>
          </p:nvPr>
        </p:nvSpPr>
        <p:spPr>
          <a:xfrm>
            <a:off x="0" y="131977"/>
            <a:ext cx="10080625" cy="838986"/>
          </a:xfrm>
          <a:prstGeom prst="rect">
            <a:avLst/>
          </a:prstGeom>
        </p:spPr>
        <p:txBody>
          <a:bodyPr vert="horz"/>
          <a:lstStyle/>
          <a:p>
            <a:pPr algn="ctr" fontAlgn="base"/>
            <a:r>
              <a:rPr lang="en-US" sz="4000" b="1" i="0" dirty="0">
                <a:solidFill>
                  <a:srgbClr val="202124"/>
                </a:solidFill>
                <a:effectLst/>
                <a:latin typeface="Times New Roman" panose="02020603050405020304" pitchFamily="18" charset="0"/>
                <a:cs typeface="Times New Roman" panose="02020603050405020304" pitchFamily="18" charset="0"/>
              </a:rPr>
              <a:t>Trench Town Culture Yard Museum </a:t>
            </a:r>
          </a:p>
        </p:txBody>
      </p:sp>
      <p:sp>
        <p:nvSpPr>
          <p:cNvPr id="4" name="TextBox 3">
            <a:extLst>
              <a:ext uri="{FF2B5EF4-FFF2-40B4-BE49-F238E27FC236}">
                <a16:creationId xmlns:a16="http://schemas.microsoft.com/office/drawing/2014/main" id="{FCB2964C-CE04-874A-17D9-61748D59B665}"/>
              </a:ext>
            </a:extLst>
          </p:cNvPr>
          <p:cNvSpPr txBox="1"/>
          <p:nvPr/>
        </p:nvSpPr>
        <p:spPr>
          <a:xfrm>
            <a:off x="5118755" y="4746721"/>
            <a:ext cx="4961870" cy="707886"/>
          </a:xfrm>
          <a:prstGeom prst="rect">
            <a:avLst/>
          </a:prstGeom>
          <a:noFill/>
        </p:spPr>
        <p:txBody>
          <a:bodyPr wrap="square">
            <a:spAutoFit/>
          </a:bodyPr>
          <a:lstStyle/>
          <a:p>
            <a:pPr fontAlgn="base"/>
            <a:r>
              <a:rPr lang="en-US" sz="2000" b="0" i="0" dirty="0">
                <a:effectLst/>
                <a:latin typeface="Times New Roman" panose="02020603050405020304" pitchFamily="18" charset="0"/>
                <a:cs typeface="Times New Roman" panose="02020603050405020304" pitchFamily="18" charset="0"/>
              </a:rPr>
              <a:t>Culture Yard - $30 US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Culture Yard &amp; Bob's Mother's house $28 US</a:t>
            </a:r>
          </a:p>
        </p:txBody>
      </p:sp>
      <p:sp>
        <p:nvSpPr>
          <p:cNvPr id="6" name="TextBox 5">
            <a:extLst>
              <a:ext uri="{FF2B5EF4-FFF2-40B4-BE49-F238E27FC236}">
                <a16:creationId xmlns:a16="http://schemas.microsoft.com/office/drawing/2014/main" id="{D7ECB796-3EE7-64CD-3F3D-335B008D9BE3}"/>
              </a:ext>
            </a:extLst>
          </p:cNvPr>
          <p:cNvSpPr txBox="1"/>
          <p:nvPr/>
        </p:nvSpPr>
        <p:spPr>
          <a:xfrm>
            <a:off x="379430" y="970962"/>
            <a:ext cx="4660882" cy="4421169"/>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Culture Yard should be your first destination on First Street.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This museum </a:t>
            </a:r>
            <a:r>
              <a:rPr lang="en-US" sz="2000" dirty="0">
                <a:latin typeface="Times New Roman" panose="02020603050405020304" pitchFamily="18" charset="0"/>
                <a:cs typeface="Times New Roman" panose="02020603050405020304" pitchFamily="18" charset="0"/>
              </a:rPr>
              <a:t>was t</a:t>
            </a:r>
            <a:r>
              <a:rPr lang="en-US" sz="2000" b="0" i="0" dirty="0">
                <a:effectLst/>
                <a:latin typeface="Times New Roman" panose="02020603050405020304" pitchFamily="18" charset="0"/>
                <a:cs typeface="Times New Roman" panose="02020603050405020304" pitchFamily="18" charset="0"/>
              </a:rPr>
              <a:t>he home of Bob Marley when he first came to Kingston.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museum represents the</a:t>
            </a:r>
            <a:r>
              <a:rPr lang="en-US" sz="2000" b="0" i="0" dirty="0">
                <a:effectLst/>
                <a:latin typeface="Times New Roman" panose="02020603050405020304" pitchFamily="18" charset="0"/>
                <a:cs typeface="Times New Roman" panose="02020603050405020304" pitchFamily="18" charset="0"/>
              </a:rPr>
              <a:t> authenticity and the History of the community of Trench Town and is also about the other Artists and different Personalities that contributed their time to the music and putting the Trench Town name on the Map.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Displays of artifacts, live music and conversation with TT residents, and a bright mural await your inquiry. </a:t>
            </a:r>
            <a:endParaRPr lang="en-US" sz="2000" dirty="0">
              <a:latin typeface="Times New Roman" panose="02020603050405020304" pitchFamily="18" charset="0"/>
              <a:cs typeface="Times New Roman" panose="02020603050405020304" pitchFamily="18" charset="0"/>
            </a:endParaRPr>
          </a:p>
        </p:txBody>
      </p:sp>
      <p:pic>
        <p:nvPicPr>
          <p:cNvPr id="7170" name="Picture 2" descr="Trench Town Culture Yard (Kingston) : 2020 Ce qu'il faut savoir pour votre visite - TripAdvisor">
            <a:extLst>
              <a:ext uri="{FF2B5EF4-FFF2-40B4-BE49-F238E27FC236}">
                <a16:creationId xmlns:a16="http://schemas.microsoft.com/office/drawing/2014/main" id="{916FC4DB-A657-16C9-70CE-4A195E3B5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755" y="970962"/>
            <a:ext cx="4873509" cy="3659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008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0">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9F0288-1B4D-A51A-35D6-AA90A5FC1ECE}"/>
              </a:ext>
            </a:extLst>
          </p:cNvPr>
          <p:cNvSpPr txBox="1"/>
          <p:nvPr/>
        </p:nvSpPr>
        <p:spPr>
          <a:xfrm>
            <a:off x="0" y="120087"/>
            <a:ext cx="10080625" cy="707886"/>
          </a:xfrm>
          <a:prstGeom prst="rect">
            <a:avLst/>
          </a:prstGeom>
          <a:noFill/>
        </p:spPr>
        <p:txBody>
          <a:bodyPr wrap="square">
            <a:spAutoFit/>
          </a:bodyPr>
          <a:lstStyle/>
          <a:p>
            <a:pPr algn="ctr" fontAlgn="base"/>
            <a:r>
              <a:rPr lang="en-US" sz="4000" b="1" i="0" dirty="0">
                <a:solidFill>
                  <a:srgbClr val="202124"/>
                </a:solidFill>
                <a:effectLst/>
                <a:latin typeface="Times New Roman" panose="02020603050405020304" pitchFamily="18" charset="0"/>
                <a:cs typeface="Times New Roman" panose="02020603050405020304" pitchFamily="18" charset="0"/>
              </a:rPr>
              <a:t>Bob Marley Museum</a:t>
            </a:r>
          </a:p>
        </p:txBody>
      </p:sp>
      <p:sp>
        <p:nvSpPr>
          <p:cNvPr id="3" name="TextBox 2">
            <a:extLst>
              <a:ext uri="{FF2B5EF4-FFF2-40B4-BE49-F238E27FC236}">
                <a16:creationId xmlns:a16="http://schemas.microsoft.com/office/drawing/2014/main" id="{568AB081-204F-EFE7-A158-97CCDC8A9238}"/>
              </a:ext>
            </a:extLst>
          </p:cNvPr>
          <p:cNvSpPr txBox="1"/>
          <p:nvPr/>
        </p:nvSpPr>
        <p:spPr>
          <a:xfrm>
            <a:off x="79022" y="827973"/>
            <a:ext cx="9856830" cy="1323439"/>
          </a:xfrm>
          <a:prstGeom prst="rect">
            <a:avLst/>
          </a:prstGeom>
          <a:noFill/>
        </p:spPr>
        <p:txBody>
          <a:bodyPr wrap="square">
            <a:spAutoFit/>
          </a:bodyPr>
          <a:lstStyle/>
          <a:p>
            <a:pPr marL="342900" indent="-342900" algn="l">
              <a:buFont typeface="Arial" panose="020B0604020202020204" pitchFamily="34" charset="0"/>
              <a:buChar char="•"/>
            </a:pPr>
            <a:r>
              <a:rPr lang="en-US" sz="2000" b="0" i="0" dirty="0">
                <a:solidFill>
                  <a:srgbClr val="08090E"/>
                </a:solidFill>
                <a:effectLst/>
                <a:latin typeface="Times New Roman" panose="02020603050405020304" pitchFamily="18" charset="0"/>
                <a:cs typeface="Times New Roman" panose="02020603050405020304" pitchFamily="18" charset="0"/>
              </a:rPr>
              <a:t>The Bob Marley museum is situated on the site of the legendary musician’s home, which he purchased in 1975. This house, featuring 19th-century architecture, was Marley’s home until his transition in 1981. It was converted into a museum six years later by his wife, </a:t>
            </a:r>
            <a:r>
              <a:rPr lang="en-US" sz="2000" b="0" i="0" dirty="0" err="1">
                <a:solidFill>
                  <a:srgbClr val="08090E"/>
                </a:solidFill>
                <a:effectLst/>
                <a:latin typeface="Times New Roman" panose="02020603050405020304" pitchFamily="18" charset="0"/>
                <a:cs typeface="Times New Roman" panose="02020603050405020304" pitchFamily="18" charset="0"/>
              </a:rPr>
              <a:t>Mrs</a:t>
            </a:r>
            <a:r>
              <a:rPr lang="en-US" sz="2000" b="0" i="0" dirty="0">
                <a:solidFill>
                  <a:srgbClr val="08090E"/>
                </a:solidFill>
                <a:effectLst/>
                <a:latin typeface="Times New Roman" panose="02020603050405020304" pitchFamily="18" charset="0"/>
                <a:cs typeface="Times New Roman" panose="02020603050405020304" pitchFamily="18" charset="0"/>
              </a:rPr>
              <a:t> Rita Marley. The main museum displays Marley’s personal treasures.</a:t>
            </a:r>
          </a:p>
        </p:txBody>
      </p:sp>
      <p:pic>
        <p:nvPicPr>
          <p:cNvPr id="4098" name="Picture 2" descr="Bob Marley Museum Admission &amp; Tour from Ocho Rios 2023 - Viator">
            <a:extLst>
              <a:ext uri="{FF2B5EF4-FFF2-40B4-BE49-F238E27FC236}">
                <a16:creationId xmlns:a16="http://schemas.microsoft.com/office/drawing/2014/main" id="{4BDD7B27-9701-FA63-C2E1-05D2D160A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78521"/>
            <a:ext cx="5238043" cy="34920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490F1B-AD5E-EB07-D1FC-1BD118AE97A7}"/>
              </a:ext>
            </a:extLst>
          </p:cNvPr>
          <p:cNvSpPr txBox="1"/>
          <p:nvPr/>
        </p:nvSpPr>
        <p:spPr>
          <a:xfrm>
            <a:off x="5279358" y="1859179"/>
            <a:ext cx="4735516" cy="3139321"/>
          </a:xfrm>
          <a:prstGeom prst="rect">
            <a:avLst/>
          </a:prstGeom>
          <a:noFill/>
        </p:spPr>
        <p:txBody>
          <a:bodyPr wrap="square">
            <a:spAutoFit/>
          </a:bodyPr>
          <a:lstStyle/>
          <a:p>
            <a:pPr marL="342900" indent="-342900" algn="l">
              <a:buFont typeface="Arial" panose="020B0604020202020204" pitchFamily="34" charset="0"/>
              <a:buChar char="•"/>
            </a:pPr>
            <a:endParaRPr lang="en-US" sz="1800" b="0" i="0" dirty="0">
              <a:solidFill>
                <a:srgbClr val="08090E"/>
              </a:solidFill>
              <a:effectLst/>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b="0" i="0" dirty="0">
                <a:solidFill>
                  <a:srgbClr val="08090E"/>
                </a:solidFill>
                <a:effectLst/>
                <a:latin typeface="Times New Roman" panose="02020603050405020304" pitchFamily="18" charset="0"/>
                <a:cs typeface="Times New Roman" panose="02020603050405020304" pitchFamily="18" charset="0"/>
              </a:rPr>
              <a:t>The property also features a well-equipped 80-seat theatre, a photographic gallery, a record shop, and a gift shop filled with a wide array of Bob Marley memorabilia.</a:t>
            </a:r>
          </a:p>
          <a:p>
            <a:pPr marL="342900" indent="-342900" algn="l">
              <a:buFont typeface="Arial" panose="020B0604020202020204" pitchFamily="34" charset="0"/>
              <a:buChar char="•"/>
            </a:pPr>
            <a:r>
              <a:rPr lang="en-US" sz="2000" b="0" i="0" dirty="0">
                <a:solidFill>
                  <a:srgbClr val="08090E"/>
                </a:solidFill>
                <a:effectLst/>
                <a:latin typeface="Times New Roman" panose="02020603050405020304" pitchFamily="18" charset="0"/>
                <a:cs typeface="Times New Roman" panose="02020603050405020304" pitchFamily="18" charset="0"/>
              </a:rPr>
              <a:t>Relax and enjoy a sumptuous meal from the One Love Café after you’ve completed your tour which offers a peek into every aspect of Bob Marley’s life.</a:t>
            </a:r>
          </a:p>
        </p:txBody>
      </p:sp>
      <p:sp>
        <p:nvSpPr>
          <p:cNvPr id="8" name="TextBox 7">
            <a:extLst>
              <a:ext uri="{FF2B5EF4-FFF2-40B4-BE49-F238E27FC236}">
                <a16:creationId xmlns:a16="http://schemas.microsoft.com/office/drawing/2014/main" id="{A1C451B5-5C5B-F0D5-1041-62BD01ADB1B9}"/>
              </a:ext>
            </a:extLst>
          </p:cNvPr>
          <p:cNvSpPr txBox="1"/>
          <p:nvPr/>
        </p:nvSpPr>
        <p:spPr>
          <a:xfrm>
            <a:off x="6129780" y="5181131"/>
            <a:ext cx="5038626" cy="369332"/>
          </a:xfrm>
          <a:prstGeom prst="rect">
            <a:avLst/>
          </a:prstGeom>
          <a:noFill/>
        </p:spPr>
        <p:txBody>
          <a:bodyPr wrap="square">
            <a:spAutoFit/>
          </a:bodyPr>
          <a:lstStyle/>
          <a:p>
            <a:r>
              <a:rPr lang="en-US" b="0" i="0" dirty="0">
                <a:solidFill>
                  <a:srgbClr val="111111"/>
                </a:solidFill>
                <a:effectLst/>
                <a:latin typeface="Roboto" panose="02000000000000000000" pitchFamily="2" charset="0"/>
              </a:rPr>
              <a:t>Admission Prices: </a:t>
            </a:r>
            <a:r>
              <a:rPr lang="en-US" b="1" i="0" dirty="0">
                <a:solidFill>
                  <a:srgbClr val="111111"/>
                </a:solidFill>
                <a:effectLst/>
                <a:latin typeface="Roboto" panose="02000000000000000000" pitchFamily="2" charset="0"/>
              </a:rPr>
              <a:t>US $25</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24472" y="1130157"/>
            <a:ext cx="9631679" cy="5670949"/>
          </a:xfrm>
        </p:spPr>
        <p:txBody>
          <a:bodyPr/>
          <a:lstStyle/>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My Port Philosophy</a:t>
            </a:r>
            <a:endParaRPr lang="en-US" altLang="en-US" sz="22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About </a:t>
            </a:r>
            <a:r>
              <a:rPr lang="en-US" sz="2200" b="1" i="0" dirty="0">
                <a:solidFill>
                  <a:srgbClr val="202124"/>
                </a:solidFill>
                <a:effectLst/>
                <a:latin typeface="Times New Roman" panose="02020603050405020304" pitchFamily="18" charset="0"/>
                <a:cs typeface="Times New Roman" panose="02020603050405020304" pitchFamily="18" charset="0"/>
              </a:rPr>
              <a:t>Kingston, Jamaica</a:t>
            </a:r>
            <a:endParaRPr lang="en-US" altLang="en-US" sz="22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Area Map of </a:t>
            </a:r>
            <a:r>
              <a:rPr lang="en-US" sz="2200" b="1" i="0" dirty="0">
                <a:solidFill>
                  <a:srgbClr val="202124"/>
                </a:solidFill>
                <a:effectLst/>
                <a:latin typeface="Times New Roman" panose="02020603050405020304" pitchFamily="18" charset="0"/>
                <a:cs typeface="Times New Roman" panose="02020603050405020304" pitchFamily="18" charset="0"/>
              </a:rPr>
              <a:t>Jamaica</a:t>
            </a:r>
            <a:endParaRPr lang="en-US" altLang="en-US" sz="22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Map of </a:t>
            </a:r>
            <a:r>
              <a:rPr lang="en-US" sz="2200" b="1" i="0" dirty="0">
                <a:solidFill>
                  <a:srgbClr val="202124"/>
                </a:solidFill>
                <a:effectLst/>
                <a:latin typeface="Times New Roman" panose="02020603050405020304" pitchFamily="18" charset="0"/>
                <a:cs typeface="Times New Roman" panose="02020603050405020304" pitchFamily="18" charset="0"/>
              </a:rPr>
              <a:t>Kingston</a:t>
            </a:r>
          </a:p>
          <a:p>
            <a:pPr algn="l">
              <a:buFont typeface="Wingdings" panose="05000000000000000000" pitchFamily="2" charset="2"/>
              <a:buChar char=""/>
            </a:pPr>
            <a:r>
              <a:rPr lang="en-US" sz="2200" b="1" i="0" dirty="0">
                <a:solidFill>
                  <a:srgbClr val="202124"/>
                </a:solidFill>
                <a:effectLst/>
                <a:latin typeface="Times New Roman" panose="02020603050405020304" pitchFamily="18" charset="0"/>
                <a:cs typeface="Times New Roman" panose="02020603050405020304" pitchFamily="18" charset="0"/>
              </a:rPr>
              <a:t>Kingston </a:t>
            </a:r>
            <a:r>
              <a:rPr lang="en-US" sz="22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5671238F-2489-5BB7-1467-57D62D773B3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47CADE8-00A4-B50E-694F-B1E21AC002B5}"/>
              </a:ext>
            </a:extLst>
          </p:cNvPr>
          <p:cNvSpPr txBox="1"/>
          <p:nvPr/>
        </p:nvSpPr>
        <p:spPr>
          <a:xfrm>
            <a:off x="0" y="120087"/>
            <a:ext cx="10080625" cy="707886"/>
          </a:xfrm>
          <a:prstGeom prst="rect">
            <a:avLst/>
          </a:prstGeom>
          <a:noFill/>
        </p:spPr>
        <p:txBody>
          <a:bodyPr wrap="square">
            <a:spAutoFit/>
          </a:bodyPr>
          <a:lstStyle/>
          <a:p>
            <a:pPr algn="ctr" fontAlgn="base"/>
            <a:r>
              <a:rPr lang="en-US" sz="4000" b="1" i="0" dirty="0">
                <a:solidFill>
                  <a:srgbClr val="202124"/>
                </a:solidFill>
                <a:effectLst/>
                <a:latin typeface="Times New Roman" panose="02020603050405020304" pitchFamily="18" charset="0"/>
                <a:cs typeface="Times New Roman" panose="02020603050405020304" pitchFamily="18" charset="0"/>
              </a:rPr>
              <a:t>Peter Tosh Museum</a:t>
            </a:r>
          </a:p>
        </p:txBody>
      </p:sp>
      <p:sp>
        <p:nvSpPr>
          <p:cNvPr id="3" name="TextBox 2">
            <a:extLst>
              <a:ext uri="{FF2B5EF4-FFF2-40B4-BE49-F238E27FC236}">
                <a16:creationId xmlns:a16="http://schemas.microsoft.com/office/drawing/2014/main" id="{72935581-3C59-13CB-A182-71AEDAC253AC}"/>
              </a:ext>
            </a:extLst>
          </p:cNvPr>
          <p:cNvSpPr txBox="1"/>
          <p:nvPr/>
        </p:nvSpPr>
        <p:spPr>
          <a:xfrm>
            <a:off x="172039" y="906687"/>
            <a:ext cx="9818627" cy="1015663"/>
          </a:xfrm>
          <a:prstGeom prst="rect">
            <a:avLst/>
          </a:prstGeom>
          <a:noFill/>
        </p:spPr>
        <p:txBody>
          <a:bodyPr wrap="square">
            <a:spAutoFit/>
          </a:bodyPr>
          <a:lstStyle/>
          <a:p>
            <a:pPr marL="342900" indent="-342900">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Peter Tosh exploded onto the world stage as an activist and solo artist with his 1976 release, Legalize It! Tosh worked to promote the legalization of herbs, and equal rights, and to expand Jamaica’s cultural and musical influence. </a:t>
            </a:r>
          </a:p>
        </p:txBody>
      </p:sp>
      <p:pic>
        <p:nvPicPr>
          <p:cNvPr id="5122" name="Picture 2" descr="Peter Tosh Museum To Be Opened In Kingston, Jamaica">
            <a:extLst>
              <a:ext uri="{FF2B5EF4-FFF2-40B4-BE49-F238E27FC236}">
                <a16:creationId xmlns:a16="http://schemas.microsoft.com/office/drawing/2014/main" id="{69EA3F6F-7D98-A15C-6C67-9F20D5549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289" y="1915851"/>
            <a:ext cx="6005336" cy="37533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2B2E59-D6EF-1097-E274-B7C5FF2651EE}"/>
              </a:ext>
            </a:extLst>
          </p:cNvPr>
          <p:cNvSpPr txBox="1"/>
          <p:nvPr/>
        </p:nvSpPr>
        <p:spPr>
          <a:xfrm>
            <a:off x="172039" y="2001063"/>
            <a:ext cx="3903250" cy="2246769"/>
          </a:xfrm>
          <a:prstGeom prst="rect">
            <a:avLst/>
          </a:prstGeom>
          <a:noFill/>
        </p:spPr>
        <p:txBody>
          <a:bodyPr wrap="square">
            <a:spAutoFit/>
          </a:bodyPr>
          <a:lstStyle/>
          <a:p>
            <a:pPr marL="342900" indent="-342900">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Peter was no stranger to oppression in his homeland and knew the fight for legalization and equal rights well. </a:t>
            </a:r>
          </a:p>
          <a:p>
            <a:pPr marL="342900" indent="-342900">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His music served as a catalyst for a generation to fight for what they believed in.</a:t>
            </a:r>
            <a:endParaRPr 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E42C404-F2B4-3A91-210E-491E2C6F07D9}"/>
              </a:ext>
            </a:extLst>
          </p:cNvPr>
          <p:cNvSpPr txBox="1"/>
          <p:nvPr/>
        </p:nvSpPr>
        <p:spPr>
          <a:xfrm>
            <a:off x="0" y="4589177"/>
            <a:ext cx="4075289" cy="461665"/>
          </a:xfrm>
          <a:prstGeom prst="rect">
            <a:avLst/>
          </a:prstGeom>
          <a:noFill/>
        </p:spPr>
        <p:txBody>
          <a:bodyPr wrap="square">
            <a:spAutoFit/>
          </a:bodyPr>
          <a:lstStyle/>
          <a:p>
            <a:pPr algn="ctr"/>
            <a:r>
              <a:rPr lang="en-US" sz="2400" b="1" i="0" dirty="0">
                <a:effectLst/>
                <a:latin typeface="Times New Roman" panose="02020603050405020304" pitchFamily="18" charset="0"/>
                <a:cs typeface="Times New Roman" panose="02020603050405020304" pitchFamily="18" charset="0"/>
              </a:rPr>
              <a:t>Admission Prices: US $20</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929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1">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0" y="131977"/>
            <a:ext cx="10080625" cy="838986"/>
          </a:xfrm>
          <a:prstGeom prst="rect">
            <a:avLst/>
          </a:prstGeom>
        </p:spPr>
        <p:txBody>
          <a:bodyPr vert="horz"/>
          <a:lstStyle/>
          <a:p>
            <a:pPr algn="ctr" fontAlgn="base"/>
            <a:r>
              <a:rPr lang="en-US" sz="4000" b="1" i="0" dirty="0">
                <a:solidFill>
                  <a:srgbClr val="202124"/>
                </a:solidFill>
                <a:effectLst/>
                <a:latin typeface="Times New Roman" panose="02020603050405020304" pitchFamily="18" charset="0"/>
                <a:cs typeface="Times New Roman" panose="02020603050405020304" pitchFamily="18" charset="0"/>
              </a:rPr>
              <a:t>Chinese Garden, Hope Gardens and Zoo</a:t>
            </a:r>
          </a:p>
        </p:txBody>
      </p:sp>
      <p:sp>
        <p:nvSpPr>
          <p:cNvPr id="5" name="TextBox 4">
            <a:extLst>
              <a:ext uri="{FF2B5EF4-FFF2-40B4-BE49-F238E27FC236}">
                <a16:creationId xmlns:a16="http://schemas.microsoft.com/office/drawing/2014/main" id="{34C3C1DA-867A-CCF9-DB59-858B913107F1}"/>
              </a:ext>
            </a:extLst>
          </p:cNvPr>
          <p:cNvSpPr txBox="1"/>
          <p:nvPr/>
        </p:nvSpPr>
        <p:spPr>
          <a:xfrm>
            <a:off x="0" y="4323731"/>
            <a:ext cx="5565775" cy="1015663"/>
          </a:xfrm>
          <a:prstGeom prst="rect">
            <a:avLst/>
          </a:prstGeom>
          <a:noFill/>
        </p:spPr>
        <p:txBody>
          <a:bodyPr wrap="square">
            <a:spAutoFit/>
          </a:bodyPr>
          <a:lstStyle/>
          <a:p>
            <a:pPr algn="ctr"/>
            <a:r>
              <a:rPr lang="en-US" sz="2000" b="1" i="0" dirty="0">
                <a:effectLst/>
                <a:latin typeface="Times New Roman" panose="02020603050405020304" pitchFamily="18" charset="0"/>
                <a:cs typeface="Times New Roman" panose="02020603050405020304" pitchFamily="18" charset="0"/>
              </a:rPr>
              <a:t>Chinese Garden Tour Adults – $300.00 JMD</a:t>
            </a:r>
            <a:br>
              <a:rPr lang="en-US" sz="2000" b="1" i="0" dirty="0">
                <a:effectLst/>
                <a:latin typeface="Times New Roman" panose="02020603050405020304" pitchFamily="18" charset="0"/>
                <a:cs typeface="Times New Roman" panose="02020603050405020304" pitchFamily="18" charset="0"/>
              </a:rPr>
            </a:br>
            <a:r>
              <a:rPr lang="en-US" sz="2000" b="1" i="0" dirty="0">
                <a:effectLst/>
                <a:latin typeface="Times New Roman" panose="02020603050405020304" pitchFamily="18" charset="0"/>
                <a:cs typeface="Times New Roman" panose="02020603050405020304" pitchFamily="18" charset="0"/>
              </a:rPr>
              <a:t>Teens – $100.00 Children -$50.00 JMD</a:t>
            </a:r>
          </a:p>
          <a:p>
            <a:pPr algn="ctr"/>
            <a:r>
              <a:rPr lang="en-US" sz="2000" b="1" i="0" dirty="0">
                <a:effectLst/>
                <a:latin typeface="Times New Roman" panose="02020603050405020304" pitchFamily="18" charset="0"/>
                <a:cs typeface="Times New Roman" panose="02020603050405020304" pitchFamily="18" charset="0"/>
              </a:rPr>
              <a:t>Nursery and General Garden Tour $3000  JMD</a:t>
            </a:r>
            <a:endParaRPr lang="en-US" sz="2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F29E9E1-C0C3-3257-E046-A9EFBDD136DE}"/>
              </a:ext>
            </a:extLst>
          </p:cNvPr>
          <p:cNvSpPr txBox="1"/>
          <p:nvPr/>
        </p:nvSpPr>
        <p:spPr>
          <a:xfrm>
            <a:off x="65989" y="838987"/>
            <a:ext cx="9794448" cy="1323439"/>
          </a:xfrm>
          <a:prstGeom prst="rect">
            <a:avLst/>
          </a:prstGeom>
          <a:noFill/>
        </p:spPr>
        <p:txBody>
          <a:bodyPr wrap="square">
            <a:spAutoFit/>
          </a:bodyPr>
          <a:lstStyle/>
          <a:p>
            <a:pPr marL="342900" indent="-342900" algn="l" fontAlgn="base">
              <a:buFont typeface="Arial" panose="020B0604020202020204" pitchFamily="34" charset="0"/>
              <a:buChar char="•"/>
            </a:pPr>
            <a:r>
              <a:rPr lang="en-US" sz="2000" b="0" i="0" dirty="0">
                <a:solidFill>
                  <a:srgbClr val="212529"/>
                </a:solidFill>
                <a:effectLst/>
                <a:latin typeface="Times New Roman" panose="02020603050405020304" pitchFamily="18" charset="0"/>
                <a:cs typeface="Times New Roman" panose="02020603050405020304" pitchFamily="18" charset="0"/>
              </a:rPr>
              <a:t>The Chinese Garden </a:t>
            </a:r>
            <a:r>
              <a:rPr lang="en-US" sz="2000" dirty="0">
                <a:solidFill>
                  <a:srgbClr val="212529"/>
                </a:solidFill>
                <a:latin typeface="Times New Roman" panose="02020603050405020304" pitchFamily="18" charset="0"/>
                <a:cs typeface="Times New Roman" panose="02020603050405020304" pitchFamily="18" charset="0"/>
              </a:rPr>
              <a:t>reminds me of the gardens I visited on my trips to China.</a:t>
            </a:r>
            <a:endParaRPr lang="en-US" sz="2000" b="0" i="0" dirty="0">
              <a:solidFill>
                <a:srgbClr val="212529"/>
              </a:solidFill>
              <a:effectLst/>
              <a:latin typeface="Times New Roman" panose="02020603050405020304" pitchFamily="18" charset="0"/>
              <a:cs typeface="Times New Roman" panose="02020603050405020304" pitchFamily="18" charset="0"/>
            </a:endParaRPr>
          </a:p>
          <a:p>
            <a:pPr marL="342900" indent="-342900" algn="l" fontAlgn="base">
              <a:buFont typeface="Arial" panose="020B0604020202020204" pitchFamily="34" charset="0"/>
              <a:buChar char="•"/>
            </a:pPr>
            <a:r>
              <a:rPr lang="en-US" sz="2000" b="0" i="0" dirty="0">
                <a:solidFill>
                  <a:srgbClr val="212529"/>
                </a:solidFill>
                <a:effectLst/>
                <a:latin typeface="Times New Roman" panose="02020603050405020304" pitchFamily="18" charset="0"/>
                <a:cs typeface="Times New Roman" panose="02020603050405020304" pitchFamily="18" charset="0"/>
              </a:rPr>
              <a:t>It is situated on 11 acres of land as part of the Hope Royal Botanic Gardens and Hope Estate. It was built and given to the people of Jamaica as a gift for Jamaica’s 50</a:t>
            </a:r>
            <a:r>
              <a:rPr lang="en-US" sz="2000" b="0" i="0" baseline="30000" dirty="0">
                <a:solidFill>
                  <a:srgbClr val="212529"/>
                </a:solidFill>
                <a:effectLst/>
                <a:latin typeface="Times New Roman" panose="02020603050405020304" pitchFamily="18" charset="0"/>
                <a:cs typeface="Times New Roman" panose="02020603050405020304" pitchFamily="18" charset="0"/>
              </a:rPr>
              <a:t>th</a:t>
            </a:r>
            <a:r>
              <a:rPr lang="en-US" sz="2000" b="0" i="0" dirty="0">
                <a:solidFill>
                  <a:srgbClr val="212529"/>
                </a:solidFill>
                <a:effectLst/>
                <a:latin typeface="Times New Roman" panose="02020603050405020304" pitchFamily="18" charset="0"/>
                <a:cs typeface="Times New Roman" panose="02020603050405020304" pitchFamily="18" charset="0"/>
              </a:rPr>
              <a:t> Independence Anniversary (1962-2012).</a:t>
            </a:r>
          </a:p>
        </p:txBody>
      </p:sp>
      <p:pic>
        <p:nvPicPr>
          <p:cNvPr id="6146" name="Picture 2" descr="Chinese Garden">
            <a:extLst>
              <a:ext uri="{FF2B5EF4-FFF2-40B4-BE49-F238E27FC236}">
                <a16:creationId xmlns:a16="http://schemas.microsoft.com/office/drawing/2014/main" id="{065344F3-9814-40DF-4F85-F840CB749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775" y="2289175"/>
            <a:ext cx="4514850" cy="33813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126F267-87BE-F3A5-1799-519CFDC85EEC}"/>
              </a:ext>
            </a:extLst>
          </p:cNvPr>
          <p:cNvSpPr txBox="1"/>
          <p:nvPr/>
        </p:nvSpPr>
        <p:spPr>
          <a:xfrm>
            <a:off x="58916" y="2286653"/>
            <a:ext cx="5717356" cy="1938992"/>
          </a:xfrm>
          <a:prstGeom prst="rect">
            <a:avLst/>
          </a:prstGeom>
          <a:noFill/>
        </p:spPr>
        <p:txBody>
          <a:bodyPr wrap="square">
            <a:spAutoFit/>
          </a:bodyPr>
          <a:lstStyle/>
          <a:p>
            <a:pPr marL="342900" indent="-342900" algn="l" fontAlgn="base">
              <a:buFont typeface="Arial" panose="020B0604020202020204" pitchFamily="34" charset="0"/>
              <a:buChar char="•"/>
            </a:pPr>
            <a:r>
              <a:rPr lang="en-US" sz="2000" b="0" i="0" dirty="0">
                <a:solidFill>
                  <a:srgbClr val="212529"/>
                </a:solidFill>
                <a:effectLst/>
                <a:latin typeface="Times New Roman" panose="02020603050405020304" pitchFamily="18" charset="0"/>
                <a:cs typeface="Times New Roman" panose="02020603050405020304" pitchFamily="18" charset="0"/>
              </a:rPr>
              <a:t>It was a gift to Jamaica by the Chinese Government marking the 43 years of diplomatic relations between Jamaica and the People’s Republic of China.</a:t>
            </a:r>
          </a:p>
          <a:p>
            <a:pPr marL="342900" indent="-342900" algn="l" fontAlgn="base">
              <a:buFont typeface="Arial" panose="020B0604020202020204" pitchFamily="34" charset="0"/>
              <a:buChar char="•"/>
            </a:pPr>
            <a:r>
              <a:rPr lang="en-US" sz="2000" b="0" i="0" dirty="0">
                <a:solidFill>
                  <a:srgbClr val="212529"/>
                </a:solidFill>
                <a:effectLst/>
                <a:latin typeface="Times New Roman" panose="02020603050405020304" pitchFamily="18" charset="0"/>
                <a:cs typeface="Times New Roman" panose="02020603050405020304" pitchFamily="18" charset="0"/>
              </a:rPr>
              <a:t>It is the only one of its kind in the Caribbean, Central and South America.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2">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4294967295"/>
          </p:nvPr>
        </p:nvSpPr>
        <p:spPr>
          <a:xfrm>
            <a:off x="7740650" y="5219700"/>
            <a:ext cx="2339975" cy="360363"/>
          </a:xfrm>
          <a:prstGeom prst="rect">
            <a:avLst/>
          </a:prstGeom>
        </p:spPr>
        <p:txBody>
          <a:bodyPr/>
          <a:lstStyle/>
          <a:p>
            <a:pPr lvl="0"/>
            <a:fld id="{668CC87C-C6DF-43F2-841E-AFCE33E4256F}" type="slidenum">
              <a:rPr/>
              <a:t>22</a:t>
            </a:fld>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1" y="180107"/>
            <a:ext cx="4410075" cy="960536"/>
          </a:xfrm>
          <a:prstGeom prst="rect">
            <a:avLst/>
          </a:prstGeom>
        </p:spPr>
        <p:txBody>
          <a:bodyPr vert="horz"/>
          <a:lstStyle/>
          <a:p>
            <a:pPr algn="ctr" fontAlgn="base"/>
            <a:r>
              <a:rPr lang="en-US" sz="3200" b="1" i="0" dirty="0">
                <a:solidFill>
                  <a:srgbClr val="202124"/>
                </a:solidFill>
                <a:effectLst/>
                <a:latin typeface="Times New Roman" panose="02020603050405020304" pitchFamily="18" charset="0"/>
                <a:cs typeface="Times New Roman" panose="02020603050405020304" pitchFamily="18" charset="0"/>
              </a:rPr>
              <a:t>National Heroes Park</a:t>
            </a:r>
          </a:p>
        </p:txBody>
      </p:sp>
      <p:sp>
        <p:nvSpPr>
          <p:cNvPr id="4" name="TextBox 3">
            <a:extLst>
              <a:ext uri="{FF2B5EF4-FFF2-40B4-BE49-F238E27FC236}">
                <a16:creationId xmlns:a16="http://schemas.microsoft.com/office/drawing/2014/main" id="{6D2F4F74-3E9C-80EF-AD2E-3D913D06AA47}"/>
              </a:ext>
            </a:extLst>
          </p:cNvPr>
          <p:cNvSpPr txBox="1"/>
          <p:nvPr/>
        </p:nvSpPr>
        <p:spPr>
          <a:xfrm>
            <a:off x="1" y="4659843"/>
            <a:ext cx="4410073" cy="769441"/>
          </a:xfrm>
          <a:prstGeom prst="rect">
            <a:avLst/>
          </a:prstGeom>
          <a:noFill/>
        </p:spPr>
        <p:txBody>
          <a:bodyPr wrap="square">
            <a:spAutoFit/>
          </a:bodyPr>
          <a:lstStyle/>
          <a:p>
            <a:pPr algn="ctr"/>
            <a:r>
              <a:rPr lang="en-US" sz="2200" b="0" i="0" dirty="0">
                <a:solidFill>
                  <a:srgbClr val="111111"/>
                </a:solidFill>
                <a:effectLst/>
                <a:latin typeface="Times New Roman" panose="02020603050405020304" pitchFamily="18" charset="0"/>
                <a:cs typeface="Times New Roman" panose="02020603050405020304" pitchFamily="18" charset="0"/>
              </a:rPr>
              <a:t>The park is open to the public seven days a week and admission is </a:t>
            </a:r>
            <a:r>
              <a:rPr lang="en-US" sz="2200" b="1" i="0" dirty="0">
                <a:solidFill>
                  <a:srgbClr val="111111"/>
                </a:solidFill>
                <a:effectLst/>
                <a:latin typeface="Times New Roman" panose="02020603050405020304" pitchFamily="18" charset="0"/>
                <a:cs typeface="Times New Roman" panose="02020603050405020304" pitchFamily="18" charset="0"/>
              </a:rPr>
              <a:t>free</a:t>
            </a:r>
            <a:endParaRPr lang="en-US" sz="2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14BAA92-74D2-A09D-73AC-224D66A26A1C}"/>
              </a:ext>
            </a:extLst>
          </p:cNvPr>
          <p:cNvSpPr txBox="1"/>
          <p:nvPr/>
        </p:nvSpPr>
        <p:spPr>
          <a:xfrm>
            <a:off x="0" y="678628"/>
            <a:ext cx="4496586" cy="3785652"/>
          </a:xfrm>
          <a:prstGeom prst="rect">
            <a:avLst/>
          </a:prstGeom>
          <a:noFill/>
        </p:spPr>
        <p:txBody>
          <a:bodyPr wrap="square">
            <a:spAutoFit/>
          </a:bodyPr>
          <a:lstStyle/>
          <a:p>
            <a:pPr marL="342900" indent="-342900"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National Heroes Park is 50 acres located in Downtown Kingston. The park serves as a memorial to Jamaica’s national heroes and other important figures in the country’s history. </a:t>
            </a:r>
          </a:p>
          <a:p>
            <a:pPr marL="342900" indent="-342900"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park has several monuments and memorials</a:t>
            </a:r>
            <a:r>
              <a:rPr lang="en-US" sz="2000" dirty="0">
                <a:latin typeface="Times New Roman" panose="02020603050405020304" pitchFamily="18" charset="0"/>
                <a:cs typeface="Times New Roman" panose="02020603050405020304" pitchFamily="18" charset="0"/>
              </a:rPr>
              <a:t> </a:t>
            </a:r>
            <a:r>
              <a:rPr lang="en-US" sz="2000" b="0" i="0" dirty="0">
                <a:effectLst/>
                <a:latin typeface="Times New Roman" panose="02020603050405020304" pitchFamily="18" charset="0"/>
                <a:cs typeface="Times New Roman" panose="02020603050405020304" pitchFamily="18" charset="0"/>
              </a:rPr>
              <a:t>of prominent Jamaican political leaders and proponents of black nationalism, and the National Heroes Monument.</a:t>
            </a:r>
          </a:p>
          <a:p>
            <a:pPr marL="342900" indent="-342900"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There are also tributes to the seven national heroes of Jamaica.</a:t>
            </a:r>
          </a:p>
        </p:txBody>
      </p:sp>
      <p:pic>
        <p:nvPicPr>
          <p:cNvPr id="8194" name="Picture 2" descr="National Heroes Park - National Heroes Monument | Prips Jamaica">
            <a:extLst>
              <a:ext uri="{FF2B5EF4-FFF2-40B4-BE49-F238E27FC236}">
                <a16:creationId xmlns:a16="http://schemas.microsoft.com/office/drawing/2014/main" id="{C337977E-0FBB-DB3D-9C1F-978BB5BE5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4" y="0"/>
            <a:ext cx="5670550" cy="5670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ACE4251-CB38-95F6-40CF-76C26000B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66D73F-63E3-EC3D-9FD7-716B7826D2CB}"/>
              </a:ext>
            </a:extLst>
          </p:cNvPr>
          <p:cNvSpPr txBox="1">
            <a:spLocks noGrp="1"/>
          </p:cNvSpPr>
          <p:nvPr>
            <p:ph type="title" idx="4294967295"/>
          </p:nvPr>
        </p:nvSpPr>
        <p:spPr>
          <a:xfrm>
            <a:off x="4907300" y="10486"/>
            <a:ext cx="5080762" cy="1346756"/>
          </a:xfrm>
          <a:prstGeom prst="rect">
            <a:avLst/>
          </a:prstGeom>
        </p:spPr>
        <p:txBody>
          <a:bodyPr vert="horz" lIns="91440" tIns="45720" rIns="91440" bIns="45720" rtlCol="0" anchor="b">
            <a:normAutofit/>
          </a:bodyPr>
          <a:lstStyle/>
          <a:p>
            <a:pPr algn="ctr" fontAlgn="base"/>
            <a:r>
              <a:rPr lang="en-US" sz="4000" b="0" i="0" dirty="0">
                <a:effectLst/>
                <a:latin typeface="Times New Roman" panose="02020603050405020304" pitchFamily="18" charset="0"/>
                <a:cs typeface="Times New Roman" panose="02020603050405020304" pitchFamily="18" charset="0"/>
              </a:rPr>
              <a:t>Museums of History and Ethnography</a:t>
            </a:r>
            <a:endParaRPr lang="en-US" sz="4000" b="1" i="0" dirty="0">
              <a:effectLst/>
              <a:latin typeface="Times New Roman" panose="02020603050405020304" pitchFamily="18" charset="0"/>
              <a:cs typeface="Times New Roman" panose="02020603050405020304" pitchFamily="18" charset="0"/>
            </a:endParaRPr>
          </a:p>
        </p:txBody>
      </p:sp>
      <p:pic>
        <p:nvPicPr>
          <p:cNvPr id="10242" name="Picture 2" descr="Jamaica - National Museum Jamaica | Jamaica national, Jamaica, National museum">
            <a:extLst>
              <a:ext uri="{FF2B5EF4-FFF2-40B4-BE49-F238E27FC236}">
                <a16:creationId xmlns:a16="http://schemas.microsoft.com/office/drawing/2014/main" id="{3F8AAF67-5F53-13BF-54F4-A071C1DF19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24" r="19973"/>
          <a:stretch/>
        </p:blipFill>
        <p:spPr bwMode="auto">
          <a:xfrm>
            <a:off x="0" y="1312"/>
            <a:ext cx="4774296" cy="566923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8E68DB-7397-42E2-9746-E64323CE032F}"/>
              </a:ext>
            </a:extLst>
          </p:cNvPr>
          <p:cNvSpPr txBox="1"/>
          <p:nvPr/>
        </p:nvSpPr>
        <p:spPr>
          <a:xfrm>
            <a:off x="4774296" y="1524000"/>
            <a:ext cx="5213766" cy="414655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Museums of History and Ethnography at the Institute of Jamaica in Kingston can be found at Port Royal Collection, Museums of History and Ethnography, Institute of Jamaica 10-16 East Street Kingston, Jamaica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museum is </a:t>
            </a:r>
            <a:r>
              <a:rPr lang="en-US" sz="2000" b="0" i="0" dirty="0">
                <a:effectLst/>
                <a:latin typeface="Times New Roman" panose="02020603050405020304" pitchFamily="18" charset="0"/>
                <a:cs typeface="Times New Roman" panose="02020603050405020304" pitchFamily="18" charset="0"/>
              </a:rPr>
              <a:t>dedicated to the history of Port Royal as well as the history of the Jamaican people.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Fort Charles &amp; Fort Charles Maritime Museum: Originally built by the English as Fort Cromwell after seizing the land from the Spanish, the fort is in good shape largely due to extensive preservation and rebuilding efforts over the years.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222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04923AD-8147-7E1C-8910-82A36F64DE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6311F0-C5A9-40A6-B880-5EDCD26D683E}"/>
              </a:ext>
            </a:extLst>
          </p:cNvPr>
          <p:cNvSpPr txBox="1">
            <a:spLocks noGrp="1"/>
          </p:cNvSpPr>
          <p:nvPr>
            <p:ph type="title" idx="4294967295"/>
          </p:nvPr>
        </p:nvSpPr>
        <p:spPr>
          <a:xfrm>
            <a:off x="-1" y="270402"/>
            <a:ext cx="4933119" cy="632276"/>
          </a:xfrm>
          <a:prstGeom prst="rect">
            <a:avLst/>
          </a:prstGeom>
        </p:spPr>
        <p:txBody>
          <a:bodyPr vert="horz" lIns="91440" tIns="45720" rIns="91440" bIns="45720" rtlCol="0" anchor="b">
            <a:noAutofit/>
          </a:bodyPr>
          <a:lstStyle/>
          <a:p>
            <a:pPr algn="ctr" fontAlgn="base"/>
            <a:r>
              <a:rPr lang="en-US" sz="3600" b="1" i="0" dirty="0">
                <a:effectLst/>
                <a:latin typeface="Times New Roman" panose="02020603050405020304" pitchFamily="18" charset="0"/>
                <a:cs typeface="Times New Roman" panose="02020603050405020304" pitchFamily="18" charset="0"/>
              </a:rPr>
              <a:t>Falling Edge Waterfalls</a:t>
            </a:r>
          </a:p>
        </p:txBody>
      </p:sp>
      <p:sp>
        <p:nvSpPr>
          <p:cNvPr id="4" name="TextBox 3">
            <a:extLst>
              <a:ext uri="{FF2B5EF4-FFF2-40B4-BE49-F238E27FC236}">
                <a16:creationId xmlns:a16="http://schemas.microsoft.com/office/drawing/2014/main" id="{A73B02D4-8FC9-A5F6-4BF5-69F8AA47538B}"/>
              </a:ext>
            </a:extLst>
          </p:cNvPr>
          <p:cNvSpPr txBox="1"/>
          <p:nvPr/>
        </p:nvSpPr>
        <p:spPr>
          <a:xfrm>
            <a:off x="0" y="1125416"/>
            <a:ext cx="4800110" cy="5193322"/>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200" b="0" i="0" dirty="0">
                <a:effectLst/>
                <a:latin typeface="Times New Roman" panose="02020603050405020304" pitchFamily="18" charset="0"/>
                <a:cs typeface="Times New Roman" panose="02020603050405020304" pitchFamily="18" charset="0"/>
              </a:rPr>
              <a:t>Tucked away in the chilly, tranquil hills of Stony Hill; Falling Edge Waterfalls, also called the Bowden Hill Falls, is a majestic cascading waterfall that lies just 30 minutes outside Kingston City. </a:t>
            </a:r>
          </a:p>
          <a:p>
            <a:pPr marL="342900" indent="-228600">
              <a:lnSpc>
                <a:spcPct val="90000"/>
              </a:lnSpc>
              <a:spcAft>
                <a:spcPts val="600"/>
              </a:spcAft>
              <a:buFont typeface="Arial" panose="020B0604020202020204" pitchFamily="34" charset="0"/>
              <a:buChar char="•"/>
            </a:pPr>
            <a:r>
              <a:rPr lang="en-US" sz="2200" b="0" i="0" dirty="0">
                <a:effectLst/>
                <a:latin typeface="Times New Roman" panose="02020603050405020304" pitchFamily="18" charset="0"/>
                <a:cs typeface="Times New Roman" panose="02020603050405020304" pitchFamily="18" charset="0"/>
              </a:rPr>
              <a:t>The hidden escape has gained more popularity over the years but still remains relatively secluded enough that it isn’t uncommon to see little to no other visitors there on your trip, especially if you go there during the week or early on the weekends.</a:t>
            </a:r>
          </a:p>
          <a:p>
            <a:pPr marL="342900" indent="-228600">
              <a:lnSpc>
                <a:spcPct val="90000"/>
              </a:lnSpc>
              <a:spcAft>
                <a:spcPts val="600"/>
              </a:spcAft>
              <a:buFont typeface="Arial" panose="020B0604020202020204" pitchFamily="34" charset="0"/>
              <a:buChar char="•"/>
            </a:pPr>
            <a:endParaRPr lang="en-US" sz="900" dirty="0"/>
          </a:p>
        </p:txBody>
      </p:sp>
      <p:pic>
        <p:nvPicPr>
          <p:cNvPr id="11268" name="Picture 4" descr="Falling Edge Waterfalls | Prips Jamaica">
            <a:extLst>
              <a:ext uri="{FF2B5EF4-FFF2-40B4-BE49-F238E27FC236}">
                <a16:creationId xmlns:a16="http://schemas.microsoft.com/office/drawing/2014/main" id="{15CCD4A9-B96A-75E9-9D18-FCCB25FBCC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883" b="-1"/>
          <a:stretch/>
        </p:blipFill>
        <p:spPr bwMode="auto">
          <a:xfrm>
            <a:off x="4933119" y="10"/>
            <a:ext cx="5147506" cy="5669227"/>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70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D19571B-1612-80CD-C8A3-B1A7E0913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481CF-2005-188C-4414-E0B75DADDC85}"/>
              </a:ext>
            </a:extLst>
          </p:cNvPr>
          <p:cNvSpPr txBox="1">
            <a:spLocks noGrp="1"/>
          </p:cNvSpPr>
          <p:nvPr>
            <p:ph type="title" idx="4294967295"/>
          </p:nvPr>
        </p:nvSpPr>
        <p:spPr>
          <a:xfrm>
            <a:off x="5040311" y="237067"/>
            <a:ext cx="5040311" cy="790455"/>
          </a:xfrm>
          <a:prstGeom prst="rect">
            <a:avLst/>
          </a:prstGeom>
        </p:spPr>
        <p:txBody>
          <a:bodyPr vert="horz" lIns="91440" tIns="45720" rIns="91440" bIns="45720" rtlCol="0" anchor="b">
            <a:normAutofit/>
          </a:bodyPr>
          <a:lstStyle/>
          <a:p>
            <a:pPr algn="ctr" fontAlgn="base"/>
            <a:r>
              <a:rPr lang="en-US" sz="4000" b="1" i="0" dirty="0">
                <a:effectLst/>
                <a:latin typeface="Times New Roman" panose="02020603050405020304" pitchFamily="18" charset="0"/>
                <a:cs typeface="Times New Roman" panose="02020603050405020304" pitchFamily="18" charset="0"/>
              </a:rPr>
              <a:t>Fort Clarence Beach</a:t>
            </a:r>
          </a:p>
        </p:txBody>
      </p:sp>
      <p:pic>
        <p:nvPicPr>
          <p:cNvPr id="12290" name="Picture 2" descr="Fort Clarence Beach - Portmore Jamaica">
            <a:extLst>
              <a:ext uri="{FF2B5EF4-FFF2-40B4-BE49-F238E27FC236}">
                <a16:creationId xmlns:a16="http://schemas.microsoft.com/office/drawing/2014/main" id="{F56B05C2-6927-A74C-1D34-2ADFC4B823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94" r="-1" b="-1"/>
          <a:stretch/>
        </p:blipFill>
        <p:spPr bwMode="auto">
          <a:xfrm>
            <a:off x="1" y="1312"/>
            <a:ext cx="5040312" cy="566923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B8BF13-AA50-28CB-6547-C3BE2B2A501E}"/>
              </a:ext>
            </a:extLst>
          </p:cNvPr>
          <p:cNvSpPr txBox="1"/>
          <p:nvPr/>
        </p:nvSpPr>
        <p:spPr>
          <a:xfrm>
            <a:off x="5118755" y="1263276"/>
            <a:ext cx="4760536" cy="4251403"/>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This is a beautiful beach with azure blue water. There are security guards at the entrance, who direct you to the entrance where need to pay $10 (US) each.</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There are lifeguards every 50 meters, so you feel safe in the ocean.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area also has clean toilets and showers.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Sunbeds are included in the admission price</a:t>
            </a:r>
            <a:r>
              <a:rPr lang="en-US" sz="2000" dirty="0">
                <a:latin typeface="Times New Roman" panose="02020603050405020304" pitchFamily="18" charset="0"/>
                <a:cs typeface="Times New Roman" panose="02020603050405020304" pitchFamily="18" charset="0"/>
              </a:rPr>
              <a:t> but there are no umbrellas available.</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 You can find a nearby restaurant/snack bar that serves freshly cooked traditional Jamaican food all day They even offer a lobster dish.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461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22901"/>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Restaurants</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150828" y="926678"/>
            <a:ext cx="9822731" cy="4708981"/>
          </a:xfrm>
          <a:prstGeom prst="rect">
            <a:avLst/>
          </a:prstGeom>
          <a:noFill/>
        </p:spPr>
        <p:txBody>
          <a:bodyPr wrap="square">
            <a:spAutoFit/>
          </a:bodyPr>
          <a:lstStyle/>
          <a:p>
            <a:pPr marL="342900" indent="-342900">
              <a:buClrTx/>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There are a lot of excellent restaurants in </a:t>
            </a:r>
            <a:r>
              <a:rPr lang="en-US" sz="2000" i="0" dirty="0">
                <a:effectLst/>
                <a:latin typeface="Times New Roman" panose="02020603050405020304" pitchFamily="18" charset="0"/>
                <a:cs typeface="Times New Roman" panose="02020603050405020304" pitchFamily="18" charset="0"/>
              </a:rPr>
              <a:t>Kingston</a:t>
            </a:r>
            <a:r>
              <a:rPr lang="en-US" altLang="en-US" sz="2000" dirty="0">
                <a:latin typeface="Times New Roman" panose="02020603050405020304" pitchFamily="18" charset="0"/>
                <a:cs typeface="Times New Roman" panose="02020603050405020304" pitchFamily="18" charset="0"/>
              </a:rPr>
              <a:t>. Especially for seafood. </a:t>
            </a:r>
          </a:p>
          <a:p>
            <a:pPr>
              <a:buClrTx/>
              <a:buFontTx/>
              <a:buNone/>
            </a:pPr>
            <a:r>
              <a:rPr lang="en-US" altLang="en-US" sz="2000" dirty="0">
                <a:latin typeface="Times New Roman" panose="02020603050405020304" pitchFamily="18" charset="0"/>
                <a:cs typeface="Times New Roman" panose="02020603050405020304" pitchFamily="18" charset="0"/>
              </a:rPr>
              <a:t>Here are some recommendations: </a:t>
            </a:r>
          </a:p>
          <a:p>
            <a:pPr algn="l"/>
            <a:r>
              <a:rPr lang="en-US" sz="2000" b="1" i="0" dirty="0">
                <a:effectLst/>
                <a:latin typeface="Times New Roman" panose="02020603050405020304" pitchFamily="18" charset="0"/>
                <a:cs typeface="Times New Roman" panose="02020603050405020304" pitchFamily="18" charset="0"/>
              </a:rPr>
              <a:t>Cru Bar &amp; Kitchen </a:t>
            </a:r>
            <a:r>
              <a:rPr lang="en-US" sz="2000" i="0" u="none" strike="noStrike" dirty="0">
                <a:effectLst/>
                <a:latin typeface="Times New Roman" panose="02020603050405020304" pitchFamily="18" charset="0"/>
                <a:cs typeface="Times New Roman" panose="02020603050405020304" pitchFamily="18" charset="0"/>
              </a:rPr>
              <a:t>$$ - $$$ Caribbean, Bar, International</a:t>
            </a:r>
            <a:endParaRPr lang="en-US" sz="2000" i="0" dirty="0">
              <a:effectLst/>
              <a:latin typeface="Times New Roman" panose="02020603050405020304" pitchFamily="18" charset="0"/>
              <a:cs typeface="Times New Roman" panose="02020603050405020304" pitchFamily="18" charset="0"/>
            </a:endParaRPr>
          </a:p>
          <a:p>
            <a:pPr algn="l"/>
            <a:r>
              <a:rPr lang="en-US" sz="2000" i="0" u="none" strike="noStrike" dirty="0">
                <a:effectLst/>
                <a:latin typeface="Times New Roman" panose="02020603050405020304" pitchFamily="18" charset="0"/>
                <a:cs typeface="Times New Roman" panose="02020603050405020304" pitchFamily="18" charset="0"/>
              </a:rPr>
              <a:t>71 Lady Musgrave Road, Kingston </a:t>
            </a:r>
          </a:p>
          <a:p>
            <a:pPr algn="l"/>
            <a:r>
              <a:rPr lang="en-US" sz="2000" b="1" i="0" dirty="0">
                <a:effectLst/>
                <a:latin typeface="Times New Roman" panose="02020603050405020304" pitchFamily="18" charset="0"/>
                <a:cs typeface="Times New Roman" panose="02020603050405020304" pitchFamily="18" charset="0"/>
              </a:rPr>
              <a:t>Spanish Court Café </a:t>
            </a:r>
            <a:r>
              <a:rPr lang="en-US" sz="2000" i="0" u="none" strike="noStrike" dirty="0">
                <a:effectLst/>
                <a:latin typeface="Times New Roman" panose="02020603050405020304" pitchFamily="18" charset="0"/>
                <a:cs typeface="Times New Roman" panose="02020603050405020304" pitchFamily="18" charset="0"/>
              </a:rPr>
              <a:t>$$ - $$$ Café, Jamaican, Vegetarian</a:t>
            </a:r>
            <a:endParaRPr lang="en-US" sz="2000" i="0" dirty="0">
              <a:effectLst/>
              <a:latin typeface="Times New Roman" panose="02020603050405020304" pitchFamily="18" charset="0"/>
              <a:cs typeface="Times New Roman" panose="02020603050405020304" pitchFamily="18" charset="0"/>
            </a:endParaRPr>
          </a:p>
          <a:p>
            <a:pPr algn="l"/>
            <a:r>
              <a:rPr lang="en-US" sz="2000" i="0" u="none" strike="noStrike" dirty="0">
                <a:effectLst/>
                <a:latin typeface="Times New Roman" panose="02020603050405020304" pitchFamily="18" charset="0"/>
                <a:cs typeface="Times New Roman" panose="02020603050405020304" pitchFamily="18" charset="0"/>
              </a:rPr>
              <a:t>1 St. Lucia Avenue Spanish Court Hotel, Kingston</a:t>
            </a:r>
          </a:p>
          <a:p>
            <a:pPr algn="l"/>
            <a:r>
              <a:rPr lang="en-US" sz="2000" b="1" i="0" dirty="0" err="1">
                <a:effectLst/>
                <a:latin typeface="Times New Roman" panose="02020603050405020304" pitchFamily="18" charset="0"/>
                <a:cs typeface="Times New Roman" panose="02020603050405020304" pitchFamily="18" charset="0"/>
              </a:rPr>
              <a:t>Tastee</a:t>
            </a:r>
            <a:r>
              <a:rPr lang="en-US" sz="2000" b="1" i="0" dirty="0">
                <a:effectLst/>
                <a:latin typeface="Times New Roman" panose="02020603050405020304" pitchFamily="18" charset="0"/>
                <a:cs typeface="Times New Roman" panose="02020603050405020304" pitchFamily="18" charset="0"/>
              </a:rPr>
              <a:t> Patties </a:t>
            </a:r>
            <a:r>
              <a:rPr lang="en-US" sz="2000" i="0" u="none" strike="noStrike" dirty="0">
                <a:effectLst/>
                <a:latin typeface="Times New Roman" panose="02020603050405020304" pitchFamily="18" charset="0"/>
                <a:cs typeface="Times New Roman" panose="02020603050405020304" pitchFamily="18" charset="0"/>
              </a:rPr>
              <a:t>$ Quick Bites, Caribbean, Fast Food</a:t>
            </a:r>
            <a:endParaRPr lang="en-US" sz="2000" i="0" dirty="0">
              <a:effectLst/>
              <a:latin typeface="Times New Roman" panose="02020603050405020304" pitchFamily="18" charset="0"/>
              <a:cs typeface="Times New Roman" panose="02020603050405020304" pitchFamily="18" charset="0"/>
            </a:endParaRPr>
          </a:p>
          <a:p>
            <a:pPr algn="l"/>
            <a:r>
              <a:rPr lang="en-US" sz="2000" i="0" u="none" strike="noStrike" dirty="0">
                <a:effectLst/>
                <a:latin typeface="Times New Roman" panose="02020603050405020304" pitchFamily="18" charset="0"/>
                <a:cs typeface="Times New Roman" panose="02020603050405020304" pitchFamily="18" charset="0"/>
              </a:rPr>
              <a:t>Constant Spring &amp; Hagley Park </a:t>
            </a:r>
            <a:r>
              <a:rPr lang="en-US" sz="2000" i="0" u="none" strike="noStrike" dirty="0" err="1">
                <a:effectLst/>
                <a:latin typeface="Times New Roman" panose="02020603050405020304" pitchFamily="18" charset="0"/>
                <a:cs typeface="Times New Roman" panose="02020603050405020304" pitchFamily="18" charset="0"/>
              </a:rPr>
              <a:t>Rds</a:t>
            </a:r>
            <a:r>
              <a:rPr lang="en-US" sz="2000" i="0" u="none" strike="noStrike" dirty="0">
                <a:effectLst/>
                <a:latin typeface="Times New Roman" panose="02020603050405020304" pitchFamily="18" charset="0"/>
                <a:cs typeface="Times New Roman" panose="02020603050405020304" pitchFamily="18" charset="0"/>
              </a:rPr>
              <a:t>, Kingston</a:t>
            </a:r>
          </a:p>
          <a:p>
            <a:pPr algn="l"/>
            <a:r>
              <a:rPr lang="en-US" sz="2000" b="1" i="0" dirty="0">
                <a:effectLst/>
                <a:latin typeface="Times New Roman" panose="02020603050405020304" pitchFamily="18" charset="0"/>
                <a:cs typeface="Times New Roman" panose="02020603050405020304" pitchFamily="18" charset="0"/>
              </a:rPr>
              <a:t>Nirvana Restaurant &amp; Lounge </a:t>
            </a:r>
            <a:r>
              <a:rPr lang="en-US" sz="2000" b="0" i="0" u="none" strike="noStrike" dirty="0">
                <a:effectLst/>
                <a:latin typeface="Times New Roman" panose="02020603050405020304" pitchFamily="18" charset="0"/>
                <a:cs typeface="Times New Roman" panose="02020603050405020304" pitchFamily="18" charset="0"/>
              </a:rPr>
              <a:t>$$ - $$$ Indian, Asian, </a:t>
            </a:r>
            <a:r>
              <a:rPr lang="en-US" sz="2000" dirty="0">
                <a:latin typeface="Times New Roman" panose="02020603050405020304" pitchFamily="18" charset="0"/>
                <a:cs typeface="Times New Roman" panose="02020603050405020304" pitchFamily="18" charset="0"/>
              </a:rPr>
              <a:t>Vegetarian</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80 Lady Musgrave Road Shop 1A, Kingston</a:t>
            </a:r>
            <a:endParaRPr lang="en-US" sz="2000" b="0" i="0" dirty="0">
              <a:effectLst/>
              <a:latin typeface="Times New Roman" panose="02020603050405020304" pitchFamily="18" charset="0"/>
              <a:cs typeface="Times New Roman" panose="02020603050405020304" pitchFamily="18" charset="0"/>
            </a:endParaRPr>
          </a:p>
          <a:p>
            <a:pPr algn="l"/>
            <a:r>
              <a:rPr lang="en-US" sz="2000" b="1" i="0" dirty="0">
                <a:effectLst/>
                <a:latin typeface="Times New Roman" panose="02020603050405020304" pitchFamily="18" charset="0"/>
                <a:cs typeface="Times New Roman" panose="02020603050405020304" pitchFamily="18" charset="0"/>
              </a:rPr>
              <a:t>South Avenue Grill </a:t>
            </a:r>
            <a:r>
              <a:rPr lang="en-US" sz="2000" b="0" i="0" u="none" strike="noStrike" dirty="0">
                <a:effectLst/>
                <a:latin typeface="Times New Roman" panose="02020603050405020304" pitchFamily="18" charset="0"/>
                <a:cs typeface="Times New Roman" panose="02020603050405020304" pitchFamily="18" charset="0"/>
              </a:rPr>
              <a:t>$$ - $$$ Caribbean, International, Barbecue</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20A South Avenue, Kingston</a:t>
            </a:r>
            <a:endParaRPr lang="en-US" sz="2000" b="0" i="0" dirty="0">
              <a:effectLst/>
              <a:latin typeface="Times New Roman" panose="02020603050405020304" pitchFamily="18" charset="0"/>
              <a:cs typeface="Times New Roman" panose="02020603050405020304" pitchFamily="18" charset="0"/>
            </a:endParaRPr>
          </a:p>
          <a:p>
            <a:pPr algn="l"/>
            <a:endParaRPr lang="en-US" sz="2000" i="0" dirty="0">
              <a:effectLst/>
              <a:latin typeface="Times New Roman" panose="02020603050405020304" pitchFamily="18" charset="0"/>
              <a:cs typeface="Times New Roman" panose="02020603050405020304" pitchFamily="18" charset="0"/>
              <a:hlinkClick r:id="rId3" action="ppaction://hlinkpres?slideindex=1&amp;slidetitle=">
                <a:extLst>
                  <a:ext uri="{A12FA001-AC4F-418D-AE19-62706E023703}">
                    <ahyp:hlinkClr xmlns:ahyp="http://schemas.microsoft.com/office/drawing/2018/hyperlinkcolor" val="tx"/>
                  </a:ext>
                </a:extLst>
              </a:hlinkClick>
            </a:endParaRPr>
          </a:p>
          <a:p>
            <a:pPr marL="342900" indent="-342900" algn="l">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For those of you who just like good food, you can’t go wrong just about anywhere you go in Kingston. </a:t>
            </a:r>
            <a:endParaRPr lang="en-US" sz="2000" b="0" i="0" dirty="0">
              <a:effectLst/>
              <a:latin typeface="Times New Roman" panose="02020603050405020304" pitchFamily="18"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4" name="Picture 2" descr="Image result for Kingston Jamaica Food">
            <a:extLst>
              <a:ext uri="{FF2B5EF4-FFF2-40B4-BE49-F238E27FC236}">
                <a16:creationId xmlns:a16="http://schemas.microsoft.com/office/drawing/2014/main" id="{1977439D-71A6-CE30-B4BB-A65FD59B1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8700" y="1391236"/>
            <a:ext cx="2895172" cy="219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4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27</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584183"/>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76080" y="1286889"/>
            <a:ext cx="9728462" cy="2105025"/>
          </a:xfrm>
          <a:prstGeom prst="rect">
            <a:avLst/>
          </a:prstGeom>
        </p:spPr>
        <p:txBody>
          <a:bodyPr vert="horz"/>
          <a:lstStyle/>
          <a:p>
            <a:pPr lvl="0" rtl="0"/>
            <a:r>
              <a:rPr lang="en-US" sz="2800" i="0" dirty="0">
                <a:solidFill>
                  <a:srgbClr val="202124"/>
                </a:solidFill>
                <a:effectLst/>
                <a:latin typeface="Times New Roman" panose="02020603050405020304" pitchFamily="18" charset="0"/>
                <a:cs typeface="Times New Roman" panose="02020603050405020304" pitchFamily="18" charset="0"/>
              </a:rPr>
              <a:t>Kingston</a:t>
            </a:r>
            <a:r>
              <a:rPr lang="en-US" sz="2800" dirty="0">
                <a:solidFill>
                  <a:srgbClr val="000000"/>
                </a:solidFill>
                <a:latin typeface="Times New Roman" panose="02020603050405020304" pitchFamily="18" charset="0"/>
                <a:cs typeface="Times New Roman" panose="02020603050405020304" pitchFamily="18" charset="0"/>
              </a:rPr>
              <a:t> is a beautiful Area with a rich history and seemingly endless attractions. </a:t>
            </a:r>
          </a:p>
          <a:p>
            <a:pPr lvl="0" rtl="0"/>
            <a:r>
              <a:rPr lang="en-US" sz="2800" dirty="0">
                <a:solidFill>
                  <a:srgbClr val="000000"/>
                </a:solidFill>
                <a:latin typeface="Times New Roman" panose="02020603050405020304" pitchFamily="18" charset="0"/>
                <a:cs typeface="Times New Roman" panose="02020603050405020304" pitchFamily="18" charset="0"/>
              </a:rPr>
              <a:t>Regardless of what you're looking for, </a:t>
            </a:r>
            <a:r>
              <a:rPr lang="en-US" sz="2800" i="0" dirty="0">
                <a:solidFill>
                  <a:srgbClr val="202124"/>
                </a:solidFill>
                <a:effectLst/>
                <a:latin typeface="Times New Roman" panose="02020603050405020304" pitchFamily="18" charset="0"/>
                <a:cs typeface="Times New Roman" panose="02020603050405020304" pitchFamily="18" charset="0"/>
              </a:rPr>
              <a:t>Kingston </a:t>
            </a:r>
            <a:r>
              <a:rPr lang="en-US" sz="2800" dirty="0">
                <a:solidFill>
                  <a:srgbClr val="000000"/>
                </a:solidFill>
                <a:latin typeface="Times New Roman" panose="02020603050405020304" pitchFamily="18" charset="0"/>
                <a:cs typeface="Times New Roman" panose="02020603050405020304" pitchFamily="18" charset="0"/>
              </a:rPr>
              <a:t>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a:t>
            </a:r>
            <a:r>
              <a:rPr lang="en-US" sz="2800" i="0" dirty="0">
                <a:solidFill>
                  <a:srgbClr val="202124"/>
                </a:solidFill>
                <a:effectLst/>
                <a:latin typeface="Times New Roman" panose="02020603050405020304" pitchFamily="18" charset="0"/>
                <a:cs typeface="Times New Roman" panose="02020603050405020304" pitchFamily="18" charset="0"/>
              </a:rPr>
              <a:t>Kingston</a:t>
            </a:r>
            <a:endParaRPr lang="en-US" sz="2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10080624"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i="0" dirty="0">
                <a:solidFill>
                  <a:srgbClr val="202124"/>
                </a:solidFill>
                <a:effectLst/>
                <a:latin typeface="Times New Roman" panose="02020603050405020304" pitchFamily="18" charset="0"/>
                <a:cs typeface="Times New Roman" panose="02020603050405020304" pitchFamily="18" charset="0"/>
              </a:rPr>
              <a:t>Kingston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900265"/>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latin typeface="Times New Roman" panose="02020603050405020304" pitchFamily="18" charset="0"/>
                <a:cs typeface="Times New Roman" panose="02020603050405020304" pitchFamily="18" charset="0"/>
              </a:rPr>
              <a:t>Pay attention to the time. - Ship time and local time are often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If a ship-sponsored excursion is late returning to port, the ship will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Have your Passport, Credit Card, and phone numbers for your ship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latin typeface="Times New Roman" panose="02020603050405020304" pitchFamily="18" charset="0"/>
                <a:cs typeface="Times New Roman" panose="02020603050405020304" pitchFamily="18" charset="0"/>
              </a:rPr>
              <a:t>What to Do If You Miss the Ship</a:t>
            </a:r>
            <a:br>
              <a:rPr lang="en-US" altLang="en-US" b="1"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latin typeface="Times New Roman" panose="02020603050405020304" pitchFamily="18" charset="0"/>
                <a:cs typeface="Times New Roman" panose="02020603050405020304" pitchFamily="18" charset="0"/>
              </a:rPr>
              <a:t>The Port Officials can help you with contacting your ship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60972"/>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830295"/>
            <a:ext cx="10080625" cy="17401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i="0" u="none" strike="noStrike" kern="1200" baseline="0" dirty="0">
                <a:ln>
                  <a:noFill/>
                </a:ln>
                <a:latin typeface="Times New Roman" panose="02020603050405020304" pitchFamily="18" charset="0"/>
                <a:ea typeface="Arial" pitchFamily="34"/>
                <a:cs typeface="Times New Roman" panose="02020603050405020304" pitchFamily="18" charset="0"/>
              </a:rPr>
              <a:t>The Jamaican Dollar is the official currency of Jamaica</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i="0" u="none" strike="noStrike" kern="1200" baseline="0" dirty="0">
                <a:ln>
                  <a:noFill/>
                </a:ln>
                <a:latin typeface="Times New Roman" panose="02020603050405020304" pitchFamily="18" charset="0"/>
                <a:ea typeface="Segoe UI" pitchFamily="34"/>
                <a:cs typeface="Times New Roman" panose="02020603050405020304" pitchFamily="18" charset="0"/>
              </a:rPr>
              <a:t>The official Exchange is </a:t>
            </a:r>
            <a:r>
              <a:rPr lang="en-US" sz="2400" i="0" dirty="0">
                <a:effectLst/>
                <a:latin typeface="Times New Roman" panose="02020603050405020304" pitchFamily="18" charset="0"/>
                <a:cs typeface="Times New Roman" panose="02020603050405020304" pitchFamily="18" charset="0"/>
              </a:rPr>
              <a:t>155.06 Jamaican Dollars</a:t>
            </a:r>
            <a:r>
              <a:rPr lang="en-US" sz="2400" i="0" u="none" strike="noStrike" kern="1200" baseline="0" dirty="0">
                <a:ln>
                  <a:noFill/>
                </a:ln>
                <a:latin typeface="Times New Roman" panose="02020603050405020304" pitchFamily="18" charset="0"/>
                <a:ea typeface="Segoe UI" pitchFamily="34"/>
                <a:cs typeface="Times New Roman" panose="02020603050405020304" pitchFamily="18" charset="0"/>
              </a:rPr>
              <a:t> for $1 US Dollar.</a:t>
            </a:r>
          </a:p>
          <a:p>
            <a:pPr algn="ctr" hangingPunct="0">
              <a:lnSpc>
                <a:spcPct val="93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i="0" dirty="0">
                <a:effectLst/>
                <a:latin typeface="Times New Roman" panose="02020603050405020304" pitchFamily="18" charset="0"/>
                <a:cs typeface="Times New Roman" panose="02020603050405020304" pitchFamily="18" charset="0"/>
              </a:rPr>
              <a:t>The Jamaican Dollar symbol is JMD</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2050" name="Picture 2" descr="Jamaican Currency and Exchange Rate to British Pounds - Carib Shipping">
            <a:extLst>
              <a:ext uri="{FF2B5EF4-FFF2-40B4-BE49-F238E27FC236}">
                <a16:creationId xmlns:a16="http://schemas.microsoft.com/office/drawing/2014/main" id="{3330AB4C-38E0-9E30-ACFD-F57EC4237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512" y="2041407"/>
            <a:ext cx="5443714" cy="36291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5040312" y="112887"/>
            <a:ext cx="5040312" cy="801513"/>
          </a:xfrm>
          <a:prstGeom prst="rect">
            <a:avLst/>
          </a:prstGeom>
        </p:spPr>
        <p:txBody>
          <a:bodyPr vert="horz" lIns="91440" tIns="45720" rIns="91440" bIns="45720" rtlCol="0" anchor="b">
            <a:normAutofit/>
          </a:bodyPr>
          <a:lstStyle/>
          <a:p>
            <a:pPr lvl="0" algn="ctr"/>
            <a:r>
              <a:rPr lang="en-US" sz="4000" b="1" dirty="0">
                <a:latin typeface="Tahoma" panose="020B0604030504040204" pitchFamily="34" charset="0"/>
                <a:ea typeface="Tahoma" panose="020B0604030504040204" pitchFamily="34" charset="0"/>
                <a:cs typeface="Tahoma" panose="020B0604030504040204" pitchFamily="34" charset="0"/>
              </a:rPr>
              <a:t>About </a:t>
            </a:r>
            <a:r>
              <a:rPr lang="en-US" sz="4000" b="1" i="0" dirty="0">
                <a:effectLst/>
                <a:latin typeface="Tahoma" panose="020B0604030504040204" pitchFamily="34" charset="0"/>
                <a:ea typeface="Tahoma" panose="020B0604030504040204" pitchFamily="34" charset="0"/>
                <a:cs typeface="Tahoma" panose="020B0604030504040204" pitchFamily="34" charset="0"/>
              </a:rPr>
              <a:t>Kingston</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Kingston: Largest City in Jamaica | About Jamaica">
            <a:extLst>
              <a:ext uri="{FF2B5EF4-FFF2-40B4-BE49-F238E27FC236}">
                <a16:creationId xmlns:a16="http://schemas.microsoft.com/office/drawing/2014/main" id="{11C0F7B4-1722-58DF-3151-4A483FC327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81" r="19438" b="-2"/>
          <a:stretch/>
        </p:blipFill>
        <p:spPr bwMode="auto">
          <a:xfrm>
            <a:off x="1" y="1312"/>
            <a:ext cx="5040312" cy="566923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397712" y="5255759"/>
            <a:ext cx="567035" cy="301905"/>
          </a:xfrm>
          <a:prstGeom prst="rect">
            <a:avLst/>
          </a:prstGeom>
        </p:spPr>
        <p:txBody>
          <a:bodyPr vert="horz" lIns="91440" tIns="45720" rIns="91440" bIns="45720" rtlCol="0" anchor="ctr">
            <a:normAutofit/>
          </a:bodyPr>
          <a:lstStyle/>
          <a:p>
            <a:pPr>
              <a:spcAft>
                <a:spcPts val="600"/>
              </a:spcAft>
              <a:defRPr/>
            </a:pPr>
            <a:fld id="{76B031AB-4808-4E5A-B41A-FC677859455F}" type="slidenum">
              <a:rPr lang="en-US" sz="1000">
                <a:solidFill>
                  <a:srgbClr val="FFFFFF"/>
                </a:solidFill>
                <a:latin typeface="Calibri" panose="020F0502020204030204"/>
              </a:rPr>
              <a:pPr>
                <a:spcAft>
                  <a:spcPts val="600"/>
                </a:spcAft>
                <a:defRPr/>
              </a:pPr>
              <a:t>6</a:t>
            </a:fld>
            <a:endParaRPr lang="en-US" sz="1000">
              <a:solidFill>
                <a:srgbClr val="FFFFFF"/>
              </a:solidFill>
              <a:latin typeface="Calibri" panose="020F0502020204030204"/>
            </a:endParaRPr>
          </a:p>
        </p:txBody>
      </p:sp>
      <p:sp>
        <p:nvSpPr>
          <p:cNvPr id="4" name="TextBox 3">
            <a:extLst>
              <a:ext uri="{FF2B5EF4-FFF2-40B4-BE49-F238E27FC236}">
                <a16:creationId xmlns:a16="http://schemas.microsoft.com/office/drawing/2014/main" id="{8B657B65-391D-0469-7FBD-EA765E9E2FEA}"/>
              </a:ext>
            </a:extLst>
          </p:cNvPr>
          <p:cNvSpPr txBox="1"/>
          <p:nvPr/>
        </p:nvSpPr>
        <p:spPr>
          <a:xfrm>
            <a:off x="5031238" y="1008670"/>
            <a:ext cx="5040312" cy="4643264"/>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1" i="0" dirty="0">
                <a:effectLst/>
                <a:latin typeface="Times New Roman" panose="02020603050405020304" pitchFamily="18" charset="0"/>
                <a:cs typeface="Times New Roman" panose="02020603050405020304" pitchFamily="18" charset="0"/>
              </a:rPr>
              <a:t>Kingston</a:t>
            </a:r>
            <a:r>
              <a:rPr lang="en-US" sz="2000" b="0" i="0" dirty="0">
                <a:effectLst/>
                <a:latin typeface="Times New Roman" panose="02020603050405020304" pitchFamily="18" charset="0"/>
                <a:cs typeface="Times New Roman" panose="02020603050405020304" pitchFamily="18" charset="0"/>
              </a:rPr>
              <a:t> is the </a:t>
            </a:r>
            <a:r>
              <a:rPr lang="en-US" sz="2000" b="0" i="0" u="none" strike="noStrike" dirty="0">
                <a:effectLst/>
                <a:latin typeface="Times New Roman" panose="02020603050405020304" pitchFamily="18" charset="0"/>
                <a:cs typeface="Times New Roman" panose="02020603050405020304" pitchFamily="18" charset="0"/>
              </a:rPr>
              <a:t>capital</a:t>
            </a:r>
            <a:r>
              <a:rPr lang="en-US" sz="2000" b="0" i="0" dirty="0">
                <a:effectLst/>
                <a:latin typeface="Times New Roman" panose="02020603050405020304" pitchFamily="18" charset="0"/>
                <a:cs typeface="Times New Roman" panose="02020603050405020304" pitchFamily="18" charset="0"/>
              </a:rPr>
              <a:t> and largest city of </a:t>
            </a:r>
            <a:r>
              <a:rPr lang="en-US" sz="2000" b="0" i="0" u="none" strike="noStrike" dirty="0">
                <a:effectLst/>
                <a:latin typeface="Times New Roman" panose="02020603050405020304" pitchFamily="18" charset="0"/>
                <a:cs typeface="Times New Roman" panose="02020603050405020304" pitchFamily="18" charset="0"/>
              </a:rPr>
              <a:t>Jamaica</a:t>
            </a:r>
            <a:r>
              <a:rPr lang="en-US" sz="2000" b="0" i="0" dirty="0">
                <a:effectLst/>
                <a:latin typeface="Times New Roman" panose="02020603050405020304" pitchFamily="18" charset="0"/>
                <a:cs typeface="Times New Roman" panose="02020603050405020304" pitchFamily="18" charset="0"/>
              </a:rPr>
              <a:t>. It faces a natural </a:t>
            </a:r>
            <a:r>
              <a:rPr lang="en-US" sz="2000" b="0" i="0" u="none" strike="noStrike" dirty="0">
                <a:effectLst/>
                <a:latin typeface="Times New Roman" panose="02020603050405020304" pitchFamily="18" charset="0"/>
                <a:cs typeface="Times New Roman" panose="02020603050405020304" pitchFamily="18" charset="0"/>
              </a:rPr>
              <a:t>harbor</a:t>
            </a:r>
            <a:r>
              <a:rPr lang="en-US" sz="2000" b="0" i="0" dirty="0">
                <a:effectLst/>
                <a:latin typeface="Times New Roman" panose="02020603050405020304" pitchFamily="18" charset="0"/>
                <a:cs typeface="Times New Roman" panose="02020603050405020304" pitchFamily="18" charset="0"/>
              </a:rPr>
              <a:t> protected by the </a:t>
            </a:r>
            <a:r>
              <a:rPr lang="en-US" sz="2000" b="0" i="0" u="none" strike="noStrike" dirty="0">
                <a:effectLst/>
                <a:latin typeface="Times New Roman" panose="02020603050405020304" pitchFamily="18" charset="0"/>
                <a:cs typeface="Times New Roman" panose="02020603050405020304" pitchFamily="18" charset="0"/>
              </a:rPr>
              <a:t>Palisadoes</a:t>
            </a:r>
            <a:r>
              <a:rPr lang="en-US" sz="2000" b="0" i="0" dirty="0">
                <a:effectLst/>
                <a:latin typeface="Times New Roman" panose="02020603050405020304" pitchFamily="18" charset="0"/>
                <a:cs typeface="Times New Roman" panose="02020603050405020304" pitchFamily="18" charset="0"/>
              </a:rPr>
              <a:t>, a long </a:t>
            </a:r>
            <a:r>
              <a:rPr lang="en-US" sz="2000" b="0" i="0" u="none" strike="noStrike" dirty="0">
                <a:effectLst/>
                <a:latin typeface="Times New Roman" panose="02020603050405020304" pitchFamily="18" charset="0"/>
                <a:cs typeface="Times New Roman" panose="02020603050405020304" pitchFamily="18" charset="0"/>
              </a:rPr>
              <a:t>sand spit</a:t>
            </a:r>
            <a:r>
              <a:rPr lang="en-US" sz="2000" b="0" i="0" dirty="0">
                <a:effectLst/>
                <a:latin typeface="Times New Roman" panose="02020603050405020304" pitchFamily="18" charset="0"/>
                <a:cs typeface="Times New Roman" panose="02020603050405020304" pitchFamily="18" charset="0"/>
              </a:rPr>
              <a:t> that connects the town of </a:t>
            </a:r>
            <a:r>
              <a:rPr lang="en-US" sz="2000" b="0" i="0" u="none" strike="noStrike" dirty="0">
                <a:effectLst/>
                <a:latin typeface="Times New Roman" panose="02020603050405020304" pitchFamily="18" charset="0"/>
                <a:cs typeface="Times New Roman" panose="02020603050405020304" pitchFamily="18" charset="0"/>
              </a:rPr>
              <a:t>Port Royal</a:t>
            </a:r>
            <a:r>
              <a:rPr lang="en-US" sz="2000" b="0" i="0" dirty="0">
                <a:effectLst/>
                <a:latin typeface="Times New Roman" panose="02020603050405020304" pitchFamily="18" charset="0"/>
                <a:cs typeface="Times New Roman" panose="02020603050405020304" pitchFamily="18" charset="0"/>
              </a:rPr>
              <a:t> and the </a:t>
            </a:r>
            <a:r>
              <a:rPr lang="en-US" sz="2000" b="0" i="0" u="none" strike="noStrike" dirty="0">
                <a:effectLst/>
                <a:latin typeface="Times New Roman" panose="02020603050405020304" pitchFamily="18" charset="0"/>
                <a:cs typeface="Times New Roman" panose="02020603050405020304" pitchFamily="18" charset="0"/>
              </a:rPr>
              <a:t>Airport</a:t>
            </a:r>
            <a:r>
              <a:rPr lang="en-US" sz="2000" b="0" i="0" dirty="0">
                <a:effectLst/>
                <a:latin typeface="Times New Roman" panose="02020603050405020304" pitchFamily="18" charset="0"/>
                <a:cs typeface="Times New Roman" panose="02020603050405020304" pitchFamily="18" charset="0"/>
              </a:rPr>
              <a:t> to the rest of the island.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Kingston is </a:t>
            </a:r>
            <a:r>
              <a:rPr lang="en-US" sz="2000" dirty="0">
                <a:latin typeface="Times New Roman" panose="02020603050405020304" pitchFamily="18" charset="0"/>
                <a:cs typeface="Times New Roman" panose="02020603050405020304" pitchFamily="18" charset="0"/>
              </a:rPr>
              <a:t>also </a:t>
            </a:r>
            <a:r>
              <a:rPr lang="en-US" sz="2000" b="0" i="0" dirty="0">
                <a:effectLst/>
                <a:latin typeface="Times New Roman" panose="02020603050405020304" pitchFamily="18" charset="0"/>
                <a:cs typeface="Times New Roman" panose="02020603050405020304" pitchFamily="18" charset="0"/>
              </a:rPr>
              <a:t>the largest predominantly English-speaking city in the Caribbean. The majority of the population of Kingston is of </a:t>
            </a:r>
            <a:r>
              <a:rPr lang="en-US" sz="2000" b="0" i="0" u="none" strike="noStrike" dirty="0">
                <a:effectLst/>
                <a:latin typeface="Times New Roman" panose="02020603050405020304" pitchFamily="18" charset="0"/>
                <a:cs typeface="Times New Roman" panose="02020603050405020304" pitchFamily="18" charset="0"/>
              </a:rPr>
              <a:t>African descent</a:t>
            </a:r>
            <a:r>
              <a:rPr lang="en-US" sz="2000" b="0" i="0" dirty="0">
                <a:effectLst/>
                <a:latin typeface="Times New Roman" panose="02020603050405020304" pitchFamily="18" charset="0"/>
                <a:cs typeface="Times New Roman" panose="02020603050405020304" pitchFamily="18" charset="0"/>
              </a:rPr>
              <a:t>. Large minority ethnic groups include </a:t>
            </a:r>
            <a:r>
              <a:rPr lang="en-US" sz="2000" b="0" i="0" u="none" strike="noStrike" dirty="0">
                <a:effectLst/>
                <a:latin typeface="Times New Roman" panose="02020603050405020304" pitchFamily="18" charset="0"/>
                <a:cs typeface="Times New Roman" panose="02020603050405020304" pitchFamily="18" charset="0"/>
              </a:rPr>
              <a:t>East Indians</a:t>
            </a:r>
            <a:r>
              <a:rPr lang="en-US" sz="2000" b="0" i="0" dirty="0">
                <a:effectLst/>
                <a:latin typeface="Times New Roman" panose="02020603050405020304" pitchFamily="18" charset="0"/>
                <a:cs typeface="Times New Roman" panose="02020603050405020304" pitchFamily="18" charset="0"/>
              </a:rPr>
              <a:t> and Chinese, who came to the country as </a:t>
            </a:r>
            <a:r>
              <a:rPr lang="en-US" sz="2000" b="0" i="0" u="none" strike="noStrike" dirty="0">
                <a:effectLst/>
                <a:latin typeface="Times New Roman" panose="02020603050405020304" pitchFamily="18" charset="0"/>
                <a:cs typeface="Times New Roman" panose="02020603050405020304" pitchFamily="18" charset="0"/>
              </a:rPr>
              <a:t>indentured servants</a:t>
            </a:r>
            <a:r>
              <a:rPr lang="en-US" sz="2000" b="0" i="0" dirty="0">
                <a:effectLst/>
                <a:latin typeface="Times New Roman" panose="02020603050405020304" pitchFamily="18" charset="0"/>
                <a:cs typeface="Times New Roman" panose="02020603050405020304" pitchFamily="18" charset="0"/>
              </a:rPr>
              <a:t> in the late 19th century.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 There is also a minority of </a:t>
            </a:r>
            <a:r>
              <a:rPr lang="en-US" sz="2000" b="0" i="0" u="none" strike="noStrike" dirty="0">
                <a:effectLst/>
                <a:latin typeface="Times New Roman" panose="02020603050405020304" pitchFamily="18" charset="0"/>
                <a:cs typeface="Times New Roman" panose="02020603050405020304" pitchFamily="18" charset="0"/>
              </a:rPr>
              <a:t>Europeans</a:t>
            </a:r>
            <a:r>
              <a:rPr lang="en-US" sz="2000" b="0" i="0" dirty="0">
                <a:effectLst/>
                <a:latin typeface="Times New Roman" panose="02020603050405020304" pitchFamily="18" charset="0"/>
                <a:cs typeface="Times New Roman" panose="02020603050405020304" pitchFamily="18" charset="0"/>
              </a:rPr>
              <a:t>, mostly descending from immigrants from Germany and Great Britain.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70027"/>
            <a:ext cx="10077704" cy="795338"/>
          </a:xfrm>
          <a:prstGeom prst="rect">
            <a:avLst/>
          </a:prstGeom>
        </p:spPr>
        <p:txBody>
          <a:bodyPr vert="horz"/>
          <a:lstStyle/>
          <a:p>
            <a:pPr algn="ctr"/>
            <a:r>
              <a:rPr lang="en-US" sz="4800" b="1" i="0" dirty="0">
                <a:solidFill>
                  <a:srgbClr val="202124"/>
                </a:solidFill>
                <a:effectLst/>
                <a:latin typeface="Times New Roman" panose="02020603050405020304" pitchFamily="18" charset="0"/>
                <a:cs typeface="Times New Roman" panose="02020603050405020304" pitchFamily="18" charset="0"/>
              </a:rPr>
              <a:t>Jamaican Natives</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3663DEE-022A-9D35-2E66-5EF33F64183C}"/>
              </a:ext>
            </a:extLst>
          </p:cNvPr>
          <p:cNvSpPr txBox="1"/>
          <p:nvPr/>
        </p:nvSpPr>
        <p:spPr>
          <a:xfrm>
            <a:off x="79022" y="752475"/>
            <a:ext cx="6513992" cy="4708981"/>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Caribbean Island of Jamaica was initially inhabited in approximately 600 AD or 650 AD by the Redware people, often associated with redware pottery, By roughly 800 AD, a second wave of inhabitance occurred by the Arawak tribes, including the Tainos, before the arrival of Columbus in 1494.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Early inhabitants of Jamaica named the land "Xaymaca", meaning "land of wood and water". The Spanish enslaved the Arawak, who were ravaged further by diseases that the Spanish brought with them. Early historians believe that by 1602, the Arawak-speaking Taino tribes were extinct.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However, some of the Taino escaped into the forested mountains of the interior, where they mixed with runaway African slaves, and survived free from first Spanish, and then English, rule.</a:t>
            </a:r>
          </a:p>
        </p:txBody>
      </p:sp>
      <p:pic>
        <p:nvPicPr>
          <p:cNvPr id="7" name="Picture 6" descr="A black and white drawing of a person wearing a feathered headdress&#10;&#10;Description automatically generated">
            <a:extLst>
              <a:ext uri="{FF2B5EF4-FFF2-40B4-BE49-F238E27FC236}">
                <a16:creationId xmlns:a16="http://schemas.microsoft.com/office/drawing/2014/main" id="{40348195-5B00-101E-2E2D-48D5AE16A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014" y="861530"/>
            <a:ext cx="3484690" cy="48090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A85D3CC3-A382-D27D-B3F9-951B3FA96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7728A3-40A0-CA67-C406-2D9B54771929}"/>
              </a:ext>
            </a:extLst>
          </p:cNvPr>
          <p:cNvSpPr txBox="1">
            <a:spLocks noGrp="1"/>
          </p:cNvSpPr>
          <p:nvPr>
            <p:ph type="title" idx="4294967295"/>
          </p:nvPr>
        </p:nvSpPr>
        <p:spPr>
          <a:xfrm>
            <a:off x="0" y="128642"/>
            <a:ext cx="10077704" cy="795338"/>
          </a:xfrm>
          <a:prstGeom prst="rect">
            <a:avLst/>
          </a:prstGeom>
        </p:spPr>
        <p:txBody>
          <a:bodyPr vert="horz"/>
          <a:lstStyle/>
          <a:p>
            <a:pPr algn="ctr"/>
            <a:r>
              <a:rPr lang="en-US" sz="4800" b="1" i="0" dirty="0">
                <a:solidFill>
                  <a:srgbClr val="202124"/>
                </a:solidFill>
                <a:effectLst/>
                <a:latin typeface="Times New Roman" panose="02020603050405020304" pitchFamily="18" charset="0"/>
                <a:cs typeface="Times New Roman" panose="02020603050405020304" pitchFamily="18" charset="0"/>
              </a:rPr>
              <a:t>Jamaican </a:t>
            </a:r>
            <a:r>
              <a:rPr lang="en-US" sz="4800" b="1" dirty="0">
                <a:solidFill>
                  <a:srgbClr val="202124"/>
                </a:solidFill>
                <a:latin typeface="Times New Roman" panose="02020603050405020304" pitchFamily="18" charset="0"/>
                <a:cs typeface="Times New Roman" panose="02020603050405020304" pitchFamily="18" charset="0"/>
              </a:rPr>
              <a:t>Early Settlements</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4E0F268-10A8-C66E-CC11-40D06E01AC3A}"/>
              </a:ext>
            </a:extLst>
          </p:cNvPr>
          <p:cNvSpPr txBox="1"/>
          <p:nvPr/>
        </p:nvSpPr>
        <p:spPr>
          <a:xfrm>
            <a:off x="3474259" y="1066626"/>
            <a:ext cx="6465174" cy="424349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1655, the English invaded Jamaica and defeated the Spanish. Some African enslaved people took advantage of the political turmoil and escaped to the island's interior mountains, forming independent communities that became known as the Maroons.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Meanwhile, on the coast, the English built the settlement of Port Royal, a base of operations where piracy flourished as so many European rebels had been rejected from their countries to serve sentences on the seas.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Captain Henry Morgan, a Welsh plantation owner and privateer, raided settlements and shipping bases from Port Royal, earning him his reputation as one of the richest pirates in the Caribbean. </a:t>
            </a:r>
          </a:p>
        </p:txBody>
      </p:sp>
      <p:pic>
        <p:nvPicPr>
          <p:cNvPr id="8" name="Picture 7" descr="A pirate sitting on a barrel&#10;&#10;Description automatically generated">
            <a:extLst>
              <a:ext uri="{FF2B5EF4-FFF2-40B4-BE49-F238E27FC236}">
                <a16:creationId xmlns:a16="http://schemas.microsoft.com/office/drawing/2014/main" id="{4454679E-C608-8749-6D04-A2E9641F1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 y="1089204"/>
            <a:ext cx="3448050" cy="4572000"/>
          </a:xfrm>
          <a:prstGeom prst="rect">
            <a:avLst/>
          </a:prstGeom>
        </p:spPr>
      </p:pic>
    </p:spTree>
    <p:extLst>
      <p:ext uri="{BB962C8B-B14F-4D97-AF65-F5344CB8AC3E}">
        <p14:creationId xmlns:p14="http://schemas.microsoft.com/office/powerpoint/2010/main" val="179525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57171EB5-0F6E-CC63-62F0-B70116AA4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2B5C25-BC2A-7F30-F08C-79C9F6A77F30}"/>
              </a:ext>
            </a:extLst>
          </p:cNvPr>
          <p:cNvSpPr txBox="1">
            <a:spLocks noGrp="1"/>
          </p:cNvSpPr>
          <p:nvPr>
            <p:ph type="title" idx="4294967295"/>
          </p:nvPr>
        </p:nvSpPr>
        <p:spPr>
          <a:xfrm>
            <a:off x="0" y="119201"/>
            <a:ext cx="10077704" cy="795338"/>
          </a:xfrm>
          <a:prstGeom prst="rect">
            <a:avLst/>
          </a:prstGeom>
        </p:spPr>
        <p:txBody>
          <a:bodyPr vert="horz"/>
          <a:lstStyle/>
          <a:p>
            <a:pPr algn="ctr"/>
            <a:r>
              <a:rPr lang="en-US" sz="4800" b="1" i="0" dirty="0">
                <a:solidFill>
                  <a:srgbClr val="202124"/>
                </a:solidFill>
                <a:effectLst/>
                <a:latin typeface="Times New Roman" panose="02020603050405020304" pitchFamily="18" charset="0"/>
                <a:cs typeface="Times New Roman" panose="02020603050405020304" pitchFamily="18" charset="0"/>
              </a:rPr>
              <a:t>Jamaican Colonization</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B1DA5DC-F38E-C902-342A-A12B656D95AD}"/>
              </a:ext>
            </a:extLst>
          </p:cNvPr>
          <p:cNvSpPr txBox="1"/>
          <p:nvPr/>
        </p:nvSpPr>
        <p:spPr>
          <a:xfrm>
            <a:off x="79022" y="752475"/>
            <a:ext cx="6513992" cy="4401205"/>
          </a:xfrm>
          <a:prstGeom prst="rect">
            <a:avLst/>
          </a:prstGeom>
          <a:noFill/>
        </p:spPr>
        <p:txBody>
          <a:bodyPr wrap="square">
            <a:spAutoFit/>
          </a:bodyPr>
          <a:lstStyle/>
          <a:p>
            <a:endParaRPr lang="en-US" sz="2000" dirty="0"/>
          </a:p>
          <a:p>
            <a:pPr marL="342900" indent="-342900">
              <a:buFont typeface="Arial" panose="020B0604020202020204" pitchFamily="34" charset="0"/>
              <a:buChar char="•"/>
            </a:pPr>
            <a:r>
              <a:rPr lang="en-US" sz="2000" dirty="0"/>
              <a:t>In the 18th century, sugar cane replaced piracy as British Jamaica's main source of income. The sugar industry was labor-intensive, and the British brought hundreds of thousands of enslaved black Africans to the island. By 1850, the black and mulatto Jamaican population outnumbered the white population by a ratio of twenty to one. </a:t>
            </a:r>
          </a:p>
          <a:p>
            <a:pPr marL="342900" indent="-342900">
              <a:buFont typeface="Arial" panose="020B0604020202020204" pitchFamily="34" charset="0"/>
              <a:buChar char="•"/>
            </a:pPr>
            <a:r>
              <a:rPr lang="en-US" sz="2000" dirty="0"/>
              <a:t>Enslaved Jamaicans mounted over a dozen major uprisings during the 18th century, including Tacky's Revolt in 1760. There were also periodic skirmishes between the British and the mountain communities of the Jamaican Maroons, culminating in the First Maroon War of the 1730s and the Second Maroon War of 1795–1796</a:t>
            </a:r>
          </a:p>
        </p:txBody>
      </p:sp>
      <p:pic>
        <p:nvPicPr>
          <p:cNvPr id="4" name="Picture 3" descr="A person holding an object&#10;&#10;Description automatically generated">
            <a:extLst>
              <a:ext uri="{FF2B5EF4-FFF2-40B4-BE49-F238E27FC236}">
                <a16:creationId xmlns:a16="http://schemas.microsoft.com/office/drawing/2014/main" id="{D84BE8C5-7710-11A3-253A-3310EBE11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601" y="1055649"/>
            <a:ext cx="3429103" cy="4615212"/>
          </a:xfrm>
          <a:prstGeom prst="rect">
            <a:avLst/>
          </a:prstGeom>
        </p:spPr>
      </p:pic>
    </p:spTree>
    <p:extLst>
      <p:ext uri="{BB962C8B-B14F-4D97-AF65-F5344CB8AC3E}">
        <p14:creationId xmlns:p14="http://schemas.microsoft.com/office/powerpoint/2010/main" val="2687610254"/>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1410</TotalTime>
  <Words>2740</Words>
  <Application>Microsoft Office PowerPoint</Application>
  <PresentationFormat>Custom</PresentationFormat>
  <Paragraphs>181</Paragraphs>
  <Slides>28</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inherit</vt:lpstr>
      <vt:lpstr>Liberation Sans</vt:lpstr>
      <vt:lpstr>Roboto</vt:lpstr>
      <vt:lpstr>Tahoma</vt:lpstr>
      <vt:lpstr>Times New Roman</vt:lpstr>
      <vt:lpstr>Wingdings</vt:lpstr>
      <vt:lpstr>Default</vt:lpstr>
      <vt:lpstr>Kingston Jamaica Presented by Marc Silver</vt:lpstr>
      <vt:lpstr>What I Will Cover</vt:lpstr>
      <vt:lpstr>My Port Philosophy</vt:lpstr>
      <vt:lpstr>PowerPoint Presentation</vt:lpstr>
      <vt:lpstr>PowerPoint Presentation</vt:lpstr>
      <vt:lpstr>About Kingston</vt:lpstr>
      <vt:lpstr>Jamaican Natives</vt:lpstr>
      <vt:lpstr>Jamaican Early Settlements</vt:lpstr>
      <vt:lpstr>Jamaican Colonization</vt:lpstr>
      <vt:lpstr>PowerPoint Presentation</vt:lpstr>
      <vt:lpstr>Map of Jamaica</vt:lpstr>
      <vt:lpstr>Map of Kingston</vt:lpstr>
      <vt:lpstr>Kingston Taxis</vt:lpstr>
      <vt:lpstr>Kingston Tourist Taxis</vt:lpstr>
      <vt:lpstr>Knutford Express</vt:lpstr>
      <vt:lpstr>National Gallery of Jamaica </vt:lpstr>
      <vt:lpstr>Emancipation Park </vt:lpstr>
      <vt:lpstr>Trench Town Culture Yard Museum </vt:lpstr>
      <vt:lpstr>PowerPoint Presentation</vt:lpstr>
      <vt:lpstr>PowerPoint Presentation</vt:lpstr>
      <vt:lpstr>Chinese Garden, Hope Gardens and Zoo</vt:lpstr>
      <vt:lpstr>National Heroes Park</vt:lpstr>
      <vt:lpstr>Museums of History and Ethnography</vt:lpstr>
      <vt:lpstr>Falling Edge Waterfalls</vt:lpstr>
      <vt:lpstr>Fort Clarence Beach</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142</cp:revision>
  <dcterms:created xsi:type="dcterms:W3CDTF">2023-03-25T21:24:27Z</dcterms:created>
  <dcterms:modified xsi:type="dcterms:W3CDTF">2024-08-22T00:43:35Z</dcterms:modified>
</cp:coreProperties>
</file>