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6" r:id="rId2"/>
    <p:sldId id="273" r:id="rId3"/>
    <p:sldId id="257" r:id="rId4"/>
    <p:sldId id="274" r:id="rId5"/>
    <p:sldId id="259" r:id="rId6"/>
    <p:sldId id="260" r:id="rId7"/>
    <p:sldId id="261" r:id="rId8"/>
    <p:sldId id="265" r:id="rId9"/>
    <p:sldId id="264" r:id="rId10"/>
    <p:sldId id="266" r:id="rId11"/>
    <p:sldId id="267" r:id="rId12"/>
    <p:sldId id="269" r:id="rId13"/>
    <p:sldId id="270" r:id="rId14"/>
    <p:sldId id="275" r:id="rId15"/>
    <p:sldId id="268" r:id="rId16"/>
    <p:sldId id="271" r:id="rId17"/>
    <p:sldId id="276" r:id="rId18"/>
    <p:sldId id="272" r:id="rId19"/>
    <p:sldId id="277" r:id="rId20"/>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3272" autoAdjust="0"/>
  </p:normalViewPr>
  <p:slideViewPr>
    <p:cSldViewPr snapToGrid="0">
      <p:cViewPr varScale="1">
        <p:scale>
          <a:sx n="94" d="100"/>
          <a:sy n="94" d="100"/>
        </p:scale>
        <p:origin x="3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11</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D3D8AC-86B9-7D64-CE13-B1A7638478CC}"/>
              </a:ext>
            </a:extLst>
          </p:cNvPr>
          <p:cNvSpPr txBox="1">
            <a:spLocks noGrp="1"/>
          </p:cNvSpPr>
          <p:nvPr>
            <p:ph type="sldNum" sz="quarter" idx="5"/>
          </p:nvPr>
        </p:nvSpPr>
        <p:spPr>
          <a:ln/>
        </p:spPr>
        <p:txBody>
          <a:bodyPr vert="horz" lIns="0" tIns="0" rIns="0" bIns="0" anchor="b" anchorCtr="0">
            <a:noAutofit/>
          </a:bodyPr>
          <a:lstStyle/>
          <a:p>
            <a:pPr lvl="0"/>
            <a:fld id="{D3E175F3-7FC7-486F-92B5-64BA84236E38}" type="slidenum">
              <a:t>12</a:t>
            </a:fld>
            <a:endParaRPr lang="en-US"/>
          </a:p>
        </p:txBody>
      </p:sp>
      <p:sp>
        <p:nvSpPr>
          <p:cNvPr id="2" name="Slide Image Placeholder 1">
            <a:extLst>
              <a:ext uri="{FF2B5EF4-FFF2-40B4-BE49-F238E27FC236}">
                <a16:creationId xmlns:a16="http://schemas.microsoft.com/office/drawing/2014/main" id="{342AAE3C-2AFE-3FD0-2980-C0A8E9A5F8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81FC57-7E55-DC34-0B93-FA11F5960FFB}"/>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13</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14</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9970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a:t>
            </a:fld>
            <a:endParaRPr lang="en-US"/>
          </a:p>
        </p:txBody>
      </p:sp>
    </p:spTree>
    <p:extLst>
      <p:ext uri="{BB962C8B-B14F-4D97-AF65-F5344CB8AC3E}">
        <p14:creationId xmlns:p14="http://schemas.microsoft.com/office/powerpoint/2010/main" val="215499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5</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6</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7</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8</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9</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10</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214313"/>
            <a:ext cx="10080625" cy="2143125"/>
          </a:xfrm>
          <a:prstGeom prst="rect">
            <a:avLst/>
          </a:prstGeom>
        </p:spPr>
        <p:txBody>
          <a:bodyPr vert="horz" wrap="square">
            <a:spAutoFit/>
          </a:bodyPr>
          <a:lstStyle/>
          <a:p>
            <a:pPr lvl="0" algn="ctr" rtl="0"/>
            <a:r>
              <a:rPr lang="en-US" sz="4800" b="1" dirty="0">
                <a:latin typeface="Times New Roman" panose="02020603050405020304" pitchFamily="18" charset="0"/>
                <a:cs typeface="Times New Roman" panose="02020603050405020304" pitchFamily="18" charset="0"/>
              </a:rPr>
              <a:t>Ketchikan Alaska</a:t>
            </a:r>
            <a:br>
              <a:rPr lang="en-US" sz="4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Presented by</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Fellow Cruiser</a:t>
            </a:r>
            <a:br>
              <a:rPr lang="en-US" sz="80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Marc Silver</a:t>
            </a:r>
            <a:endParaRPr lang="en-US" sz="4400" b="1" dirty="0">
              <a:solidFill>
                <a:srgbClr val="000000"/>
              </a:solidFill>
              <a:latin typeface="Times New Roman" panose="02020603050405020304" pitchFamily="18" charset="0"/>
              <a:cs typeface="Times New Roman" panose="02020603050405020304" pitchFamily="18" charset="0"/>
            </a:endParaRPr>
          </a:p>
        </p:txBody>
      </p:sp>
      <p:pic>
        <p:nvPicPr>
          <p:cNvPr id="6" name="Picture 5" descr="A sign with mountains in the background&#10;&#10;Description automatically generated">
            <a:extLst>
              <a:ext uri="{FF2B5EF4-FFF2-40B4-BE49-F238E27FC236}">
                <a16:creationId xmlns:a16="http://schemas.microsoft.com/office/drawing/2014/main" id="{49576ED4-1F5B-1319-0166-0C3879C93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120" y="2320334"/>
            <a:ext cx="5358384" cy="32430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1" y="22225"/>
            <a:ext cx="10054913" cy="793750"/>
          </a:xfrm>
          <a:prstGeom prst="rect">
            <a:avLst/>
          </a:prstGeom>
        </p:spPr>
        <p:txBody>
          <a:bodyPr vert="horz"/>
          <a:lstStyle/>
          <a:p>
            <a:pPr lvl="0" algn="ctr" rtl="0">
              <a:lnSpc>
                <a:spcPct val="115000"/>
              </a:lnSpc>
              <a:spcAft>
                <a:spcPts val="1236"/>
              </a:spcAft>
            </a:pPr>
            <a:r>
              <a:rPr lang="en-US" sz="4000" b="1" dirty="0">
                <a:solidFill>
                  <a:srgbClr val="000000"/>
                </a:solidFill>
                <a:latin typeface="Times New Roman" panose="02020603050405020304" pitchFamily="18" charset="0"/>
                <a:cs typeface="Times New Roman" panose="02020603050405020304" pitchFamily="18" charset="0"/>
              </a:rPr>
              <a:t>Visit the Forest</a:t>
            </a:r>
          </a:p>
        </p:txBody>
      </p:sp>
      <p:sp>
        <p:nvSpPr>
          <p:cNvPr id="8" name="TextBox 7">
            <a:extLst>
              <a:ext uri="{FF2B5EF4-FFF2-40B4-BE49-F238E27FC236}">
                <a16:creationId xmlns:a16="http://schemas.microsoft.com/office/drawing/2014/main" id="{FCED4790-07B2-275E-E4BB-E9D4083BF3D9}"/>
              </a:ext>
            </a:extLst>
          </p:cNvPr>
          <p:cNvSpPr txBox="1"/>
          <p:nvPr/>
        </p:nvSpPr>
        <p:spPr>
          <a:xfrm>
            <a:off x="25712" y="826595"/>
            <a:ext cx="10029200"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Ketchikan sits on the fabled Inside Passage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is surrounded by old-growth forest; 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other words, it’s the perfect place to find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scenic views and lush woods.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 it all on a Jeep or ATV tour. Drive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around old logging roads and enjoy nature.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Another option: is a guided hiking trip,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which  you can combine with biking 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kayaking, making for the ultimate Ketchikan adventure.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you’re more of a DIY traveler, pick a hiking trail and set off! You’ll find a wealth of views and wildlife around the area.</a:t>
            </a:r>
          </a:p>
        </p:txBody>
      </p:sp>
      <p:pic>
        <p:nvPicPr>
          <p:cNvPr id="10" name="Picture 9" descr="A forest with sun rays shining through trees&#10;&#10;Description automatically generated">
            <a:extLst>
              <a:ext uri="{FF2B5EF4-FFF2-40B4-BE49-F238E27FC236}">
                <a16:creationId xmlns:a16="http://schemas.microsoft.com/office/drawing/2014/main" id="{0167EBC7-33D2-43E9-AC2C-51542100A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040" y="904419"/>
            <a:ext cx="4149873" cy="29090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0" y="17463"/>
            <a:ext cx="10080625" cy="803275"/>
          </a:xfrm>
          <a:prstGeom prst="rect">
            <a:avLst/>
          </a:prstGeom>
        </p:spPr>
        <p:txBody>
          <a:bodyPr vert="horz"/>
          <a:lstStyle/>
          <a:p>
            <a:pPr algn="ctr" rtl="0"/>
            <a:r>
              <a:rPr lang="en-US" b="1" dirty="0">
                <a:solidFill>
                  <a:schemeClr val="tx1"/>
                </a:solidFill>
                <a:latin typeface="Times New Roman" panose="02020603050405020304" pitchFamily="18" charset="0"/>
                <a:cs typeface="Times New Roman" panose="02020603050405020304" pitchFamily="18" charset="0"/>
              </a:rPr>
              <a:t>Tongass National Forest</a:t>
            </a:r>
            <a:r>
              <a:rPr lang="en-US" b="1" dirty="0">
                <a:solidFill>
                  <a:srgbClr val="00000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481A1606-CC32-A33D-8A80-BB21D7609761}"/>
              </a:ext>
            </a:extLst>
          </p:cNvPr>
          <p:cNvSpPr txBox="1"/>
          <p:nvPr/>
        </p:nvSpPr>
        <p:spPr>
          <a:xfrm>
            <a:off x="17675" y="820091"/>
            <a:ext cx="9853156"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Whatever the weather you should arrange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to hike in this forest. The trails go miles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into the Tongass National Forest so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consulting a ranger or guide is a good idea.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Sometimes if you get out early enough,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you’ll have the whole trail to yourself.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whole forest covers 17 million acres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is the largest forest in the US. You don’t want to get lost here, so stay on the trails.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Wildlife that resides here includes beavers, otters, moose, and bears. You will also see thousands of salmon in the streams and perhaps whales on the coast.</a:t>
            </a:r>
          </a:p>
        </p:txBody>
      </p:sp>
      <p:pic>
        <p:nvPicPr>
          <p:cNvPr id="10" name="Picture 9" descr="A bear in a tree&#10;&#10;Description automatically generated">
            <a:extLst>
              <a:ext uri="{FF2B5EF4-FFF2-40B4-BE49-F238E27FC236}">
                <a16:creationId xmlns:a16="http://schemas.microsoft.com/office/drawing/2014/main" id="{8D79EE12-A7D1-AFE1-C4F3-B726C6495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593" y="855423"/>
            <a:ext cx="4401453" cy="2533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4">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DBDB-81A6-C0F9-52AE-F92F9D72EA51}"/>
              </a:ext>
            </a:extLst>
          </p:cNvPr>
          <p:cNvSpPr txBox="1">
            <a:spLocks noGrp="1"/>
          </p:cNvSpPr>
          <p:nvPr>
            <p:ph type="title" idx="4294967295"/>
          </p:nvPr>
        </p:nvSpPr>
        <p:spPr>
          <a:xfrm>
            <a:off x="-1" y="22225"/>
            <a:ext cx="10080625" cy="991844"/>
          </a:xfrm>
          <a:prstGeom prst="rect">
            <a:avLst/>
          </a:prstGeom>
        </p:spPr>
        <p:txBody>
          <a:bodyPr vert="horz" anchor="ctr"/>
          <a:lstStyle/>
          <a:p>
            <a:pPr algn="ctr" rtl="0">
              <a:lnSpc>
                <a:spcPct val="115000"/>
              </a:lnSpc>
              <a:spcAft>
                <a:spcPts val="1236"/>
              </a:spcAft>
            </a:pPr>
            <a:r>
              <a:rPr lang="en-US" b="1" dirty="0">
                <a:solidFill>
                  <a:schemeClr val="tx1"/>
                </a:solidFill>
                <a:latin typeface="Times New Roman" panose="02020603050405020304" pitchFamily="18" charset="0"/>
                <a:cs typeface="Times New Roman" panose="02020603050405020304" pitchFamily="18" charset="0"/>
              </a:rPr>
              <a:t>Great Alaskan Lumberjack Show</a:t>
            </a:r>
          </a:p>
        </p:txBody>
      </p:sp>
      <p:sp>
        <p:nvSpPr>
          <p:cNvPr id="9" name="TextBox 8">
            <a:extLst>
              <a:ext uri="{FF2B5EF4-FFF2-40B4-BE49-F238E27FC236}">
                <a16:creationId xmlns:a16="http://schemas.microsoft.com/office/drawing/2014/main" id="{D9F454F5-3DCD-A60D-0412-38035B5DE93F}"/>
              </a:ext>
            </a:extLst>
          </p:cNvPr>
          <p:cNvSpPr txBox="1"/>
          <p:nvPr/>
        </p:nvSpPr>
        <p:spPr>
          <a:xfrm>
            <a:off x="2665379" y="1014069"/>
            <a:ext cx="7271402" cy="4524315"/>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show is a staple of Ketchikan and brings guests a thrilling competition of skill and strength that highlights Southeast Alaska’s logging history.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These world champion athletes are sure to impress all ages with 7-pound axes, 6-foot razor-sharp saws, tree-climbing gaffs, and more. The one-hour performance is packed with action. Audience members will be on the edge of their seats as they watch burly lumberjack's freefall from towering trees, scamper across floating logs, and show off their strength as they chop and saw.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Get in on the “axe-</a:t>
            </a:r>
            <a:r>
              <a:rPr lang="en-US" dirty="0" err="1">
                <a:latin typeface="Times New Roman" panose="02020603050405020304" pitchFamily="18" charset="0"/>
                <a:cs typeface="Times New Roman" panose="02020603050405020304" pitchFamily="18" charset="0"/>
              </a:rPr>
              <a:t>tion</a:t>
            </a:r>
            <a:r>
              <a:rPr lang="en-US" dirty="0">
                <a:latin typeface="Times New Roman" panose="02020603050405020304" pitchFamily="18" charset="0"/>
                <a:cs typeface="Times New Roman" panose="02020603050405020304" pitchFamily="18" charset="0"/>
              </a:rPr>
              <a:t>” with a group of friends and try your own hand at the axe-throwing competition. The lumberjacks meet up with participants after the show and demonstrate the art of the throw in a head-to-head battle. Don’t forget your flannel — you’ll want to look the part when you’re in the boisterous crowd.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full show is offered three to four times daily, giving guests plenty of opportunities to add it to their schedule.</a:t>
            </a:r>
          </a:p>
        </p:txBody>
      </p:sp>
      <p:pic>
        <p:nvPicPr>
          <p:cNvPr id="11" name="Picture 10" descr="A group of men on a wooden platform&#10;&#10;Description automatically generated">
            <a:extLst>
              <a:ext uri="{FF2B5EF4-FFF2-40B4-BE49-F238E27FC236}">
                <a16:creationId xmlns:a16="http://schemas.microsoft.com/office/drawing/2014/main" id="{78DCA608-A669-0CC3-E44A-CD9065C756D0}"/>
              </a:ext>
            </a:extLst>
          </p:cNvPr>
          <p:cNvPicPr>
            <a:picLocks noChangeAspect="1"/>
          </p:cNvPicPr>
          <p:nvPr/>
        </p:nvPicPr>
        <p:blipFill rotWithShape="1">
          <a:blip r:embed="rId3">
            <a:extLst>
              <a:ext uri="{28A0092B-C50C-407E-A947-70E740481C1C}">
                <a14:useLocalDpi xmlns:a14="http://schemas.microsoft.com/office/drawing/2010/main" val="0"/>
              </a:ext>
            </a:extLst>
          </a:blip>
          <a:srcRect l="53338" t="-10824" r="1" b="1"/>
          <a:stretch/>
        </p:blipFill>
        <p:spPr>
          <a:xfrm>
            <a:off x="-1" y="607113"/>
            <a:ext cx="2557406" cy="4049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5">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0" y="22225"/>
            <a:ext cx="10080624" cy="1056434"/>
          </a:xfrm>
          <a:prstGeom prst="rect">
            <a:avLst/>
          </a:prstGeom>
        </p:spPr>
        <p:txBody>
          <a:bodyPr vert="horz" anchor="ctr"/>
          <a:lstStyle/>
          <a:p>
            <a:pPr algn="ctr"/>
            <a:r>
              <a:rPr lang="en-US" sz="4000" b="1" dirty="0">
                <a:solidFill>
                  <a:schemeClr val="tx1"/>
                </a:solidFill>
                <a:latin typeface="Times New Roman" panose="02020603050405020304" pitchFamily="18" charset="0"/>
                <a:cs typeface="Times New Roman" panose="02020603050405020304" pitchFamily="18" charset="0"/>
              </a:rPr>
              <a:t>Misty Fjords Air Tour</a:t>
            </a:r>
          </a:p>
        </p:txBody>
      </p:sp>
      <p:sp>
        <p:nvSpPr>
          <p:cNvPr id="12" name="TextBox 11">
            <a:extLst>
              <a:ext uri="{FF2B5EF4-FFF2-40B4-BE49-F238E27FC236}">
                <a16:creationId xmlns:a16="http://schemas.microsoft.com/office/drawing/2014/main" id="{860C2836-5561-E6E8-40DA-87AE1F95F5AD}"/>
              </a:ext>
            </a:extLst>
          </p:cNvPr>
          <p:cNvSpPr txBox="1"/>
          <p:nvPr/>
        </p:nvSpPr>
        <p:spPr>
          <a:xfrm>
            <a:off x="38075" y="942449"/>
            <a:ext cx="4864665" cy="4524315"/>
          </a:xfrm>
          <a:prstGeom prst="rect">
            <a:avLst/>
          </a:prstGeom>
          <a:noFill/>
        </p:spPr>
        <p:txBody>
          <a:bodyPr wrap="square">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more adventurous and willing to spend $450 each.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Climb aboard a helicopter or floatplane and get ready to get a different view of Ketchikan with this </a:t>
            </a:r>
            <a:r>
              <a:rPr lang="en-US" sz="2400" b="1" dirty="0">
                <a:effectLst/>
                <a:latin typeface="Times New Roman" panose="02020603050405020304" pitchFamily="18" charset="0"/>
                <a:cs typeface="Times New Roman" panose="02020603050405020304" pitchFamily="18" charset="0"/>
              </a:rPr>
              <a:t>Misty Fjords National Monument Floatplane Tour</a:t>
            </a:r>
            <a:r>
              <a:rPr lang="en-US" sz="24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you fly over the Tongass National Forest and Misty Fjords National Monument, your pilot will share commentary via your headset.</a:t>
            </a:r>
          </a:p>
        </p:txBody>
      </p:sp>
      <p:pic>
        <p:nvPicPr>
          <p:cNvPr id="14" name="Picture 13">
            <a:extLst>
              <a:ext uri="{FF2B5EF4-FFF2-40B4-BE49-F238E27FC236}">
                <a16:creationId xmlns:a16="http://schemas.microsoft.com/office/drawing/2014/main" id="{3E030C52-6F4D-165E-EDEE-5AE81C100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505" y="1078659"/>
            <a:ext cx="5384119" cy="4038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60527"/>
            <a:ext cx="10080625" cy="830997"/>
          </a:xfrm>
          <a:prstGeom prst="rect">
            <a:avLst/>
          </a:prstGeom>
          <a:noFill/>
        </p:spPr>
        <p:txBody>
          <a:bodyPr wrap="square">
            <a:spAutoFit/>
          </a:bodyPr>
          <a:lstStyle/>
          <a:p>
            <a:pPr algn="ctr"/>
            <a:r>
              <a:rPr lang="en-US" altLang="en-US" sz="4400" b="1" dirty="0">
                <a:latin typeface="Times New Roman" panose="02020603050405020304" pitchFamily="18" charset="0"/>
                <a:cs typeface="Times New Roman" panose="02020603050405020304" pitchFamily="18" charset="0"/>
              </a:rPr>
              <a:t>Go Crab Fishing</a:t>
            </a:r>
            <a:r>
              <a:rPr lang="en-US" altLang="en-US" sz="4800" b="1" dirty="0"/>
              <a:t>	</a:t>
            </a:r>
            <a:endParaRPr lang="en-US" sz="4800"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550AE3BB-7284-4F0F-03DB-AD11750C1D18}"/>
              </a:ext>
            </a:extLst>
          </p:cNvPr>
          <p:cNvSpPr txBox="1"/>
          <p:nvPr/>
        </p:nvSpPr>
        <p:spPr>
          <a:xfrm>
            <a:off x="104775" y="829240"/>
            <a:ext cx="6349426" cy="470898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Get close-up and personal with the crew of the Aleutian Ballad – a commercial fishing boat seen on Discovery Channel’s ‘Deadliest Catch’.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a:t>
            </a:r>
            <a:r>
              <a:rPr lang="en-US" sz="2000" b="1" dirty="0">
                <a:latin typeface="Times New Roman" panose="02020603050405020304" pitchFamily="18" charset="0"/>
                <a:cs typeface="Times New Roman" panose="02020603050405020304" pitchFamily="18" charset="0"/>
              </a:rPr>
              <a:t>Bering Sea Crab Fisherman’s Tour from Ketchikan</a:t>
            </a:r>
            <a:r>
              <a:rPr lang="en-US" sz="2000" dirty="0">
                <a:latin typeface="Times New Roman" panose="02020603050405020304" pitchFamily="18" charset="0"/>
                <a:cs typeface="Times New Roman" panose="02020603050405020304" pitchFamily="18" charset="0"/>
              </a:rPr>
              <a:t> is your opportunity to experience what it’s like to be a commercial fisherman in Alaska.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will learn about the Aleutian Ballad’s history. You get to see how the crew bait the fishing gear with salmon and squid. Then, watch in wonder as sea creatures are hauled up in 700-pound crab pots.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not only king crabs, but also Dungeness crab, rockfish, ratfish, wolf eel, box crab, octopus, gray cod, prawn, and more.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crew sorts through the catch in different tanks on the deck. </a:t>
            </a:r>
          </a:p>
        </p:txBody>
      </p:sp>
      <p:pic>
        <p:nvPicPr>
          <p:cNvPr id="10" name="Picture 9" descr="A group of men working on a boat&#10;&#10;Description automatically generated">
            <a:extLst>
              <a:ext uri="{FF2B5EF4-FFF2-40B4-BE49-F238E27FC236}">
                <a16:creationId xmlns:a16="http://schemas.microsoft.com/office/drawing/2014/main" id="{1693243F-8E3A-2DC4-1654-3C37290CC3BF}"/>
              </a:ext>
            </a:extLst>
          </p:cNvPr>
          <p:cNvPicPr>
            <a:picLocks noChangeAspect="1"/>
          </p:cNvPicPr>
          <p:nvPr/>
        </p:nvPicPr>
        <p:blipFill rotWithShape="1">
          <a:blip r:embed="rId3">
            <a:extLst>
              <a:ext uri="{28A0092B-C50C-407E-A947-70E740481C1C}">
                <a14:useLocalDpi xmlns:a14="http://schemas.microsoft.com/office/drawing/2010/main" val="0"/>
              </a:ext>
            </a:extLst>
          </a:blip>
          <a:srcRect l="29474" t="11218" r="20798" b="404"/>
          <a:stretch/>
        </p:blipFill>
        <p:spPr>
          <a:xfrm>
            <a:off x="6489126" y="819192"/>
            <a:ext cx="3591499" cy="4252511"/>
          </a:xfrm>
          <a:prstGeom prst="rect">
            <a:avLst/>
          </a:prstGeom>
        </p:spPr>
      </p:pic>
      <p:sp>
        <p:nvSpPr>
          <p:cNvPr id="4" name="TextBox 3">
            <a:extLst>
              <a:ext uri="{FF2B5EF4-FFF2-40B4-BE49-F238E27FC236}">
                <a16:creationId xmlns:a16="http://schemas.microsoft.com/office/drawing/2014/main" id="{FDFFFB8E-B527-EAF3-87B5-1DB9643A2AF6}"/>
              </a:ext>
            </a:extLst>
          </p:cNvPr>
          <p:cNvSpPr txBox="1"/>
          <p:nvPr/>
        </p:nvSpPr>
        <p:spPr>
          <a:xfrm>
            <a:off x="6419275" y="5061427"/>
            <a:ext cx="3661349" cy="646331"/>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Tour Pricing: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Adult - $209 - Child - $129</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4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barn(inVertical)">
                                      <p:cBhvr>
                                        <p:cTn id="3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3">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22225"/>
            <a:ext cx="10080625" cy="863636"/>
          </a:xfrm>
          <a:prstGeom prst="rect">
            <a:avLst/>
          </a:prstGeom>
        </p:spPr>
        <p:txBody>
          <a:bodyPr vert="horz" anchor="ctr"/>
          <a:lstStyle/>
          <a:p>
            <a:pPr lvl="0" algn="ctr" rtl="0"/>
            <a:r>
              <a:rPr lang="en-US" sz="4000" b="1" dirty="0">
                <a:solidFill>
                  <a:srgbClr val="000000"/>
                </a:solidFill>
                <a:latin typeface="Times New Roman" panose="02020603050405020304" pitchFamily="18" charset="0"/>
                <a:cs typeface="Times New Roman" panose="02020603050405020304" pitchFamily="18" charset="0"/>
              </a:rPr>
              <a:t>Fishing</a:t>
            </a:r>
          </a:p>
        </p:txBody>
      </p:sp>
      <p:sp>
        <p:nvSpPr>
          <p:cNvPr id="11" name="TextBox 10">
            <a:extLst>
              <a:ext uri="{FF2B5EF4-FFF2-40B4-BE49-F238E27FC236}">
                <a16:creationId xmlns:a16="http://schemas.microsoft.com/office/drawing/2014/main" id="{F825F03C-9B3E-4525-938D-1F6E1ABEE7BA}"/>
              </a:ext>
            </a:extLst>
          </p:cNvPr>
          <p:cNvSpPr txBox="1"/>
          <p:nvPr/>
        </p:nvSpPr>
        <p:spPr>
          <a:xfrm>
            <a:off x="72001" y="816120"/>
            <a:ext cx="6981644"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Whether you’re interested in a private fishing charter, or you want to try your luck fishing for salmon off the bridge next to Creek Street.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iconic location is a perfect spot to drop a line right outside of town.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Visiting anglers won’t necessarily need a guide to catch a fish in Ketchikan, it’s recommended to use a local expert.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various outfitters in Ketchikan provide everything you need from fishing tackel to kayaks, boats, and rain gear — meaning visitors will have everything they need for a successful fishing trip</a:t>
            </a:r>
            <a:r>
              <a:rPr lang="en-US" sz="2400" dirty="0"/>
              <a:t>.</a:t>
            </a:r>
          </a:p>
        </p:txBody>
      </p:sp>
      <p:pic>
        <p:nvPicPr>
          <p:cNvPr id="15" name="Picture 14" descr="A group of people sitting on a cooler with fish from a rack&#10;&#10;Description automatically generated">
            <a:extLst>
              <a:ext uri="{FF2B5EF4-FFF2-40B4-BE49-F238E27FC236}">
                <a16:creationId xmlns:a16="http://schemas.microsoft.com/office/drawing/2014/main" id="{E32851E9-2BE3-9338-C633-594A44A8E4FC}"/>
              </a:ext>
            </a:extLst>
          </p:cNvPr>
          <p:cNvPicPr>
            <a:picLocks noChangeAspect="1"/>
          </p:cNvPicPr>
          <p:nvPr/>
        </p:nvPicPr>
        <p:blipFill rotWithShape="1">
          <a:blip r:embed="rId3">
            <a:extLst>
              <a:ext uri="{28A0092B-C50C-407E-A947-70E740481C1C}">
                <a14:useLocalDpi xmlns:a14="http://schemas.microsoft.com/office/drawing/2010/main" val="0"/>
              </a:ext>
            </a:extLst>
          </a:blip>
          <a:srcRect l="55862" t="9914" b="3284"/>
          <a:stretch/>
        </p:blipFill>
        <p:spPr>
          <a:xfrm>
            <a:off x="7053646" y="885861"/>
            <a:ext cx="3026979" cy="39685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479425"/>
          </a:xfrm>
          <a:prstGeom prst="rect">
            <a:avLst/>
          </a:prstGeom>
        </p:spPr>
        <p:txBody>
          <a:bodyPr vert="horz"/>
          <a:lstStyle/>
          <a:p>
            <a:pPr algn="ctr" rtl="0"/>
            <a:r>
              <a:rPr lang="en-US" b="1" dirty="0">
                <a:solidFill>
                  <a:schemeClr val="tx1"/>
                </a:solidFill>
                <a:latin typeface="Times New Roman" panose="02020603050405020304" pitchFamily="18" charset="0"/>
                <a:cs typeface="Times New Roman" panose="02020603050405020304" pitchFamily="18" charset="0"/>
              </a:rPr>
              <a:t>Ketchikan Ferry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3DEE24E-2CD0-6305-E6D9-2BE69F789CF0}"/>
              </a:ext>
            </a:extLst>
          </p:cNvPr>
          <p:cNvSpPr txBox="1"/>
          <p:nvPr/>
        </p:nvSpPr>
        <p:spPr>
          <a:xfrm>
            <a:off x="110169" y="1031637"/>
            <a:ext cx="6932657" cy="489364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Riding the Ketchikan Ferry offers breathtaking views of the Tongass Narrows. The ferry runs every half-hour providing a convenient and scenic mode of transportation.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Ferry runs from 6:15 am to 9:30 pm from the airport side. The ferry ride may be short, but the views are truly spectacular.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will never know what you may run into in Ketchikan, so keep your camera ready.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could be a whale by the port, a bear by the creek, a bald eagle by the trail or a seaplane land on the water near the ferry.</a:t>
            </a:r>
          </a:p>
          <a:p>
            <a:endParaRPr lang="en-US" sz="2400" dirty="0"/>
          </a:p>
        </p:txBody>
      </p:sp>
      <p:pic>
        <p:nvPicPr>
          <p:cNvPr id="13" name="Picture 12" descr="A large ship docked at a dock&#10;&#10;Description automatically generated">
            <a:extLst>
              <a:ext uri="{FF2B5EF4-FFF2-40B4-BE49-F238E27FC236}">
                <a16:creationId xmlns:a16="http://schemas.microsoft.com/office/drawing/2014/main" id="{58C9B571-A108-8B6A-31E8-8D4CD3589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826" y="1031637"/>
            <a:ext cx="3037798" cy="3713894"/>
          </a:xfrm>
          <a:prstGeom prst="rect">
            <a:avLst/>
          </a:prstGeom>
        </p:spPr>
      </p:pic>
      <p:sp>
        <p:nvSpPr>
          <p:cNvPr id="15" name="TextBox 14">
            <a:extLst>
              <a:ext uri="{FF2B5EF4-FFF2-40B4-BE49-F238E27FC236}">
                <a16:creationId xmlns:a16="http://schemas.microsoft.com/office/drawing/2014/main" id="{DAB6DD32-16F9-0C83-532A-2854C213582C}"/>
              </a:ext>
            </a:extLst>
          </p:cNvPr>
          <p:cNvSpPr txBox="1"/>
          <p:nvPr/>
        </p:nvSpPr>
        <p:spPr>
          <a:xfrm>
            <a:off x="7042826" y="4755258"/>
            <a:ext cx="2927630" cy="923330"/>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Round-trip ticket: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Adult $12 </a:t>
            </a:r>
          </a:p>
          <a:p>
            <a:pPr algn="ctr"/>
            <a:r>
              <a:rPr lang="en-US" b="1" dirty="0">
                <a:latin typeface="Times New Roman" panose="02020603050405020304" pitchFamily="18" charset="0"/>
                <a:cs typeface="Times New Roman" panose="02020603050405020304" pitchFamily="18" charset="0"/>
              </a:rPr>
              <a:t>Child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barn(inVertical)">
                                      <p:cBhvr>
                                        <p:cTn id="25" dur="500"/>
                                        <p:tgtEl>
                                          <p:spTgt spid="15">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barn(inVertical)">
                                      <p:cBhvr>
                                        <p:cTn id="28"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479425"/>
          </a:xfrm>
          <a:prstGeom prst="rect">
            <a:avLst/>
          </a:prstGeom>
        </p:spPr>
        <p:txBody>
          <a:bodyPr vert="horz"/>
          <a:lstStyle/>
          <a:p>
            <a:pPr lvl="0" algn="ctr" rtl="0"/>
            <a:r>
              <a:rPr lang="en-US"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342416" y="1079500"/>
            <a:ext cx="7198469" cy="3600450"/>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Ketchikan is a beautiful City with a rich history and numerous attractions. Whether you're looking for stunning views, historic sites, or unique attractions, Ketchikan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Ketchikan.</a:t>
            </a:r>
          </a:p>
        </p:txBody>
      </p:sp>
    </p:spTree>
    <p:extLst>
      <p:ext uri="{BB962C8B-B14F-4D97-AF65-F5344CB8AC3E}">
        <p14:creationId xmlns:p14="http://schemas.microsoft.com/office/powerpoint/2010/main" val="403613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Ketchikan!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Trip Advisor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Museum, Park and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050587" y="1410787"/>
            <a:ext cx="8824932" cy="4071314"/>
          </a:xfrm>
        </p:spPr>
        <p:txBody>
          <a:bodyPr/>
          <a:lstStyle/>
          <a:p>
            <a:pPr algn="l">
              <a:buFont typeface="Wingdings" panose="05000000000000000000" pitchFamily="2" charset="2"/>
              <a:buChar char=""/>
            </a:pPr>
            <a:r>
              <a:rPr lang="en-US" altLang="en-US" sz="3200" b="1" dirty="0">
                <a:solidFill>
                  <a:schemeClr val="tx1"/>
                </a:solidFill>
                <a:latin typeface="Times New Roman" panose="02020603050405020304" pitchFamily="18" charset="0"/>
                <a:cs typeface="Times New Roman" panose="02020603050405020304" pitchFamily="18" charset="0"/>
              </a:rPr>
              <a:t>My Port Philosophy</a:t>
            </a:r>
            <a:endParaRPr lang="en-US" altLang="en-US" sz="32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32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3200" b="1" dirty="0">
                <a:solidFill>
                  <a:schemeClr val="tx1"/>
                </a:solidFill>
                <a:latin typeface="Times New Roman" panose="02020603050405020304" pitchFamily="18" charset="0"/>
                <a:cs typeface="Times New Roman" panose="02020603050405020304" pitchFamily="18" charset="0"/>
              </a:rPr>
              <a:t>About </a:t>
            </a:r>
            <a:r>
              <a:rPr lang="en-US" sz="3200" b="1" dirty="0">
                <a:latin typeface="Times New Roman" panose="02020603050405020304" pitchFamily="18" charset="0"/>
                <a:cs typeface="Times New Roman" panose="02020603050405020304" pitchFamily="18" charset="0"/>
              </a:rPr>
              <a:t>Ketchikan</a:t>
            </a:r>
          </a:p>
          <a:p>
            <a:pPr algn="l">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Getting around Ketchikan </a:t>
            </a:r>
          </a:p>
          <a:p>
            <a:pPr algn="l">
              <a:buFont typeface="Wingdings" panose="05000000000000000000" pitchFamily="2" charset="2"/>
              <a:buChar char=""/>
            </a:pPr>
            <a:r>
              <a:rPr lang="en-US" altLang="en-US" sz="3200" b="1" dirty="0">
                <a:solidFill>
                  <a:schemeClr val="tx1"/>
                </a:solidFill>
                <a:latin typeface="Times New Roman" panose="02020603050405020304" pitchFamily="18" charset="0"/>
                <a:cs typeface="Times New Roman" panose="02020603050405020304" pitchFamily="18" charset="0"/>
              </a:rPr>
              <a:t>Points of Interest</a:t>
            </a:r>
          </a:p>
          <a:p>
            <a:pPr algn="l">
              <a:buFont typeface="Wingdings" panose="05000000000000000000" pitchFamily="2" charset="2"/>
              <a:buChar char=""/>
            </a:pPr>
            <a:r>
              <a:rPr lang="en-US" altLang="en-US" sz="32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3200" b="1" dirty="0">
                <a:solidFill>
                  <a:schemeClr val="tx1"/>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50863"/>
            <a:ext cx="10080625" cy="646331"/>
          </a:xfrm>
          <a:prstGeom prst="rect">
            <a:avLst/>
          </a:prstGeom>
        </p:spPr>
        <p:txBody>
          <a:bodyPr vert="horz" wrap="square">
            <a:spAutoFit/>
          </a:bodyPr>
          <a:lstStyle/>
          <a:p>
            <a:pPr lvl="0" algn="ctr" rtl="0"/>
            <a:r>
              <a:rPr lang="en-US" sz="40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449263" indent="-342900">
              <a:lnSpc>
                <a:spcPct val="113000"/>
              </a:lnSpc>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155643" y="1047022"/>
            <a:ext cx="9747114"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sailing through the ocean&#10;&#10;Description automatically generated">
            <a:extLst>
              <a:ext uri="{FF2B5EF4-FFF2-40B4-BE49-F238E27FC236}">
                <a16:creationId xmlns:a16="http://schemas.microsoft.com/office/drawing/2014/main" id="{C835BB8C-AD4E-86DC-6A64-624A7629C3B5}"/>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66675"/>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a:t>
            </a:r>
            <a:r>
              <a:rPr lang="en-US" sz="4800" b="1" dirty="0">
                <a:solidFill>
                  <a:schemeClr val="tx1"/>
                </a:solidFill>
                <a:latin typeface="Times New Roman" panose="02020603050405020304" pitchFamily="18" charset="0"/>
                <a:cs typeface="Times New Roman" panose="02020603050405020304" pitchFamily="18" charset="0"/>
              </a:rPr>
              <a:t>Ketchikan</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0" y="823804"/>
            <a:ext cx="5661025" cy="3386985"/>
          </a:xfrm>
          <a:prstGeom prst="rect">
            <a:avLst/>
          </a:prstGeom>
        </p:spPr>
        <p:txBody>
          <a:bodyPr vert="horz"/>
          <a:lstStyle/>
          <a:p>
            <a:r>
              <a:rPr lang="en-US" sz="2400" dirty="0">
                <a:solidFill>
                  <a:schemeClr val="tx1"/>
                </a:solidFill>
                <a:latin typeface="Times New Roman" panose="02020603050405020304" pitchFamily="18" charset="0"/>
                <a:cs typeface="Times New Roman" panose="02020603050405020304" pitchFamily="18" charset="0"/>
              </a:rPr>
              <a:t>Ketchikan, Alaska is truly the beginning of the last frontier. </a:t>
            </a:r>
          </a:p>
          <a:p>
            <a:r>
              <a:rPr lang="en-US" sz="2400" dirty="0">
                <a:solidFill>
                  <a:schemeClr val="tx1"/>
                </a:solidFill>
                <a:latin typeface="Times New Roman" panose="02020603050405020304" pitchFamily="18" charset="0"/>
                <a:cs typeface="Times New Roman" panose="02020603050405020304" pitchFamily="18" charset="0"/>
              </a:rPr>
              <a:t>Set at the southernmost entrance to Alaska's famed Inside Passage—a network of waterways that snake through some of the most jaw-droppingly beautiful wilderness in the world</a:t>
            </a:r>
            <a:r>
              <a:rPr lang="en-US" sz="2400" dirty="0">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Ketchikan is best known for three things: feisty salmon, idyllic scenery, and an incredibly rich Alaska Native culture.</a:t>
            </a:r>
          </a:p>
        </p:txBody>
      </p:sp>
      <p:pic>
        <p:nvPicPr>
          <p:cNvPr id="7" name="Picture 6" descr="A map of the arctic&#10;&#10;Description automatically generated">
            <a:extLst>
              <a:ext uri="{FF2B5EF4-FFF2-40B4-BE49-F238E27FC236}">
                <a16:creationId xmlns:a16="http://schemas.microsoft.com/office/drawing/2014/main" id="{733DC2B9-F3F2-302A-0AD9-34661CE86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025" y="857123"/>
            <a:ext cx="4419600" cy="395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8" name="Picture 7" descr="A map of ketchikan city&#10;&#10;Description automatically generated">
            <a:extLst>
              <a:ext uri="{FF2B5EF4-FFF2-40B4-BE49-F238E27FC236}">
                <a16:creationId xmlns:a16="http://schemas.microsoft.com/office/drawing/2014/main" id="{1980150D-D3C2-306B-2850-91840642D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531"/>
            <a:ext cx="10080624" cy="56630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22225"/>
            <a:ext cx="10080624" cy="793750"/>
          </a:xfrm>
          <a:prstGeom prst="rect">
            <a:avLst/>
          </a:prstGeom>
        </p:spPr>
        <p:txBody>
          <a:bodyPr vert="horz"/>
          <a:lstStyle/>
          <a:p>
            <a:pPr lvl="0" algn="ctr" rtl="0">
              <a:lnSpc>
                <a:spcPct val="115000"/>
              </a:lnSpc>
              <a:spcAft>
                <a:spcPts val="1236"/>
              </a:spcAft>
            </a:pPr>
            <a:r>
              <a:rPr lang="en-US" sz="4000" b="1" dirty="0">
                <a:solidFill>
                  <a:srgbClr val="000000"/>
                </a:solidFill>
                <a:latin typeface="Times New Roman" panose="02020603050405020304" pitchFamily="18" charset="0"/>
                <a:cs typeface="Times New Roman" panose="02020603050405020304" pitchFamily="18" charset="0"/>
              </a:rPr>
              <a:t>Getting Around Ketchikan</a:t>
            </a:r>
          </a:p>
        </p:txBody>
      </p:sp>
      <p:sp>
        <p:nvSpPr>
          <p:cNvPr id="8" name="TextBox 7">
            <a:extLst>
              <a:ext uri="{FF2B5EF4-FFF2-40B4-BE49-F238E27FC236}">
                <a16:creationId xmlns:a16="http://schemas.microsoft.com/office/drawing/2014/main" id="{FEA2BF4D-FA93-DE63-B297-86861BB573F8}"/>
              </a:ext>
            </a:extLst>
          </p:cNvPr>
          <p:cNvSpPr txBox="1"/>
          <p:nvPr/>
        </p:nvSpPr>
        <p:spPr>
          <a:xfrm>
            <a:off x="0" y="760237"/>
            <a:ext cx="9926425" cy="4154984"/>
          </a:xfrm>
          <a:prstGeom prst="rect">
            <a:avLst/>
          </a:prstGeom>
          <a:noFill/>
        </p:spPr>
        <p:txBody>
          <a:bodyPr wrap="square">
            <a:spAutoFit/>
          </a:bodyPr>
          <a:lstStyle/>
          <a:p>
            <a:pPr marL="342900" marR="0" lvl="0" indent="-342900" rtl="0" hangingPunct="0">
              <a:lnSpc>
                <a:spcPct val="100000"/>
              </a:lnSpc>
              <a:spcBef>
                <a:spcPts val="0"/>
              </a:spcBef>
              <a:spcAft>
                <a:spcPts val="0"/>
              </a:spcAft>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The Ketchikan Gateway Borough Transit System operates and maintains three bus routes, one of which is sure to take you where you want to go. </a:t>
            </a:r>
          </a:p>
          <a:p>
            <a:pPr marL="342900" marR="0" lvl="0" indent="-342900" rtl="0" hangingPunct="0">
              <a:lnSpc>
                <a:spcPct val="100000"/>
              </a:lnSpc>
              <a:spcBef>
                <a:spcPts val="0"/>
              </a:spcBef>
              <a:spcAft>
                <a:spcPts val="0"/>
              </a:spcAft>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Bus prices certainly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beat taxis by a mile. </a:t>
            </a:r>
          </a:p>
          <a:p>
            <a:pPr marL="342900" marR="0" lvl="0" indent="-342900" rtl="0" hangingPunct="0">
              <a:lnSpc>
                <a:spcPct val="100000"/>
              </a:lnSpc>
              <a:spcBef>
                <a:spcPts val="0"/>
              </a:spcBef>
              <a:spcAft>
                <a:spcPts val="0"/>
              </a:spcAft>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If it's a taxi you want,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 taxi you can have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(dry or wet). </a:t>
            </a:r>
          </a:p>
          <a:p>
            <a:pPr marL="342900" marR="0" lvl="0" indent="-342900" rtl="0" hangingPunct="0">
              <a:lnSpc>
                <a:spcPct val="100000"/>
              </a:lnSpc>
              <a:spcBef>
                <a:spcPts val="0"/>
              </a:spcBef>
              <a:spcAft>
                <a:spcPts val="0"/>
              </a:spcAft>
              <a:buFont typeface="Arial" panose="020B0604020202020204" pitchFamily="34" charset="0"/>
              <a:buChar char="•"/>
              <a:tabLst/>
            </a:pPr>
            <a:r>
              <a:rPr lang="en-US" sz="2400" dirty="0">
                <a:latin typeface="Times New Roman" panose="02020603050405020304" pitchFamily="18" charset="0"/>
                <a:cs typeface="Times New Roman" panose="02020603050405020304" pitchFamily="18" charset="0"/>
              </a:rPr>
              <a:t>One benefit of taking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 taxi is that some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services offer tours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for an added fee.  </a:t>
            </a:r>
            <a:endParaRPr lang="en-US" sz="2400" b="0" i="0" u="none" strike="noStrike" kern="1200" dirty="0">
              <a:ln>
                <a:noFill/>
              </a:ln>
              <a:latin typeface="Times New Roman" panose="02020603050405020304" pitchFamily="18" charset="0"/>
              <a:ea typeface="Lucida Sans Unicode" pitchFamily="2"/>
              <a:cs typeface="Times New Roman" panose="02020603050405020304" pitchFamily="18" charset="0"/>
            </a:endParaRPr>
          </a:p>
        </p:txBody>
      </p:sp>
      <p:sp>
        <p:nvSpPr>
          <p:cNvPr id="10" name="TextBox 9">
            <a:extLst>
              <a:ext uri="{FF2B5EF4-FFF2-40B4-BE49-F238E27FC236}">
                <a16:creationId xmlns:a16="http://schemas.microsoft.com/office/drawing/2014/main" id="{FC4DE3BA-0587-6B82-B527-AC904FA02EE4}"/>
              </a:ext>
            </a:extLst>
          </p:cNvPr>
          <p:cNvSpPr txBox="1"/>
          <p:nvPr/>
        </p:nvSpPr>
        <p:spPr>
          <a:xfrm>
            <a:off x="227089" y="4947046"/>
            <a:ext cx="2863392" cy="707886"/>
          </a:xfrm>
          <a:prstGeom prst="rect">
            <a:avLst/>
          </a:prstGeom>
          <a:noFill/>
        </p:spPr>
        <p:txBody>
          <a:bodyPr wrap="square">
            <a:spAutoFit/>
          </a:bodyPr>
          <a:lstStyle/>
          <a:p>
            <a:pPr algn="ctr"/>
            <a:r>
              <a:rPr lang="en-US" sz="2000" dirty="0">
                <a:latin typeface="Times New Roman" panose="02020603050405020304" pitchFamily="18" charset="0"/>
                <a:cs typeface="Times New Roman" panose="02020603050405020304" pitchFamily="18" charset="0"/>
              </a:rPr>
              <a:t>Adult fare is $2</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Unlimited day pass is $8</a:t>
            </a:r>
          </a:p>
        </p:txBody>
      </p:sp>
      <p:pic>
        <p:nvPicPr>
          <p:cNvPr id="12" name="Picture 11" descr="A map of a route&#10;&#10;Description automatically generated">
            <a:extLst>
              <a:ext uri="{FF2B5EF4-FFF2-40B4-BE49-F238E27FC236}">
                <a16:creationId xmlns:a16="http://schemas.microsoft.com/office/drawing/2014/main" id="{E37D692F-7803-6237-FAC0-9D5828D63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859" y="1562529"/>
            <a:ext cx="6753765" cy="39106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22225"/>
            <a:ext cx="10080625" cy="793750"/>
          </a:xfrm>
          <a:prstGeom prst="rect">
            <a:avLst/>
          </a:prstGeom>
        </p:spPr>
        <p:txBody>
          <a:bodyPr vert="horz"/>
          <a:lstStyle/>
          <a:p>
            <a:pPr lvl="0" algn="ctr" rtl="0">
              <a:lnSpc>
                <a:spcPct val="115000"/>
              </a:lnSpc>
              <a:spcAft>
                <a:spcPts val="1236"/>
              </a:spcAft>
            </a:pPr>
            <a:r>
              <a:rPr lang="en-US" sz="4000" b="1" dirty="0">
                <a:solidFill>
                  <a:srgbClr val="000000"/>
                </a:solidFill>
                <a:latin typeface="Times New Roman" panose="02020603050405020304" pitchFamily="18" charset="0"/>
                <a:cs typeface="Times New Roman" panose="02020603050405020304" pitchFamily="18" charset="0"/>
              </a:rPr>
              <a:t>Creek Street</a:t>
            </a:r>
          </a:p>
        </p:txBody>
      </p:sp>
      <p:sp>
        <p:nvSpPr>
          <p:cNvPr id="7" name="TextBox 6">
            <a:extLst>
              <a:ext uri="{FF2B5EF4-FFF2-40B4-BE49-F238E27FC236}">
                <a16:creationId xmlns:a16="http://schemas.microsoft.com/office/drawing/2014/main" id="{D4363CA7-FF31-5E41-E796-43416E0445B9}"/>
              </a:ext>
            </a:extLst>
          </p:cNvPr>
          <p:cNvSpPr txBox="1"/>
          <p:nvPr/>
        </p:nvSpPr>
        <p:spPr>
          <a:xfrm>
            <a:off x="150829" y="895547"/>
            <a:ext cx="5666311" cy="341632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Get insights into the town’s natural and cultural treasures at the Southeast Alaska Discovery Center, full of interactive exhibits and displays, along with a movie theater.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Lighthouse lovers will want to check out the 100-year-old Guard Island Lighthouse, which you can see from the North Tongass Highway or a charter boat. </a:t>
            </a:r>
          </a:p>
        </p:txBody>
      </p:sp>
      <p:pic>
        <p:nvPicPr>
          <p:cNvPr id="9" name="Picture 8" descr="A bridge over water with houses&#10;&#10;Description automatically generated">
            <a:extLst>
              <a:ext uri="{FF2B5EF4-FFF2-40B4-BE49-F238E27FC236}">
                <a16:creationId xmlns:a16="http://schemas.microsoft.com/office/drawing/2014/main" id="{03EB3F31-52CD-F4EB-2DB7-3F5AAB53F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806" y="895547"/>
            <a:ext cx="4389819" cy="2938639"/>
          </a:xfrm>
          <a:prstGeom prst="rect">
            <a:avLst/>
          </a:prstGeom>
        </p:spPr>
      </p:pic>
      <p:sp>
        <p:nvSpPr>
          <p:cNvPr id="5" name="TextBox 4">
            <a:extLst>
              <a:ext uri="{FF2B5EF4-FFF2-40B4-BE49-F238E27FC236}">
                <a16:creationId xmlns:a16="http://schemas.microsoft.com/office/drawing/2014/main" id="{57D775ED-DCB8-0841-96FA-24F7B885533E}"/>
              </a:ext>
            </a:extLst>
          </p:cNvPr>
          <p:cNvSpPr txBox="1"/>
          <p:nvPr/>
        </p:nvSpPr>
        <p:spPr>
          <a:xfrm>
            <a:off x="150830" y="4272955"/>
            <a:ext cx="9929795"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Then duck into fun shops as you stroll Creek Street Boardwalk, home to the town’s red-light district until the 1950s.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22225"/>
            <a:ext cx="10080625" cy="793750"/>
          </a:xfrm>
          <a:prstGeom prst="rect">
            <a:avLst/>
          </a:prstGeo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View Totem Poles</a:t>
            </a:r>
          </a:p>
        </p:txBody>
      </p:sp>
      <p:sp>
        <p:nvSpPr>
          <p:cNvPr id="8" name="TextBox 7">
            <a:extLst>
              <a:ext uri="{FF2B5EF4-FFF2-40B4-BE49-F238E27FC236}">
                <a16:creationId xmlns:a16="http://schemas.microsoft.com/office/drawing/2014/main" id="{61A47829-9A24-A985-29A8-1742DE74147F}"/>
              </a:ext>
            </a:extLst>
          </p:cNvPr>
          <p:cNvSpPr txBox="1"/>
          <p:nvPr/>
        </p:nvSpPr>
        <p:spPr>
          <a:xfrm>
            <a:off x="188536" y="816120"/>
            <a:ext cx="5693790"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Admire beautiful works of art and Alaskan Native culture like this at Totem Bight State Park.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Check out the world’s largest collection of 19</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-century totem poles—and learn their rich history and meaning—at the Totem Heritage Center.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Want to see more of these unique carvings? Head to Totem Bight State Park, located on the ocean north of town, or go just south of town to Saxman Totem Park.</a:t>
            </a:r>
          </a:p>
        </p:txBody>
      </p:sp>
      <p:pic>
        <p:nvPicPr>
          <p:cNvPr id="12" name="Picture 11" descr="A totem pole with many faces&#10;&#10;Description automatically generated">
            <a:extLst>
              <a:ext uri="{FF2B5EF4-FFF2-40B4-BE49-F238E27FC236}">
                <a16:creationId xmlns:a16="http://schemas.microsoft.com/office/drawing/2014/main" id="{AD4FE105-C7A3-E17F-AAF0-2684471B5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599" y="738376"/>
            <a:ext cx="3408892" cy="43104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701</TotalTime>
  <Words>1628</Words>
  <Application>Microsoft Office PowerPoint</Application>
  <PresentationFormat>Custom</PresentationFormat>
  <Paragraphs>114</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Liberation Sans</vt:lpstr>
      <vt:lpstr>Times New Roman</vt:lpstr>
      <vt:lpstr>Wingdings</vt:lpstr>
      <vt:lpstr>Default</vt:lpstr>
      <vt:lpstr>Ketchikan Alaska Presented by Fellow Cruiser Marc Silver</vt:lpstr>
      <vt:lpstr>What I Will Cover</vt:lpstr>
      <vt:lpstr>My Port Philosophy</vt:lpstr>
      <vt:lpstr>PowerPoint Presentation</vt:lpstr>
      <vt:lpstr>About Ketchikan</vt:lpstr>
      <vt:lpstr>PowerPoint Presentation</vt:lpstr>
      <vt:lpstr>Getting Around Ketchikan</vt:lpstr>
      <vt:lpstr>Creek Street</vt:lpstr>
      <vt:lpstr>View Totem Poles</vt:lpstr>
      <vt:lpstr>Visit the Forest</vt:lpstr>
      <vt:lpstr>Tongass National Forest.</vt:lpstr>
      <vt:lpstr>Great Alaskan Lumberjack Show</vt:lpstr>
      <vt:lpstr>Misty Fjords Air Tour</vt:lpstr>
      <vt:lpstr>PowerPoint Presentation</vt:lpstr>
      <vt:lpstr>Fishing</vt:lpstr>
      <vt:lpstr>Ketchikan Ferry</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103</cp:revision>
  <dcterms:created xsi:type="dcterms:W3CDTF">2023-03-25T21:24:27Z</dcterms:created>
  <dcterms:modified xsi:type="dcterms:W3CDTF">2024-08-22T00:16:20Z</dcterms:modified>
</cp:coreProperties>
</file>