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4"/>
  </p:notesMasterIdLst>
  <p:handoutMasterIdLst>
    <p:handoutMasterId r:id="rId35"/>
  </p:handoutMasterIdLst>
  <p:sldIdLst>
    <p:sldId id="257" r:id="rId5"/>
    <p:sldId id="305" r:id="rId6"/>
    <p:sldId id="292" r:id="rId7"/>
    <p:sldId id="312" r:id="rId8"/>
    <p:sldId id="324" r:id="rId9"/>
    <p:sldId id="325" r:id="rId10"/>
    <p:sldId id="311" r:id="rId11"/>
    <p:sldId id="314" r:id="rId12"/>
    <p:sldId id="315" r:id="rId13"/>
    <p:sldId id="306" r:id="rId14"/>
    <p:sldId id="313" r:id="rId15"/>
    <p:sldId id="316" r:id="rId16"/>
    <p:sldId id="317" r:id="rId17"/>
    <p:sldId id="307" r:id="rId18"/>
    <p:sldId id="326" r:id="rId19"/>
    <p:sldId id="308" r:id="rId20"/>
    <p:sldId id="318" r:id="rId21"/>
    <p:sldId id="320" r:id="rId22"/>
    <p:sldId id="327" r:id="rId23"/>
    <p:sldId id="309" r:id="rId24"/>
    <p:sldId id="322" r:id="rId25"/>
    <p:sldId id="323" r:id="rId26"/>
    <p:sldId id="328" r:id="rId27"/>
    <p:sldId id="273" r:id="rId28"/>
    <p:sldId id="329" r:id="rId29"/>
    <p:sldId id="301" r:id="rId30"/>
    <p:sldId id="274" r:id="rId31"/>
    <p:sldId id="304" r:id="rId32"/>
    <p:sldId id="279"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3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5407" autoAdjust="0"/>
  </p:normalViewPr>
  <p:slideViewPr>
    <p:cSldViewPr>
      <p:cViewPr varScale="1">
        <p:scale>
          <a:sx n="87" d="100"/>
          <a:sy n="87" d="100"/>
        </p:scale>
        <p:origin x="618" y="78"/>
      </p:cViewPr>
      <p:guideLst>
        <p:guide orient="horz" pos="2160"/>
        <p:guide pos="3311"/>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12/21/2024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12/21/2024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A5BD7-F043-4D1B-AA17-CD412FC534DE}" type="slidenum">
              <a:rPr lang="en-US" smtClean="0"/>
              <a:t>3</a:t>
            </a:fld>
            <a:endParaRPr lang="en-US"/>
          </a:p>
        </p:txBody>
      </p:sp>
    </p:spTree>
    <p:extLst>
      <p:ext uri="{BB962C8B-B14F-4D97-AF65-F5344CB8AC3E}">
        <p14:creationId xmlns:p14="http://schemas.microsoft.com/office/powerpoint/2010/main" val="219415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A5BD7-F043-4D1B-AA17-CD412FC534DE}" type="slidenum">
              <a:rPr lang="en-US" smtClean="0"/>
              <a:t>8</a:t>
            </a:fld>
            <a:endParaRPr lang="en-US"/>
          </a:p>
        </p:txBody>
      </p:sp>
    </p:spTree>
    <p:extLst>
      <p:ext uri="{BB962C8B-B14F-4D97-AF65-F5344CB8AC3E}">
        <p14:creationId xmlns:p14="http://schemas.microsoft.com/office/powerpoint/2010/main" val="106341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A5BD7-F043-4D1B-AA17-CD412FC534DE}" type="slidenum">
              <a:rPr lang="en-US" smtClean="0"/>
              <a:t>9</a:t>
            </a:fld>
            <a:endParaRPr lang="en-US"/>
          </a:p>
        </p:txBody>
      </p:sp>
    </p:spTree>
    <p:extLst>
      <p:ext uri="{BB962C8B-B14F-4D97-AF65-F5344CB8AC3E}">
        <p14:creationId xmlns:p14="http://schemas.microsoft.com/office/powerpoint/2010/main" val="129082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A5BD7-F043-4D1B-AA17-CD412FC534DE}" type="slidenum">
              <a:rPr lang="en-US" smtClean="0"/>
              <a:t>24</a:t>
            </a:fld>
            <a:endParaRPr lang="en-US"/>
          </a:p>
        </p:txBody>
      </p:sp>
    </p:spTree>
    <p:extLst>
      <p:ext uri="{BB962C8B-B14F-4D97-AF65-F5344CB8AC3E}">
        <p14:creationId xmlns:p14="http://schemas.microsoft.com/office/powerpoint/2010/main" val="8648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E8E1-E44E-3FFB-BFB0-3E332FD09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DEDD-B640-59FF-1641-D771E7BCE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1855D-2591-6106-4863-9E7E12139D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221BD9-53F4-7993-DBB1-CC99DA7D4F03}"/>
              </a:ext>
            </a:extLst>
          </p:cNvPr>
          <p:cNvSpPr>
            <a:spLocks noGrp="1"/>
          </p:cNvSpPr>
          <p:nvPr>
            <p:ph type="sldNum" sz="quarter" idx="5"/>
          </p:nvPr>
        </p:nvSpPr>
        <p:spPr/>
        <p:txBody>
          <a:bodyPr/>
          <a:lstStyle/>
          <a:p>
            <a:fld id="{3EBA5BD7-F043-4D1B-AA17-CD412FC534DE}" type="slidenum">
              <a:rPr lang="en-US" smtClean="0"/>
              <a:t>25</a:t>
            </a:fld>
            <a:endParaRPr lang="en-US"/>
          </a:p>
        </p:txBody>
      </p:sp>
    </p:spTree>
    <p:extLst>
      <p:ext uri="{BB962C8B-B14F-4D97-AF65-F5344CB8AC3E}">
        <p14:creationId xmlns:p14="http://schemas.microsoft.com/office/powerpoint/2010/main" val="217386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28</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6F93-C8E3-908A-EFD0-59ECFD3371F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0923063-B573-CEFA-FBC6-B4E20580E40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73DDE-122A-2FC8-251A-A20153542AFF}"/>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5" name="Footer Placeholder 4">
            <a:extLst>
              <a:ext uri="{FF2B5EF4-FFF2-40B4-BE49-F238E27FC236}">
                <a16:creationId xmlns:a16="http://schemas.microsoft.com/office/drawing/2014/main" id="{69B42F9C-A0F9-2AF5-8E8F-91B05070E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F5268-B4AA-4F63-2DCE-EF2255C52CBF}"/>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517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0C5B-9CA6-DA0E-5A9B-A2D626ADC6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DA156-F07F-04B3-E05B-68325A595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BB96D-7ECD-3298-C66E-ACFAC344024E}"/>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5" name="Footer Placeholder 4">
            <a:extLst>
              <a:ext uri="{FF2B5EF4-FFF2-40B4-BE49-F238E27FC236}">
                <a16:creationId xmlns:a16="http://schemas.microsoft.com/office/drawing/2014/main" id="{678B5962-8046-3A49-C534-7027A761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34EAA-DE20-E5C5-2282-E1F2BF0DBE72}"/>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7315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50FC2-DCB9-235C-3E43-D20334EE132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A2D83-1879-A69F-5AB8-56266AF69AA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323CD-41D5-23AB-B60B-3370EE2D6BBC}"/>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5" name="Footer Placeholder 4">
            <a:extLst>
              <a:ext uri="{FF2B5EF4-FFF2-40B4-BE49-F238E27FC236}">
                <a16:creationId xmlns:a16="http://schemas.microsoft.com/office/drawing/2014/main" id="{44559FC2-9FA3-F98F-180A-F59F9DE2B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017E-7429-E9D1-5E57-6A7ED2698A5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45604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E4D-91F6-721F-0248-218818A7A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644E8-4F16-33F0-18A6-97D5816A4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41FD0-0E09-5EBE-022D-361DCE5DE819}"/>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5" name="Footer Placeholder 4">
            <a:extLst>
              <a:ext uri="{FF2B5EF4-FFF2-40B4-BE49-F238E27FC236}">
                <a16:creationId xmlns:a16="http://schemas.microsoft.com/office/drawing/2014/main" id="{95DCE005-B0F8-A9FD-C6BA-81AA835A5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AA0EB-488C-31AF-B5FA-A0D930E6144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5247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3802-0044-3991-FC49-7A44EE63EB4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02A670A-CA28-A09E-58FD-BBD25EBFCC6C}"/>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782B3-70DD-F717-73E0-D280D37F8A51}"/>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5" name="Footer Placeholder 4">
            <a:extLst>
              <a:ext uri="{FF2B5EF4-FFF2-40B4-BE49-F238E27FC236}">
                <a16:creationId xmlns:a16="http://schemas.microsoft.com/office/drawing/2014/main" id="{13949414-1A73-1FAD-F4CB-D42F6DB9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18F60-8DA1-8161-05E9-7F572BFBAD46}"/>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2938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E83F-5882-13FA-A5D3-B01F0CDB8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BC2E9-A4F2-40FD-346F-B0C1DDDD3BF4}"/>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5912E-4817-51DC-E7DC-CE7EEC9CE93A}"/>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1D352-7701-4AAF-3BF0-53C9306FD6FF}"/>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6" name="Footer Placeholder 5">
            <a:extLst>
              <a:ext uri="{FF2B5EF4-FFF2-40B4-BE49-F238E27FC236}">
                <a16:creationId xmlns:a16="http://schemas.microsoft.com/office/drawing/2014/main" id="{C507912D-9783-A5E0-1578-7B64EAD02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8E635-4CDA-49D5-9ED8-B2FC0E82BB5E}"/>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6178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56AF-1A5E-189D-9013-70BED54CF1B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F72D1-4589-72E1-651C-2EFCE33DF77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973F4-C6D6-9A65-15CA-C1E4A8FC459B}"/>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7D89E-D45B-B015-E3EE-F5DC8098D77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5B4A5-DA94-F212-9D2F-2CCB632E2D1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64405-5347-79F7-E33C-187F37B17123}"/>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8" name="Footer Placeholder 7">
            <a:extLst>
              <a:ext uri="{FF2B5EF4-FFF2-40B4-BE49-F238E27FC236}">
                <a16:creationId xmlns:a16="http://schemas.microsoft.com/office/drawing/2014/main" id="{034E122C-D4A8-71AF-FBB7-00E819FED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2CB4C-3353-4508-3FD5-662D0F56208A}"/>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6852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8F43-FDAE-E9C1-BE49-FEF475E3E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8C6EA-1B1A-5F15-BF88-DE07C76AA8F9}"/>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4" name="Footer Placeholder 3">
            <a:extLst>
              <a:ext uri="{FF2B5EF4-FFF2-40B4-BE49-F238E27FC236}">
                <a16:creationId xmlns:a16="http://schemas.microsoft.com/office/drawing/2014/main" id="{0C8D67D0-5DB8-806B-7E9C-589B63116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FE2E16-A82A-EC4B-09EF-2FB85912BD1B}"/>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9719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74643-AD6E-EF11-EFB8-633F5CFB637F}"/>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3" name="Footer Placeholder 2">
            <a:extLst>
              <a:ext uri="{FF2B5EF4-FFF2-40B4-BE49-F238E27FC236}">
                <a16:creationId xmlns:a16="http://schemas.microsoft.com/office/drawing/2014/main" id="{CBD65470-3F76-C1A5-309B-6806B6BBF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5F31D-AED7-426A-1B66-4A153256590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1752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4EF6-144B-8E07-A2B7-E3DABC71F18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2BAACC6-5203-47E2-8E8F-36CE0DB0DD75}"/>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6E743-D697-7E57-E6D0-D36CE40F197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232AF-BD79-14EB-1690-2D4572DCA1DD}"/>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6" name="Footer Placeholder 5">
            <a:extLst>
              <a:ext uri="{FF2B5EF4-FFF2-40B4-BE49-F238E27FC236}">
                <a16:creationId xmlns:a16="http://schemas.microsoft.com/office/drawing/2014/main" id="{A963BBD8-7944-E718-3A8A-C6CCDE8F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AE789-1804-F2D2-917C-F690DB5437D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4079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2CF1-C44B-CA8B-E024-8F3B2538F79A}"/>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FFE41553-81D3-11B8-1BC7-96BDCB0276D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D2D7081-0423-E187-DD98-D8F8CBE99B3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5995A-A380-5DEE-DFC3-2FB25708C81C}"/>
              </a:ext>
            </a:extLst>
          </p:cNvPr>
          <p:cNvSpPr>
            <a:spLocks noGrp="1"/>
          </p:cNvSpPr>
          <p:nvPr>
            <p:ph type="dt" sz="half" idx="10"/>
          </p:nvPr>
        </p:nvSpPr>
        <p:spPr/>
        <p:txBody>
          <a:bodyPr/>
          <a:lstStyle/>
          <a:p>
            <a:fld id="{F0DFD029-FB74-4578-B929-F66AA97659CA}" type="datetimeFigureOut">
              <a:rPr lang="en-US" smtClean="0"/>
              <a:t>12/21/2024</a:t>
            </a:fld>
            <a:endParaRPr lang="en-US"/>
          </a:p>
        </p:txBody>
      </p:sp>
      <p:sp>
        <p:nvSpPr>
          <p:cNvPr id="6" name="Footer Placeholder 5">
            <a:extLst>
              <a:ext uri="{FF2B5EF4-FFF2-40B4-BE49-F238E27FC236}">
                <a16:creationId xmlns:a16="http://schemas.microsoft.com/office/drawing/2014/main" id="{7C5F9689-86AD-84D2-309C-EEAB11173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7657C-05F0-B765-17DE-E9EC897AB99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2169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03980-8F66-58B0-C3C5-817E7EC8E84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E2010-97D3-83DF-8552-9FB787297F2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3F98B-F321-6037-708A-343978D8A3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FD029-FB74-4578-B929-F66AA97659CA}" type="datetimeFigureOut">
              <a:rPr lang="en-US" smtClean="0"/>
              <a:pPr/>
              <a:t>12/21/2024</a:t>
            </a:fld>
            <a:endParaRPr lang="en-US"/>
          </a:p>
        </p:txBody>
      </p:sp>
      <p:sp>
        <p:nvSpPr>
          <p:cNvPr id="5" name="Footer Placeholder 4">
            <a:extLst>
              <a:ext uri="{FF2B5EF4-FFF2-40B4-BE49-F238E27FC236}">
                <a16:creationId xmlns:a16="http://schemas.microsoft.com/office/drawing/2014/main" id="{0C33CF8F-0DE3-582D-E1B0-660963BE35C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A182AC-FD5B-892B-C0DF-8ED7875367D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14DD1E-5D91-48A3-AD6D-45FBA980D106}" type="slidenum">
              <a:rPr lang="en-US" smtClean="0"/>
              <a:pPr/>
              <a:t>‹#›</a:t>
            </a:fld>
            <a:endParaRPr lang="en-US"/>
          </a:p>
        </p:txBody>
      </p:sp>
    </p:spTree>
    <p:extLst>
      <p:ext uri="{BB962C8B-B14F-4D97-AF65-F5344CB8AC3E}">
        <p14:creationId xmlns:p14="http://schemas.microsoft.com/office/powerpoint/2010/main" val="3712852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6149BE77-017A-3B09-CB21-B40B2A02D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21" b="5512"/>
          <a:stretch/>
        </p:blipFill>
        <p:spPr bwMode="auto">
          <a:xfrm>
            <a:off x="-1" y="-76200"/>
            <a:ext cx="12188825"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28600"/>
            <a:ext cx="12188824" cy="4114800"/>
          </a:xfrm>
        </p:spPr>
        <p:txBody>
          <a:bodyPr>
            <a:normAutofit/>
          </a:bodyPr>
          <a:lstStyle/>
          <a:p>
            <a:pPr marL="0" marR="0" algn="ctr">
              <a:lnSpc>
                <a:spcPct val="107000"/>
              </a:lnSpc>
              <a:spcAft>
                <a:spcPts val="800"/>
              </a:spcAft>
            </a:pP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Wine Regions of the World</a:t>
            </a:r>
            <a:br>
              <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An Introduction to Wine in Kazakhstan</a:t>
            </a:r>
            <a:br>
              <a:rPr lang="en-US" sz="4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Presented by</a:t>
            </a:r>
            <a:br>
              <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40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Marc Silver</a:t>
            </a:r>
            <a:endParaRPr lang="en-US" sz="4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3D8E26-C79E-F2B8-F10B-504A9CC284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76E79A-B3EC-CE6A-768E-D8777E912F56}"/>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 of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691237B9-CD4F-9872-88FA-78F4DFE44744}"/>
              </a:ext>
            </a:extLst>
          </p:cNvPr>
          <p:cNvSpPr>
            <a:spLocks noGrp="1"/>
          </p:cNvSpPr>
          <p:nvPr>
            <p:ph idx="1"/>
          </p:nvPr>
        </p:nvSpPr>
        <p:spPr>
          <a:xfrm>
            <a:off x="3960812" y="1300909"/>
            <a:ext cx="8228012" cy="4038598"/>
          </a:xfrm>
        </p:spPr>
        <p:txBody>
          <a:bodyPr>
            <a:noAutofit/>
          </a:bodyPr>
          <a:lstStyle/>
          <a:p>
            <a:pPr marR="0" lvl="0">
              <a:lnSpc>
                <a:spcPct val="107000"/>
              </a:lnSpc>
              <a:spcAft>
                <a:spcPts val="800"/>
              </a:spcAft>
              <a:buSzPct val="100000"/>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East Kazakhstan Region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This emerging region is quickly becoming known for its unique climatic conditions, which give its wines a distinct character.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cool temperatures, especially in higher altitudes, allow for the production of wines with refreshing acidity and vibrant flavors.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8F86FBD-03BD-B0A9-008F-4EB60E95B217}"/>
              </a:ext>
            </a:extLst>
          </p:cNvPr>
          <p:cNvPicPr>
            <a:picLocks noChangeAspect="1"/>
          </p:cNvPicPr>
          <p:nvPr/>
        </p:nvPicPr>
        <p:blipFill>
          <a:blip r:embed="rId2" cstate="print">
            <a:extLst>
              <a:ext uri="{28A0092B-C50C-407E-A947-70E740481C1C}">
                <a14:useLocalDpi xmlns:a14="http://schemas.microsoft.com/office/drawing/2010/main" val="0"/>
              </a:ext>
            </a:extLst>
          </a:blip>
          <a:srcRect l="70538" t="19088" b="7915"/>
          <a:stretch/>
        </p:blipFill>
        <p:spPr>
          <a:xfrm>
            <a:off x="0" y="1295401"/>
            <a:ext cx="3960812" cy="5570862"/>
          </a:xfrm>
          <a:prstGeom prst="rect">
            <a:avLst/>
          </a:prstGeom>
        </p:spPr>
      </p:pic>
    </p:spTree>
    <p:extLst>
      <p:ext uri="{BB962C8B-B14F-4D97-AF65-F5344CB8AC3E}">
        <p14:creationId xmlns:p14="http://schemas.microsoft.com/office/powerpoint/2010/main" val="289878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49250CB-1B76-8A27-DD4D-981F6F2FD04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E96523-5740-904A-36D4-BE0201FF3382}"/>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Comment on Classification System</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8E3775B7-D38B-09C9-5B73-4272E099AC29}"/>
              </a:ext>
            </a:extLst>
          </p:cNvPr>
          <p:cNvSpPr>
            <a:spLocks noGrp="1"/>
          </p:cNvSpPr>
          <p:nvPr>
            <p:ph idx="1"/>
          </p:nvPr>
        </p:nvSpPr>
        <p:spPr>
          <a:xfrm>
            <a:off x="608012" y="1295402"/>
            <a:ext cx="6934200" cy="4038598"/>
          </a:xfrm>
        </p:spPr>
        <p:txBody>
          <a:bodyPr>
            <a:noAutofit/>
          </a:bodyPr>
          <a:lstStyle/>
          <a:p>
            <a:pPr marL="0" marR="0">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While Kazakhstan doesn’t yet have an official wine classification system like those found in France or Italy, the industry is working on developing one. </a:t>
            </a:r>
          </a:p>
          <a:p>
            <a:pPr marL="0" marR="0">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would include recognizing the influence of geographic origin, grape varieties, and production methods. </a:t>
            </a:r>
          </a:p>
          <a:p>
            <a:pPr marL="0" marR="0">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As the industry continues to grow, a more structured classification system may emerge to help standardize and promote the wines of Kazakhstan.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The World of Wine Review: Introduction to Advanced Study of the Wines of  France">
            <a:extLst>
              <a:ext uri="{FF2B5EF4-FFF2-40B4-BE49-F238E27FC236}">
                <a16:creationId xmlns:a16="http://schemas.microsoft.com/office/drawing/2014/main" id="{A500C8DC-2967-4373-5113-17AD635C2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244" y="1317435"/>
            <a:ext cx="4667910" cy="447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37E87A1-897C-D46C-5204-47632A7C19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F961701-ADFC-7564-358A-3F95E9566699}"/>
              </a:ext>
            </a:extLst>
          </p:cNvPr>
          <p:cNvSpPr>
            <a:spLocks noGrp="1"/>
          </p:cNvSpPr>
          <p:nvPr>
            <p:ph type="title"/>
          </p:nvPr>
        </p:nvSpPr>
        <p:spPr>
          <a:xfrm>
            <a:off x="5412818" y="0"/>
            <a:ext cx="6776006" cy="1676399"/>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D93EDD84-E697-778B-A883-3EB031E015C5}"/>
              </a:ext>
            </a:extLst>
          </p:cNvPr>
          <p:cNvSpPr>
            <a:spLocks noGrp="1"/>
          </p:cNvSpPr>
          <p:nvPr>
            <p:ph idx="1"/>
          </p:nvPr>
        </p:nvSpPr>
        <p:spPr>
          <a:xfrm>
            <a:off x="5398377" y="1676400"/>
            <a:ext cx="6701393" cy="4038598"/>
          </a:xfrm>
        </p:spPr>
        <p:txBody>
          <a:bodyPr>
            <a:noAutofit/>
          </a:bodyPr>
          <a:lstStyle/>
          <a:p>
            <a:pPr>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Kazakhstan’s vineyards are home to both indigenous and internationally recognized grape varieties. </a:t>
            </a:r>
          </a:p>
          <a:p>
            <a:pPr>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country’s varied terroirs and climates allow for a range of wine styles, from bold reds to crisp whites.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Exploring the Rich Heritage of Kazakhstan Wine: From Ancient Vineyards to  Modern Wineries - Urban Bliss Life">
            <a:extLst>
              <a:ext uri="{FF2B5EF4-FFF2-40B4-BE49-F238E27FC236}">
                <a16:creationId xmlns:a16="http://schemas.microsoft.com/office/drawing/2014/main" id="{5C97BA50-A639-7428-FF38-ABEC33C75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37" b="2892"/>
          <a:stretch/>
        </p:blipFill>
        <p:spPr bwMode="auto">
          <a:xfrm>
            <a:off x="-3175" y="0"/>
            <a:ext cx="541599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8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3EC17E9-9C5C-AAEE-1F49-4AE375059A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001180-B970-1CC9-729A-F6CE999AB32F}"/>
              </a:ext>
            </a:extLst>
          </p:cNvPr>
          <p:cNvSpPr>
            <a:spLocks noGrp="1"/>
          </p:cNvSpPr>
          <p:nvPr>
            <p:ph type="title"/>
          </p:nvPr>
        </p:nvSpPr>
        <p:spPr>
          <a:xfrm>
            <a:off x="-1" y="1"/>
            <a:ext cx="12188825" cy="1295400"/>
          </a:xfrm>
        </p:spPr>
        <p:txBody>
          <a:bodyPr>
            <a:normAutofit/>
          </a:bodyPr>
          <a:lstStyle/>
          <a:p>
            <a:pPr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of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827C2E0B-3C65-C3BA-58DD-C2E426C98F90}"/>
              </a:ext>
            </a:extLst>
          </p:cNvPr>
          <p:cNvSpPr>
            <a:spLocks noGrp="1"/>
          </p:cNvSpPr>
          <p:nvPr>
            <p:ph idx="1"/>
          </p:nvPr>
        </p:nvSpPr>
        <p:spPr>
          <a:xfrm>
            <a:off x="608012" y="1295402"/>
            <a:ext cx="9677400" cy="4648198"/>
          </a:xfrm>
        </p:spPr>
        <p:txBody>
          <a:bodyPr>
            <a:noAutofit/>
          </a:bodyPr>
          <a:lstStyle/>
          <a:p>
            <a:pPr marL="0" marR="0" lvl="0" indent="0">
              <a:lnSpc>
                <a:spcPct val="107000"/>
              </a:lnSpc>
              <a:spcAft>
                <a:spcPts val="800"/>
              </a:spcAft>
              <a:buSzPct val="100000"/>
              <a:buNone/>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Akmola White</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indigenous white grape variety thrives in Kazakhstan’s cool climate, known for its crisp acidity and fresh, citrus-driven profile.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wine produced from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Akmola White</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light and refreshing, perfect for pairing with seafood or light salads.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Its clean, mineral-driven finish is a signature characteristic of wines from Kazakhstan’s northern regions.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Arba Wine Ak Arba Kazakh Riesling">
            <a:extLst>
              <a:ext uri="{FF2B5EF4-FFF2-40B4-BE49-F238E27FC236}">
                <a16:creationId xmlns:a16="http://schemas.microsoft.com/office/drawing/2014/main" id="{9AF9400F-6A0D-99A8-E9C0-9E934B560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12" y="11430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9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7191372-CD92-AF11-F46E-B1B42E92E4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71A0CA-2176-3955-3DE0-AF66EFF474CB}"/>
              </a:ext>
            </a:extLst>
          </p:cNvPr>
          <p:cNvSpPr>
            <a:spLocks noGrp="1"/>
          </p:cNvSpPr>
          <p:nvPr>
            <p:ph type="title"/>
          </p:nvPr>
        </p:nvSpPr>
        <p:spPr>
          <a:xfrm>
            <a:off x="-1" y="1"/>
            <a:ext cx="12188826"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of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02484D7E-99CB-AFD6-527A-941075AA4BC3}"/>
              </a:ext>
            </a:extLst>
          </p:cNvPr>
          <p:cNvSpPr>
            <a:spLocks noGrp="1"/>
          </p:cNvSpPr>
          <p:nvPr>
            <p:ph idx="1"/>
          </p:nvPr>
        </p:nvSpPr>
        <p:spPr>
          <a:xfrm>
            <a:off x="1979612" y="1295402"/>
            <a:ext cx="10190560" cy="5562598"/>
          </a:xfrm>
        </p:spPr>
        <p:txBody>
          <a:bodyPr>
            <a:noAutofit/>
          </a:bodyPr>
          <a:lstStyle/>
          <a:p>
            <a:pPr marL="0" marR="0" lvl="0" indent="0">
              <a:lnSpc>
                <a:spcPct val="107000"/>
              </a:lnSpc>
              <a:spcAft>
                <a:spcPts val="800"/>
              </a:spcAft>
              <a:buSzPct val="100000"/>
              <a:buNone/>
              <a:tabLst>
                <a:tab pos="457200" algn="l"/>
              </a:tabLs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Sary</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-Arka</a:t>
            </a:r>
          </a:p>
          <a:p>
            <a:pPr marR="0" lvl="0">
              <a:lnSpc>
                <a:spcPct val="107000"/>
              </a:lnSpc>
              <a:spcAft>
                <a:spcPts val="800"/>
              </a:spcAft>
              <a:buSzPct val="100000"/>
              <a:tabLst>
                <a:tab pos="457200" algn="l"/>
              </a:tabLst>
            </a:pP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Sary</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-Arka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a red grape variety grown in Kazakhstan’s southern regions, where the warm, dry climate helps produce wines with rich, bold flavors.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wine made from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Sary</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-Arka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full-bodied, with intense fruit flavors and a touch of spice.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It pairs beautifully with grilled meats and hearty stews, making it a perfect match for traditional Kazakh dishes like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beshbarmak</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098" name="Picture 2" descr="Arba Wine Sary Arba Rkatsiteli | Vivino US">
            <a:extLst>
              <a:ext uri="{FF2B5EF4-FFF2-40B4-BE49-F238E27FC236}">
                <a16:creationId xmlns:a16="http://schemas.microsoft.com/office/drawing/2014/main" id="{801F90FC-A58A-9A81-72A4-1F5CCF14A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114299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CA64A74-EEF3-C536-3470-D950786757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DBF31A-D33A-20B2-D3FA-EED2C98326EB}"/>
              </a:ext>
            </a:extLst>
          </p:cNvPr>
          <p:cNvSpPr>
            <a:spLocks noGrp="1"/>
          </p:cNvSpPr>
          <p:nvPr>
            <p:ph type="title"/>
          </p:nvPr>
        </p:nvSpPr>
        <p:spPr>
          <a:xfrm>
            <a:off x="-1" y="1"/>
            <a:ext cx="12188826"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Indigenous Grapes of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7DF8D2C8-A14E-2FF4-CE4E-6B526A6256D2}"/>
              </a:ext>
            </a:extLst>
          </p:cNvPr>
          <p:cNvSpPr>
            <a:spLocks noGrp="1"/>
          </p:cNvSpPr>
          <p:nvPr>
            <p:ph idx="1"/>
          </p:nvPr>
        </p:nvSpPr>
        <p:spPr>
          <a:xfrm>
            <a:off x="379412" y="1295402"/>
            <a:ext cx="9829800" cy="5562598"/>
          </a:xfrm>
        </p:spPr>
        <p:txBody>
          <a:bodyPr>
            <a:noAutofit/>
          </a:bodyPr>
          <a:lstStyle/>
          <a:p>
            <a:pPr marL="0" marR="0" lvl="0" indent="0">
              <a:lnSpc>
                <a:spcPct val="107000"/>
              </a:lnSpc>
              <a:spcAft>
                <a:spcPts val="800"/>
              </a:spcAft>
              <a:buSzPts val="1000"/>
              <a:buNone/>
              <a:tabLst>
                <a:tab pos="457200" algn="l"/>
              </a:tabLs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Zheti-Zhardem</a:t>
            </a:r>
            <a:endPar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Aft>
                <a:spcPts val="800"/>
              </a:spcAft>
              <a:buSzPct val="100000"/>
              <a:tabLst>
                <a:tab pos="457200" algn="l"/>
              </a:tabLst>
            </a:pP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Zheti-Zhardem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a red grape known for producing wines with deep color and strong fruit flavors.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grape’s robust tannins make it ideal for blending with other varietals, producing wines with a good structure and complexity.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Wines made from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Zheti-Zhardem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pair well with game meats, grilled steaks, and rich cheeses.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5124" name="Picture 4" descr="Ghvardzelashvili Zhgia">
            <a:extLst>
              <a:ext uri="{FF2B5EF4-FFF2-40B4-BE49-F238E27FC236}">
                <a16:creationId xmlns:a16="http://schemas.microsoft.com/office/drawing/2014/main" id="{59DBD3C9-B5EE-E0BC-CEB2-D69FCF363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738" y="990600"/>
            <a:ext cx="2857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21A1855-D977-F082-28C1-1A3078FDAD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6C6BB3-C02D-B2F7-C9F2-BB90543F1FA7}"/>
              </a:ext>
            </a:extLst>
          </p:cNvPr>
          <p:cNvSpPr>
            <a:spLocks noGrp="1"/>
          </p:cNvSpPr>
          <p:nvPr>
            <p:ph type="title"/>
          </p:nvPr>
        </p:nvSpPr>
        <p:spPr>
          <a:xfrm>
            <a:off x="-1" y="0"/>
            <a:ext cx="12188825" cy="1676399"/>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Internationally Recognized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C96C379B-2DDD-98C0-6613-04C1DFDA3E1C}"/>
              </a:ext>
            </a:extLst>
          </p:cNvPr>
          <p:cNvSpPr>
            <a:spLocks noGrp="1"/>
          </p:cNvSpPr>
          <p:nvPr>
            <p:ph idx="1"/>
          </p:nvPr>
        </p:nvSpPr>
        <p:spPr>
          <a:xfrm>
            <a:off x="2056283" y="1753242"/>
            <a:ext cx="10132542" cy="4533257"/>
          </a:xfrm>
        </p:spPr>
        <p:txBody>
          <a:bodyPr>
            <a:noAutofit/>
          </a:bodyPr>
          <a:lstStyle/>
          <a:p>
            <a:pPr marL="0" indent="0">
              <a:lnSpc>
                <a:spcPct val="107000"/>
              </a:lnSpc>
              <a:spcAft>
                <a:spcPts val="800"/>
              </a:spcAft>
              <a:buSzPts val="1000"/>
              <a:buNone/>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Merlot</a:t>
            </a:r>
          </a:p>
          <a:p>
            <a:pPr>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Known for its smooth texture and fruit-forward flavor,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Merlot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widely planted in Kazakhstan. </a:t>
            </a:r>
          </a:p>
          <a:p>
            <a:pPr>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wines are medium to full-bodied, with soft tannins and notes of ripe cherries and plums. </a:t>
            </a:r>
          </a:p>
          <a:p>
            <a:pPr>
              <a:lnSpc>
                <a:spcPct val="107000"/>
              </a:lnSpc>
              <a:spcAft>
                <a:spcPts val="800"/>
              </a:spcAft>
              <a:buSzPct val="100000"/>
              <a:tabLst>
                <a:tab pos="457200" algn="l"/>
              </a:tabLst>
            </a:pP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Merlot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pairs well with a wide variety of dishes, from roasted chicken to pasta with tomato sauce.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0.375 wines ">
            <a:extLst>
              <a:ext uri="{FF2B5EF4-FFF2-40B4-BE49-F238E27FC236}">
                <a16:creationId xmlns:a16="http://schemas.microsoft.com/office/drawing/2014/main" id="{187A8F66-64F3-AE25-FBF5-59CDFEB6A3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26" t="34612" r="37141"/>
          <a:stretch/>
        </p:blipFill>
        <p:spPr bwMode="auto">
          <a:xfrm>
            <a:off x="0" y="1753242"/>
            <a:ext cx="1848828" cy="510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3796A63-CCE5-99C1-697C-6D81A3943A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3FD824-CF22-0C0B-B08E-4327685057AA}"/>
              </a:ext>
            </a:extLst>
          </p:cNvPr>
          <p:cNvSpPr>
            <a:spLocks noGrp="1"/>
          </p:cNvSpPr>
          <p:nvPr>
            <p:ph type="title"/>
          </p:nvPr>
        </p:nvSpPr>
        <p:spPr>
          <a:xfrm>
            <a:off x="-1" y="1"/>
            <a:ext cx="12188826"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Internationally Recognized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3A32FDF8-E5B3-FADE-3797-340FE31F3740}"/>
              </a:ext>
            </a:extLst>
          </p:cNvPr>
          <p:cNvSpPr>
            <a:spLocks noGrp="1"/>
          </p:cNvSpPr>
          <p:nvPr>
            <p:ph idx="1"/>
          </p:nvPr>
        </p:nvSpPr>
        <p:spPr>
          <a:xfrm>
            <a:off x="379413" y="1520958"/>
            <a:ext cx="7772400" cy="5337042"/>
          </a:xfrm>
        </p:spPr>
        <p:txBody>
          <a:bodyPr>
            <a:noAutofit/>
          </a:bodyPr>
          <a:lstStyle/>
          <a:p>
            <a:pPr marL="0" marR="0" lvl="0" indent="0">
              <a:lnSpc>
                <a:spcPct val="107000"/>
              </a:lnSpc>
              <a:spcAft>
                <a:spcPts val="800"/>
              </a:spcAft>
              <a:buSzPct val="100000"/>
              <a:buNone/>
              <a:tabLst>
                <a:tab pos="457200" algn="l"/>
              </a:tabLs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a:t>
            </a:r>
          </a:p>
          <a:p>
            <a:pPr marR="0" lvl="0">
              <a:lnSpc>
                <a:spcPct val="107000"/>
              </a:lnSpc>
              <a:spcAft>
                <a:spcPts val="800"/>
              </a:spcAft>
              <a:buSzPct val="100000"/>
              <a:tabLst>
                <a:tab pos="457200" algn="l"/>
              </a:tabLst>
            </a:pP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one of the most popular red varieties in Kazakhstan, thriving in the warm, sunny climates of the southern wine regions. </a:t>
            </a:r>
          </a:p>
          <a:p>
            <a:pPr marR="0" lvl="0">
              <a:lnSpc>
                <a:spcPct val="107000"/>
              </a:lnSpc>
              <a:spcAft>
                <a:spcPts val="800"/>
              </a:spcAft>
              <a:buSzPct val="100000"/>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grape produces wines that are deep, tannic, and full of dark fruit flavors like blackcurrant and plum. </a:t>
            </a:r>
          </a:p>
          <a:p>
            <a:pPr marR="0" lvl="0">
              <a:lnSpc>
                <a:spcPct val="107000"/>
              </a:lnSpc>
              <a:spcAft>
                <a:spcPts val="800"/>
              </a:spcAft>
              <a:buSzPct val="100000"/>
              <a:tabLst>
                <a:tab pos="457200" algn="l"/>
              </a:tabLst>
            </a:pP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from Kazakhstan also shows earthy undertones, reflecting the local terroir. It is ideal for pairing with grilled meats and rich dishes.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6154" name="Picture 10" descr="Chateau Silk Alley Grand Reserve Cabernet Sauvignon">
            <a:extLst>
              <a:ext uri="{FF2B5EF4-FFF2-40B4-BE49-F238E27FC236}">
                <a16:creationId xmlns:a16="http://schemas.microsoft.com/office/drawing/2014/main" id="{1E86A74E-2A6E-31AE-D26A-C8512F445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813" y="1520958"/>
            <a:ext cx="4002097" cy="533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2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C45F5A2-87F8-3EBE-EB9F-03F3630FAA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31A9C31-4981-4FC4-7382-1D16B15C365A}"/>
              </a:ext>
            </a:extLst>
          </p:cNvPr>
          <p:cNvSpPr>
            <a:spLocks noGrp="1"/>
          </p:cNvSpPr>
          <p:nvPr>
            <p:ph type="title"/>
          </p:nvPr>
        </p:nvSpPr>
        <p:spPr>
          <a:xfrm>
            <a:off x="-1" y="0"/>
            <a:ext cx="12188825" cy="1461283"/>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Internationally Recognized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AB00E74-BED6-F217-4FBC-AB8F52B95015}"/>
              </a:ext>
            </a:extLst>
          </p:cNvPr>
          <p:cNvSpPr>
            <a:spLocks noGrp="1"/>
          </p:cNvSpPr>
          <p:nvPr>
            <p:ph idx="1"/>
          </p:nvPr>
        </p:nvSpPr>
        <p:spPr>
          <a:xfrm>
            <a:off x="2286000" y="1461283"/>
            <a:ext cx="8913812" cy="4715680"/>
          </a:xfrm>
        </p:spPr>
        <p:txBody>
          <a:bodyPr/>
          <a:lstStyle/>
          <a:p>
            <a:pPr marL="0" indent="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Chardonnay</a:t>
            </a:r>
          </a:p>
          <a:p>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Chardonnay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a versatile white grape that performs well in Kazakhstan’s cooler wine regions. </a:t>
            </a:r>
          </a:p>
          <a:p>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wines produced from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Chardonnay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are fresh and crisp, with citrus and green apple notes. In warmer areas, the grape produces fuller-bodied wines with tropical fruit flavors. </a:t>
            </a:r>
          </a:p>
          <a:p>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Chardonnay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pairs perfectly with seafood or light pasta dishes.</a:t>
            </a:r>
          </a:p>
          <a:p>
            <a:pPr marL="0" indent="0">
              <a:buNone/>
            </a:pPr>
            <a:endParaRPr lang="en-US" dirty="0"/>
          </a:p>
        </p:txBody>
      </p:sp>
      <p:pic>
        <p:nvPicPr>
          <p:cNvPr id="2" name="Picture 6">
            <a:extLst>
              <a:ext uri="{FF2B5EF4-FFF2-40B4-BE49-F238E27FC236}">
                <a16:creationId xmlns:a16="http://schemas.microsoft.com/office/drawing/2014/main" id="{9B96EC53-3961-5AA4-BAB4-BA9F42756A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37" r="45626"/>
          <a:stretch/>
        </p:blipFill>
        <p:spPr bwMode="auto">
          <a:xfrm>
            <a:off x="0" y="1461284"/>
            <a:ext cx="2286000" cy="536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4D6222E-CE54-A32F-9353-620785B3BF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63A026A-C1EF-4D69-5B5C-69EDF90F957F}"/>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Internationally Recognized Varietals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F82F0C-32DD-D905-617A-01726F0E406E}"/>
              </a:ext>
            </a:extLst>
          </p:cNvPr>
          <p:cNvSpPr>
            <a:spLocks noGrp="1"/>
          </p:cNvSpPr>
          <p:nvPr>
            <p:ph idx="1"/>
          </p:nvPr>
        </p:nvSpPr>
        <p:spPr>
          <a:xfrm>
            <a:off x="837982" y="1825625"/>
            <a:ext cx="9447430" cy="4351338"/>
          </a:xfrm>
        </p:spPr>
        <p:txBody>
          <a:bodyPr/>
          <a:lstStyle/>
          <a:p>
            <a:pPr marL="0" indent="0">
              <a:buNone/>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Riesling</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Riesling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thrives in Kazakhstan’s cooler regions, producing wines with high acidity and vibrant aromas. </a:t>
            </a:r>
          </a:p>
          <a:p>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These wines often feature floral notes with a hint of sweetness, making them a perfect match for spicy dishes such as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shashlik</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kazy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Riesling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is also an excellent choice for pairing with soft cheeses and light, aromatic dishes.</a:t>
            </a:r>
          </a:p>
          <a:p>
            <a:pPr marL="0" indent="0">
              <a:buNone/>
            </a:pPr>
            <a:endParaRPr lang="en-US" dirty="0"/>
          </a:p>
        </p:txBody>
      </p:sp>
      <p:pic>
        <p:nvPicPr>
          <p:cNvPr id="10242" name="Picture 2" descr="Arba Wine Ak Arba Kazakh Riesling">
            <a:extLst>
              <a:ext uri="{FF2B5EF4-FFF2-40B4-BE49-F238E27FC236}">
                <a16:creationId xmlns:a16="http://schemas.microsoft.com/office/drawing/2014/main" id="{B229531D-AED4-7B03-5402-F971AFE8D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4012" y="1143794"/>
            <a:ext cx="15049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6EB7389-162B-AE82-32BE-A42B89DC5D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BB34E5-AA53-8C94-113E-B57657EE1FCB}"/>
              </a:ext>
            </a:extLst>
          </p:cNvPr>
          <p:cNvSpPr>
            <a:spLocks noGrp="1"/>
          </p:cNvSpPr>
          <p:nvPr>
            <p:ph type="title"/>
          </p:nvPr>
        </p:nvSpPr>
        <p:spPr>
          <a:xfrm>
            <a:off x="-1" y="1"/>
            <a:ext cx="12188825" cy="11430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in Kazakhstan</a:t>
            </a:r>
            <a:endParaRPr lang="en-US" sz="4400"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2955F6B9-1DC3-A10A-3F4E-B72C8E3AFB24}"/>
              </a:ext>
            </a:extLst>
          </p:cNvPr>
          <p:cNvSpPr>
            <a:spLocks noGrp="1"/>
          </p:cNvSpPr>
          <p:nvPr>
            <p:ph idx="1"/>
          </p:nvPr>
        </p:nvSpPr>
        <p:spPr>
          <a:xfrm>
            <a:off x="1522412" y="1143001"/>
            <a:ext cx="9296399" cy="6019799"/>
          </a:xfrm>
        </p:spPr>
        <p:txBody>
          <a:bodyPr>
            <a:normAutofit fontScale="92500" lnSpcReduction="20000"/>
          </a:bodyPr>
          <a:lstStyle/>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Kazakhstan Uncorked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Overview of Kazakhstan’s Wine </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Kazakhstan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Classification System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Introduction to Kazakhstan’s Wine Regions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Major Varietals of Kazakhstan</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Kazakhstan</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Culture and Traditions</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 in Kazakhstan</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Final Thoughts</a:t>
            </a:r>
          </a:p>
          <a:p>
            <a:pPr marL="457200" marR="0" lvl="0" indent="-457200">
              <a:lnSpc>
                <a:spcPct val="110000"/>
              </a:lnSpc>
              <a:spcAft>
                <a:spcPts val="800"/>
              </a:spcAft>
              <a:buFont typeface="Wingdings" panose="05000000000000000000" pitchFamily="2" charset="2"/>
              <a:buChar char="Ø"/>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SzPct val="100000"/>
              <a:tabLst>
                <a:tab pos="457200" algn="l"/>
              </a:tabLs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1027142-5E9D-43F1-6863-5A7A820A7643}"/>
              </a:ext>
            </a:extLst>
          </p:cNvPr>
          <p:cNvPicPr>
            <a:picLocks noChangeAspect="1"/>
          </p:cNvPicPr>
          <p:nvPr/>
        </p:nvPicPr>
        <p:blipFill>
          <a:blip r:embed="rId2">
            <a:extLst>
              <a:ext uri="{28A0092B-C50C-407E-A947-70E740481C1C}">
                <a14:useLocalDpi xmlns:a14="http://schemas.microsoft.com/office/drawing/2010/main" val="0"/>
              </a:ext>
            </a:extLst>
          </a:blip>
          <a:srcRect t="5556" b="6665"/>
          <a:stretch/>
        </p:blipFill>
        <p:spPr>
          <a:xfrm>
            <a:off x="7770811" y="1043585"/>
            <a:ext cx="4418013" cy="5814413"/>
          </a:xfrm>
          <a:prstGeom prst="rect">
            <a:avLst/>
          </a:prstGeom>
        </p:spPr>
      </p:pic>
    </p:spTree>
    <p:extLst>
      <p:ext uri="{BB962C8B-B14F-4D97-AF65-F5344CB8AC3E}">
        <p14:creationId xmlns:p14="http://schemas.microsoft.com/office/powerpoint/2010/main" val="64113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3BE2599-6A79-B239-6F0C-87BFCBF8060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34560-D573-5A19-B104-28C4BF7B77FB}"/>
              </a:ext>
            </a:extLst>
          </p:cNvPr>
          <p:cNvSpPr>
            <a:spLocks noGrp="1"/>
          </p:cNvSpPr>
          <p:nvPr>
            <p:ph type="title"/>
          </p:nvPr>
        </p:nvSpPr>
        <p:spPr>
          <a:xfrm>
            <a:off x="-1" y="1"/>
            <a:ext cx="12188825" cy="1365758"/>
          </a:xfrm>
        </p:spPr>
        <p:txBody>
          <a:bodyPr>
            <a:normAutofit/>
          </a:bodyPr>
          <a:lstStyle/>
          <a:p>
            <a:pPr algn="ctr" rtl="0">
              <a:spcAft>
                <a:spcPts val="576"/>
              </a:spcAft>
            </a:pPr>
            <a:r>
              <a:rPr lang="en-US" sz="4400" b="1" dirty="0">
                <a:effectLst/>
                <a:latin typeface="Times New Roman" panose="02020603050405020304" pitchFamily="18" charset="0"/>
                <a:ea typeface="Calibri" panose="020F0502020204030204" pitchFamily="34" charset="0"/>
              </a:rPr>
              <a:t>Notable Wineries in Kazakhstan</a:t>
            </a:r>
            <a:endParaRPr lang="en-US" sz="4400" b="1" dirty="0">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B276320-FBE0-6CFE-7B9C-455D5687AE81}"/>
              </a:ext>
            </a:extLst>
          </p:cNvPr>
          <p:cNvSpPr txBox="1"/>
          <p:nvPr/>
        </p:nvSpPr>
        <p:spPr>
          <a:xfrm>
            <a:off x="4646612" y="1447800"/>
            <a:ext cx="7391399" cy="3040897"/>
          </a:xfrm>
          <a:prstGeom prst="rect">
            <a:avLst/>
          </a:prstGeom>
          <a:noFill/>
        </p:spPr>
        <p:txBody>
          <a:bodyPr wrap="square">
            <a:spAutoFit/>
          </a:bodyPr>
          <a:lstStyle/>
          <a:p>
            <a:pPr marL="0" marR="0">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Notable Wineries in Kazakhstan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industry is home to several prestigious wineries that have earned both domestic and international recognition.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Here are three of the most celebrated and awarded wineries in the country: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2" name="Picture 4" descr="Exploring the Rich Heritage of Kazakhstan Wine: From Ancient Vineyards to  Modern Wineries - Urban Bliss Life">
            <a:extLst>
              <a:ext uri="{FF2B5EF4-FFF2-40B4-BE49-F238E27FC236}">
                <a16:creationId xmlns:a16="http://schemas.microsoft.com/office/drawing/2014/main" id="{6CBDDAA5-91B8-8221-7B80-EA555B00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2570"/>
            <a:ext cx="4341813" cy="542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14ED200-B574-6CA1-53BA-7756B5946B2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90C71-19FF-1314-A791-9E0480E573A9}"/>
              </a:ext>
            </a:extLst>
          </p:cNvPr>
          <p:cNvSpPr>
            <a:spLocks noGrp="1"/>
          </p:cNvSpPr>
          <p:nvPr>
            <p:ph type="title"/>
          </p:nvPr>
        </p:nvSpPr>
        <p:spPr>
          <a:xfrm>
            <a:off x="-1" y="1"/>
            <a:ext cx="12188825" cy="1295400"/>
          </a:xfrm>
        </p:spPr>
        <p:txBody>
          <a:bodyPr>
            <a:normAutofit/>
          </a:bodyPr>
          <a:lstStyle/>
          <a:p>
            <a:pPr algn="ctr" rtl="0">
              <a:spcAft>
                <a:spcPts val="576"/>
              </a:spcAft>
            </a:pPr>
            <a:r>
              <a:rPr lang="en-US" sz="4400" b="1" dirty="0">
                <a:effectLst/>
                <a:latin typeface="Times New Roman" panose="02020603050405020304" pitchFamily="18" charset="0"/>
                <a:ea typeface="Calibri" panose="020F0502020204030204" pitchFamily="34" charset="0"/>
              </a:rPr>
              <a:t>Notable Wineries in Kazakhstan</a:t>
            </a:r>
            <a:endParaRPr lang="en-US" sz="4400" b="1" dirty="0">
              <a:effectLst/>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1D2E9196-EE42-4803-E93D-522935727643}"/>
              </a:ext>
            </a:extLst>
          </p:cNvPr>
          <p:cNvSpPr>
            <a:spLocks noGrp="1"/>
          </p:cNvSpPr>
          <p:nvPr>
            <p:ph idx="1"/>
          </p:nvPr>
        </p:nvSpPr>
        <p:spPr>
          <a:xfrm>
            <a:off x="379412" y="1295402"/>
            <a:ext cx="7467599" cy="5562598"/>
          </a:xfrm>
        </p:spPr>
        <p:txBody>
          <a:bodyPr>
            <a:no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Shymbulak Winery (Almaty Region)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Shymbulak Winery is one of the most renowned wineries in Kazakhstan, known for its exceptional wine production and innovative approach. </a:t>
            </a:r>
          </a:p>
          <a:p>
            <a:pPr>
              <a:lnSpc>
                <a:spcPct val="100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Located in the Almaty region, the winery sits at the foothills of the Tien Shan mountains, providing an ideal environment for cultivating various grape varieties.</a:t>
            </a:r>
          </a:p>
          <a:p>
            <a:pPr>
              <a:lnSpc>
                <a:spcPct val="100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Shymbulak has won multiple awards for its </a:t>
            </a:r>
            <a:r>
              <a:rPr lang="en-US" sz="2200" i="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a:t>
            </a: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 and other wines, praised for their bold tannins and rich, complex profiles. </a:t>
            </a:r>
          </a:p>
          <a:p>
            <a:pPr>
              <a:lnSpc>
                <a:spcPct val="100000"/>
              </a:lnSpc>
              <a:spcAft>
                <a:spcPts val="800"/>
              </a:spcAft>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The winery blends modern techniques with sustainable practices, ensuring that each wine produced reflects the unique terroir of the region.</a:t>
            </a:r>
          </a:p>
        </p:txBody>
      </p:sp>
      <p:pic>
        <p:nvPicPr>
          <p:cNvPr id="7172" name="Picture 4" descr="Exploring the Rich Heritage of Kazakhstan Wine: From Ancient Vineyards to  Modern Wineries - Urban Bliss Life">
            <a:extLst>
              <a:ext uri="{FF2B5EF4-FFF2-40B4-BE49-F238E27FC236}">
                <a16:creationId xmlns:a16="http://schemas.microsoft.com/office/drawing/2014/main" id="{5284850E-516E-8EEC-E66C-E02804210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1" y="1426018"/>
            <a:ext cx="4341813" cy="543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3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4579A21-7A71-794E-D3E5-97466521DE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BDC533-FE9E-BE64-195E-C858B0449324}"/>
              </a:ext>
            </a:extLst>
          </p:cNvPr>
          <p:cNvSpPr>
            <a:spLocks noGrp="1"/>
          </p:cNvSpPr>
          <p:nvPr>
            <p:ph type="title"/>
          </p:nvPr>
        </p:nvSpPr>
        <p:spPr>
          <a:xfrm>
            <a:off x="-1" y="1"/>
            <a:ext cx="12188825" cy="1295400"/>
          </a:xfrm>
        </p:spPr>
        <p:txBody>
          <a:bodyPr>
            <a:normAutofit/>
          </a:bodyPr>
          <a:lstStyle/>
          <a:p>
            <a:pPr algn="ctr" rtl="0">
              <a:spcAft>
                <a:spcPts val="576"/>
              </a:spcAft>
            </a:pPr>
            <a:r>
              <a:rPr lang="en-US" sz="4400" b="1" dirty="0">
                <a:effectLst/>
                <a:latin typeface="Times New Roman" panose="02020603050405020304" pitchFamily="18" charset="0"/>
                <a:ea typeface="Calibri" panose="020F0502020204030204" pitchFamily="34" charset="0"/>
              </a:rPr>
              <a:t>Notable Wineries in Kazakhstan</a:t>
            </a:r>
            <a:endParaRPr lang="en-US" sz="4400" b="1" dirty="0">
              <a:effectLst/>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8E68F9D7-2F66-94D8-4447-BF251B5A040F}"/>
              </a:ext>
            </a:extLst>
          </p:cNvPr>
          <p:cNvSpPr>
            <a:spLocks noGrp="1"/>
          </p:cNvSpPr>
          <p:nvPr>
            <p:ph idx="1"/>
          </p:nvPr>
        </p:nvSpPr>
        <p:spPr>
          <a:xfrm>
            <a:off x="379412" y="1295402"/>
            <a:ext cx="11734800" cy="2133598"/>
          </a:xfrm>
        </p:spPr>
        <p:txBody>
          <a:bodyPr>
            <a:noAutofit/>
          </a:bodyPr>
          <a:lstStyle/>
          <a:p>
            <a:pPr marL="0" marR="0" indent="0">
              <a:lnSpc>
                <a:spcPct val="107000"/>
              </a:lnSpc>
              <a:spcAft>
                <a:spcPts val="800"/>
              </a:spcAft>
              <a:buNone/>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Baqyt</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Winery (</a:t>
            </a: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Zhambyl</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Region)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Baqyt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Winery is known for its commitment to organic and biodynamic viticulture.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winery has gained attention for its sustainable approach and the exceptional quality of its wines. </a:t>
            </a:r>
          </a:p>
        </p:txBody>
      </p:sp>
      <p:pic>
        <p:nvPicPr>
          <p:cNvPr id="13314" name="Picture 2" descr="Kazakh Wine: An Introduction to the Wines of Kazakhstan - Traveling with  MJTraveling with MJ">
            <a:extLst>
              <a:ext uri="{FF2B5EF4-FFF2-40B4-BE49-F238E27FC236}">
                <a16:creationId xmlns:a16="http://schemas.microsoft.com/office/drawing/2014/main" id="{778B1DED-B778-DF55-9C7B-21C6016384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2"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7B1E57-B726-FEBA-9516-EECCE819D06D}"/>
              </a:ext>
            </a:extLst>
          </p:cNvPr>
          <p:cNvSpPr txBox="1"/>
          <p:nvPr/>
        </p:nvSpPr>
        <p:spPr>
          <a:xfrm>
            <a:off x="4930543" y="3397786"/>
            <a:ext cx="6878869" cy="2934521"/>
          </a:xfrm>
          <a:prstGeom prst="rect">
            <a:avLst/>
          </a:prstGeom>
          <a:noFill/>
        </p:spPr>
        <p:txBody>
          <a:bodyPr wrap="square">
            <a:spAutoFit/>
          </a:bodyPr>
          <a:lstStyle/>
          <a:p>
            <a:pPr marL="342900" marR="0" indent="-342900">
              <a:lnSpc>
                <a:spcPct val="107000"/>
              </a:lnSpc>
              <a:spcAft>
                <a:spcPts val="800"/>
              </a:spcAft>
              <a:buFont typeface="Arial" panose="020B0604020202020204" pitchFamily="34" charset="0"/>
              <a:buChar char="•"/>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Baqyt’s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Riesling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Chardonnay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have received international acclaim for their freshness and minerality, while their reds, made from local varieties like </a:t>
            </a:r>
            <a:r>
              <a:rPr lang="en-US" sz="2400" i="1" kern="100" dirty="0" err="1">
                <a:effectLst/>
                <a:latin typeface="Times New Roman" panose="02020603050405020304" pitchFamily="18" charset="0"/>
                <a:ea typeface="Calibri" panose="020F0502020204030204" pitchFamily="34" charset="0"/>
                <a:cs typeface="Times New Roman" panose="02020603050405020304" pitchFamily="18" charset="0"/>
              </a:rPr>
              <a:t>Zheti-Zhardem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are celebrated for their depth and complexity. </a:t>
            </a:r>
          </a:p>
          <a:p>
            <a:pPr marL="342900" marR="0" indent="-342900">
              <a:lnSpc>
                <a:spcPct val="107000"/>
              </a:lnSpc>
              <a:spcAft>
                <a:spcPts val="800"/>
              </a:spcAft>
              <a:buFont typeface="Arial" panose="020B0604020202020204" pitchFamily="34" charset="0"/>
              <a:buChar char="•"/>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Baqyt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is a leader in the movement toward sustainable winemaking in Kazakhstan.</a:t>
            </a:r>
          </a:p>
        </p:txBody>
      </p:sp>
    </p:spTree>
    <p:extLst>
      <p:ext uri="{BB962C8B-B14F-4D97-AF65-F5344CB8AC3E}">
        <p14:creationId xmlns:p14="http://schemas.microsoft.com/office/powerpoint/2010/main" val="39153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E9BE2E1-98DC-3454-EC22-7129B8B03E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5A34F3-4EFC-C19F-5B00-4E7749A8D19B}"/>
              </a:ext>
            </a:extLst>
          </p:cNvPr>
          <p:cNvSpPr>
            <a:spLocks noGrp="1"/>
          </p:cNvSpPr>
          <p:nvPr>
            <p:ph type="title"/>
          </p:nvPr>
        </p:nvSpPr>
        <p:spPr>
          <a:xfrm>
            <a:off x="-1" y="1"/>
            <a:ext cx="12188825" cy="1295400"/>
          </a:xfrm>
        </p:spPr>
        <p:txBody>
          <a:bodyPr>
            <a:normAutofit/>
          </a:bodyPr>
          <a:lstStyle/>
          <a:p>
            <a:pPr algn="ctr" rtl="0">
              <a:spcAft>
                <a:spcPts val="576"/>
              </a:spcAft>
            </a:pPr>
            <a:r>
              <a:rPr lang="en-US" sz="4400" b="1" dirty="0">
                <a:effectLst/>
                <a:latin typeface="Times New Roman" panose="02020603050405020304" pitchFamily="18" charset="0"/>
                <a:ea typeface="Calibri" panose="020F0502020204030204" pitchFamily="34" charset="0"/>
              </a:rPr>
              <a:t>Notable Wineries in Kazakhstan</a:t>
            </a:r>
            <a:endParaRPr lang="en-US" sz="4400" b="1" dirty="0">
              <a:effectLst/>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403FA153-91AE-ABFC-067A-727F81B94542}"/>
              </a:ext>
            </a:extLst>
          </p:cNvPr>
          <p:cNvSpPr>
            <a:spLocks noGrp="1"/>
          </p:cNvSpPr>
          <p:nvPr>
            <p:ph idx="1"/>
          </p:nvPr>
        </p:nvSpPr>
        <p:spPr>
          <a:xfrm>
            <a:off x="379412" y="1295402"/>
            <a:ext cx="6932613" cy="3733798"/>
          </a:xfrm>
        </p:spPr>
        <p:txBody>
          <a:bodyPr>
            <a:no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Arba Wine (Almaty Region)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1313" indent="-341313">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Founded in the early 2000s, Arba Wine has earned a reputation as one of Kazakhstan’s most prestigious wineries. </a:t>
            </a:r>
          </a:p>
          <a:p>
            <a:pPr marL="341313" indent="-341313">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its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Cabernet Sauvignon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Syrah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Arba has won numerous international awards, cementing its position as a leader in the Kazakhstani wine industry. </a:t>
            </a:r>
          </a:p>
        </p:txBody>
      </p:sp>
      <p:pic>
        <p:nvPicPr>
          <p:cNvPr id="8194" name="Picture 2">
            <a:extLst>
              <a:ext uri="{FF2B5EF4-FFF2-40B4-BE49-F238E27FC236}">
                <a16:creationId xmlns:a16="http://schemas.microsoft.com/office/drawing/2014/main" id="{D4622DDB-7314-187A-EE7E-C412A39FD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025" y="13716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5318D4-7223-7F49-3165-673CC9BF10F0}"/>
              </a:ext>
            </a:extLst>
          </p:cNvPr>
          <p:cNvSpPr txBox="1"/>
          <p:nvPr/>
        </p:nvSpPr>
        <p:spPr>
          <a:xfrm>
            <a:off x="379412" y="5181600"/>
            <a:ext cx="11430000" cy="1258421"/>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winery combines traditional techniques with cutting-edge technology to create wines that highlight the best of Kazakhstan’s terroir. Arba Wine continues to be a key player in the country's wine renaissance.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38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Kazakhstan’s Wine Culture and Traditions</a:t>
            </a:r>
            <a:endParaRPr lang="en-US" sz="44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227012" y="1295400"/>
            <a:ext cx="11961811" cy="5562600"/>
          </a:xfrm>
        </p:spPr>
        <p:txBody>
          <a:bodyPr>
            <a:normAutofit/>
          </a:bodyPr>
          <a:lstStyle/>
          <a:p>
            <a:pPr marL="0" marR="0">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Culture and Traditions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Wine in Kazakhstan is deeply intertwined with</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country’s culture and traditions.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While vodka has long been the drink of choice,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wine is gaining popularity and is now seen as a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symbol of sophistication. </a:t>
            </a:r>
          </a:p>
          <a:p>
            <a:pPr marL="457200" marR="0" indent="-45720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 Kazakhstan, wine is often shared at family gatherings, celebrations, and special occasions, and local wines are a point of pride.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C3F53FDF-B5CC-7FA4-9C47-85BA5FF65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823" y="1600200"/>
            <a:ext cx="4572000" cy="3048000"/>
          </a:xfrm>
          <a:prstGeom prst="rect">
            <a:avLst/>
          </a:prstGeom>
        </p:spPr>
      </p:pic>
    </p:spTree>
    <p:extLst>
      <p:ext uri="{BB962C8B-B14F-4D97-AF65-F5344CB8AC3E}">
        <p14:creationId xmlns:p14="http://schemas.microsoft.com/office/powerpoint/2010/main" val="34066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44736D-821D-AE2B-A5B2-729381D494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BFFD4-E075-B514-39D1-EDCC1C6D46BF}"/>
              </a:ext>
            </a:extLst>
          </p:cNvPr>
          <p:cNvSpPr>
            <a:spLocks noGrp="1"/>
          </p:cNvSpPr>
          <p:nvPr>
            <p:ph type="title"/>
          </p:nvPr>
        </p:nvSpPr>
        <p:spPr>
          <a:xfrm>
            <a:off x="-1" y="0"/>
            <a:ext cx="12188825" cy="1295400"/>
          </a:xfrm>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Kazakhstan’s Wine Culture and Traditions</a:t>
            </a:r>
            <a:endParaRPr lang="en-US" sz="4400"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C2459C0-A347-B721-DCAF-CB2117492D36}"/>
              </a:ext>
            </a:extLst>
          </p:cNvPr>
          <p:cNvSpPr>
            <a:spLocks noGrp="1"/>
          </p:cNvSpPr>
          <p:nvPr>
            <p:ph type="body" sz="half" idx="2"/>
          </p:nvPr>
        </p:nvSpPr>
        <p:spPr>
          <a:xfrm>
            <a:off x="227012" y="1295400"/>
            <a:ext cx="11961811" cy="5562600"/>
          </a:xfrm>
        </p:spPr>
        <p:txBody>
          <a:bodyPr>
            <a:normAutofit/>
          </a:bodyPr>
          <a:lstStyle/>
          <a:p>
            <a:pPr marL="0" marR="0">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Winemaking Festivals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 hosts several wine festivals, with the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Kazakhstan Wine Festival</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in Almaty being the most notable. </a:t>
            </a:r>
          </a:p>
          <a:p>
            <a:pPr marL="285750" marR="0" indent="-28575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This event brings together local winemakers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and wine lovers, offering a chance to taste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best Kazakhstani wines, attend workshops,</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and enjoy cultural performances.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338" name="Picture 2" descr="Georgian Wine Festival in Tbilisi">
            <a:extLst>
              <a:ext uri="{FF2B5EF4-FFF2-40B4-BE49-F238E27FC236}">
                <a16:creationId xmlns:a16="http://schemas.microsoft.com/office/drawing/2014/main" id="{82EF3103-31CB-C159-3625-1A78175CF6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00" r="3331"/>
          <a:stretch/>
        </p:blipFill>
        <p:spPr bwMode="auto">
          <a:xfrm>
            <a:off x="7159624" y="2743200"/>
            <a:ext cx="5029201" cy="411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143000"/>
          </a:xfrm>
        </p:spPr>
        <p:txBody>
          <a:bodyPr anchor="ctr">
            <a:noAutofit/>
          </a:bodyPr>
          <a:lstStyle/>
          <a:p>
            <a:pPr algn="ctr"/>
            <a:r>
              <a:rPr lang="en-US" sz="5500" b="1" dirty="0">
                <a:latin typeface="Times New Roman" panose="02020603050405020304" pitchFamily="18" charset="0"/>
                <a:cs typeface="Times New Roman" panose="02020603050405020304" pitchFamily="18" charset="0"/>
              </a:rPr>
              <a:t>Sustainable Winemaking</a:t>
            </a:r>
            <a:endParaRPr lang="en-US" sz="55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2"/>
          </p:nvPr>
        </p:nvSpPr>
        <p:spPr>
          <a:xfrm>
            <a:off x="74612" y="1143000"/>
            <a:ext cx="12114211" cy="5715000"/>
          </a:xfrm>
        </p:spPr>
        <p:txBody>
          <a:bodyPr>
            <a:normAutofit/>
          </a:bodyPr>
          <a:lstStyle/>
          <a:p>
            <a:pPr marL="0" marR="0">
              <a:lnSpc>
                <a:spcPct val="107000"/>
              </a:lnSpc>
              <a:spcAft>
                <a:spcPts val="800"/>
              </a:spcAft>
            </a:pP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Sustainable Winemaking Practices in Kazakhstan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industry is increasingly focusing on sustainability. </a:t>
            </a:r>
          </a:p>
          <a:p>
            <a:pPr marL="285750" marR="0" indent="-28575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Many wineries are adopting organic and biodynamic practices, including water conservation, organic farming, and reducing chemical interventions. </a:t>
            </a:r>
          </a:p>
          <a:p>
            <a:pPr marL="285750" marR="0" indent="-285750">
              <a:lnSpc>
                <a:spcPct val="107000"/>
              </a:lnSpc>
              <a:spcAft>
                <a:spcPts val="800"/>
              </a:spcAft>
              <a:buFont typeface="Arial" panose="020B0604020202020204" pitchFamily="34" charset="0"/>
              <a:buChar char="•"/>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These efforts help protect the environment and enhance the quality of the wines, ensuring that Kazakhstan’s wine industry can continue to grow while preserving its natural resources.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A field of green plants&#10;&#10;Description automatically generated with medium confidence">
            <a:extLst>
              <a:ext uri="{FF2B5EF4-FFF2-40B4-BE49-F238E27FC236}">
                <a16:creationId xmlns:a16="http://schemas.microsoft.com/office/drawing/2014/main" id="{7607F133-C3EC-B8CC-19C7-AB6B5E3AB4F0}"/>
              </a:ext>
            </a:extLst>
          </p:cNvPr>
          <p:cNvPicPr>
            <a:picLocks noChangeAspect="1"/>
          </p:cNvPicPr>
          <p:nvPr/>
        </p:nvPicPr>
        <p:blipFill>
          <a:blip r:embed="rId2">
            <a:extLst>
              <a:ext uri="{28A0092B-C50C-407E-A947-70E740481C1C}">
                <a14:useLocalDpi xmlns:a14="http://schemas.microsoft.com/office/drawing/2010/main" val="0"/>
              </a:ext>
            </a:extLst>
          </a:blip>
          <a:srcRect l="2053"/>
          <a:stretch/>
        </p:blipFill>
        <p:spPr>
          <a:xfrm>
            <a:off x="-3" y="4267200"/>
            <a:ext cx="12188825" cy="2590800"/>
          </a:xfrm>
          <a:prstGeom prst="rect">
            <a:avLst/>
          </a:prstGeom>
        </p:spPr>
      </p:pic>
    </p:spTree>
    <p:extLst>
      <p:ext uri="{BB962C8B-B14F-4D97-AF65-F5344CB8AC3E}">
        <p14:creationId xmlns:p14="http://schemas.microsoft.com/office/powerpoint/2010/main" val="26678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
            <a:ext cx="12185777" cy="1371599"/>
          </a:xfr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Final Thoughts</a:t>
            </a:r>
            <a:endParaRPr lang="en-US" sz="4400" dirty="0">
              <a:latin typeface="Times New Roman" panose="02020603050405020304" pitchFamily="18" charset="0"/>
              <a:cs typeface="Times New Roman" panose="02020603050405020304" pitchFamily="18" charset="0"/>
            </a:endParaRPr>
          </a:p>
        </p:txBody>
      </p:sp>
      <p:pic>
        <p:nvPicPr>
          <p:cNvPr id="4" name="Picture 3" descr="A vine with grapes growing on it&#10;&#10;Description automatically generated">
            <a:extLst>
              <a:ext uri="{FF2B5EF4-FFF2-40B4-BE49-F238E27FC236}">
                <a16:creationId xmlns:a16="http://schemas.microsoft.com/office/drawing/2014/main" id="{D43009DE-C620-710B-9252-DAE6604DECE4}"/>
              </a:ext>
            </a:extLst>
          </p:cNvPr>
          <p:cNvPicPr>
            <a:picLocks noChangeAspect="1"/>
          </p:cNvPicPr>
          <p:nvPr/>
        </p:nvPicPr>
        <p:blipFill>
          <a:blip r:embed="rId2">
            <a:extLst>
              <a:ext uri="{28A0092B-C50C-407E-A947-70E740481C1C}">
                <a14:useLocalDpi xmlns:a14="http://schemas.microsoft.com/office/drawing/2010/main" val="0"/>
              </a:ext>
            </a:extLst>
          </a:blip>
          <a:srcRect l="17546" r="17670"/>
          <a:stretch/>
        </p:blipFill>
        <p:spPr>
          <a:xfrm>
            <a:off x="-26624" y="1447800"/>
            <a:ext cx="4673236" cy="541020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 Placeholder 4"/>
          <p:cNvSpPr>
            <a:spLocks noGrp="1"/>
          </p:cNvSpPr>
          <p:nvPr>
            <p:ph type="body" sz="half" idx="2"/>
          </p:nvPr>
        </p:nvSpPr>
        <p:spPr>
          <a:xfrm>
            <a:off x="4570411" y="1371600"/>
            <a:ext cx="7615365" cy="5486400"/>
          </a:xfrm>
        </p:spPr>
        <p:txBody>
          <a:bodyPr vert="horz" lIns="91440" tIns="45720" rIns="91440" bIns="45720" rtlCol="0">
            <a:noAutofit/>
          </a:bodyPr>
          <a:lstStyle/>
          <a:p>
            <a:r>
              <a:rPr lang="en-US" sz="2400" dirty="0">
                <a:latin typeface="Times New Roman" panose="02020603050405020304" pitchFamily="18" charset="0"/>
                <a:cs typeface="Times New Roman" panose="02020603050405020304" pitchFamily="18" charset="0"/>
              </a:rPr>
              <a:t>Kazakhstan’s wine industry is a fascinating blend of ancient traditions and modern innovation. The country’s diverse terroir, rich history, and forward-thinking winemakers make Kazakhstan a rising star in the global wine scene. From the snowy peaks of the Tien Shan mountains to the arid expanses of the steppes, the country’s wine regions are producing wines that are beginning to attract serious attention on the international stage.</a:t>
            </a:r>
          </a:p>
          <a:p>
            <a:r>
              <a:rPr lang="en-US" sz="2400" dirty="0">
                <a:latin typeface="Times New Roman" panose="02020603050405020304" pitchFamily="18" charset="0"/>
                <a:cs typeface="Times New Roman" panose="02020603050405020304" pitchFamily="18" charset="0"/>
              </a:rPr>
              <a:t>The journey of Kazakhstan’s wines is one of transformation—what was once a hidden gem is now a destination for wine lovers seeking something unique and exciting. With an increasing focus on sustainability, the use of indigenous grapes, and the rise of award-winning wineries like Shymbulak, </a:t>
            </a:r>
            <a:r>
              <a:rPr lang="en-US" sz="2400" dirty="0" err="1">
                <a:latin typeface="Times New Roman" panose="02020603050405020304" pitchFamily="18" charset="0"/>
                <a:cs typeface="Times New Roman" panose="02020603050405020304" pitchFamily="18" charset="0"/>
              </a:rPr>
              <a:t>Baqyt</a:t>
            </a:r>
            <a:r>
              <a:rPr lang="en-US" sz="2400" dirty="0">
                <a:latin typeface="Times New Roman" panose="02020603050405020304" pitchFamily="18" charset="0"/>
                <a:cs typeface="Times New Roman" panose="02020603050405020304" pitchFamily="18" charset="0"/>
              </a:rPr>
              <a:t>, and Arba Wine, Kazakhstan is poised to continue its ascent as a major player in the world of wine.</a:t>
            </a:r>
          </a:p>
          <a:p>
            <a:r>
              <a:rPr lang="en-US" sz="2400" dirty="0">
                <a:latin typeface="Times New Roman" panose="02020603050405020304" pitchFamily="18" charset="0"/>
                <a:cs typeface="Times New Roman" panose="02020603050405020304" pitchFamily="18" charset="0"/>
              </a:rPr>
              <a:t>As Kazakhstan’s wine industry grows, so too does its reputation for producing wines that embody both tradition and modernity. Whether you’re exploring its bold reds or crisp whites, the wines of Kazakhstan offer an adventurous and rewarding experience for those willing to venture off the beaten path.</a:t>
            </a:r>
          </a:p>
        </p:txBody>
      </p:sp>
    </p:spTree>
    <p:extLst>
      <p:ext uri="{BB962C8B-B14F-4D97-AF65-F5344CB8AC3E}">
        <p14:creationId xmlns:p14="http://schemas.microsoft.com/office/powerpoint/2010/main" val="11638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3603" y="838201"/>
            <a:ext cx="9142809" cy="1752600"/>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388" y="2362200"/>
            <a:ext cx="10193968" cy="396491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2052" y="3276640"/>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03" y="-273673"/>
            <a:ext cx="298342"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22016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678D-CD03-0B59-F037-4CF0A5CD544A}"/>
              </a:ext>
            </a:extLst>
          </p:cNvPr>
          <p:cNvSpPr>
            <a:spLocks noGrp="1"/>
          </p:cNvSpPr>
          <p:nvPr>
            <p:ph type="title"/>
          </p:nvPr>
        </p:nvSpPr>
        <p:spPr>
          <a:xfrm>
            <a:off x="-1" y="0"/>
            <a:ext cx="12188825" cy="1295400"/>
          </a:xfrm>
        </p:spPr>
        <p:txBody>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References and Citations</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Picture Placeholder 2">
            <a:extLst>
              <a:ext uri="{FF2B5EF4-FFF2-40B4-BE49-F238E27FC236}">
                <a16:creationId xmlns:a16="http://schemas.microsoft.com/office/drawing/2014/main" id="{FB302974-6CE6-7DA0-B683-996B00E5CD15}"/>
              </a:ext>
            </a:extLst>
          </p:cNvPr>
          <p:cNvSpPr>
            <a:spLocks noGrp="1"/>
          </p:cNvSpPr>
          <p:nvPr>
            <p:ph type="pic" idx="1"/>
          </p:nvPr>
        </p:nvSpPr>
        <p:spPr>
          <a:xfrm>
            <a:off x="1598612" y="1143000"/>
            <a:ext cx="9753820" cy="5410200"/>
          </a:xfrm>
        </p:spPr>
        <p:txBody>
          <a:bodyPr>
            <a:normAutofit/>
          </a:bodyPr>
          <a:lstStyle/>
          <a:p>
            <a:pPr marL="457200" marR="0" lvl="0" indent="-457200">
              <a:lnSpc>
                <a:spcPct val="107000"/>
              </a:lnSpc>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 Wine Institute Research Papers (2020-2023)</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Central Asian Agricultural Journal, Viticulture Edition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International Organization of Vine and Wine (OIV) Regional Reports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Aft>
                <a:spcPts val="800"/>
              </a:spcAft>
              <a:buSzPct val="100000"/>
              <a:buFont typeface="Arial" panose="020B0604020202020204" pitchFamily="34" charset="0"/>
              <a:buChar char="•"/>
              <a:tabLst>
                <a:tab pos="457200" algn="l"/>
              </a:tabLst>
            </a:pP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Wines of Central Asia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by Elena Petrova (2022)</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Aft>
                <a:spcPts val="800"/>
              </a:spcAft>
              <a:buSzPct val="100000"/>
              <a:buFont typeface="Arial" panose="020B0604020202020204" pitchFamily="34" charset="0"/>
              <a:buChar char="•"/>
              <a:tabLst>
                <a:tab pos="457200" algn="l"/>
              </a:tabLs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Almaty Regional Agricultural Development Report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1"/>
            <a:ext cx="12188825" cy="11430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Kazakhstan Uncorked</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p:cNvSpPr>
            <a:spLocks noGrp="1"/>
          </p:cNvSpPr>
          <p:nvPr>
            <p:ph idx="1"/>
          </p:nvPr>
        </p:nvSpPr>
        <p:spPr>
          <a:xfrm>
            <a:off x="379412" y="1143001"/>
            <a:ext cx="11809412" cy="3200399"/>
          </a:xfrm>
        </p:spPr>
        <p:txBody>
          <a:bodyPr>
            <a:normAutofit/>
          </a:bodyPr>
          <a:lstStyle/>
          <a:p>
            <a:pPr marL="0" indent="0">
              <a:lnSpc>
                <a:spcPct val="100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Exploring the Emerging Wine Regions of Central Asia </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industry is steadily gaining global attention. While still small compared to major wine-producing countries, Kazakhstan’s wines are increasingly sought after, especially in Europe and Central Asia. </a:t>
            </a:r>
          </a:p>
          <a:p>
            <a:pPr>
              <a:lnSpc>
                <a:spcPct val="10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country’s unique climate and varied terroir provide ideal growing conditions for both indigenous and international grape varieties, and the recent resurgence of quality wine production is positioning Kazakhstan as an emerging player on the world wine stage.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D692A3AA-2C55-E2AB-DE2C-484D009EF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3793020" cy="25207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8F4F8D-CF07-5C89-38CD-9517ADA98DB8}"/>
              </a:ext>
            </a:extLst>
          </p:cNvPr>
          <p:cNvSpPr txBox="1"/>
          <p:nvPr/>
        </p:nvSpPr>
        <p:spPr>
          <a:xfrm>
            <a:off x="3884613" y="4386649"/>
            <a:ext cx="8304212" cy="2799741"/>
          </a:xfrm>
          <a:prstGeom prst="rect">
            <a:avLst/>
          </a:prstGeom>
          <a:noFill/>
        </p:spPr>
        <p:txBody>
          <a:bodyPr wrap="square">
            <a:spAutoFit/>
          </a:bodyPr>
          <a:lstStyle/>
          <a:p>
            <a:pPr marL="285750" indent="-285750">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Kazakhstan’s modern wine industry is focused on innovation while embracing the traditions of the past. </a:t>
            </a:r>
          </a:p>
          <a:p>
            <a:pPr marL="285750" indent="-285750">
              <a:lnSpc>
                <a:spcPct val="100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Local winemakers are experimenting with both new techniques and old methods, raising the quality of Kazakhstani wines and establishing a reputation that is just beginning to reach beyond its borders.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70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B3A1F4-24A8-703C-67C2-66C3390AE9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2C363B2-2920-3946-3744-75D5E6F3F134}"/>
              </a:ext>
            </a:extLst>
          </p:cNvPr>
          <p:cNvSpPr>
            <a:spLocks noGrp="1"/>
          </p:cNvSpPr>
          <p:nvPr>
            <p:ph type="title"/>
          </p:nvPr>
        </p:nvSpPr>
        <p:spPr>
          <a:xfrm>
            <a:off x="-1" y="1"/>
            <a:ext cx="12188825" cy="1369594"/>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AA373E1E-BCDE-5BB0-BE55-CD672E18201C}"/>
              </a:ext>
            </a:extLst>
          </p:cNvPr>
          <p:cNvSpPr>
            <a:spLocks noGrp="1"/>
          </p:cNvSpPr>
          <p:nvPr>
            <p:ph idx="1"/>
          </p:nvPr>
        </p:nvSpPr>
        <p:spPr>
          <a:xfrm>
            <a:off x="379412" y="1371655"/>
            <a:ext cx="7696200" cy="5486343"/>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Ancient Beginnings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rPr>
              <a:t>Winemaking in Kazakhstan has ancient roots, with evidence of grape cultivation dating back thousands of years. Situated along the Silk Road, Kazakhstan played a pivotal role in the exchange of ideas, goods, and viticulture. </a:t>
            </a:r>
          </a:p>
          <a:p>
            <a:r>
              <a:rPr lang="en-US" sz="2400" dirty="0">
                <a:effectLst/>
                <a:latin typeface="Times New Roman" panose="02020603050405020304" pitchFamily="18" charset="0"/>
                <a:ea typeface="Calibri" panose="020F0502020204030204" pitchFamily="34" charset="0"/>
              </a:rPr>
              <a:t>Early nomadic tribes adopted grape growing techniques from neighboring cultures, adapting them to the region’s challenging continental climate. </a:t>
            </a:r>
          </a:p>
          <a:p>
            <a:r>
              <a:rPr lang="en-US" sz="2400" dirty="0">
                <a:effectLst/>
                <a:latin typeface="Times New Roman" panose="02020603050405020304" pitchFamily="18" charset="0"/>
                <a:ea typeface="Calibri" panose="020F0502020204030204" pitchFamily="34" charset="0"/>
              </a:rPr>
              <a:t>The wine that resulted from this blending of cultures was distinctive, marking the start of Kazakhstan’s deep winemaking history.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760AB0F-46BC-CE13-DF25-C7BA1670E4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5612" y="1371655"/>
            <a:ext cx="4113212" cy="5484283"/>
          </a:xfrm>
          <a:prstGeom prst="rect">
            <a:avLst/>
          </a:prstGeom>
        </p:spPr>
      </p:pic>
    </p:spTree>
    <p:extLst>
      <p:ext uri="{BB962C8B-B14F-4D97-AF65-F5344CB8AC3E}">
        <p14:creationId xmlns:p14="http://schemas.microsoft.com/office/powerpoint/2010/main" val="155079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8AF2A8B-39AC-E157-C070-474C30E81D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6C1685-9006-CF5C-427E-A89CC2164607}"/>
              </a:ext>
            </a:extLst>
          </p:cNvPr>
          <p:cNvSpPr>
            <a:spLocks noGrp="1"/>
          </p:cNvSpPr>
          <p:nvPr>
            <p:ph type="title"/>
          </p:nvPr>
        </p:nvSpPr>
        <p:spPr>
          <a:xfrm>
            <a:off x="-1" y="0"/>
            <a:ext cx="12188825" cy="1828799"/>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FA0D91BF-5E13-3790-B329-F2285FC6C74D}"/>
              </a:ext>
            </a:extLst>
          </p:cNvPr>
          <p:cNvSpPr>
            <a:spLocks noGrp="1"/>
          </p:cNvSpPr>
          <p:nvPr>
            <p:ph idx="1"/>
          </p:nvPr>
        </p:nvSpPr>
        <p:spPr>
          <a:xfrm>
            <a:off x="5561012" y="1676400"/>
            <a:ext cx="6627812" cy="5181598"/>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Outside Influence in the Middle Ages</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During the medieval period, Kazakhstan's wine industry was shaped by Persian traders, Russian settlers, and various nomadic tribes who introduced new grape varieties and winemaking methods.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outside influences played a crucial role in refining local winemaking techniques, eventually contributing to a more sophisticated approach to viticulture.</a:t>
            </a:r>
          </a:p>
        </p:txBody>
      </p:sp>
      <p:pic>
        <p:nvPicPr>
          <p:cNvPr id="4" name="Picture 3">
            <a:extLst>
              <a:ext uri="{FF2B5EF4-FFF2-40B4-BE49-F238E27FC236}">
                <a16:creationId xmlns:a16="http://schemas.microsoft.com/office/drawing/2014/main" id="{B2F959DA-87C2-34F2-5065-5BC386478210}"/>
              </a:ext>
            </a:extLst>
          </p:cNvPr>
          <p:cNvPicPr>
            <a:picLocks noChangeAspect="1"/>
          </p:cNvPicPr>
          <p:nvPr/>
        </p:nvPicPr>
        <p:blipFill>
          <a:blip r:embed="rId2">
            <a:extLst>
              <a:ext uri="{28A0092B-C50C-407E-A947-70E740481C1C}">
                <a14:useLocalDpi xmlns:a14="http://schemas.microsoft.com/office/drawing/2010/main" val="0"/>
              </a:ext>
            </a:extLst>
          </a:blip>
          <a:srcRect r="12815"/>
          <a:stretch/>
        </p:blipFill>
        <p:spPr>
          <a:xfrm>
            <a:off x="0" y="1828800"/>
            <a:ext cx="5484813" cy="4718220"/>
          </a:xfrm>
          <a:prstGeom prst="rect">
            <a:avLst/>
          </a:prstGeom>
        </p:spPr>
      </p:pic>
    </p:spTree>
    <p:extLst>
      <p:ext uri="{BB962C8B-B14F-4D97-AF65-F5344CB8AC3E}">
        <p14:creationId xmlns:p14="http://schemas.microsoft.com/office/powerpoint/2010/main" val="95838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EBDB689-ADE3-5F54-2D1F-1F400C761A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F82D9E-F2CB-C01D-5485-9D05DB40FB7C}"/>
              </a:ext>
            </a:extLst>
          </p:cNvPr>
          <p:cNvSpPr>
            <a:spLocks noGrp="1"/>
          </p:cNvSpPr>
          <p:nvPr>
            <p:ph type="title"/>
          </p:nvPr>
        </p:nvSpPr>
        <p:spPr>
          <a:xfrm>
            <a:off x="-1" y="0"/>
            <a:ext cx="12188825" cy="1828799"/>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History of Wine in Kazakhstan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881C66D3-BA3A-5F0C-2E6A-9B436B6EA37B}"/>
              </a:ext>
            </a:extLst>
          </p:cNvPr>
          <p:cNvSpPr>
            <a:spLocks noGrp="1"/>
          </p:cNvSpPr>
          <p:nvPr>
            <p:ph idx="1"/>
          </p:nvPr>
        </p:nvSpPr>
        <p:spPr>
          <a:xfrm>
            <a:off x="455612" y="1676400"/>
            <a:ext cx="6629400" cy="5181598"/>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Modern Revitalization and Global Recognition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After the dissolution of the Soviet Union, Kazakhstan’s wine industry began to regain its footing.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Local winemakers focused on modernizing their techniques, investing in education, and building international partnerships.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Today, Kazakhstan's wine industry is one of the fastest-growing in Central Asia, gaining recognition at wine competitions and gaining a growing place in global markets.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298BA47-E9CE-9177-FA52-B5DD705C5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921" y="1657864"/>
            <a:ext cx="5399903" cy="3599935"/>
          </a:xfrm>
          <a:prstGeom prst="rect">
            <a:avLst/>
          </a:prstGeom>
        </p:spPr>
      </p:pic>
    </p:spTree>
    <p:extLst>
      <p:ext uri="{BB962C8B-B14F-4D97-AF65-F5344CB8AC3E}">
        <p14:creationId xmlns:p14="http://schemas.microsoft.com/office/powerpoint/2010/main" val="257838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D919D90-ABC4-C72E-C552-25C67C2EC02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7F4344-4E93-5267-03DF-966B34E4BC42}"/>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Kazakhstan’s Wine Regions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23319E6C-5204-08D6-1248-5A91D31980B7}"/>
              </a:ext>
            </a:extLst>
          </p:cNvPr>
          <p:cNvSpPr>
            <a:spLocks noGrp="1"/>
          </p:cNvSpPr>
          <p:nvPr>
            <p:ph idx="1"/>
          </p:nvPr>
        </p:nvSpPr>
        <p:spPr>
          <a:xfrm>
            <a:off x="379412" y="1295402"/>
            <a:ext cx="11734800" cy="5562598"/>
          </a:xfrm>
        </p:spPr>
        <p:txBody>
          <a:bodyPr>
            <a:noAutofit/>
          </a:bodyPr>
          <a:lstStyle/>
          <a:p>
            <a:pPr marL="0" marR="0">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Kazakhstan’s diverse geography provides a variety of wine-growing conditions, allowing for a range of wine styles and flavor profiles. </a:t>
            </a:r>
          </a:p>
          <a:p>
            <a:pPr marL="0" marR="0">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most significant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wine-producing areas are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concentrated in the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southern and eastern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regions, where the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climate is ideal for grape </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cultivation.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C89BA0B-0B76-A556-CBCD-CDD07AE752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612" y="2354776"/>
            <a:ext cx="7885906" cy="4476600"/>
          </a:xfrm>
          <a:prstGeom prst="rect">
            <a:avLst/>
          </a:prstGeom>
        </p:spPr>
      </p:pic>
    </p:spTree>
    <p:extLst>
      <p:ext uri="{BB962C8B-B14F-4D97-AF65-F5344CB8AC3E}">
        <p14:creationId xmlns:p14="http://schemas.microsoft.com/office/powerpoint/2010/main" val="317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7DC75A7-F34B-135F-0368-891766BE76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BFF85E0-6B05-1514-C4B3-D1B69EF8CBF5}"/>
              </a:ext>
            </a:extLst>
          </p:cNvPr>
          <p:cNvSpPr>
            <a:spLocks noGrp="1"/>
          </p:cNvSpPr>
          <p:nvPr>
            <p:ph type="title"/>
          </p:nvPr>
        </p:nvSpPr>
        <p:spPr>
          <a:xfrm>
            <a:off x="-1" y="1"/>
            <a:ext cx="12188825" cy="1295400"/>
          </a:xfrm>
        </p:spPr>
        <p:txBody>
          <a:bodyPr>
            <a:normAutofit/>
          </a:bodyPr>
          <a:lstStyle/>
          <a:p>
            <a:pPr algn="ctr" rtl="0">
              <a:spcAft>
                <a:spcPts val="576"/>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 of Kazakhstan</a:t>
            </a:r>
            <a:endParaRPr lang="en-US" b="1" dirty="0">
              <a:effectLst/>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10EB3F0B-FB09-9BAC-8444-A414C1E1AD90}"/>
              </a:ext>
            </a:extLst>
          </p:cNvPr>
          <p:cNvSpPr>
            <a:spLocks noGrp="1"/>
          </p:cNvSpPr>
          <p:nvPr>
            <p:ph idx="1"/>
          </p:nvPr>
        </p:nvSpPr>
        <p:spPr>
          <a:xfrm>
            <a:off x="379412" y="1295402"/>
            <a:ext cx="11734800" cy="2474051"/>
          </a:xfrm>
        </p:spPr>
        <p:txBody>
          <a:bodyPr>
            <a:noAutofit/>
          </a:bodyPr>
          <a:lstStyle/>
          <a:p>
            <a:pPr marL="0" marR="0" lvl="0" indent="0">
              <a:lnSpc>
                <a:spcPct val="107000"/>
              </a:lnSpc>
              <a:spcAft>
                <a:spcPts val="800"/>
              </a:spcAft>
              <a:buSzPct val="100000"/>
              <a:buNone/>
              <a:tabLst>
                <a:tab pos="457200" algn="l"/>
              </a:tabLs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Almaty Region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ct val="100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Almaty region, located in southeastern Kazakhstan, is the most significant wine-producing area. </a:t>
            </a:r>
          </a:p>
          <a:p>
            <a:pPr marL="342900" marR="0" lvl="0" indent="-342900">
              <a:lnSpc>
                <a:spcPct val="107000"/>
              </a:lnSpc>
              <a:spcAft>
                <a:spcPts val="800"/>
              </a:spcAft>
              <a:buSzPct val="100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region’s protected valleys and favorable microclimates make it perfect for cultivating a wide range of grapes.</a:t>
            </a:r>
          </a:p>
        </p:txBody>
      </p:sp>
      <p:pic>
        <p:nvPicPr>
          <p:cNvPr id="3" name="Picture 2">
            <a:extLst>
              <a:ext uri="{FF2B5EF4-FFF2-40B4-BE49-F238E27FC236}">
                <a16:creationId xmlns:a16="http://schemas.microsoft.com/office/drawing/2014/main" id="{9FA7E6BD-8F81-4BC9-A5D7-71B8E0A354C1}"/>
              </a:ext>
            </a:extLst>
          </p:cNvPr>
          <p:cNvPicPr>
            <a:picLocks noChangeAspect="1"/>
          </p:cNvPicPr>
          <p:nvPr/>
        </p:nvPicPr>
        <p:blipFill>
          <a:blip r:embed="rId3">
            <a:extLst>
              <a:ext uri="{28A0092B-C50C-407E-A947-70E740481C1C}">
                <a14:useLocalDpi xmlns:a14="http://schemas.microsoft.com/office/drawing/2010/main" val="0"/>
              </a:ext>
            </a:extLst>
          </a:blip>
          <a:srcRect b="12012"/>
          <a:stretch/>
        </p:blipFill>
        <p:spPr>
          <a:xfrm>
            <a:off x="-13945" y="3769453"/>
            <a:ext cx="5498757" cy="3074129"/>
          </a:xfrm>
          <a:prstGeom prst="rect">
            <a:avLst/>
          </a:prstGeom>
        </p:spPr>
      </p:pic>
      <p:sp>
        <p:nvSpPr>
          <p:cNvPr id="5" name="TextBox 4">
            <a:extLst>
              <a:ext uri="{FF2B5EF4-FFF2-40B4-BE49-F238E27FC236}">
                <a16:creationId xmlns:a16="http://schemas.microsoft.com/office/drawing/2014/main" id="{C7E66D85-935A-A875-77CC-6F9E50DD75DE}"/>
              </a:ext>
            </a:extLst>
          </p:cNvPr>
          <p:cNvSpPr txBox="1"/>
          <p:nvPr/>
        </p:nvSpPr>
        <p:spPr>
          <a:xfrm>
            <a:off x="5637212" y="3769452"/>
            <a:ext cx="6147486" cy="2447208"/>
          </a:xfrm>
          <a:prstGeom prst="rect">
            <a:avLst/>
          </a:prstGeom>
          <a:noFill/>
        </p:spPr>
        <p:txBody>
          <a:bodyPr wrap="square">
            <a:spAutoFit/>
          </a:bodyPr>
          <a:lstStyle/>
          <a:p>
            <a:pPr marL="342900" marR="0" lvl="0" indent="-342900">
              <a:lnSpc>
                <a:spcPct val="107000"/>
              </a:lnSpc>
              <a:spcAft>
                <a:spcPts val="800"/>
              </a:spcAft>
              <a:buSzPct val="100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Picture lush vineyards nestled beneath the snow-capped peaks of the Tien Shan mountains, soaking up the sun by day and cooling down by night—creating wines that are fresh, balanced, and full of life.</a:t>
            </a:r>
          </a:p>
          <a:p>
            <a:pPr marL="0" indent="0">
              <a:lnSpc>
                <a:spcPct val="107000"/>
              </a:lnSpc>
              <a:spcAft>
                <a:spcPts val="800"/>
              </a:spcAft>
              <a:buNone/>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15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B37C203-4E9E-399F-2E5E-C3C0114C53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BAD005-F39E-F7F9-BF90-E4D1BE11B4EB}"/>
              </a:ext>
            </a:extLst>
          </p:cNvPr>
          <p:cNvSpPr>
            <a:spLocks noGrp="1"/>
          </p:cNvSpPr>
          <p:nvPr>
            <p:ph type="title"/>
          </p:nvPr>
        </p:nvSpPr>
        <p:spPr>
          <a:xfrm>
            <a:off x="-1" y="1"/>
            <a:ext cx="12188825" cy="1295400"/>
          </a:xfrm>
        </p:spPr>
        <p:txBody>
          <a:bodyPr>
            <a:normAutofit/>
          </a:bodyPr>
          <a:lstStyle/>
          <a:p>
            <a:pPr algn="ctr" rtl="0">
              <a:spcAft>
                <a:spcPts val="576"/>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Wine Regions of Kazakhstan</a:t>
            </a:r>
            <a:endParaRPr lang="en-US" b="1" dirty="0">
              <a:effectLst/>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E7A37900-325C-6E97-75C8-BB69EBB91B3F}"/>
              </a:ext>
            </a:extLst>
          </p:cNvPr>
          <p:cNvSpPr>
            <a:spLocks noGrp="1"/>
          </p:cNvSpPr>
          <p:nvPr>
            <p:ph idx="1"/>
          </p:nvPr>
        </p:nvSpPr>
        <p:spPr>
          <a:xfrm>
            <a:off x="379412" y="1295402"/>
            <a:ext cx="11734800" cy="5562598"/>
          </a:xfrm>
        </p:spPr>
        <p:txBody>
          <a:bodyPr>
            <a:noAutofit/>
          </a:bodyPr>
          <a:lstStyle/>
          <a:p>
            <a:pPr marL="0" marR="0" lvl="0" indent="0">
              <a:lnSpc>
                <a:spcPct val="107000"/>
              </a:lnSpc>
              <a:spcAft>
                <a:spcPts val="800"/>
              </a:spcAft>
              <a:buSzPts val="1000"/>
              <a:buNone/>
              <a:tabLst>
                <a:tab pos="457200" algn="l"/>
              </a:tabLst>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Zhambyl</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Region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Known for its diverse terrain and extreme climate, the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Zhambyl</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region produces wines that reflect the challenges of the landscape. </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winemakers here have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developed specialized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techniques to adapt to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heat and dry conditions,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resulting in bold,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distinctive wines.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2E6CCD7-4E88-D0FB-3500-CAD25468A70D}"/>
              </a:ext>
            </a:extLst>
          </p:cNvPr>
          <p:cNvPicPr>
            <a:picLocks noChangeAspect="1"/>
          </p:cNvPicPr>
          <p:nvPr/>
        </p:nvPicPr>
        <p:blipFill>
          <a:blip r:embed="rId3" cstate="print">
            <a:extLst>
              <a:ext uri="{28A0092B-C50C-407E-A947-70E740481C1C}">
                <a14:useLocalDpi xmlns:a14="http://schemas.microsoft.com/office/drawing/2010/main" val="0"/>
              </a:ext>
            </a:extLst>
          </a:blip>
          <a:srcRect l="51212" t="59742" r="2279"/>
          <a:stretch/>
        </p:blipFill>
        <p:spPr>
          <a:xfrm>
            <a:off x="4124912" y="2895600"/>
            <a:ext cx="8063912" cy="3962399"/>
          </a:xfrm>
          <a:prstGeom prst="rect">
            <a:avLst/>
          </a:prstGeom>
        </p:spPr>
      </p:pic>
    </p:spTree>
    <p:extLst>
      <p:ext uri="{BB962C8B-B14F-4D97-AF65-F5344CB8AC3E}">
        <p14:creationId xmlns:p14="http://schemas.microsoft.com/office/powerpoint/2010/main" val="421757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1122</TotalTime>
  <Words>2064</Words>
  <Application>Microsoft Office PowerPoint</Application>
  <PresentationFormat>Custom</PresentationFormat>
  <Paragraphs>146</Paragraphs>
  <Slides>29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Symbol</vt:lpstr>
      <vt:lpstr>Times New Roman</vt:lpstr>
      <vt:lpstr>Wingdings</vt:lpstr>
      <vt:lpstr>Office Theme</vt:lpstr>
      <vt:lpstr>Wine Regions of the World An Introduction to Wine in Kazakhstan Presented by Marc Silver</vt:lpstr>
      <vt:lpstr>Wine in Kazakhstan</vt:lpstr>
      <vt:lpstr>Kazakhstan Uncorked</vt:lpstr>
      <vt:lpstr>History of Wine in Kazakhstan</vt:lpstr>
      <vt:lpstr>History of Wine in Kazakhstan</vt:lpstr>
      <vt:lpstr>History of Wine in Kazakhstan</vt:lpstr>
      <vt:lpstr>Kazakhstan’s Wine Regions</vt:lpstr>
      <vt:lpstr>Wine Regions of Kazakhstan</vt:lpstr>
      <vt:lpstr>Wine Regions of Kazakhstan</vt:lpstr>
      <vt:lpstr>Wine Regions of Kazakhstan</vt:lpstr>
      <vt:lpstr>Comment on Classification System</vt:lpstr>
      <vt:lpstr>Major Varietals of Kazakhstan</vt:lpstr>
      <vt:lpstr>Indigenous Grapes of Kazakhstan</vt:lpstr>
      <vt:lpstr>Indigenous Grapes of Kazakhstan</vt:lpstr>
      <vt:lpstr>Indigenous Grapes of Kazakhstan</vt:lpstr>
      <vt:lpstr>Internationally Recognized Varietals</vt:lpstr>
      <vt:lpstr>Internationally Recognized Varietals</vt:lpstr>
      <vt:lpstr>Internationally Recognized Varietals</vt:lpstr>
      <vt:lpstr>Internationally Recognized Varietals</vt:lpstr>
      <vt:lpstr>Notable Wineries in Kazakhstan</vt:lpstr>
      <vt:lpstr>Notable Wineries in Kazakhstan</vt:lpstr>
      <vt:lpstr>Notable Wineries in Kazakhstan</vt:lpstr>
      <vt:lpstr>Notable Wineries in Kazakhstan</vt:lpstr>
      <vt:lpstr>Kazakhstan’s Wine Culture and Traditions</vt:lpstr>
      <vt:lpstr>Kazakhstan’s Wine Culture and Traditions</vt:lpstr>
      <vt:lpstr>Sustainable Winemaking</vt:lpstr>
      <vt:lpstr>Final Thoughts</vt:lpstr>
      <vt:lpstr>Acknowledgement</vt:lpstr>
      <vt:lpstr>References and 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86</cp:revision>
  <dcterms:created xsi:type="dcterms:W3CDTF">2024-09-08T03:01:30Z</dcterms:created>
  <dcterms:modified xsi:type="dcterms:W3CDTF">2024-12-21T21:49:50Z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