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sldIdLst>
    <p:sldId id="256" r:id="rId2"/>
    <p:sldId id="258" r:id="rId3"/>
    <p:sldId id="259" r:id="rId4"/>
    <p:sldId id="260" r:id="rId5"/>
    <p:sldId id="261" r:id="rId6"/>
    <p:sldId id="276" r:id="rId7"/>
    <p:sldId id="257" r:id="rId8"/>
    <p:sldId id="262" r:id="rId9"/>
    <p:sldId id="263" r:id="rId10"/>
    <p:sldId id="274" r:id="rId11"/>
    <p:sldId id="264" r:id="rId12"/>
    <p:sldId id="265" r:id="rId13"/>
    <p:sldId id="266" r:id="rId14"/>
    <p:sldId id="267" r:id="rId15"/>
    <p:sldId id="268" r:id="rId16"/>
    <p:sldId id="269" r:id="rId17"/>
    <p:sldId id="270" r:id="rId18"/>
    <p:sldId id="271" r:id="rId19"/>
    <p:sldId id="272" r:id="rId20"/>
    <p:sldId id="273" r:id="rId21"/>
    <p:sldId id="275" r:id="rId22"/>
    <p:sldId id="277" r:id="rId23"/>
  </p:sldIdLst>
  <p:sldSz cx="9144000" cy="6858000" type="screen4x3"/>
  <p:notesSz cx="6858000" cy="9144000"/>
  <p:defaultTextStyle>
    <a:defPPr>
      <a:defRPr lang="en-GB"/>
    </a:defPPr>
    <a:lvl1pPr algn="l" defTabSz="457200" rtl="0" fontAlgn="base">
      <a:spcBef>
        <a:spcPts val="138"/>
      </a:spcBef>
      <a:spcAft>
        <a:spcPts val="138"/>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138"/>
      </a:spcBef>
      <a:spcAft>
        <a:spcPts val="138"/>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138"/>
      </a:spcBef>
      <a:spcAft>
        <a:spcPts val="138"/>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138"/>
      </a:spcBef>
      <a:spcAft>
        <a:spcPts val="138"/>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138"/>
      </a:spcBef>
      <a:spcAft>
        <a:spcPts val="138"/>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28" autoAdjust="0"/>
    <p:restoredTop sz="94660"/>
  </p:normalViewPr>
  <p:slideViewPr>
    <p:cSldViewPr>
      <p:cViewPr varScale="1">
        <p:scale>
          <a:sx n="82" d="100"/>
          <a:sy n="82" d="100"/>
        </p:scale>
        <p:origin x="1014"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A7F929A4-30EA-42A6-2FCA-1F3B37200F9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946E0697-AE94-9DEF-C295-804E3DF5CC3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DC5F4D00-0245-8607-6792-751F2059A22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AutoShape 4">
            <a:extLst>
              <a:ext uri="{FF2B5EF4-FFF2-40B4-BE49-F238E27FC236}">
                <a16:creationId xmlns:a16="http://schemas.microsoft.com/office/drawing/2014/main" id="{1114CACE-AD87-09A3-04A5-8640FBFE66E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AutoShape 5">
            <a:extLst>
              <a:ext uri="{FF2B5EF4-FFF2-40B4-BE49-F238E27FC236}">
                <a16:creationId xmlns:a16="http://schemas.microsoft.com/office/drawing/2014/main" id="{7288EE00-BA5F-6AEF-2682-58629614CA5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AutoShape 6">
            <a:extLst>
              <a:ext uri="{FF2B5EF4-FFF2-40B4-BE49-F238E27FC236}">
                <a16:creationId xmlns:a16="http://schemas.microsoft.com/office/drawing/2014/main" id="{99E7F3E2-82FC-6E01-599C-A42D9280621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AutoShape 7">
            <a:extLst>
              <a:ext uri="{FF2B5EF4-FFF2-40B4-BE49-F238E27FC236}">
                <a16:creationId xmlns:a16="http://schemas.microsoft.com/office/drawing/2014/main" id="{DCFF4565-0848-CDAE-E44B-184F90D0603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AutoShape 8">
            <a:extLst>
              <a:ext uri="{FF2B5EF4-FFF2-40B4-BE49-F238E27FC236}">
                <a16:creationId xmlns:a16="http://schemas.microsoft.com/office/drawing/2014/main" id="{2D4A7776-41C4-4859-1B6B-FD5DAFA2320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AutoShape 9">
            <a:extLst>
              <a:ext uri="{FF2B5EF4-FFF2-40B4-BE49-F238E27FC236}">
                <a16:creationId xmlns:a16="http://schemas.microsoft.com/office/drawing/2014/main" id="{814DD633-75B7-7FC3-0A4F-6955B548B6F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8" name="AutoShape 10">
            <a:extLst>
              <a:ext uri="{FF2B5EF4-FFF2-40B4-BE49-F238E27FC236}">
                <a16:creationId xmlns:a16="http://schemas.microsoft.com/office/drawing/2014/main" id="{9984B81B-1578-0BD2-0839-3904091F011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9" name="Rectangle 11">
            <a:extLst>
              <a:ext uri="{FF2B5EF4-FFF2-40B4-BE49-F238E27FC236}">
                <a16:creationId xmlns:a16="http://schemas.microsoft.com/office/drawing/2014/main" id="{D8864812-C049-0D43-BCD5-78C75EDADABC}"/>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60" name="Rectangle 12">
            <a:extLst>
              <a:ext uri="{FF2B5EF4-FFF2-40B4-BE49-F238E27FC236}">
                <a16:creationId xmlns:a16="http://schemas.microsoft.com/office/drawing/2014/main" id="{BE4529AD-0891-CFAE-5CB1-58028924625E}"/>
              </a:ext>
            </a:extLst>
          </p:cNvPr>
          <p:cNvSpPr>
            <a:spLocks noGrp="1" noChangeArrowheads="1"/>
          </p:cNvSpPr>
          <p:nvPr>
            <p:ph type="body"/>
          </p:nvPr>
        </p:nvSpPr>
        <p:spPr bwMode="auto">
          <a:xfrm>
            <a:off x="685800" y="4343400"/>
            <a:ext cx="5468938" cy="409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FFDB1008-03C0-F91C-AFB0-8AAE84C54CB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25285500-26A4-9140-5375-58542079CE1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E99AEB59-8032-4961-5695-8798C254E691}"/>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661A3D6E-5E1C-D020-4562-0F3436A011FC}"/>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5EF5D932-C95A-4498-8C5F-BE19F4A4322E}"/>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CE3E1671-AAB5-0479-613D-33AB86302401}"/>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F134B8EA-E3CB-1B5E-A6B0-5D254BEE880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C110CA99-E40E-C02B-3DE1-E3973632B0A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A44B5D1B-506F-B7B6-AD86-F8E7D15B6A1E}"/>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E2C0CCCA-46BA-D6BB-4693-3BCE1ECF96BB}"/>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D773A762-5166-0DF7-6DA6-343E0394C7B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2CDF8019-CD2B-8768-2651-8EE5BBE57FC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35FDA644-1607-550B-9BB2-36677734D16C}"/>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F718D60A-DE06-7FD5-E201-21EC19396C5A}"/>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6F58CEEA-A6A0-AA45-FA2F-EEFAAF01A8E7}"/>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A372EC28-B20D-5286-5FF0-5311801E2BDE}"/>
              </a:ext>
            </a:extLst>
          </p:cNvPr>
          <p:cNvSpPr txBox="1">
            <a:spLocks noGrp="1" noChangeArrowheads="1"/>
          </p:cNvSpPr>
          <p:nvPr>
            <p:ph type="body" idx="1"/>
          </p:nvPr>
        </p:nvSpPr>
        <p:spPr bwMode="auto">
          <a:xfrm>
            <a:off x="685800" y="4343400"/>
            <a:ext cx="5472113" cy="4100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BDCA334C-33E7-10BD-BF2D-F6532D774702}"/>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0895DF34-0208-98AA-5100-7959048F0418}"/>
              </a:ext>
            </a:extLst>
          </p:cNvPr>
          <p:cNvSpPr txBox="1">
            <a:spLocks noGrp="1" noChangeArrowheads="1"/>
          </p:cNvSpPr>
          <p:nvPr>
            <p:ph type="body" idx="1"/>
          </p:nvPr>
        </p:nvSpPr>
        <p:spPr bwMode="auto">
          <a:xfrm>
            <a:off x="685800" y="4343400"/>
            <a:ext cx="5472113" cy="4100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86725DB3-6FA1-A223-8B6A-F52AEBEFEBE1}"/>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0873FD1B-A3E1-E56E-B603-DCD3C2BC6257}"/>
              </a:ext>
            </a:extLst>
          </p:cNvPr>
          <p:cNvSpPr txBox="1">
            <a:spLocks noGrp="1" noChangeArrowheads="1"/>
          </p:cNvSpPr>
          <p:nvPr>
            <p:ph type="body" idx="1"/>
          </p:nvPr>
        </p:nvSpPr>
        <p:spPr bwMode="auto">
          <a:xfrm>
            <a:off x="685800" y="4343400"/>
            <a:ext cx="5472113" cy="4100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1933EEA8-151F-9920-4CCC-C16EFB5DCACC}"/>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F29C6435-EAED-A185-E94F-521F79BE1E15}"/>
              </a:ext>
            </a:extLst>
          </p:cNvPr>
          <p:cNvSpPr txBox="1">
            <a:spLocks noGrp="1" noChangeArrowheads="1"/>
          </p:cNvSpPr>
          <p:nvPr>
            <p:ph type="body" idx="1"/>
          </p:nvPr>
        </p:nvSpPr>
        <p:spPr bwMode="auto">
          <a:xfrm>
            <a:off x="685800" y="4343400"/>
            <a:ext cx="5472113" cy="4100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A03882B5-E6C2-250A-9922-B81A9AF5510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C621FE67-45E5-6687-DE12-B341EF88277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FA46E975-3C1A-CA07-8082-C4F6F9FCE251}"/>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19A576CF-6BFA-AD5B-5481-FB51C50817BF}"/>
              </a:ext>
            </a:extLst>
          </p:cNvPr>
          <p:cNvSpPr txBox="1">
            <a:spLocks noGrp="1" noChangeArrowheads="1"/>
          </p:cNvSpPr>
          <p:nvPr>
            <p:ph type="body" idx="1"/>
          </p:nvPr>
        </p:nvSpPr>
        <p:spPr bwMode="auto">
          <a:xfrm>
            <a:off x="685800" y="4343400"/>
            <a:ext cx="5472113" cy="4100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5C767B1F-0345-B107-B4D5-95B883CCEEA0}"/>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A8EA835B-C27C-5AC8-D34B-28EEF12B67D6}"/>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9C1901F9-2224-1CC5-BF98-5A3ABD21DB61}"/>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01D9900B-33CE-1CC6-1DDE-0E2DE3F9BA11}"/>
              </a:ext>
            </a:extLst>
          </p:cNvPr>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553DA42-36BE-2B60-3E6F-CE45155E69A5}"/>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8D0D2621-6231-8EFE-DC72-7CC997351F45}"/>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1865A342-0DF6-EBB0-8C80-5F606D03CF7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C8B35ECA-08C0-876D-9FBD-CB496711EA0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FFDB1008-03C0-F91C-AFB0-8AAE84C54CB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25285500-26A4-9140-5375-58542079CE1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111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B712132E-A60F-FCF1-CC65-151770E8A22F}"/>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8B5E98A1-B940-FADE-0385-B059B95C1917}"/>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15BA065D-93C1-1AF0-3EA0-1D38B90755E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E46B0C20-457E-CAAA-84AE-3B2F6DB1A80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8445F04A-60D2-90A6-B476-A685274EB92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6A25A0D4-72AA-4B3E-B1AA-50D264057CF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DD3A-F033-A466-81BB-77BA9FE9EEC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12C931-ED65-7506-2183-99A26A158FB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CC3992-C63A-A852-BD3E-15A0EC72D507}"/>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F312E1-8D8D-6C4C-8DB4-B51E654FBA4B}"/>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84D7D8-D4C7-D166-444B-8483CBF80A02}"/>
              </a:ext>
            </a:extLst>
          </p:cNvPr>
          <p:cNvSpPr>
            <a:spLocks noGrp="1"/>
          </p:cNvSpPr>
          <p:nvPr>
            <p:ph type="sldNum" idx="12"/>
          </p:nvPr>
        </p:nvSpPr>
        <p:spPr/>
        <p:txBody>
          <a:bodyPr/>
          <a:lstStyle>
            <a:lvl1pPr>
              <a:defRPr/>
            </a:lvl1pPr>
          </a:lstStyle>
          <a:p>
            <a:fld id="{F8B2574E-79E6-4A1F-A1FF-AE44A9B12D3E}" type="slidenum">
              <a:rPr lang="en-US" altLang="en-US"/>
              <a:pPr/>
              <a:t>‹#›</a:t>
            </a:fld>
            <a:endParaRPr lang="en-US" altLang="en-US"/>
          </a:p>
        </p:txBody>
      </p:sp>
    </p:spTree>
    <p:extLst>
      <p:ext uri="{BB962C8B-B14F-4D97-AF65-F5344CB8AC3E}">
        <p14:creationId xmlns:p14="http://schemas.microsoft.com/office/powerpoint/2010/main" val="21265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138C-4B5D-3B47-9721-3D9776931B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6A4BCD-58C7-67AD-71BC-F9C9F321C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57090-7913-95E6-70CE-2DFFFE84B246}"/>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4F29BE-F804-DDCB-12C1-B2C140D75FE0}"/>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BE0BCC2-CECD-719A-E3E7-95F518B8C3CA}"/>
              </a:ext>
            </a:extLst>
          </p:cNvPr>
          <p:cNvSpPr>
            <a:spLocks noGrp="1"/>
          </p:cNvSpPr>
          <p:nvPr>
            <p:ph type="sldNum" idx="12"/>
          </p:nvPr>
        </p:nvSpPr>
        <p:spPr/>
        <p:txBody>
          <a:bodyPr/>
          <a:lstStyle>
            <a:lvl1pPr>
              <a:defRPr/>
            </a:lvl1pPr>
          </a:lstStyle>
          <a:p>
            <a:fld id="{08473428-5F8C-4A10-9AA5-28A0077FCA2B}" type="slidenum">
              <a:rPr lang="en-US" altLang="en-US"/>
              <a:pPr/>
              <a:t>‹#›</a:t>
            </a:fld>
            <a:endParaRPr lang="en-US" altLang="en-US"/>
          </a:p>
        </p:txBody>
      </p:sp>
    </p:spTree>
    <p:extLst>
      <p:ext uri="{BB962C8B-B14F-4D97-AF65-F5344CB8AC3E}">
        <p14:creationId xmlns:p14="http://schemas.microsoft.com/office/powerpoint/2010/main" val="275138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D72427-4C8F-0777-3AB3-1A04FB8A048C}"/>
              </a:ext>
            </a:extLst>
          </p:cNvPr>
          <p:cNvSpPr>
            <a:spLocks noGrp="1"/>
          </p:cNvSpPr>
          <p:nvPr>
            <p:ph type="title" orient="vert"/>
          </p:nvPr>
        </p:nvSpPr>
        <p:spPr>
          <a:xfrm>
            <a:off x="6502400" y="609600"/>
            <a:ext cx="1938338" cy="54689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21810A-E460-F33F-ACB5-88BFE0A8B73B}"/>
              </a:ext>
            </a:extLst>
          </p:cNvPr>
          <p:cNvSpPr>
            <a:spLocks noGrp="1"/>
          </p:cNvSpPr>
          <p:nvPr>
            <p:ph type="body" orient="vert" idx="1"/>
          </p:nvPr>
        </p:nvSpPr>
        <p:spPr>
          <a:xfrm>
            <a:off x="685800" y="609600"/>
            <a:ext cx="5664200" cy="5468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B0D32-F35B-67A9-6344-F6836A241736}"/>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33FD3A-3C09-E344-1543-CEDAFBE21922}"/>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6021432-0FA6-2151-DB36-E40AE8C093D3}"/>
              </a:ext>
            </a:extLst>
          </p:cNvPr>
          <p:cNvSpPr>
            <a:spLocks noGrp="1"/>
          </p:cNvSpPr>
          <p:nvPr>
            <p:ph type="sldNum" idx="12"/>
          </p:nvPr>
        </p:nvSpPr>
        <p:spPr/>
        <p:txBody>
          <a:bodyPr/>
          <a:lstStyle>
            <a:lvl1pPr>
              <a:defRPr/>
            </a:lvl1pPr>
          </a:lstStyle>
          <a:p>
            <a:fld id="{EC079D52-4F49-4FB8-A4B7-90308F584EE8}" type="slidenum">
              <a:rPr lang="en-US" altLang="en-US"/>
              <a:pPr/>
              <a:t>‹#›</a:t>
            </a:fld>
            <a:endParaRPr lang="en-US" altLang="en-US"/>
          </a:p>
        </p:txBody>
      </p:sp>
    </p:spTree>
    <p:extLst>
      <p:ext uri="{BB962C8B-B14F-4D97-AF65-F5344CB8AC3E}">
        <p14:creationId xmlns:p14="http://schemas.microsoft.com/office/powerpoint/2010/main" val="176642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527B-BAE6-B4EE-1C60-7FEA7877E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87446-902A-FEA5-8342-0880444BC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CCB4F-56EC-69C3-741F-A76CD90ED60D}"/>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25A7C4-91E9-B8B6-458F-CB628251A08B}"/>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B41B86-8052-BC6D-C15C-066152E9C2E9}"/>
              </a:ext>
            </a:extLst>
          </p:cNvPr>
          <p:cNvSpPr>
            <a:spLocks noGrp="1"/>
          </p:cNvSpPr>
          <p:nvPr>
            <p:ph type="sldNum" idx="12"/>
          </p:nvPr>
        </p:nvSpPr>
        <p:spPr/>
        <p:txBody>
          <a:bodyPr/>
          <a:lstStyle>
            <a:lvl1pPr>
              <a:defRPr/>
            </a:lvl1pPr>
          </a:lstStyle>
          <a:p>
            <a:fld id="{91C80685-7735-432B-8188-87952AC03544}" type="slidenum">
              <a:rPr lang="en-US" altLang="en-US"/>
              <a:pPr/>
              <a:t>‹#›</a:t>
            </a:fld>
            <a:endParaRPr lang="en-US" altLang="en-US"/>
          </a:p>
        </p:txBody>
      </p:sp>
    </p:spTree>
    <p:extLst>
      <p:ext uri="{BB962C8B-B14F-4D97-AF65-F5344CB8AC3E}">
        <p14:creationId xmlns:p14="http://schemas.microsoft.com/office/powerpoint/2010/main" val="38974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43BB-2BE2-E954-DB63-28CC2CAB5E1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D1608D-2F03-9FFF-B148-23DFA819947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D59FCC6-9897-F56B-86E7-B31C557BCF51}"/>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8C64A8-0456-A6E8-26C3-3677CF7F890D}"/>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EFEB8DE-09DB-7BD8-97BF-92EA257E320E}"/>
              </a:ext>
            </a:extLst>
          </p:cNvPr>
          <p:cNvSpPr>
            <a:spLocks noGrp="1"/>
          </p:cNvSpPr>
          <p:nvPr>
            <p:ph type="sldNum" idx="12"/>
          </p:nvPr>
        </p:nvSpPr>
        <p:spPr/>
        <p:txBody>
          <a:bodyPr/>
          <a:lstStyle>
            <a:lvl1pPr>
              <a:defRPr/>
            </a:lvl1pPr>
          </a:lstStyle>
          <a:p>
            <a:fld id="{AFDFD318-39D3-47FE-B5E4-502BC5176BDD}" type="slidenum">
              <a:rPr lang="en-US" altLang="en-US"/>
              <a:pPr/>
              <a:t>‹#›</a:t>
            </a:fld>
            <a:endParaRPr lang="en-US" altLang="en-US"/>
          </a:p>
        </p:txBody>
      </p:sp>
    </p:spTree>
    <p:extLst>
      <p:ext uri="{BB962C8B-B14F-4D97-AF65-F5344CB8AC3E}">
        <p14:creationId xmlns:p14="http://schemas.microsoft.com/office/powerpoint/2010/main" val="306268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57F9-FBA3-2434-FC2B-576CE0231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24FC36-138A-C140-C625-AB66C5269016}"/>
              </a:ext>
            </a:extLst>
          </p:cNvPr>
          <p:cNvSpPr>
            <a:spLocks noGrp="1"/>
          </p:cNvSpPr>
          <p:nvPr>
            <p:ph sz="half" idx="1"/>
          </p:nvPr>
        </p:nvSpPr>
        <p:spPr>
          <a:xfrm>
            <a:off x="685800" y="1981200"/>
            <a:ext cx="3800475" cy="4097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4EEEC-1870-5C52-F10C-EEF6335098AA}"/>
              </a:ext>
            </a:extLst>
          </p:cNvPr>
          <p:cNvSpPr>
            <a:spLocks noGrp="1"/>
          </p:cNvSpPr>
          <p:nvPr>
            <p:ph sz="half" idx="2"/>
          </p:nvPr>
        </p:nvSpPr>
        <p:spPr>
          <a:xfrm>
            <a:off x="4638675" y="1981200"/>
            <a:ext cx="3802063" cy="4097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FFA63-D669-A1F1-0693-29FDB66C0558}"/>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2F09003-DB09-CEFE-765C-9ED841C3B49C}"/>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FF0D03F-305D-2C11-AD86-79FAB13A4A17}"/>
              </a:ext>
            </a:extLst>
          </p:cNvPr>
          <p:cNvSpPr>
            <a:spLocks noGrp="1"/>
          </p:cNvSpPr>
          <p:nvPr>
            <p:ph type="sldNum" idx="12"/>
          </p:nvPr>
        </p:nvSpPr>
        <p:spPr/>
        <p:txBody>
          <a:bodyPr/>
          <a:lstStyle>
            <a:lvl1pPr>
              <a:defRPr/>
            </a:lvl1pPr>
          </a:lstStyle>
          <a:p>
            <a:fld id="{0013517A-90F9-42EA-936C-BC05C976F890}" type="slidenum">
              <a:rPr lang="en-US" altLang="en-US"/>
              <a:pPr/>
              <a:t>‹#›</a:t>
            </a:fld>
            <a:endParaRPr lang="en-US" altLang="en-US"/>
          </a:p>
        </p:txBody>
      </p:sp>
    </p:spTree>
    <p:extLst>
      <p:ext uri="{BB962C8B-B14F-4D97-AF65-F5344CB8AC3E}">
        <p14:creationId xmlns:p14="http://schemas.microsoft.com/office/powerpoint/2010/main" val="171514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98F3-D7C4-0F79-A965-234C8B3DCC8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B19728-FB77-465C-7A1C-FE841362AA3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D7E321-7044-B80B-16ED-9583F054819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4D9600-0DA7-84F6-3A99-50CE5FAA878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51AD08-DA17-5B8A-46DB-9A41559CD4E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30B1C5-83E1-4C0B-2889-3B57FD3457B1}"/>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D725032-D9F9-4E1B-CF86-3288DDF295D0}"/>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892EEDC-E6D6-C76E-9538-C779C9FCD66D}"/>
              </a:ext>
            </a:extLst>
          </p:cNvPr>
          <p:cNvSpPr>
            <a:spLocks noGrp="1"/>
          </p:cNvSpPr>
          <p:nvPr>
            <p:ph type="sldNum" idx="12"/>
          </p:nvPr>
        </p:nvSpPr>
        <p:spPr/>
        <p:txBody>
          <a:bodyPr/>
          <a:lstStyle>
            <a:lvl1pPr>
              <a:defRPr/>
            </a:lvl1pPr>
          </a:lstStyle>
          <a:p>
            <a:fld id="{317885C5-6CD8-4CAF-AC57-9E0B66645582}" type="slidenum">
              <a:rPr lang="en-US" altLang="en-US"/>
              <a:pPr/>
              <a:t>‹#›</a:t>
            </a:fld>
            <a:endParaRPr lang="en-US" altLang="en-US"/>
          </a:p>
        </p:txBody>
      </p:sp>
    </p:spTree>
    <p:extLst>
      <p:ext uri="{BB962C8B-B14F-4D97-AF65-F5344CB8AC3E}">
        <p14:creationId xmlns:p14="http://schemas.microsoft.com/office/powerpoint/2010/main" val="400838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D399-85C1-624C-07E8-773AAF0EA0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CB919-903F-2EB7-2585-BD1957008D54}"/>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63358A2-2351-B602-6B7C-A06953443E0E}"/>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B4741A1-A19C-3FEC-5FBD-3CD1C29D03B3}"/>
              </a:ext>
            </a:extLst>
          </p:cNvPr>
          <p:cNvSpPr>
            <a:spLocks noGrp="1"/>
          </p:cNvSpPr>
          <p:nvPr>
            <p:ph type="sldNum" idx="12"/>
          </p:nvPr>
        </p:nvSpPr>
        <p:spPr/>
        <p:txBody>
          <a:bodyPr/>
          <a:lstStyle>
            <a:lvl1pPr>
              <a:defRPr/>
            </a:lvl1pPr>
          </a:lstStyle>
          <a:p>
            <a:fld id="{F575FF00-C2CB-44C9-A107-FF837F8EDF64}" type="slidenum">
              <a:rPr lang="en-US" altLang="en-US"/>
              <a:pPr/>
              <a:t>‹#›</a:t>
            </a:fld>
            <a:endParaRPr lang="en-US" altLang="en-US"/>
          </a:p>
        </p:txBody>
      </p:sp>
    </p:spTree>
    <p:extLst>
      <p:ext uri="{BB962C8B-B14F-4D97-AF65-F5344CB8AC3E}">
        <p14:creationId xmlns:p14="http://schemas.microsoft.com/office/powerpoint/2010/main" val="165031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C6C96-3927-B2B8-60AF-0FC4E8D47196}"/>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01B8861-E4FD-5695-4E76-897FC0A5E447}"/>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71EDBAB-CDD7-4611-32C4-BD2E076CC71D}"/>
              </a:ext>
            </a:extLst>
          </p:cNvPr>
          <p:cNvSpPr>
            <a:spLocks noGrp="1"/>
          </p:cNvSpPr>
          <p:nvPr>
            <p:ph type="sldNum" idx="12"/>
          </p:nvPr>
        </p:nvSpPr>
        <p:spPr/>
        <p:txBody>
          <a:bodyPr/>
          <a:lstStyle>
            <a:lvl1pPr>
              <a:defRPr/>
            </a:lvl1pPr>
          </a:lstStyle>
          <a:p>
            <a:fld id="{979F4D8B-2B18-47B1-B244-B4B43680320C}" type="slidenum">
              <a:rPr lang="en-US" altLang="en-US"/>
              <a:pPr/>
              <a:t>‹#›</a:t>
            </a:fld>
            <a:endParaRPr lang="en-US" altLang="en-US"/>
          </a:p>
        </p:txBody>
      </p:sp>
    </p:spTree>
    <p:extLst>
      <p:ext uri="{BB962C8B-B14F-4D97-AF65-F5344CB8AC3E}">
        <p14:creationId xmlns:p14="http://schemas.microsoft.com/office/powerpoint/2010/main" val="359789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6EA8-A843-6555-99D7-D18906B85F5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7D7EC7-D3EA-46C4-8F22-106F8D3DD46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3BEB0C-E4FE-C5A6-96BE-733395FD90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432B8-21B7-709D-07C7-5B5D812DD46C}"/>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30B93E2-DF09-487E-412E-ED2F6BD96B59}"/>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0452DE-FEA3-957A-FA28-1B057EE95AC8}"/>
              </a:ext>
            </a:extLst>
          </p:cNvPr>
          <p:cNvSpPr>
            <a:spLocks noGrp="1"/>
          </p:cNvSpPr>
          <p:nvPr>
            <p:ph type="sldNum" idx="12"/>
          </p:nvPr>
        </p:nvSpPr>
        <p:spPr/>
        <p:txBody>
          <a:bodyPr/>
          <a:lstStyle>
            <a:lvl1pPr>
              <a:defRPr/>
            </a:lvl1pPr>
          </a:lstStyle>
          <a:p>
            <a:fld id="{28ED1624-B785-4E6E-89DC-8F03A972895C}" type="slidenum">
              <a:rPr lang="en-US" altLang="en-US"/>
              <a:pPr/>
              <a:t>‹#›</a:t>
            </a:fld>
            <a:endParaRPr lang="en-US" altLang="en-US"/>
          </a:p>
        </p:txBody>
      </p:sp>
    </p:spTree>
    <p:extLst>
      <p:ext uri="{BB962C8B-B14F-4D97-AF65-F5344CB8AC3E}">
        <p14:creationId xmlns:p14="http://schemas.microsoft.com/office/powerpoint/2010/main" val="46703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1947-016E-44DD-894E-9AD37C4BC5F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2DD6AD-0CDC-421A-0220-99B1724D84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A0A653-F35E-7871-49A4-FE4D01082BD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77E9FD-0111-C108-4000-F368AC53F55C}"/>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87A6989-FEF5-A631-C2C9-079074A19D7B}"/>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0FC9964-BF07-336E-92FF-0FE272332965}"/>
              </a:ext>
            </a:extLst>
          </p:cNvPr>
          <p:cNvSpPr>
            <a:spLocks noGrp="1"/>
          </p:cNvSpPr>
          <p:nvPr>
            <p:ph type="sldNum" idx="12"/>
          </p:nvPr>
        </p:nvSpPr>
        <p:spPr/>
        <p:txBody>
          <a:bodyPr/>
          <a:lstStyle>
            <a:lvl1pPr>
              <a:defRPr/>
            </a:lvl1pPr>
          </a:lstStyle>
          <a:p>
            <a:fld id="{077FBE12-1A48-4A36-8201-C043C52D788F}" type="slidenum">
              <a:rPr lang="en-US" altLang="en-US"/>
              <a:pPr/>
              <a:t>‹#›</a:t>
            </a:fld>
            <a:endParaRPr lang="en-US" altLang="en-US"/>
          </a:p>
        </p:txBody>
      </p:sp>
    </p:spTree>
    <p:extLst>
      <p:ext uri="{BB962C8B-B14F-4D97-AF65-F5344CB8AC3E}">
        <p14:creationId xmlns:p14="http://schemas.microsoft.com/office/powerpoint/2010/main" val="390788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DEFDD1D4-BEDA-F8B3-DED5-F375E7D09B69}"/>
              </a:ext>
            </a:extLst>
          </p:cNvPr>
          <p:cNvSpPr>
            <a:spLocks noGrp="1" noChangeArrowheads="1"/>
          </p:cNvSpPr>
          <p:nvPr>
            <p:ph type="title"/>
          </p:nvPr>
        </p:nvSpPr>
        <p:spPr bwMode="auto">
          <a:xfrm>
            <a:off x="685800" y="609600"/>
            <a:ext cx="7754938" cy="11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6AAC10D0-C0A3-541F-9808-6379CACF738F}"/>
              </a:ext>
            </a:extLst>
          </p:cNvPr>
          <p:cNvSpPr>
            <a:spLocks noGrp="1" noChangeArrowheads="1"/>
          </p:cNvSpPr>
          <p:nvPr>
            <p:ph type="body" idx="1"/>
          </p:nvPr>
        </p:nvSpPr>
        <p:spPr bwMode="auto">
          <a:xfrm>
            <a:off x="685800" y="1981200"/>
            <a:ext cx="7754938" cy="409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31353C28-36B0-17C7-CB00-B8075CF14375}"/>
              </a:ext>
            </a:extLst>
          </p:cNvPr>
          <p:cNvSpPr>
            <a:spLocks noGrp="1" noChangeArrowheads="1"/>
          </p:cNvSpPr>
          <p:nvPr>
            <p:ph type="dt"/>
          </p:nvPr>
        </p:nvSpPr>
        <p:spPr bwMode="auto">
          <a:xfrm>
            <a:off x="685800" y="6248400"/>
            <a:ext cx="1887538"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2754CBF5-95E4-C0F0-2293-1CC6D839AF4D}"/>
              </a:ext>
            </a:extLst>
          </p:cNvPr>
          <p:cNvSpPr>
            <a:spLocks noGrp="1" noChangeArrowheads="1"/>
          </p:cNvSpPr>
          <p:nvPr>
            <p:ph type="ftr"/>
          </p:nvPr>
        </p:nvSpPr>
        <p:spPr bwMode="auto">
          <a:xfrm>
            <a:off x="3124200" y="6248400"/>
            <a:ext cx="2878138"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1B70F242-2FFF-0591-5313-BC7488F5D7E0}"/>
              </a:ext>
            </a:extLst>
          </p:cNvPr>
          <p:cNvSpPr>
            <a:spLocks noGrp="1" noChangeArrowheads="1"/>
          </p:cNvSpPr>
          <p:nvPr>
            <p:ph type="sldNum"/>
          </p:nvPr>
        </p:nvSpPr>
        <p:spPr bwMode="auto">
          <a:xfrm>
            <a:off x="6553200" y="6248400"/>
            <a:ext cx="1887538"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fld id="{8387B231-E3FF-436A-A359-F6ED34722A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138"/>
        </a:spcBef>
        <a:spcAft>
          <a:spcPts val="138"/>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938"/>
        </a:spcBef>
        <a:spcAft>
          <a:spcPts val="138"/>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838"/>
        </a:spcBef>
        <a:spcAft>
          <a:spcPts val="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738"/>
        </a:spcBef>
        <a:spcAft>
          <a:spcPts val="138"/>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638"/>
        </a:spcBef>
        <a:spcAft>
          <a:spcPts val="138"/>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638"/>
        </a:spcBef>
        <a:spcAft>
          <a:spcPts val="13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row of pillars in a row with Palaestra at Olympia in the background&#10;&#10;Description automatically generated">
            <a:extLst>
              <a:ext uri="{FF2B5EF4-FFF2-40B4-BE49-F238E27FC236}">
                <a16:creationId xmlns:a16="http://schemas.microsoft.com/office/drawing/2014/main" id="{87AB6025-2CB0-B48C-C17E-D3489D48E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 y="11723"/>
            <a:ext cx="9144000" cy="6858000"/>
          </a:xfrm>
          <a:prstGeom prst="rect">
            <a:avLst/>
          </a:prstGeom>
        </p:spPr>
      </p:pic>
      <p:sp>
        <p:nvSpPr>
          <p:cNvPr id="3073" name="Rectangle 1">
            <a:extLst>
              <a:ext uri="{FF2B5EF4-FFF2-40B4-BE49-F238E27FC236}">
                <a16:creationId xmlns:a16="http://schemas.microsoft.com/office/drawing/2014/main" id="{F0F61C39-D7CF-6252-B8CF-E870A863CF44}"/>
              </a:ext>
            </a:extLst>
          </p:cNvPr>
          <p:cNvSpPr>
            <a:spLocks noGrp="1" noChangeArrowheads="1"/>
          </p:cNvSpPr>
          <p:nvPr>
            <p:ph type="title"/>
          </p:nvPr>
        </p:nvSpPr>
        <p:spPr>
          <a:xfrm>
            <a:off x="0" y="0"/>
            <a:ext cx="9067800" cy="1524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Katakolon Greece</a:t>
            </a:r>
          </a:p>
        </p:txBody>
      </p:sp>
      <p:sp>
        <p:nvSpPr>
          <p:cNvPr id="3074" name="Rectangle 2">
            <a:extLst>
              <a:ext uri="{FF2B5EF4-FFF2-40B4-BE49-F238E27FC236}">
                <a16:creationId xmlns:a16="http://schemas.microsoft.com/office/drawing/2014/main" id="{FB64456B-53E7-ED1E-15FF-E303FA367196}"/>
              </a:ext>
            </a:extLst>
          </p:cNvPr>
          <p:cNvSpPr>
            <a:spLocks noChangeArrowheads="1"/>
          </p:cNvSpPr>
          <p:nvPr/>
        </p:nvSpPr>
        <p:spPr bwMode="auto">
          <a:xfrm>
            <a:off x="0" y="1371600"/>
            <a:ext cx="9144000" cy="1500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3200" b="1" dirty="0"/>
              <a:t>Port Presentation</a:t>
            </a:r>
          </a:p>
          <a:p>
            <a:pPr algn="ctr">
              <a:buClrTx/>
              <a:buFontTx/>
              <a:buNone/>
            </a:pPr>
            <a:r>
              <a:rPr lang="en-US" altLang="en-US" b="1" dirty="0"/>
              <a:t>Presented by</a:t>
            </a:r>
          </a:p>
          <a:p>
            <a:pPr algn="ctr">
              <a:buClrTx/>
              <a:buFontTx/>
              <a:buNone/>
            </a:pPr>
            <a:r>
              <a:rPr lang="en-US" altLang="en-US" sz="3200" b="1" dirty="0"/>
              <a:t>Marc Silver</a:t>
            </a:r>
            <a:endParaRPr lang="en-US" altLang="en-US" sz="32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D34843AE-FAF4-B6C3-3C63-0A06545EF932}"/>
              </a:ext>
            </a:extLst>
          </p:cNvPr>
          <p:cNvSpPr>
            <a:spLocks noGrp="1" noChangeArrowheads="1"/>
          </p:cNvSpPr>
          <p:nvPr>
            <p:ph type="title"/>
          </p:nvPr>
        </p:nvSpPr>
        <p:spPr>
          <a:xfrm>
            <a:off x="685800" y="1"/>
            <a:ext cx="7770813" cy="158908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t>Getting Around</a:t>
            </a:r>
          </a:p>
        </p:txBody>
      </p:sp>
      <p:sp>
        <p:nvSpPr>
          <p:cNvPr id="21506" name="Text Box 2">
            <a:extLst>
              <a:ext uri="{FF2B5EF4-FFF2-40B4-BE49-F238E27FC236}">
                <a16:creationId xmlns:a16="http://schemas.microsoft.com/office/drawing/2014/main" id="{A1424F36-484B-2FEE-5F77-FFC25ADBCBC4}"/>
              </a:ext>
            </a:extLst>
          </p:cNvPr>
          <p:cNvSpPr txBox="1">
            <a:spLocks noChangeArrowheads="1"/>
          </p:cNvSpPr>
          <p:nvPr/>
        </p:nvSpPr>
        <p:spPr bwMode="auto">
          <a:xfrm>
            <a:off x="215900" y="1589088"/>
            <a:ext cx="8686800" cy="735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800" dirty="0"/>
              <a:t>For the most part Katakolon is an easy city to walk, because it is so compact. But remember this is </a:t>
            </a:r>
            <a:r>
              <a:rPr lang="en-US" altLang="en-US" sz="2800" dirty="0" err="1"/>
              <a:t>bacically</a:t>
            </a:r>
            <a:r>
              <a:rPr lang="en-US" altLang="en-US" sz="2800" dirty="0"/>
              <a:t> a gateway village. </a:t>
            </a:r>
          </a:p>
          <a:p>
            <a:pPr>
              <a:buClrTx/>
              <a:buFontTx/>
              <a:buNone/>
            </a:pPr>
            <a:r>
              <a:rPr lang="en-US" altLang="en-US" sz="2800" dirty="0"/>
              <a:t>There is a regular public bus service between Katakolon and </a:t>
            </a:r>
            <a:r>
              <a:rPr lang="en-US" altLang="en-US" sz="2800" dirty="0" err="1"/>
              <a:t>Pyrgo</a:t>
            </a:r>
            <a:r>
              <a:rPr lang="en-US" altLang="en-US" sz="2800" dirty="0"/>
              <a:t> (cost: €1.70 euro that takes about 30 minutes), and from here to Olympia (cost: €2.20 euros another 30 minutes trip). There are 2 buses in the morning (7:40 AM and 9:30 AM) which allow enough time to travel to Olympia (via </a:t>
            </a:r>
            <a:r>
              <a:rPr lang="en-US" altLang="en-US" sz="2800" dirty="0" err="1"/>
              <a:t>Pyrgo</a:t>
            </a:r>
            <a:r>
              <a:rPr lang="en-US" altLang="en-US" sz="2800" dirty="0"/>
              <a:t>) and back to Katakolon. The bus stop is close to the cruise port, just before the start of the main street - lookout for the KTEA bus sign.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3912472A-6137-55CC-9F36-173FFCB58FC0}"/>
              </a:ext>
            </a:extLst>
          </p:cNvPr>
          <p:cNvSpPr>
            <a:spLocks noGrp="1" noChangeArrowheads="1"/>
          </p:cNvSpPr>
          <p:nvPr>
            <p:ph type="title"/>
          </p:nvPr>
        </p:nvSpPr>
        <p:spPr>
          <a:xfrm>
            <a:off x="690562" y="0"/>
            <a:ext cx="7762875" cy="14382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t>Things to do in Katakolon </a:t>
            </a:r>
          </a:p>
        </p:txBody>
      </p:sp>
      <p:sp>
        <p:nvSpPr>
          <p:cNvPr id="11266" name="Rectangle 2">
            <a:extLst>
              <a:ext uri="{FF2B5EF4-FFF2-40B4-BE49-F238E27FC236}">
                <a16:creationId xmlns:a16="http://schemas.microsoft.com/office/drawing/2014/main" id="{D6D6BB43-5860-DCBF-D227-A9FE0D95FECE}"/>
              </a:ext>
            </a:extLst>
          </p:cNvPr>
          <p:cNvSpPr>
            <a:spLocks noChangeArrowheads="1"/>
          </p:cNvSpPr>
          <p:nvPr/>
        </p:nvSpPr>
        <p:spPr bwMode="auto">
          <a:xfrm>
            <a:off x="76200" y="1438275"/>
            <a:ext cx="4178808" cy="5734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63"/>
              </a:spcBef>
              <a:buClrTx/>
              <a:buFontTx/>
              <a:buNone/>
            </a:pPr>
            <a:r>
              <a:rPr lang="en-US" altLang="en-US" sz="2000" dirty="0"/>
              <a:t>Katakolon: the town is small, you can relax really well. There are good places to eat, to buy some souvenirs or jeweler. You can also visit the Museum of Ancient Greek Technology.  The museum has reconstructed inventions of the ancient Greek world! Interactive exhibits-replicas from the 7th c. BC. It is always open when a cruise ship arrives. Admission is 5€.</a:t>
            </a:r>
          </a:p>
          <a:p>
            <a:pPr>
              <a:lnSpc>
                <a:spcPct val="90000"/>
              </a:lnSpc>
              <a:spcBef>
                <a:spcPts val="1563"/>
              </a:spcBef>
              <a:buClrTx/>
              <a:buFontTx/>
              <a:buNone/>
            </a:pPr>
            <a:r>
              <a:rPr lang="en-US" altLang="en-US" sz="2000" dirty="0"/>
              <a:t>Walk on the promenade in the harbor and watch the small fishing boats and the fishermen. Katakolon has a seafront ideal for a sit or a stroll. If there is time, walk up the hill and have a wonderful view from above!</a:t>
            </a:r>
          </a:p>
          <a:p>
            <a:pPr>
              <a:lnSpc>
                <a:spcPct val="90000"/>
              </a:lnSpc>
              <a:spcBef>
                <a:spcPts val="1563"/>
              </a:spcBef>
              <a:buClrTx/>
              <a:buFontTx/>
              <a:buNone/>
            </a:pPr>
            <a:r>
              <a:rPr lang="en-US" altLang="en-US" sz="2000" dirty="0"/>
              <a:t>    </a:t>
            </a:r>
          </a:p>
          <a:p>
            <a:pPr>
              <a:lnSpc>
                <a:spcPct val="90000"/>
              </a:lnSpc>
              <a:spcBef>
                <a:spcPts val="1563"/>
              </a:spcBef>
              <a:buClrTx/>
              <a:buFontTx/>
              <a:buNone/>
            </a:pPr>
            <a:r>
              <a:rPr lang="en-US" altLang="en-US" sz="2000" dirty="0"/>
              <a:t>    </a:t>
            </a:r>
          </a:p>
        </p:txBody>
      </p:sp>
      <p:pic>
        <p:nvPicPr>
          <p:cNvPr id="11267" name="Picture 3">
            <a:extLst>
              <a:ext uri="{FF2B5EF4-FFF2-40B4-BE49-F238E27FC236}">
                <a16:creationId xmlns:a16="http://schemas.microsoft.com/office/drawing/2014/main" id="{831C367B-83B2-AE73-42D6-4C45A593B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008" y="1404747"/>
            <a:ext cx="4868862" cy="2738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4">
            <a:extLst>
              <a:ext uri="{FF2B5EF4-FFF2-40B4-BE49-F238E27FC236}">
                <a16:creationId xmlns:a16="http://schemas.microsoft.com/office/drawing/2014/main" id="{E3E7D690-9326-232F-29C9-781660FC242F}"/>
              </a:ext>
            </a:extLst>
          </p:cNvPr>
          <p:cNvSpPr>
            <a:spLocks noChangeArrowheads="1"/>
          </p:cNvSpPr>
          <p:nvPr/>
        </p:nvSpPr>
        <p:spPr bwMode="auto">
          <a:xfrm>
            <a:off x="4267200" y="4459274"/>
            <a:ext cx="4876800" cy="201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63"/>
              </a:spcBef>
              <a:buClrTx/>
              <a:buFontTx/>
              <a:buNone/>
            </a:pPr>
            <a:r>
              <a:rPr lang="en-US" altLang="en-US" sz="2000" dirty="0"/>
              <a:t>Beaches: the town has several nice beaches. They all are within walking distance from the cruise port. Other famous in the area are Aghios Andreas Beach (3 km from Katakolon cruise port), Kourouta Beach (20 km from Katakolon cruise port) and Zacharo Beach (42 km from Katakolon cruise port).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A7B607A1-4037-61C3-B2CE-328C9C256616}"/>
              </a:ext>
            </a:extLst>
          </p:cNvPr>
          <p:cNvSpPr>
            <a:spLocks noGrp="1" noChangeArrowheads="1"/>
          </p:cNvSpPr>
          <p:nvPr>
            <p:ph type="title"/>
          </p:nvPr>
        </p:nvSpPr>
        <p:spPr>
          <a:xfrm>
            <a:off x="685800" y="0"/>
            <a:ext cx="7772400" cy="1066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dirty="0"/>
              <a:t>Mercouri Estate Winery</a:t>
            </a:r>
          </a:p>
        </p:txBody>
      </p:sp>
      <p:sp>
        <p:nvSpPr>
          <p:cNvPr id="12290" name="Rectangle 2">
            <a:extLst>
              <a:ext uri="{FF2B5EF4-FFF2-40B4-BE49-F238E27FC236}">
                <a16:creationId xmlns:a16="http://schemas.microsoft.com/office/drawing/2014/main" id="{1640F29D-7589-69BB-879A-2D79226884B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1" name="Text Box 3">
            <a:extLst>
              <a:ext uri="{FF2B5EF4-FFF2-40B4-BE49-F238E27FC236}">
                <a16:creationId xmlns:a16="http://schemas.microsoft.com/office/drawing/2014/main" id="{28C32AFD-9B68-DEE3-1EE1-AB7ED64BF5B8}"/>
              </a:ext>
            </a:extLst>
          </p:cNvPr>
          <p:cNvSpPr txBox="1">
            <a:spLocks noChangeArrowheads="1"/>
          </p:cNvSpPr>
          <p:nvPr/>
        </p:nvSpPr>
        <p:spPr bwMode="auto">
          <a:xfrm>
            <a:off x="220663" y="1066800"/>
            <a:ext cx="8915400" cy="557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63"/>
              </a:spcBef>
              <a:buClrTx/>
              <a:buFontTx/>
              <a:buNone/>
            </a:pPr>
            <a:r>
              <a:rPr lang="en-US" altLang="en-US" sz="2800" dirty="0"/>
              <a:t>Mercouri Estate Winery: located 4 km from Katakolon cruise port. The winery dates back more than 150 years. </a:t>
            </a:r>
            <a:br>
              <a:rPr lang="en-US" altLang="en-US" sz="2800" dirty="0"/>
            </a:br>
            <a:r>
              <a:rPr lang="en-US" altLang="en-US" sz="2800" dirty="0"/>
              <a:t>The wines produces there are among the most renowned in Greece. Popular are the red </a:t>
            </a:r>
            <a:r>
              <a:rPr lang="en-US" altLang="en-US" sz="2800" dirty="0" err="1"/>
              <a:t>Ktima</a:t>
            </a:r>
            <a:r>
              <a:rPr lang="en-US" altLang="en-US" sz="2800" dirty="0"/>
              <a:t> Mercouri (dominates the </a:t>
            </a:r>
            <a:r>
              <a:rPr lang="en-US" altLang="en-US" sz="2800" dirty="0" err="1"/>
              <a:t>Refosco</a:t>
            </a:r>
            <a:r>
              <a:rPr lang="en-US" altLang="en-US" sz="2800" dirty="0"/>
              <a:t> blend) and the white </a:t>
            </a:r>
            <a:r>
              <a:rPr lang="en-US" altLang="en-US" sz="2800" dirty="0" err="1"/>
              <a:t>Foloi</a:t>
            </a:r>
            <a:r>
              <a:rPr lang="en-US" altLang="en-US" sz="2800" dirty="0"/>
              <a:t>.</a:t>
            </a:r>
          </a:p>
          <a:p>
            <a:pPr>
              <a:buClrTx/>
              <a:buFontTx/>
              <a:buNone/>
            </a:pPr>
            <a:endParaRPr lang="en-US" altLang="en-US" dirty="0"/>
          </a:p>
          <a:p>
            <a:pPr>
              <a:buClrTx/>
              <a:buFontTx/>
              <a:buNone/>
            </a:pPr>
            <a:endParaRPr lang="en-US" altLang="en-US" dirty="0"/>
          </a:p>
          <a:p>
            <a:pPr>
              <a:buClrTx/>
              <a:buFontTx/>
              <a:buNone/>
            </a:pPr>
            <a:endParaRPr lang="en-US" altLang="en-US" dirty="0"/>
          </a:p>
          <a:p>
            <a:pPr>
              <a:buClrTx/>
              <a:buFontTx/>
              <a:buNone/>
            </a:pPr>
            <a:endParaRPr lang="en-US" altLang="en-US" dirty="0"/>
          </a:p>
          <a:p>
            <a:pPr>
              <a:buClrTx/>
              <a:buFontTx/>
              <a:buNone/>
            </a:pPr>
            <a:endParaRPr lang="en-US" altLang="en-US" dirty="0"/>
          </a:p>
          <a:p>
            <a:pPr>
              <a:buClrTx/>
              <a:buFontTx/>
              <a:buNone/>
            </a:pPr>
            <a:endParaRPr lang="en-US" altLang="en-US" dirty="0"/>
          </a:p>
          <a:p>
            <a:pPr>
              <a:buClrTx/>
              <a:buFontTx/>
              <a:buNone/>
            </a:pPr>
            <a:br>
              <a:rPr lang="en-US" altLang="en-US" dirty="0"/>
            </a:br>
            <a:endParaRPr lang="en-US" altLang="en-US" dirty="0"/>
          </a:p>
        </p:txBody>
      </p:sp>
      <p:pic>
        <p:nvPicPr>
          <p:cNvPr id="12292" name="Picture 4">
            <a:extLst>
              <a:ext uri="{FF2B5EF4-FFF2-40B4-BE49-F238E27FC236}">
                <a16:creationId xmlns:a16="http://schemas.microsoft.com/office/drawing/2014/main" id="{C3056D67-D8F3-27DC-FE91-1701BEDFF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71825"/>
            <a:ext cx="5105400" cy="300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5">
            <a:extLst>
              <a:ext uri="{FF2B5EF4-FFF2-40B4-BE49-F238E27FC236}">
                <a16:creationId xmlns:a16="http://schemas.microsoft.com/office/drawing/2014/main" id="{C0B2C55D-3180-4D1B-85CD-01EB3AB292D2}"/>
              </a:ext>
            </a:extLst>
          </p:cNvPr>
          <p:cNvSpPr txBox="1">
            <a:spLocks noChangeArrowheads="1"/>
          </p:cNvSpPr>
          <p:nvPr/>
        </p:nvSpPr>
        <p:spPr bwMode="auto">
          <a:xfrm>
            <a:off x="4572000" y="6284913"/>
            <a:ext cx="36147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1800" dirty="0"/>
              <a:t>Mercouri Estate Winery</a:t>
            </a:r>
          </a:p>
        </p:txBody>
      </p:sp>
      <p:sp>
        <p:nvSpPr>
          <p:cNvPr id="12294" name="Text Box 6">
            <a:extLst>
              <a:ext uri="{FF2B5EF4-FFF2-40B4-BE49-F238E27FC236}">
                <a16:creationId xmlns:a16="http://schemas.microsoft.com/office/drawing/2014/main" id="{8D3138D3-0900-BE2A-F61F-63A9A5DF2CDD}"/>
              </a:ext>
            </a:extLst>
          </p:cNvPr>
          <p:cNvSpPr txBox="1">
            <a:spLocks noChangeArrowheads="1"/>
          </p:cNvSpPr>
          <p:nvPr/>
        </p:nvSpPr>
        <p:spPr bwMode="auto">
          <a:xfrm>
            <a:off x="228600" y="3128963"/>
            <a:ext cx="3657600" cy="708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1800" dirty="0"/>
              <a:t>The estate grows more than 15 varieties of grape of both Greek and international origin, from which the</a:t>
            </a:r>
          </a:p>
          <a:p>
            <a:pPr>
              <a:buClrTx/>
              <a:buFontTx/>
              <a:buNone/>
            </a:pPr>
            <a:r>
              <a:rPr lang="en-US" altLang="en-US" sz="1800" dirty="0"/>
              <a:t>wines are produced. </a:t>
            </a:r>
          </a:p>
          <a:p>
            <a:pPr>
              <a:buClrTx/>
              <a:buFontTx/>
              <a:buNone/>
            </a:pPr>
            <a:r>
              <a:rPr lang="en-US" altLang="en-US" sz="1800" dirty="0"/>
              <a:t>The </a:t>
            </a:r>
            <a:r>
              <a:rPr lang="en-US" altLang="en-US" sz="1800" dirty="0" err="1"/>
              <a:t>Refosco</a:t>
            </a:r>
            <a:r>
              <a:rPr lang="en-US" altLang="en-US" sz="1800" dirty="0"/>
              <a:t> Mercouri grown in the estate since 1870 </a:t>
            </a:r>
          </a:p>
          <a:p>
            <a:pPr>
              <a:buClrTx/>
              <a:buFontTx/>
              <a:buNone/>
            </a:pPr>
            <a:r>
              <a:rPr lang="en-US" altLang="en-US" sz="1800" dirty="0"/>
              <a:t>The essential Greek red varieties Mavrodaphne, </a:t>
            </a:r>
            <a:r>
              <a:rPr lang="en-US" altLang="en-US" sz="1800" dirty="0" err="1"/>
              <a:t>Agiorgitiko</a:t>
            </a:r>
            <a:r>
              <a:rPr lang="en-US" altLang="en-US" sz="1800" dirty="0"/>
              <a:t> and </a:t>
            </a:r>
            <a:r>
              <a:rPr lang="en-US" altLang="en-US" sz="1800" dirty="0" err="1"/>
              <a:t>Avgoustiatis</a:t>
            </a:r>
            <a:r>
              <a:rPr lang="en-US" altLang="en-US" sz="1800" dirty="0"/>
              <a:t>.</a:t>
            </a:r>
          </a:p>
          <a:p>
            <a:pPr>
              <a:buClrTx/>
              <a:buFontTx/>
              <a:buNone/>
            </a:pPr>
            <a:r>
              <a:rPr lang="en-US" altLang="en-US" sz="1800" dirty="0"/>
              <a:t>Many French </a:t>
            </a:r>
            <a:r>
              <a:rPr lang="en-US" altLang="en-US" sz="1800" dirty="0" err="1"/>
              <a:t>varietials</a:t>
            </a:r>
            <a:r>
              <a:rPr lang="en-US" altLang="en-US" sz="1800" dirty="0"/>
              <a:t> like Syrah, </a:t>
            </a:r>
            <a:r>
              <a:rPr lang="en-US" altLang="en-US" sz="1800" dirty="0" err="1"/>
              <a:t>Mourvedre</a:t>
            </a:r>
            <a:r>
              <a:rPr lang="en-US" altLang="en-US" sz="1800" dirty="0"/>
              <a:t> and Grenache rouge and Italian </a:t>
            </a:r>
            <a:r>
              <a:rPr lang="en-US" altLang="en-US" sz="1800" dirty="0" err="1"/>
              <a:t>varitals</a:t>
            </a:r>
            <a:r>
              <a:rPr lang="en-US" altLang="en-US" sz="1800" dirty="0"/>
              <a:t> as well.</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32B95AC7-9E51-98ED-2CC6-ACBA80DAAB7A}"/>
              </a:ext>
            </a:extLst>
          </p:cNvPr>
          <p:cNvSpPr>
            <a:spLocks noGrp="1" noChangeArrowheads="1"/>
          </p:cNvSpPr>
          <p:nvPr>
            <p:ph type="title"/>
          </p:nvPr>
        </p:nvSpPr>
        <p:spPr>
          <a:xfrm>
            <a:off x="685800" y="1"/>
            <a:ext cx="7762875" cy="14097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dirty="0"/>
              <a:t>Olympia</a:t>
            </a:r>
          </a:p>
        </p:txBody>
      </p:sp>
      <p:sp>
        <p:nvSpPr>
          <p:cNvPr id="13314" name="Rectangle 2">
            <a:extLst>
              <a:ext uri="{FF2B5EF4-FFF2-40B4-BE49-F238E27FC236}">
                <a16:creationId xmlns:a16="http://schemas.microsoft.com/office/drawing/2014/main" id="{28F20909-9B10-DD2E-04C3-35E22F3B4A02}"/>
              </a:ext>
            </a:extLst>
          </p:cNvPr>
          <p:cNvSpPr>
            <a:spLocks noChangeArrowheads="1"/>
          </p:cNvSpPr>
          <p:nvPr/>
        </p:nvSpPr>
        <p:spPr bwMode="auto">
          <a:xfrm>
            <a:off x="5410200" y="1524000"/>
            <a:ext cx="3581400" cy="301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Katakolon is the port for Olympia, the ancient birthplace of the Olympic Games. </a:t>
            </a:r>
            <a:r>
              <a:rPr lang="en-US" altLang="en-US" dirty="0" err="1"/>
              <a:t>Katakalon</a:t>
            </a:r>
            <a:r>
              <a:rPr lang="en-US" altLang="en-US" dirty="0"/>
              <a:t> is very small with only one main street. Olympia is approximately 20 miles to the east. </a:t>
            </a:r>
          </a:p>
        </p:txBody>
      </p:sp>
      <p:pic>
        <p:nvPicPr>
          <p:cNvPr id="13315" name="Picture 3">
            <a:extLst>
              <a:ext uri="{FF2B5EF4-FFF2-40B4-BE49-F238E27FC236}">
                <a16:creationId xmlns:a16="http://schemas.microsoft.com/office/drawing/2014/main" id="{E9734AEE-7721-8BF9-A4D9-4C968041A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5029200" cy="377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a:extLst>
              <a:ext uri="{FF2B5EF4-FFF2-40B4-BE49-F238E27FC236}">
                <a16:creationId xmlns:a16="http://schemas.microsoft.com/office/drawing/2014/main" id="{5ABB661F-7038-4F2A-A43A-D05B34F0C043}"/>
              </a:ext>
            </a:extLst>
          </p:cNvPr>
          <p:cNvSpPr>
            <a:spLocks noChangeArrowheads="1"/>
          </p:cNvSpPr>
          <p:nvPr/>
        </p:nvSpPr>
        <p:spPr bwMode="auto">
          <a:xfrm>
            <a:off x="304800" y="5257800"/>
            <a:ext cx="85344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There is infrequent train service to Olympia which may be disrupted by strikes. The train station is a small building by the tracks just past the edge of town. Several private tour companies runs buses to Olympia for €10 return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A724A5A9-2995-1823-7B7F-751557AD1E63}"/>
              </a:ext>
            </a:extLst>
          </p:cNvPr>
          <p:cNvSpPr>
            <a:spLocks noGrp="1" noChangeArrowheads="1"/>
          </p:cNvSpPr>
          <p:nvPr>
            <p:ph type="title"/>
          </p:nvPr>
        </p:nvSpPr>
        <p:spPr>
          <a:xfrm>
            <a:off x="685800" y="0"/>
            <a:ext cx="7772400" cy="142875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dirty="0"/>
              <a:t>Olympia Early History</a:t>
            </a:r>
          </a:p>
        </p:txBody>
      </p:sp>
      <p:sp>
        <p:nvSpPr>
          <p:cNvPr id="14338" name="Rectangle 2">
            <a:extLst>
              <a:ext uri="{FF2B5EF4-FFF2-40B4-BE49-F238E27FC236}">
                <a16:creationId xmlns:a16="http://schemas.microsoft.com/office/drawing/2014/main" id="{B941D2AD-E154-1C74-DD5E-052854018C20}"/>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Text Box 3">
            <a:extLst>
              <a:ext uri="{FF2B5EF4-FFF2-40B4-BE49-F238E27FC236}">
                <a16:creationId xmlns:a16="http://schemas.microsoft.com/office/drawing/2014/main" id="{1B4E4711-7101-6FEE-A454-B2D17A295C38}"/>
              </a:ext>
            </a:extLst>
          </p:cNvPr>
          <p:cNvSpPr txBox="1">
            <a:spLocks noChangeArrowheads="1"/>
          </p:cNvSpPr>
          <p:nvPr/>
        </p:nvSpPr>
        <p:spPr bwMode="auto">
          <a:xfrm>
            <a:off x="381000" y="1524000"/>
            <a:ext cx="8763000" cy="574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63"/>
              </a:spcBef>
              <a:buClrTx/>
              <a:buFontTx/>
              <a:buNone/>
            </a:pPr>
            <a:r>
              <a:rPr lang="en-US" altLang="en-US" sz="2000" dirty="0"/>
              <a:t>Olympia: located 34 km from Katakolon cruise port. The place is the most famous site that tells the history of the Greeks. This is the place, where the Olympic games began (back in 776 BCE). Most of the site was built during the Classical period (5th-4th centuries BCE). The attraction with top popularity is the Temple of </a:t>
            </a:r>
            <a:r>
              <a:rPr lang="en-US" altLang="en-US" sz="2000" dirty="0" err="1"/>
              <a:t>Zeus.Olympia</a:t>
            </a:r>
            <a:r>
              <a:rPr lang="en-US" altLang="en-US" sz="2000" dirty="0"/>
              <a:t>: located 34 km from Katakolon cruise port. The place is the most famous site that tells the history of the Greeks. This is the place, where the Olympic games began (back in 776 BCE). Most of the site was built during the Classical										 period (5th-4th centuries BCE). The 										 attraction with top popularity is the											 Temple of Zeus.</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4340" name="Picture 4">
            <a:extLst>
              <a:ext uri="{FF2B5EF4-FFF2-40B4-BE49-F238E27FC236}">
                <a16:creationId xmlns:a16="http://schemas.microsoft.com/office/drawing/2014/main" id="{BEFAE4C3-1E9E-4A6E-24BB-83A7C223C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29013"/>
            <a:ext cx="4138613" cy="3100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a:extLst>
              <a:ext uri="{FF2B5EF4-FFF2-40B4-BE49-F238E27FC236}">
                <a16:creationId xmlns:a16="http://schemas.microsoft.com/office/drawing/2014/main" id="{AC616979-F5BC-67CE-D2E9-C5488F0F9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4343400"/>
            <a:ext cx="3052763"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9083AC39-9178-B4B5-4055-62336919B267}"/>
              </a:ext>
            </a:extLst>
          </p:cNvPr>
          <p:cNvSpPr>
            <a:spLocks noGrp="1" noChangeArrowheads="1"/>
          </p:cNvSpPr>
          <p:nvPr>
            <p:ph type="title"/>
          </p:nvPr>
        </p:nvSpPr>
        <p:spPr>
          <a:xfrm>
            <a:off x="685800" y="0"/>
            <a:ext cx="7762875" cy="13303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t>Things to do in Olympia </a:t>
            </a:r>
          </a:p>
        </p:txBody>
      </p:sp>
      <p:sp>
        <p:nvSpPr>
          <p:cNvPr id="15362" name="Rectangle 2">
            <a:extLst>
              <a:ext uri="{FF2B5EF4-FFF2-40B4-BE49-F238E27FC236}">
                <a16:creationId xmlns:a16="http://schemas.microsoft.com/office/drawing/2014/main" id="{37B93B3A-4425-2845-54B8-9BF84B5854FF}"/>
              </a:ext>
            </a:extLst>
          </p:cNvPr>
          <p:cNvSpPr>
            <a:spLocks noChangeArrowheads="1"/>
          </p:cNvSpPr>
          <p:nvPr/>
        </p:nvSpPr>
        <p:spPr bwMode="auto">
          <a:xfrm>
            <a:off x="88900" y="1420813"/>
            <a:ext cx="4038600" cy="551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63"/>
              </a:spcBef>
              <a:buClrTx/>
              <a:buFontTx/>
              <a:buNone/>
            </a:pPr>
            <a:r>
              <a:rPr lang="en-US" altLang="en-US"/>
              <a:t>The Archaeological Museum of Olympia, one of the most important museums in Greece, presents the long history of the most celebrated sanctuary of antiquity, the sanctuary of Zeus, father of both gods and men, where the Olympic games were born. The museum's permanent exhibition contains finds from the excavations in the sacred precinct of the Altis dating from prehistoric times to the Early Christian period.</a:t>
            </a:r>
          </a:p>
          <a:p>
            <a:pPr>
              <a:lnSpc>
                <a:spcPct val="90000"/>
              </a:lnSpc>
              <a:spcBef>
                <a:spcPts val="1563"/>
              </a:spcBef>
              <a:buClrTx/>
              <a:buFontTx/>
              <a:buNone/>
            </a:pPr>
            <a:r>
              <a:rPr lang="en-US" altLang="en-US" sz="2000"/>
              <a:t>    </a:t>
            </a:r>
          </a:p>
        </p:txBody>
      </p:sp>
      <p:pic>
        <p:nvPicPr>
          <p:cNvPr id="15363" name="Picture 3">
            <a:extLst>
              <a:ext uri="{FF2B5EF4-FFF2-40B4-BE49-F238E27FC236}">
                <a16:creationId xmlns:a16="http://schemas.microsoft.com/office/drawing/2014/main" id="{72E147E5-128D-F5A6-E96D-D175CE43A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38" y="1617663"/>
            <a:ext cx="4868862" cy="2738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a:extLst>
              <a:ext uri="{FF2B5EF4-FFF2-40B4-BE49-F238E27FC236}">
                <a16:creationId xmlns:a16="http://schemas.microsoft.com/office/drawing/2014/main" id="{C43F91F5-0735-EE68-748C-B708959FB990}"/>
              </a:ext>
            </a:extLst>
          </p:cNvPr>
          <p:cNvSpPr>
            <a:spLocks noChangeArrowheads="1"/>
          </p:cNvSpPr>
          <p:nvPr/>
        </p:nvSpPr>
        <p:spPr bwMode="auto">
          <a:xfrm>
            <a:off x="4267200" y="4643438"/>
            <a:ext cx="4876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63"/>
              </a:spcBef>
              <a:buClrTx/>
              <a:buFontTx/>
              <a:buNone/>
            </a:pPr>
            <a:r>
              <a:rPr lang="en-US" altLang="en-US"/>
              <a:t>Among the many precious exhibits the sculpture collection, for which the museum is most famous, the bronze collection, the richest collection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74D4C011-DF31-608F-1B82-89E91209E331}"/>
              </a:ext>
            </a:extLst>
          </p:cNvPr>
          <p:cNvSpPr>
            <a:spLocks noGrp="1" noChangeArrowheads="1"/>
          </p:cNvSpPr>
          <p:nvPr>
            <p:ph type="title"/>
          </p:nvPr>
        </p:nvSpPr>
        <p:spPr>
          <a:xfrm>
            <a:off x="685800" y="0"/>
            <a:ext cx="7758113" cy="16764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Museum of the History of the Olympic Games of Antiquity</a:t>
            </a:r>
          </a:p>
        </p:txBody>
      </p:sp>
      <p:sp>
        <p:nvSpPr>
          <p:cNvPr id="16386" name="Text Box 2">
            <a:extLst>
              <a:ext uri="{FF2B5EF4-FFF2-40B4-BE49-F238E27FC236}">
                <a16:creationId xmlns:a16="http://schemas.microsoft.com/office/drawing/2014/main" id="{9D25981B-1612-7AB7-0F26-9523BD6E33C1}"/>
              </a:ext>
            </a:extLst>
          </p:cNvPr>
          <p:cNvSpPr txBox="1">
            <a:spLocks noChangeArrowheads="1"/>
          </p:cNvSpPr>
          <p:nvPr/>
        </p:nvSpPr>
        <p:spPr bwMode="auto">
          <a:xfrm>
            <a:off x="139700" y="1819275"/>
            <a:ext cx="3506788" cy="478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200"/>
              <a:t>Once Olympia’s first Archaeological Museum—completed in 1888 after the first excavations—it housed exquisite finds of the sanctuary until the 1970s. With the Athens 2004 Olympiad, this magnificent spot became the Museum of the History of the Ancient Olympic Games. More than 400 exhibits, which date from the prehistoric period to the 5th century </a:t>
            </a:r>
          </a:p>
        </p:txBody>
      </p:sp>
      <p:pic>
        <p:nvPicPr>
          <p:cNvPr id="16387" name="Picture 3">
            <a:extLst>
              <a:ext uri="{FF2B5EF4-FFF2-40B4-BE49-F238E27FC236}">
                <a16:creationId xmlns:a16="http://schemas.microsoft.com/office/drawing/2014/main" id="{104E304F-D49A-8AFA-3885-65EE86EC6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1962150"/>
            <a:ext cx="5516563"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Text Box 4">
            <a:extLst>
              <a:ext uri="{FF2B5EF4-FFF2-40B4-BE49-F238E27FC236}">
                <a16:creationId xmlns:a16="http://schemas.microsoft.com/office/drawing/2014/main" id="{3405B408-9B5A-A62E-8E1E-9F8BA2C9CAE4}"/>
              </a:ext>
            </a:extLst>
          </p:cNvPr>
          <p:cNvSpPr txBox="1">
            <a:spLocks noChangeArrowheads="1"/>
          </p:cNvSpPr>
          <p:nvPr/>
        </p:nvSpPr>
        <p:spPr bwMode="auto">
          <a:xfrm>
            <a:off x="4964113" y="5919788"/>
            <a:ext cx="21224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Admission: €12</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4755D3AC-A618-A4AA-9BFE-C48B025453C2}"/>
              </a:ext>
            </a:extLst>
          </p:cNvPr>
          <p:cNvSpPr>
            <a:spLocks noGrp="1" noChangeArrowheads="1"/>
          </p:cNvSpPr>
          <p:nvPr>
            <p:ph type="title"/>
          </p:nvPr>
        </p:nvSpPr>
        <p:spPr>
          <a:xfrm>
            <a:off x="685800" y="0"/>
            <a:ext cx="7758113" cy="14859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err="1"/>
              <a:t>Nemouta</a:t>
            </a:r>
            <a:r>
              <a:rPr lang="en-US" altLang="en-US" dirty="0"/>
              <a:t> Falls</a:t>
            </a:r>
          </a:p>
        </p:txBody>
      </p:sp>
      <p:sp>
        <p:nvSpPr>
          <p:cNvPr id="17410" name="Text Box 2">
            <a:extLst>
              <a:ext uri="{FF2B5EF4-FFF2-40B4-BE49-F238E27FC236}">
                <a16:creationId xmlns:a16="http://schemas.microsoft.com/office/drawing/2014/main" id="{2411CAA5-92B6-569F-F53D-82F8E34BD83E}"/>
              </a:ext>
            </a:extLst>
          </p:cNvPr>
          <p:cNvSpPr txBox="1">
            <a:spLocks noChangeArrowheads="1"/>
          </p:cNvSpPr>
          <p:nvPr/>
        </p:nvSpPr>
        <p:spPr bwMode="auto">
          <a:xfrm>
            <a:off x="228600" y="1371600"/>
            <a:ext cx="50292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About 17 miles from Ancient Olympia brings you to the small village of Nemouta. Unknown to many, about 30 waterfalls can be found in this forest of plain and fruit trees and dense foliage along the Erymanthos river. The river cuts through two regions of the Peloponnese — Ilia and Arcadia — and makes for stunning hiking scenery. Persist in trying to find the area as it’s worth it, especially as a day away from the heat of the Peloponnese beaches.</a:t>
            </a:r>
          </a:p>
        </p:txBody>
      </p:sp>
      <p:pic>
        <p:nvPicPr>
          <p:cNvPr id="17411" name="Picture 3">
            <a:extLst>
              <a:ext uri="{FF2B5EF4-FFF2-40B4-BE49-F238E27FC236}">
                <a16:creationId xmlns:a16="http://schemas.microsoft.com/office/drawing/2014/main" id="{01C664F5-DD36-6825-E2D1-C4ED2B918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0" y="1600200"/>
            <a:ext cx="3767138"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C9395A27-2926-FF4C-9490-122101C01702}"/>
              </a:ext>
            </a:extLst>
          </p:cNvPr>
          <p:cNvSpPr>
            <a:spLocks noGrp="1" noChangeArrowheads="1"/>
          </p:cNvSpPr>
          <p:nvPr>
            <p:ph type="title"/>
          </p:nvPr>
        </p:nvSpPr>
        <p:spPr>
          <a:xfrm>
            <a:off x="685800" y="0"/>
            <a:ext cx="7758113" cy="14859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Temple Of Apollo Epicurius</a:t>
            </a:r>
          </a:p>
        </p:txBody>
      </p:sp>
      <p:sp>
        <p:nvSpPr>
          <p:cNvPr id="18434" name="Text Box 2">
            <a:extLst>
              <a:ext uri="{FF2B5EF4-FFF2-40B4-BE49-F238E27FC236}">
                <a16:creationId xmlns:a16="http://schemas.microsoft.com/office/drawing/2014/main" id="{D0D2B913-6B71-0719-C7CE-141EE1DF3981}"/>
              </a:ext>
            </a:extLst>
          </p:cNvPr>
          <p:cNvSpPr txBox="1">
            <a:spLocks noChangeArrowheads="1"/>
          </p:cNvSpPr>
          <p:nvPr/>
        </p:nvSpPr>
        <p:spPr bwMode="auto">
          <a:xfrm>
            <a:off x="228600" y="1371600"/>
            <a:ext cx="50292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There’s more than one ancient site in the region of Ancient Olympia, although admittedly that may be the most popular. Head into the mountains of Arcadia near the Bassae region of the Peloponnese and you’ll come to the small village of Abeliona. </a:t>
            </a:r>
            <a:br>
              <a:rPr lang="en-US" altLang="en-US"/>
            </a:br>
            <a:r>
              <a:rPr lang="en-US" altLang="en-US"/>
              <a:t>It’s dedicated to Apollo, God of Healing, as myth has it that during his time, he helped the residents of the region overcome a great plague, prefixing it with the name “Epicurius” which means “the one who helps or cures.”</a:t>
            </a:r>
          </a:p>
        </p:txBody>
      </p:sp>
      <p:pic>
        <p:nvPicPr>
          <p:cNvPr id="18435" name="Picture 3">
            <a:extLst>
              <a:ext uri="{FF2B5EF4-FFF2-40B4-BE49-F238E27FC236}">
                <a16:creationId xmlns:a16="http://schemas.microsoft.com/office/drawing/2014/main" id="{4A2F1CFF-4129-E2C3-FF5F-B83DDF0BB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0" y="1600200"/>
            <a:ext cx="3767138"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E7711DAF-30DB-5C3F-9378-6BAC844F6EED}"/>
              </a:ext>
            </a:extLst>
          </p:cNvPr>
          <p:cNvSpPr>
            <a:spLocks noGrp="1" noChangeArrowheads="1"/>
          </p:cNvSpPr>
          <p:nvPr>
            <p:ph type="title"/>
          </p:nvPr>
        </p:nvSpPr>
        <p:spPr>
          <a:xfrm>
            <a:off x="685800" y="0"/>
            <a:ext cx="7758113" cy="16160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Thermal Baths And </a:t>
            </a:r>
            <a:br>
              <a:rPr lang="en-US" altLang="en-US" dirty="0"/>
            </a:br>
            <a:r>
              <a:rPr lang="en-US" altLang="en-US" dirty="0"/>
              <a:t>Lake Of </a:t>
            </a:r>
            <a:r>
              <a:rPr lang="en-US" altLang="en-US" dirty="0" err="1"/>
              <a:t>Kaiafas</a:t>
            </a:r>
            <a:endParaRPr lang="en-US" altLang="en-US" dirty="0"/>
          </a:p>
        </p:txBody>
      </p:sp>
      <p:sp>
        <p:nvSpPr>
          <p:cNvPr id="19458" name="Text Box 2">
            <a:extLst>
              <a:ext uri="{FF2B5EF4-FFF2-40B4-BE49-F238E27FC236}">
                <a16:creationId xmlns:a16="http://schemas.microsoft.com/office/drawing/2014/main" id="{4507EC8B-8FAF-79AE-A62D-51F1FBE72DF9}"/>
              </a:ext>
            </a:extLst>
          </p:cNvPr>
          <p:cNvSpPr txBox="1">
            <a:spLocks noChangeArrowheads="1"/>
          </p:cNvSpPr>
          <p:nvPr/>
        </p:nvSpPr>
        <p:spPr bwMode="auto">
          <a:xfrm>
            <a:off x="244475" y="1616075"/>
            <a:ext cx="3659188" cy="524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200" dirty="0"/>
              <a:t>12 Miles South Of Ancient Olympia </a:t>
            </a:r>
            <a:r>
              <a:rPr lang="en-US" altLang="en-US" sz="2200" dirty="0" err="1"/>
              <a:t>isanother</a:t>
            </a:r>
            <a:r>
              <a:rPr lang="en-US" altLang="en-US" sz="2200" dirty="0"/>
              <a:t> underrepresented destination. The thermal baths and lake of </a:t>
            </a:r>
            <a:r>
              <a:rPr lang="en-US" altLang="en-US" sz="2200" dirty="0" err="1"/>
              <a:t>Kaiafas</a:t>
            </a:r>
            <a:r>
              <a:rPr lang="en-US" altLang="en-US" sz="2200" dirty="0"/>
              <a:t>. Greeks flock to this location in the western Peloponnese region known as Zacharo in the summer months to relax and kick back, and you </a:t>
            </a:r>
            <a:r>
              <a:rPr lang="en-US" altLang="en-US" sz="2200" dirty="0" err="1"/>
              <a:t>maywant</a:t>
            </a:r>
            <a:r>
              <a:rPr lang="en-US" altLang="en-US" sz="2200" dirty="0"/>
              <a:t> to as well.</a:t>
            </a:r>
          </a:p>
          <a:p>
            <a:pPr>
              <a:buClrTx/>
              <a:buFontTx/>
              <a:buNone/>
            </a:pPr>
            <a:r>
              <a:rPr lang="en-US" altLang="en-US" sz="2200" dirty="0"/>
              <a:t>The baths themselves are formed from a hot spring bubbling to the surface in a </a:t>
            </a:r>
          </a:p>
        </p:txBody>
      </p:sp>
      <p:pic>
        <p:nvPicPr>
          <p:cNvPr id="19459" name="Picture 3">
            <a:extLst>
              <a:ext uri="{FF2B5EF4-FFF2-40B4-BE49-F238E27FC236}">
                <a16:creationId xmlns:a16="http://schemas.microsoft.com/office/drawing/2014/main" id="{732EF48C-93CF-322F-5AD1-6B668604F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1720850"/>
            <a:ext cx="5119687" cy="434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a:extLst>
              <a:ext uri="{FF2B5EF4-FFF2-40B4-BE49-F238E27FC236}">
                <a16:creationId xmlns:a16="http://schemas.microsoft.com/office/drawing/2014/main" id="{B5EB525C-FE17-D4E0-7AA0-33C3B41E9C53}"/>
              </a:ext>
            </a:extLst>
          </p:cNvPr>
          <p:cNvSpPr txBox="1">
            <a:spLocks noChangeArrowheads="1"/>
          </p:cNvSpPr>
          <p:nvPr/>
        </p:nvSpPr>
        <p:spPr bwMode="auto">
          <a:xfrm>
            <a:off x="215900" y="6005513"/>
            <a:ext cx="8945563"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125"/>
              </a:spcBef>
              <a:spcAft>
                <a:spcPts val="125"/>
              </a:spcAft>
              <a:buClrTx/>
              <a:buFontTx/>
              <a:buNone/>
            </a:pPr>
            <a:r>
              <a:rPr lang="en-US" altLang="en-US" sz="2200"/>
              <a:t>cave at the foot of Mount Lapitha, full of minerals and sulfur with healing properties. 				     Addmission: €100</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B8BFC35-9F53-AF31-77DE-C063F8FE03D8}"/>
              </a:ext>
            </a:extLst>
          </p:cNvPr>
          <p:cNvSpPr>
            <a:spLocks noChangeArrowheads="1"/>
          </p:cNvSpPr>
          <p:nvPr/>
        </p:nvSpPr>
        <p:spPr bwMode="auto">
          <a:xfrm>
            <a:off x="1063752" y="1524000"/>
            <a:ext cx="7016496" cy="5634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Wingdings" panose="05000000000000000000" pitchFamily="2" charset="2"/>
              <a:buChar char=""/>
            </a:pPr>
            <a:r>
              <a:rPr lang="en-US" altLang="en-US" sz="2600" b="1" dirty="0"/>
              <a:t>My Port Philosophy</a:t>
            </a:r>
          </a:p>
          <a:p>
            <a:pPr>
              <a:buFont typeface="Wingdings" panose="05000000000000000000" pitchFamily="2" charset="2"/>
              <a:buChar char=""/>
            </a:pPr>
            <a:r>
              <a:rPr lang="en-US" altLang="en-US" sz="2600" b="1" dirty="0"/>
              <a:t>Don’t Miss the Ship</a:t>
            </a:r>
          </a:p>
          <a:p>
            <a:pPr>
              <a:buFont typeface="Wingdings" panose="05000000000000000000" pitchFamily="2" charset="2"/>
              <a:buChar char=""/>
            </a:pPr>
            <a:r>
              <a:rPr lang="en-US" altLang="en-US" sz="2600" b="1" dirty="0"/>
              <a:t>Money</a:t>
            </a:r>
          </a:p>
          <a:p>
            <a:pPr>
              <a:buFont typeface="Wingdings" panose="05000000000000000000" pitchFamily="2" charset="2"/>
              <a:buChar char=""/>
            </a:pPr>
            <a:r>
              <a:rPr lang="en-US" altLang="en-US" sz="2600" b="1" dirty="0"/>
              <a:t>Katakolon Greece</a:t>
            </a:r>
          </a:p>
          <a:p>
            <a:pPr>
              <a:buFont typeface="Wingdings" panose="05000000000000000000" pitchFamily="2" charset="2"/>
              <a:buChar char=""/>
            </a:pPr>
            <a:r>
              <a:rPr lang="en-US" altLang="en-US" sz="2600" b="1" dirty="0"/>
              <a:t>Where is Katakolon and the cruise port</a:t>
            </a:r>
          </a:p>
          <a:p>
            <a:pPr>
              <a:buFont typeface="Wingdings" panose="05000000000000000000" pitchFamily="2" charset="2"/>
              <a:buChar char=""/>
            </a:pPr>
            <a:r>
              <a:rPr lang="en-US" altLang="en-US" sz="2600" b="1" dirty="0"/>
              <a:t>Getting Around</a:t>
            </a:r>
          </a:p>
          <a:p>
            <a:pPr>
              <a:buFont typeface="Wingdings" panose="05000000000000000000" pitchFamily="2" charset="2"/>
              <a:buChar char=""/>
            </a:pPr>
            <a:r>
              <a:rPr lang="en-US" altLang="en-US" sz="2600" b="1" dirty="0"/>
              <a:t>Katakolon History.</a:t>
            </a:r>
          </a:p>
          <a:p>
            <a:pPr>
              <a:buFont typeface="Wingdings" panose="05000000000000000000" pitchFamily="2" charset="2"/>
              <a:buChar char=""/>
            </a:pPr>
            <a:r>
              <a:rPr lang="en-US" altLang="en-US" sz="2600" b="1" dirty="0"/>
              <a:t>Map Of Katakolon</a:t>
            </a:r>
          </a:p>
          <a:p>
            <a:pPr>
              <a:buFont typeface="Wingdings" panose="05000000000000000000" pitchFamily="2" charset="2"/>
              <a:buChar char=""/>
            </a:pPr>
            <a:r>
              <a:rPr lang="en-US" altLang="en-US" sz="2600" b="1" dirty="0"/>
              <a:t>Things to do in Katakolon</a:t>
            </a:r>
          </a:p>
          <a:p>
            <a:pPr>
              <a:buFont typeface="Wingdings" panose="05000000000000000000" pitchFamily="2" charset="2"/>
              <a:buChar char=""/>
            </a:pPr>
            <a:r>
              <a:rPr lang="en-US" altLang="en-US" sz="2600" b="1" dirty="0"/>
              <a:t>Mercouri Estate Winery</a:t>
            </a:r>
          </a:p>
          <a:p>
            <a:pPr>
              <a:buFont typeface="Wingdings" panose="05000000000000000000" pitchFamily="2" charset="2"/>
              <a:buChar char=""/>
            </a:pPr>
            <a:r>
              <a:rPr lang="en-US" altLang="en-US" sz="2600" b="1" dirty="0"/>
              <a:t>Olympia</a:t>
            </a:r>
          </a:p>
          <a:p>
            <a:pPr>
              <a:buFont typeface="Wingdings" panose="05000000000000000000" pitchFamily="2" charset="2"/>
              <a:buChar char=""/>
            </a:pPr>
            <a:r>
              <a:rPr lang="en-US" altLang="en-US" sz="2600" b="1" dirty="0"/>
              <a:t>Michelin Restaurants</a:t>
            </a:r>
          </a:p>
          <a:p>
            <a:pPr>
              <a:buClrTx/>
              <a:buFontTx/>
              <a:buNone/>
            </a:pPr>
            <a:endParaRPr lang="en-US" altLang="en-US" sz="2800" b="1" dirty="0"/>
          </a:p>
        </p:txBody>
      </p:sp>
      <p:sp>
        <p:nvSpPr>
          <p:cNvPr id="5122" name="Rectangle 2">
            <a:extLst>
              <a:ext uri="{FF2B5EF4-FFF2-40B4-BE49-F238E27FC236}">
                <a16:creationId xmlns:a16="http://schemas.microsoft.com/office/drawing/2014/main" id="{73D3582A-E142-37EA-7799-9E4423310C0E}"/>
              </a:ext>
            </a:extLst>
          </p:cNvPr>
          <p:cNvSpPr>
            <a:spLocks noGrp="1" noChangeArrowheads="1"/>
          </p:cNvSpPr>
          <p:nvPr>
            <p:ph type="title"/>
          </p:nvPr>
        </p:nvSpPr>
        <p:spPr>
          <a:xfrm>
            <a:off x="533400" y="381000"/>
            <a:ext cx="7916863" cy="990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t>What I Will Cover</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3FCB1C3-A983-9CF0-0E9A-D6A87D08A12F}"/>
              </a:ext>
            </a:extLst>
          </p:cNvPr>
          <p:cNvSpPr>
            <a:spLocks noGrp="1" noChangeArrowheads="1"/>
          </p:cNvSpPr>
          <p:nvPr>
            <p:ph type="title"/>
          </p:nvPr>
        </p:nvSpPr>
        <p:spPr>
          <a:xfrm>
            <a:off x="685800" y="0"/>
            <a:ext cx="7758113" cy="141446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err="1"/>
              <a:t>Brintziki</a:t>
            </a:r>
            <a:r>
              <a:rPr lang="en-US" altLang="en-US" dirty="0"/>
              <a:t> Estate Winery</a:t>
            </a:r>
          </a:p>
        </p:txBody>
      </p:sp>
      <p:sp>
        <p:nvSpPr>
          <p:cNvPr id="20482" name="Text Box 2">
            <a:extLst>
              <a:ext uri="{FF2B5EF4-FFF2-40B4-BE49-F238E27FC236}">
                <a16:creationId xmlns:a16="http://schemas.microsoft.com/office/drawing/2014/main" id="{E3B664D1-444B-4FA4-298A-283207FBBE95}"/>
              </a:ext>
            </a:extLst>
          </p:cNvPr>
          <p:cNvSpPr txBox="1">
            <a:spLocks noChangeArrowheads="1"/>
          </p:cNvSpPr>
          <p:nvPr/>
        </p:nvSpPr>
        <p:spPr bwMode="auto">
          <a:xfrm>
            <a:off x="304800" y="1439863"/>
            <a:ext cx="6553200" cy="526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The </a:t>
            </a:r>
            <a:r>
              <a:rPr lang="en-US" altLang="en-US" dirty="0" err="1"/>
              <a:t>Brintziki</a:t>
            </a:r>
            <a:r>
              <a:rPr lang="en-US" altLang="en-US" dirty="0"/>
              <a:t> Estate is a producer of indigenous, rare varietals and is considered to be Greece’s first green winery. Located in the Ilian region of the Peloponnese near the sacred town of Ancient Olympia, the family-owned property is certified organic and completely carbon-neutral through the use of renewable solar and geothermal energy. </a:t>
            </a:r>
          </a:p>
          <a:p>
            <a:pPr>
              <a:buClrTx/>
              <a:buFontTx/>
              <a:buNone/>
            </a:pPr>
            <a:r>
              <a:rPr lang="en-US" altLang="en-US" dirty="0"/>
              <a:t>They grow indigenous </a:t>
            </a:r>
            <a:r>
              <a:rPr lang="en-US" altLang="en-US" dirty="0" err="1"/>
              <a:t>varietals.Their</a:t>
            </a:r>
            <a:r>
              <a:rPr lang="en-US" altLang="en-US" dirty="0"/>
              <a:t> 15 hectare, clay-soil property sits 300 m above sea level near the river </a:t>
            </a:r>
            <a:r>
              <a:rPr lang="en-US" altLang="en-US" dirty="0" err="1"/>
              <a:t>Enipeas</a:t>
            </a:r>
            <a:r>
              <a:rPr lang="en-US" altLang="en-US" dirty="0"/>
              <a:t>.</a:t>
            </a:r>
          </a:p>
          <a:p>
            <a:pPr>
              <a:buClrTx/>
              <a:buFontTx/>
              <a:buNone/>
            </a:pPr>
            <a:r>
              <a:rPr lang="en-US" altLang="en-US" dirty="0"/>
              <a:t>They produce varietals that I honestly have never heard of.</a:t>
            </a:r>
          </a:p>
        </p:txBody>
      </p:sp>
      <p:pic>
        <p:nvPicPr>
          <p:cNvPr id="20483" name="Picture 3">
            <a:extLst>
              <a:ext uri="{FF2B5EF4-FFF2-40B4-BE49-F238E27FC236}">
                <a16:creationId xmlns:a16="http://schemas.microsoft.com/office/drawing/2014/main" id="{E003BC53-DB33-679C-5991-C3FD67CAE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336" y="1668096"/>
            <a:ext cx="1592263" cy="50459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4">
            <a:extLst>
              <a:ext uri="{FF2B5EF4-FFF2-40B4-BE49-F238E27FC236}">
                <a16:creationId xmlns:a16="http://schemas.microsoft.com/office/drawing/2014/main" id="{856A4390-BE05-BEBB-D836-5A81CE947420}"/>
              </a:ext>
            </a:extLst>
          </p:cNvPr>
          <p:cNvSpPr txBox="1">
            <a:spLocks noChangeArrowheads="1"/>
          </p:cNvSpPr>
          <p:nvPr/>
        </p:nvSpPr>
        <p:spPr bwMode="auto">
          <a:xfrm>
            <a:off x="1449388" y="5930900"/>
            <a:ext cx="6323012" cy="163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Tasting and tour: €15.00 / per Adult  </a:t>
            </a:r>
            <a:br>
              <a:rPr lang="en-US" altLang="en-US"/>
            </a:br>
            <a:r>
              <a:rPr lang="en-US" altLang="en-US"/>
              <a:t>Minimun Charge: €39.00</a:t>
            </a:r>
          </a:p>
          <a:p>
            <a:pPr>
              <a:buClrTx/>
              <a:buFontTx/>
              <a:buNone/>
            </a:pPr>
            <a:endParaRPr lang="en-US" altLang="en-US"/>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F557E724-EB4D-E6E6-DAD0-253DB30AB77C}"/>
              </a:ext>
            </a:extLst>
          </p:cNvPr>
          <p:cNvSpPr>
            <a:spLocks noGrp="1" noChangeArrowheads="1"/>
          </p:cNvSpPr>
          <p:nvPr>
            <p:ph type="title"/>
          </p:nvPr>
        </p:nvSpPr>
        <p:spPr>
          <a:xfrm>
            <a:off x="685800" y="609600"/>
            <a:ext cx="7770813" cy="1141413"/>
          </a:xfrm>
          <a:ln/>
        </p:spPr>
        <p:txBody>
          <a:bodyPr/>
          <a:lstStyle/>
          <a:p>
            <a:pPr>
              <a:spcBef>
                <a:spcPts val="238"/>
              </a:spcBef>
              <a:spcAft>
                <a:spcPts val="2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Thanks For Coming</a:t>
            </a:r>
          </a:p>
        </p:txBody>
      </p:sp>
      <p:sp>
        <p:nvSpPr>
          <p:cNvPr id="22530" name="Rectangle 2">
            <a:extLst>
              <a:ext uri="{FF2B5EF4-FFF2-40B4-BE49-F238E27FC236}">
                <a16:creationId xmlns:a16="http://schemas.microsoft.com/office/drawing/2014/main" id="{D4479165-A2EF-0093-3FA7-318340442F47}"/>
              </a:ext>
            </a:extLst>
          </p:cNvPr>
          <p:cNvSpPr>
            <a:spLocks noGrp="1" noChangeArrowheads="1"/>
          </p:cNvSpPr>
          <p:nvPr>
            <p:ph type="body" idx="1"/>
          </p:nvPr>
        </p:nvSpPr>
        <p:spPr>
          <a:xfrm>
            <a:off x="685800" y="2111375"/>
            <a:ext cx="7770813" cy="4341813"/>
          </a:xfrm>
          <a:ln/>
        </p:spPr>
        <p:txBody>
          <a:bodyPr/>
          <a:lstStyle/>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If you have any more questions, Please ask.</a:t>
            </a:r>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I will do my best to answer them for you.</a:t>
            </a:r>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dirty="0"/>
          </a:p>
          <a:p>
            <a:pPr algn="ctr">
              <a:spcBef>
                <a:spcPts val="825"/>
              </a:spcBef>
              <a:spcAft>
                <a:spcPts val="25"/>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t>Have a great visit in Katakolon!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143000" y="990600"/>
            <a:ext cx="6858000" cy="4354733"/>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33400" y="2590800"/>
            <a:ext cx="8153400" cy="3409951"/>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Trip Advisor and </a:t>
            </a:r>
            <a:r>
              <a:rPr lang="en-US" altLang="en-US">
                <a:solidFill>
                  <a:srgbClr val="202124"/>
                </a:solidFill>
                <a:latin typeface="Times New Roman" panose="02020603050405020304" pitchFamily="18" charset="0"/>
                <a:cs typeface="Times New Roman" panose="02020603050405020304" pitchFamily="18" charset="0"/>
              </a:rPr>
              <a:t>the various </a:t>
            </a:r>
            <a:r>
              <a:rPr lang="en-US" altLang="en-US" dirty="0">
                <a:solidFill>
                  <a:srgbClr val="202124"/>
                </a:solidFill>
                <a:latin typeface="Times New Roman" panose="02020603050405020304" pitchFamily="18" charset="0"/>
                <a:cs typeface="Times New Roman" panose="02020603050405020304" pitchFamily="18" charset="0"/>
              </a:rPr>
              <a:t>Museum, Park and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76223" y="651272"/>
            <a:ext cx="22381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2DF792D9-A104-1ED2-BF22-1406E9BF11BE}"/>
              </a:ext>
            </a:extLst>
          </p:cNvPr>
          <p:cNvSpPr>
            <a:spLocks noGrp="1" noChangeArrowheads="1"/>
          </p:cNvSpPr>
          <p:nvPr>
            <p:ph type="title"/>
          </p:nvPr>
        </p:nvSpPr>
        <p:spPr>
          <a:xfrm>
            <a:off x="685800" y="381000"/>
            <a:ext cx="7767638" cy="113823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5200" b="1" dirty="0"/>
              <a:t>My Port</a:t>
            </a:r>
            <a:r>
              <a:rPr lang="en-US" altLang="en-US" sz="5200" dirty="0"/>
              <a:t> </a:t>
            </a:r>
            <a:r>
              <a:rPr lang="en-US" altLang="en-US" sz="5200" b="1" dirty="0"/>
              <a:t>Philosophy</a:t>
            </a:r>
          </a:p>
        </p:txBody>
      </p:sp>
      <p:sp>
        <p:nvSpPr>
          <p:cNvPr id="6146" name="Rectangle 2">
            <a:extLst>
              <a:ext uri="{FF2B5EF4-FFF2-40B4-BE49-F238E27FC236}">
                <a16:creationId xmlns:a16="http://schemas.microsoft.com/office/drawing/2014/main" id="{9128F15B-11D4-E1DC-D7FF-B65CA3ADDA74}"/>
              </a:ext>
            </a:extLst>
          </p:cNvPr>
          <p:cNvSpPr>
            <a:spLocks noGrp="1" noChangeArrowheads="1"/>
          </p:cNvSpPr>
          <p:nvPr>
            <p:ph type="body" idx="1"/>
          </p:nvPr>
        </p:nvSpPr>
        <p:spPr>
          <a:xfrm>
            <a:off x="685800" y="1447800"/>
            <a:ext cx="7767638" cy="4110038"/>
          </a:xfrm>
          <a:ln/>
        </p:spPr>
        <p:txBody>
          <a:bodyPr/>
          <a:lstStyle/>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a:t>
            </a:r>
            <a:r>
              <a:rPr lang="en-US" altLang="en-US" sz="2400">
                <a:solidFill>
                  <a:srgbClr val="000000"/>
                </a:solidFill>
                <a:latin typeface="Times New Roman" panose="02020603050405020304" pitchFamily="18" charset="0"/>
              </a:rPr>
              <a:t>over 45 </a:t>
            </a:r>
            <a:r>
              <a:rPr lang="en-US" altLang="en-US" sz="2400" dirty="0">
                <a:solidFill>
                  <a:srgbClr val="000000"/>
                </a:solidFill>
                <a:latin typeface="Times New Roman" panose="02020603050405020304" pitchFamily="18" charset="0"/>
              </a:rPr>
              <a:t>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I always recommend taking a ship’s tour.</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I will do it on my own.</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p>
          <a:p>
            <a:pPr>
              <a:lnSpc>
                <a:spcPct val="113000"/>
              </a:lnSpc>
              <a:spcBef>
                <a:spcPts val="900"/>
              </a:spcBef>
              <a:spcAft>
                <a:spcPts val="100"/>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4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3E226CA7-3DAF-E23C-B7F1-62924EFA5BAF}"/>
              </a:ext>
            </a:extLst>
          </p:cNvPr>
          <p:cNvSpPr>
            <a:spLocks noGrp="1" noChangeArrowheads="1"/>
          </p:cNvSpPr>
          <p:nvPr>
            <p:ph type="title"/>
          </p:nvPr>
        </p:nvSpPr>
        <p:spPr>
          <a:xfrm>
            <a:off x="685800" y="304800"/>
            <a:ext cx="7766050" cy="8382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t>Don’t Miss the Ship</a:t>
            </a:r>
          </a:p>
        </p:txBody>
      </p:sp>
      <p:sp>
        <p:nvSpPr>
          <p:cNvPr id="7170" name="Rectangle 2">
            <a:extLst>
              <a:ext uri="{FF2B5EF4-FFF2-40B4-BE49-F238E27FC236}">
                <a16:creationId xmlns:a16="http://schemas.microsoft.com/office/drawing/2014/main" id="{B89A870C-46D6-B3AF-BE28-EFB53521F99B}"/>
              </a:ext>
            </a:extLst>
          </p:cNvPr>
          <p:cNvSpPr>
            <a:spLocks noGrp="1" noChangeArrowheads="1"/>
          </p:cNvSpPr>
          <p:nvPr>
            <p:ph type="body" idx="1"/>
          </p:nvPr>
        </p:nvSpPr>
        <p:spPr>
          <a:xfrm>
            <a:off x="685800" y="1219200"/>
            <a:ext cx="7766050" cy="4184650"/>
          </a:xfrm>
          <a:ln/>
        </p:spPr>
        <p:txBody>
          <a:bodyPr/>
          <a:lstStyle/>
          <a:p>
            <a:pPr hangingPunct="0">
              <a:lnSpc>
                <a:spcPct val="93000"/>
              </a:lnSpc>
              <a:spcBef>
                <a:spcPts val="50"/>
              </a:spcBef>
              <a:spcAft>
                <a:spcPts val="50"/>
              </a:spcAft>
              <a:buClrTx/>
              <a:buFontTx/>
              <a:buNone/>
            </a:pPr>
            <a:r>
              <a:rPr lang="en-US" altLang="en-US" sz="2000" b="1" dirty="0"/>
              <a:t>How to Avoid Missing Your Ship:</a:t>
            </a:r>
          </a:p>
          <a:p>
            <a:pPr hangingPunct="0">
              <a:lnSpc>
                <a:spcPct val="93000"/>
              </a:lnSpc>
              <a:spcBef>
                <a:spcPts val="50"/>
              </a:spcBef>
              <a:spcAft>
                <a:spcPts val="50"/>
              </a:spcAft>
              <a:buClrTx/>
              <a:buFontTx/>
              <a:buNone/>
            </a:pPr>
            <a:r>
              <a:rPr lang="en-US" altLang="en-US" sz="2000" dirty="0"/>
              <a:t>Pay attention to the time. - Ship time and local time are often different.</a:t>
            </a:r>
          </a:p>
          <a:p>
            <a:pPr hangingPunct="0">
              <a:lnSpc>
                <a:spcPct val="93000"/>
              </a:lnSpc>
              <a:spcBef>
                <a:spcPts val="50"/>
              </a:spcBef>
              <a:spcAft>
                <a:spcPts val="50"/>
              </a:spcAft>
              <a:buClrTx/>
              <a:buFontTx/>
              <a:buNone/>
            </a:pPr>
            <a:r>
              <a:rPr lang="en-US" altLang="en-US" sz="2000" dirty="0"/>
              <a:t>Put a return-to-ship reminder on your phone.</a:t>
            </a:r>
          </a:p>
          <a:p>
            <a:pPr hangingPunct="0">
              <a:lnSpc>
                <a:spcPct val="93000"/>
              </a:lnSpc>
              <a:spcBef>
                <a:spcPts val="50"/>
              </a:spcBef>
              <a:spcAft>
                <a:spcPts val="50"/>
              </a:spcAft>
              <a:buClrTx/>
              <a:buFontTx/>
              <a:buNone/>
            </a:pPr>
            <a:r>
              <a:rPr lang="en-US" altLang="en-US" sz="2000" b="1" dirty="0"/>
              <a:t>Choose excursions wisely:</a:t>
            </a:r>
          </a:p>
          <a:p>
            <a:pPr hangingPunct="0">
              <a:lnSpc>
                <a:spcPct val="93000"/>
              </a:lnSpc>
              <a:spcBef>
                <a:spcPts val="50"/>
              </a:spcBef>
              <a:spcAft>
                <a:spcPts val="50"/>
              </a:spcAft>
              <a:buClrTx/>
              <a:buFontTx/>
              <a:buNone/>
            </a:pPr>
            <a:r>
              <a:rPr lang="en-US" altLang="en-US" sz="2000" b="1" dirty="0"/>
              <a:t>	</a:t>
            </a:r>
            <a:r>
              <a:rPr lang="en-US" altLang="en-US" sz="2000" dirty="0"/>
              <a:t>If a ship-sponsored excursion is late returning to port, the ship will wait, but not for excursions taken on your own.</a:t>
            </a:r>
          </a:p>
          <a:p>
            <a:pPr hangingPunct="0">
              <a:lnSpc>
                <a:spcPct val="93000"/>
              </a:lnSpc>
              <a:spcBef>
                <a:spcPts val="50"/>
              </a:spcBef>
              <a:spcAft>
                <a:spcPts val="50"/>
              </a:spcAft>
              <a:buClrTx/>
              <a:buFontTx/>
              <a:buNone/>
            </a:pPr>
            <a:r>
              <a:rPr lang="en-US" altLang="en-US" sz="2000" b="1" dirty="0"/>
              <a:t>Be Prepared:</a:t>
            </a:r>
          </a:p>
          <a:p>
            <a:pPr hangingPunct="0">
              <a:lnSpc>
                <a:spcPct val="93000"/>
              </a:lnSpc>
              <a:spcBef>
                <a:spcPts val="50"/>
              </a:spcBef>
              <a:spcAft>
                <a:spcPts val="50"/>
              </a:spcAft>
              <a:buClrTx/>
              <a:buFontTx/>
              <a:buNone/>
            </a:pPr>
            <a:r>
              <a:rPr lang="en-US" altLang="en-US" sz="2000" b="1" dirty="0"/>
              <a:t>	</a:t>
            </a:r>
            <a:r>
              <a:rPr lang="en-US" altLang="en-US" sz="2000" dirty="0"/>
              <a:t>Have your Passport, Credit Card, and phone numbers for the ship port agent. </a:t>
            </a:r>
          </a:p>
          <a:p>
            <a:pPr hangingPunct="0">
              <a:lnSpc>
                <a:spcPct val="93000"/>
              </a:lnSpc>
              <a:spcBef>
                <a:spcPts val="50"/>
              </a:spcBef>
              <a:spcAft>
                <a:spcPts val="50"/>
              </a:spcAft>
              <a:buClrTx/>
              <a:buFontTx/>
              <a:buNone/>
            </a:pPr>
            <a:r>
              <a:rPr lang="en-US" altLang="en-US" sz="2000" b="1" dirty="0"/>
              <a:t>What to Do If You Miss the Ship:</a:t>
            </a:r>
            <a:br>
              <a:rPr lang="en-US" altLang="en-US" sz="2000" b="1" dirty="0"/>
            </a:br>
            <a:r>
              <a:rPr lang="en-US" altLang="en-US" sz="2000" dirty="0"/>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br>
              <a:rPr lang="en-US" altLang="en-US" sz="2000" dirty="0"/>
            </a:br>
            <a:endParaRPr lang="en-US" altLang="en-US" sz="2000" dirty="0"/>
          </a:p>
          <a:p>
            <a:pPr algn="ctr" hangingPunct="0">
              <a:lnSpc>
                <a:spcPct val="93000"/>
              </a:lnSpc>
              <a:spcBef>
                <a:spcPts val="50"/>
              </a:spcBef>
              <a:spcAft>
                <a:spcPts val="50"/>
              </a:spcAft>
              <a:buClrTx/>
              <a:buFontTx/>
              <a:buNone/>
            </a:pPr>
            <a:r>
              <a:rPr lang="en-US" altLang="en-US" sz="2000" b="1" i="1" dirty="0"/>
              <a:t>The Port Officials can help you with contacting your ship </a:t>
            </a:r>
            <a:br>
              <a:rPr lang="en-US" altLang="en-US" sz="2000" b="1" i="1" dirty="0"/>
            </a:br>
            <a:r>
              <a:rPr lang="en-US" altLang="en-US" sz="2000" b="1" i="1" dirty="0"/>
              <a:t>and making necessary travel arrangements.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DCBE0B54-BC4E-FE02-9BEA-87359A234E9F}"/>
              </a:ext>
            </a:extLst>
          </p:cNvPr>
          <p:cNvSpPr>
            <a:spLocks noGrp="1" noChangeArrowheads="1"/>
          </p:cNvSpPr>
          <p:nvPr>
            <p:ph type="title"/>
          </p:nvPr>
        </p:nvSpPr>
        <p:spPr>
          <a:xfrm>
            <a:off x="685800" y="304800"/>
            <a:ext cx="7772400" cy="1447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Money</a:t>
            </a:r>
          </a:p>
        </p:txBody>
      </p:sp>
      <p:sp>
        <p:nvSpPr>
          <p:cNvPr id="8194" name="Rectangle 2">
            <a:extLst>
              <a:ext uri="{FF2B5EF4-FFF2-40B4-BE49-F238E27FC236}">
                <a16:creationId xmlns:a16="http://schemas.microsoft.com/office/drawing/2014/main" id="{7AB237EE-70D1-71E5-43AA-8E195DD039A8}"/>
              </a:ext>
            </a:extLst>
          </p:cNvPr>
          <p:cNvSpPr>
            <a:spLocks noChangeArrowheads="1"/>
          </p:cNvSpPr>
          <p:nvPr/>
        </p:nvSpPr>
        <p:spPr bwMode="auto">
          <a:xfrm>
            <a:off x="457200" y="1585913"/>
            <a:ext cx="8229600" cy="2484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125"/>
              </a:spcBef>
              <a:spcAft>
                <a:spcPts val="125"/>
              </a:spcAft>
              <a:buClrTx/>
              <a:buFontTx/>
              <a:buNone/>
            </a:pPr>
            <a:r>
              <a:rPr lang="en-US" altLang="en-US">
                <a:cs typeface="Arial" panose="020B0604020202020204" pitchFamily="34" charset="0"/>
              </a:rPr>
              <a:t>The euro is the official currency of 20 European Union countries which collectively make up the euro area, also known as the eurozone.</a:t>
            </a:r>
          </a:p>
          <a:p>
            <a:pPr hangingPunct="0">
              <a:lnSpc>
                <a:spcPct val="93000"/>
              </a:lnSpc>
              <a:spcBef>
                <a:spcPts val="125"/>
              </a:spcBef>
              <a:spcAft>
                <a:spcPts val="125"/>
              </a:spcAft>
              <a:buClrTx/>
              <a:buFontTx/>
              <a:buNone/>
            </a:pPr>
            <a:endParaRPr lang="en-US" altLang="en-US">
              <a:cs typeface="Arial" panose="020B0604020202020204" pitchFamily="34" charset="0"/>
            </a:endParaRPr>
          </a:p>
          <a:p>
            <a:pPr algn="ctr" hangingPunct="0">
              <a:lnSpc>
                <a:spcPct val="93000"/>
              </a:lnSpc>
              <a:spcBef>
                <a:spcPts val="125"/>
              </a:spcBef>
              <a:spcAft>
                <a:spcPts val="125"/>
              </a:spcAft>
              <a:buClrTx/>
              <a:buFontTx/>
              <a:buNone/>
            </a:pPr>
            <a:r>
              <a:rPr lang="en-US" altLang="en-US" sz="2800">
                <a:cs typeface="Segoe UI" panose="020B0502040204020203" pitchFamily="34" charset="0"/>
              </a:rPr>
              <a:t>Official Exchange is </a:t>
            </a:r>
            <a:r>
              <a:rPr lang="en-US" altLang="en-US"/>
              <a:t>€</a:t>
            </a:r>
            <a:r>
              <a:rPr lang="en-US" altLang="en-US" sz="2800">
                <a:cs typeface="Segoe UI" panose="020B0502040204020203" pitchFamily="34" charset="0"/>
              </a:rPr>
              <a:t>1 to $1.079 US</a:t>
            </a:r>
            <a:r>
              <a:rPr lang="en-US" altLang="en-US">
                <a:cs typeface="Segoe UI" panose="020B0502040204020203" pitchFamily="34" charset="0"/>
              </a:rPr>
              <a:t> </a:t>
            </a:r>
          </a:p>
          <a:p>
            <a:pPr hangingPunct="0">
              <a:lnSpc>
                <a:spcPct val="113000"/>
              </a:lnSpc>
              <a:spcBef>
                <a:spcPts val="1188"/>
              </a:spcBef>
              <a:spcAft>
                <a:spcPts val="125"/>
              </a:spcAft>
              <a:buClrTx/>
              <a:buFontTx/>
              <a:buNone/>
            </a:pPr>
            <a:endParaRPr lang="en-US" altLang="en-US">
              <a:cs typeface="Segoe UI" panose="020B0502040204020203" pitchFamily="34" charset="0"/>
            </a:endParaRPr>
          </a:p>
        </p:txBody>
      </p:sp>
      <p:pic>
        <p:nvPicPr>
          <p:cNvPr id="8195" name="Picture 3">
            <a:extLst>
              <a:ext uri="{FF2B5EF4-FFF2-40B4-BE49-F238E27FC236}">
                <a16:creationId xmlns:a16="http://schemas.microsoft.com/office/drawing/2014/main" id="{38CFA7CC-8021-3C0B-103B-EAACB5F5B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484563"/>
            <a:ext cx="3962400" cy="2916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0F61C39-D7CF-6252-B8CF-E870A863CF44}"/>
              </a:ext>
            </a:extLst>
          </p:cNvPr>
          <p:cNvSpPr>
            <a:spLocks noGrp="1" noChangeArrowheads="1"/>
          </p:cNvSpPr>
          <p:nvPr>
            <p:ph type="title"/>
          </p:nvPr>
        </p:nvSpPr>
        <p:spPr>
          <a:xfrm>
            <a:off x="685800" y="3810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Katakolon Greece</a:t>
            </a:r>
          </a:p>
        </p:txBody>
      </p:sp>
      <p:sp>
        <p:nvSpPr>
          <p:cNvPr id="3074" name="Rectangle 2">
            <a:extLst>
              <a:ext uri="{FF2B5EF4-FFF2-40B4-BE49-F238E27FC236}">
                <a16:creationId xmlns:a16="http://schemas.microsoft.com/office/drawing/2014/main" id="{FB64456B-53E7-ED1E-15FF-E303FA367196}"/>
              </a:ext>
            </a:extLst>
          </p:cNvPr>
          <p:cNvSpPr>
            <a:spLocks noChangeArrowheads="1"/>
          </p:cNvSpPr>
          <p:nvPr/>
        </p:nvSpPr>
        <p:spPr bwMode="auto">
          <a:xfrm>
            <a:off x="457200" y="1524000"/>
            <a:ext cx="3810000" cy="301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just">
              <a:buClrTx/>
              <a:buFontTx/>
              <a:buNone/>
            </a:pPr>
            <a:r>
              <a:rPr lang="en-US" altLang="en-US"/>
              <a:t>The cruise port has capacity to handle larger ships at a dedicated pier. The terminal building is 2-story and has security and administrative facilities. A duty-free shop is also available at the pier. The closest beach is Plakes </a:t>
            </a:r>
          </a:p>
        </p:txBody>
      </p:sp>
      <p:sp>
        <p:nvSpPr>
          <p:cNvPr id="3075" name="Rectangle 3">
            <a:extLst>
              <a:ext uri="{FF2B5EF4-FFF2-40B4-BE49-F238E27FC236}">
                <a16:creationId xmlns:a16="http://schemas.microsoft.com/office/drawing/2014/main" id="{AE03847D-812F-D4B6-2963-97DBF9E47D62}"/>
              </a:ext>
            </a:extLst>
          </p:cNvPr>
          <p:cNvSpPr>
            <a:spLocks noChangeArrowheads="1"/>
          </p:cNvSpPr>
          <p:nvPr/>
        </p:nvSpPr>
        <p:spPr bwMode="auto">
          <a:xfrm>
            <a:off x="457200" y="4430713"/>
            <a:ext cx="84582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just">
              <a:buClrTx/>
              <a:buFontTx/>
              <a:buNone/>
            </a:pPr>
            <a:r>
              <a:rPr lang="en-US" altLang="en-US" dirty="0"/>
              <a:t>(aka Renata Beach). A car rental office is also located close to the cruise terminal, as well as taxis. The train station is 15-min away from the port.</a:t>
            </a:r>
          </a:p>
        </p:txBody>
      </p:sp>
      <p:pic>
        <p:nvPicPr>
          <p:cNvPr id="3076" name="Picture 4">
            <a:extLst>
              <a:ext uri="{FF2B5EF4-FFF2-40B4-BE49-F238E27FC236}">
                <a16:creationId xmlns:a16="http://schemas.microsoft.com/office/drawing/2014/main" id="{71B56EAD-6DA4-B1C9-15BE-149C8AFCA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1752600"/>
            <a:ext cx="4838700" cy="2516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948547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4E403311-80EC-5E00-EE05-444094225BBF}"/>
              </a:ext>
            </a:extLst>
          </p:cNvPr>
          <p:cNvSpPr>
            <a:spLocks noGrp="1" noChangeArrowheads="1"/>
          </p:cNvSpPr>
          <p:nvPr>
            <p:ph type="title"/>
          </p:nvPr>
        </p:nvSpPr>
        <p:spPr>
          <a:xfrm>
            <a:off x="685800" y="609600"/>
            <a:ext cx="7764463" cy="1135063"/>
          </a:xfrm>
          <a:ln/>
        </p:spPr>
        <p:txBody>
          <a:bodyPr/>
          <a:lstStyle/>
          <a:p>
            <a:pPr marL="342900" indent="-342900">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t>Where is Katakolon</a:t>
            </a:r>
            <a:br>
              <a:rPr lang="en-US" altLang="en-US" sz="4800" b="1" dirty="0"/>
            </a:br>
            <a:r>
              <a:rPr lang="en-US" altLang="en-US" sz="4800" b="1" dirty="0"/>
              <a:t>and the cruise port</a:t>
            </a:r>
          </a:p>
        </p:txBody>
      </p:sp>
      <p:sp>
        <p:nvSpPr>
          <p:cNvPr id="4098" name="Text Box 2">
            <a:extLst>
              <a:ext uri="{FF2B5EF4-FFF2-40B4-BE49-F238E27FC236}">
                <a16:creationId xmlns:a16="http://schemas.microsoft.com/office/drawing/2014/main" id="{B5702730-76AA-F325-52D6-E4FAB1350E42}"/>
              </a:ext>
            </a:extLst>
          </p:cNvPr>
          <p:cNvSpPr txBox="1">
            <a:spLocks noChangeArrowheads="1"/>
          </p:cNvSpPr>
          <p:nvPr/>
        </p:nvSpPr>
        <p:spPr bwMode="auto">
          <a:xfrm>
            <a:off x="5983288" y="2130425"/>
            <a:ext cx="3040062"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The small port village of Katakolon, with a local population of 600, is located in a historical region known as Peloponnese, on the Western coast of Greece, on the shore of the Ionian Sea, 195 miles (313 km) west of Athens.</a:t>
            </a:r>
          </a:p>
          <a:p>
            <a:pPr>
              <a:buClrTx/>
              <a:buFontTx/>
              <a:buNone/>
            </a:pPr>
            <a:endParaRPr lang="en-US" altLang="en-US" dirty="0"/>
          </a:p>
        </p:txBody>
      </p:sp>
      <p:pic>
        <p:nvPicPr>
          <p:cNvPr id="4099" name="Picture 3">
            <a:extLst>
              <a:ext uri="{FF2B5EF4-FFF2-40B4-BE49-F238E27FC236}">
                <a16:creationId xmlns:a16="http://schemas.microsoft.com/office/drawing/2014/main" id="{CA1B465C-7E20-2E2B-E824-5B6FB1780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839913"/>
            <a:ext cx="5889625"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C4ABF742-5526-ED24-BE7A-EA177F369C43}"/>
              </a:ext>
            </a:extLst>
          </p:cNvPr>
          <p:cNvSpPr>
            <a:spLocks noGrp="1" noChangeArrowheads="1"/>
          </p:cNvSpPr>
          <p:nvPr>
            <p:ph type="title"/>
          </p:nvPr>
        </p:nvSpPr>
        <p:spPr>
          <a:xfrm>
            <a:off x="685800" y="465138"/>
            <a:ext cx="7772400" cy="677862"/>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dirty="0"/>
              <a:t>Katakolon History</a:t>
            </a:r>
          </a:p>
        </p:txBody>
      </p:sp>
      <p:sp>
        <p:nvSpPr>
          <p:cNvPr id="9218" name="Rectangle 2">
            <a:extLst>
              <a:ext uri="{FF2B5EF4-FFF2-40B4-BE49-F238E27FC236}">
                <a16:creationId xmlns:a16="http://schemas.microsoft.com/office/drawing/2014/main" id="{C95364F3-0A39-AF5C-34C0-809B2A75CBCB}"/>
              </a:ext>
            </a:extLst>
          </p:cNvPr>
          <p:cNvSpPr>
            <a:spLocks noChangeArrowheads="1"/>
          </p:cNvSpPr>
          <p:nvPr/>
        </p:nvSpPr>
        <p:spPr bwMode="auto">
          <a:xfrm>
            <a:off x="457200" y="1371600"/>
            <a:ext cx="8229600" cy="57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altLang="en-US" dirty="0"/>
              <a:t>Katakolon Port is the gateway to Olympia and has a lighthouse in the southwest that was opened in 1865.</a:t>
            </a:r>
          </a:p>
          <a:p>
            <a:pPr marL="342900" indent="-342900">
              <a:buClrTx/>
              <a:buFont typeface="Arial" panose="020B0604020202020204" pitchFamily="34" charset="0"/>
              <a:buChar char="•"/>
            </a:pPr>
            <a:endParaRPr lang="en-US" altLang="en-US" dirty="0"/>
          </a:p>
          <a:p>
            <a:pPr marL="342900" indent="-342900">
              <a:buClrTx/>
              <a:buFont typeface="Arial" panose="020B0604020202020204" pitchFamily="34" charset="0"/>
              <a:buChar char="•"/>
            </a:pPr>
            <a:r>
              <a:rPr lang="en-US" altLang="en-US" dirty="0"/>
              <a:t>Katakolon has been a port town for many years but its glory days were at the end of the 19th to the mid 20thcentury. Construction of the port was entirely funded by the local </a:t>
            </a:r>
            <a:r>
              <a:rPr lang="en-US" altLang="en-US" dirty="0" err="1"/>
              <a:t>Pyrgos</a:t>
            </a:r>
            <a:r>
              <a:rPr lang="en-US" altLang="en-US" dirty="0"/>
              <a:t> authorities and it was built to facilitate the transportation of goods to all other major ports in Europe.</a:t>
            </a:r>
          </a:p>
          <a:p>
            <a:pPr marL="342900" indent="-342900">
              <a:buClrTx/>
              <a:buFont typeface="Arial" panose="020B0604020202020204" pitchFamily="34" charset="0"/>
              <a:buChar char="•"/>
            </a:pPr>
            <a:endParaRPr lang="en-US" altLang="en-US" dirty="0"/>
          </a:p>
          <a:p>
            <a:pPr marL="342900" indent="-342900">
              <a:buClrTx/>
              <a:buFont typeface="Arial" panose="020B0604020202020204" pitchFamily="34" charset="0"/>
              <a:buChar char="•"/>
            </a:pPr>
            <a:r>
              <a:rPr lang="en-US" altLang="en-US" dirty="0"/>
              <a:t>In 1881 the </a:t>
            </a:r>
            <a:r>
              <a:rPr lang="en-US" altLang="en-US" dirty="0" err="1"/>
              <a:t>Pyrgos</a:t>
            </a:r>
            <a:r>
              <a:rPr lang="en-US" altLang="en-US" dirty="0"/>
              <a:t>- Katakolon rail link was completed. The old Katakolon can still be seen thanks to the presence of the old warehouse buildings along its back streets, some of which have been nicely restored to preserve the history of Katakolon Port.</a:t>
            </a:r>
          </a:p>
          <a:p>
            <a:pPr>
              <a:buClrTx/>
              <a:buFontTx/>
              <a:buNone/>
            </a:pPr>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73000">
              <a:srgbClr val="9999E6"/>
            </a:gs>
            <a:gs pos="94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08C83360-7FD0-6B7B-9B28-62D2D7999986}"/>
              </a:ext>
            </a:extLst>
          </p:cNvPr>
          <p:cNvSpPr>
            <a:spLocks noGrp="1" noChangeArrowheads="1"/>
          </p:cNvSpPr>
          <p:nvPr>
            <p:ph type="title"/>
          </p:nvPr>
        </p:nvSpPr>
        <p:spPr>
          <a:xfrm>
            <a:off x="685800" y="3810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dirty="0"/>
              <a:t>Map Of Katakolon</a:t>
            </a:r>
          </a:p>
        </p:txBody>
      </p:sp>
      <p:sp>
        <p:nvSpPr>
          <p:cNvPr id="10242" name="Rectangle 2">
            <a:extLst>
              <a:ext uri="{FF2B5EF4-FFF2-40B4-BE49-F238E27FC236}">
                <a16:creationId xmlns:a16="http://schemas.microsoft.com/office/drawing/2014/main" id="{9D2E5D5C-EA27-FEAB-9599-D2CEC43B6B1C}"/>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0243" name="Picture 3">
            <a:extLst>
              <a:ext uri="{FF2B5EF4-FFF2-40B4-BE49-F238E27FC236}">
                <a16:creationId xmlns:a16="http://schemas.microsoft.com/office/drawing/2014/main" id="{30B3FD33-4D2F-A7D0-FDB2-9728D11CF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8" y="1523999"/>
            <a:ext cx="9184138" cy="53340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8"/>
          </a:spcBef>
          <a:spcAft>
            <a:spcPts val="1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8"/>
          </a:spcBef>
          <a:spcAft>
            <a:spcPts val="1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1955</Words>
  <Application>Microsoft Office PowerPoint</Application>
  <PresentationFormat>On-screen Show (4:3)</PresentationFormat>
  <Paragraphs>123</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Segoe UI</vt:lpstr>
      <vt:lpstr>Times New Roman</vt:lpstr>
      <vt:lpstr>Wingdings</vt:lpstr>
      <vt:lpstr>Office Theme</vt:lpstr>
      <vt:lpstr>Katakolon Greece</vt:lpstr>
      <vt:lpstr>What I Will Cover</vt:lpstr>
      <vt:lpstr>My Port Philosophy</vt:lpstr>
      <vt:lpstr>Don’t Miss the Ship</vt:lpstr>
      <vt:lpstr>Money</vt:lpstr>
      <vt:lpstr>Katakolon Greece</vt:lpstr>
      <vt:lpstr>Where is Katakolon and the cruise port</vt:lpstr>
      <vt:lpstr>Katakolon History</vt:lpstr>
      <vt:lpstr>Map Of Katakolon</vt:lpstr>
      <vt:lpstr>Getting Around</vt:lpstr>
      <vt:lpstr>Things to do in Katakolon </vt:lpstr>
      <vt:lpstr>Mercouri Estate Winery</vt:lpstr>
      <vt:lpstr>Olympia</vt:lpstr>
      <vt:lpstr>Olympia Early History</vt:lpstr>
      <vt:lpstr>Things to do in Olympia </vt:lpstr>
      <vt:lpstr>Museum of the History of the Olympic Games of Antiquity</vt:lpstr>
      <vt:lpstr>Nemouta Falls</vt:lpstr>
      <vt:lpstr>Temple Of Apollo Epicurius</vt:lpstr>
      <vt:lpstr>Thermal Baths And  Lake Of Kaiafas</vt:lpstr>
      <vt:lpstr>Brintziki Estate Winery</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Katakolon Greece</dc:title>
  <dc:creator>Marc Silver</dc:creator>
  <cp:lastModifiedBy>Marc Silver</cp:lastModifiedBy>
  <cp:revision>9</cp:revision>
  <dcterms:modified xsi:type="dcterms:W3CDTF">2025-04-25T19:35:38Z</dcterms:modified>
</cp:coreProperties>
</file>