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256" r:id="rId2"/>
    <p:sldId id="273" r:id="rId3"/>
    <p:sldId id="257" r:id="rId4"/>
    <p:sldId id="274" r:id="rId5"/>
    <p:sldId id="258" r:id="rId6"/>
    <p:sldId id="280" r:id="rId7"/>
    <p:sldId id="279" r:id="rId8"/>
    <p:sldId id="276" r:id="rId9"/>
    <p:sldId id="260" r:id="rId10"/>
    <p:sldId id="277" r:id="rId11"/>
    <p:sldId id="261" r:id="rId12"/>
    <p:sldId id="264" r:id="rId13"/>
    <p:sldId id="265" r:id="rId14"/>
    <p:sldId id="278" r:id="rId15"/>
    <p:sldId id="268" r:id="rId16"/>
    <p:sldId id="282" r:id="rId17"/>
    <p:sldId id="283" r:id="rId18"/>
    <p:sldId id="284" r:id="rId19"/>
    <p:sldId id="286" r:id="rId20"/>
    <p:sldId id="288" r:id="rId21"/>
    <p:sldId id="290" r:id="rId22"/>
    <p:sldId id="275" r:id="rId23"/>
    <p:sldId id="271" r:id="rId24"/>
    <p:sldId id="272" r:id="rId25"/>
    <p:sldId id="291" r:id="rId26"/>
  </p:sldIdLst>
  <p:sldSz cx="10080625" cy="567055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24" autoAdjust="0"/>
    <p:restoredTop sz="94660"/>
  </p:normalViewPr>
  <p:slideViewPr>
    <p:cSldViewPr snapToGrid="0">
      <p:cViewPr varScale="1">
        <p:scale>
          <a:sx n="95" d="100"/>
          <a:sy n="95" d="100"/>
        </p:scale>
        <p:origin x="30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4-13T20:39:23.744"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435F8CA-DB92-1A78-2516-3208E78791E5}"/>
              </a:ext>
            </a:extLst>
          </p:cNvPr>
          <p:cNvSpPr txBox="1">
            <a:spLocks noGrp="1"/>
          </p:cNvSpPr>
          <p:nvPr>
            <p:ph type="sldNum" sz="quarter" idx="5"/>
          </p:nvPr>
        </p:nvSpPr>
        <p:spPr>
          <a:ln/>
        </p:spPr>
        <p:txBody>
          <a:bodyPr vert="horz" lIns="0" tIns="0" rIns="0" bIns="0" anchor="b" anchorCtr="0">
            <a:noAutofit/>
          </a:bodyPr>
          <a:lstStyle/>
          <a:p>
            <a:pPr lvl="0"/>
            <a:fld id="{5C751BE6-DC3D-4CF3-A2B0-0EE1DCBED16D}" type="slidenum">
              <a:t>12</a:t>
            </a:fld>
            <a:endParaRPr lang="en-US"/>
          </a:p>
        </p:txBody>
      </p:sp>
      <p:sp>
        <p:nvSpPr>
          <p:cNvPr id="2" name="Slide Image Placeholder 1">
            <a:extLst>
              <a:ext uri="{FF2B5EF4-FFF2-40B4-BE49-F238E27FC236}">
                <a16:creationId xmlns:a16="http://schemas.microsoft.com/office/drawing/2014/main" id="{4E18D80B-256C-9015-A337-9AFB639EE40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F6158E32-BB5C-0A38-8BBA-EE1E8693F08E}"/>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13</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15</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16</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94254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17</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82683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18</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4191524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19</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1862127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20</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4543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21</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941655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22</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23</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24</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6</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dirty="0"/>
          </a:p>
        </p:txBody>
      </p:sp>
    </p:spTree>
    <p:extLst>
      <p:ext uri="{BB962C8B-B14F-4D97-AF65-F5344CB8AC3E}">
        <p14:creationId xmlns:p14="http://schemas.microsoft.com/office/powerpoint/2010/main" val="1579149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3611551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8</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9</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10</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1242771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11</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99026-BA95-8676-F90C-1831CA8AED90}"/>
              </a:ext>
            </a:extLst>
          </p:cNvPr>
          <p:cNvSpPr>
            <a:spLocks noGrp="1"/>
          </p:cNvSpPr>
          <p:nvPr>
            <p:ph type="ctrTitle"/>
          </p:nvPr>
        </p:nvSpPr>
        <p:spPr>
          <a:xfrm>
            <a:off x="1260475" y="928688"/>
            <a:ext cx="7559675" cy="1973262"/>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58B43B-4692-5133-4903-D64E84DA4B1B}"/>
              </a:ext>
            </a:extLst>
          </p:cNvPr>
          <p:cNvSpPr>
            <a:spLocks noGrp="1"/>
          </p:cNvSpPr>
          <p:nvPr>
            <p:ph type="subTitle" idx="1"/>
          </p:nvPr>
        </p:nvSpPr>
        <p:spPr>
          <a:xfrm>
            <a:off x="1260475" y="2978150"/>
            <a:ext cx="7559675" cy="137001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081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6E2B-4542-EB55-A7EA-30C43FF826FB}"/>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5EE76C-72F1-EBCB-4A23-6CFA54140874}"/>
              </a:ext>
            </a:extLst>
          </p:cNvPr>
          <p:cNvSpPr>
            <a:spLocks noGrp="1"/>
          </p:cNvSpPr>
          <p:nvPr>
            <p:ph type="body" orient="vert" idx="1"/>
          </p:nvPr>
        </p:nvSpPr>
        <p:spPr>
          <a:xfrm>
            <a:off x="693738" y="1509713"/>
            <a:ext cx="8693150" cy="35972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9160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0038DD-F184-752E-A634-B8807BFA88D7}"/>
              </a:ext>
            </a:extLst>
          </p:cNvPr>
          <p:cNvSpPr>
            <a:spLocks noGrp="1"/>
          </p:cNvSpPr>
          <p:nvPr>
            <p:ph type="title" orient="vert"/>
          </p:nvPr>
        </p:nvSpPr>
        <p:spPr>
          <a:xfrm>
            <a:off x="7213600" y="301625"/>
            <a:ext cx="2173288" cy="4805363"/>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858DCE-8CFC-C6CC-C35B-173CACBD1C1A}"/>
              </a:ext>
            </a:extLst>
          </p:cNvPr>
          <p:cNvSpPr>
            <a:spLocks noGrp="1"/>
          </p:cNvSpPr>
          <p:nvPr>
            <p:ph type="body" orient="vert" idx="1"/>
          </p:nvPr>
        </p:nvSpPr>
        <p:spPr>
          <a:xfrm>
            <a:off x="693738" y="301625"/>
            <a:ext cx="6367462" cy="48053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066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AB7E0-5813-6F17-A9F3-9B6693AD03B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E42EBC-2488-FB0F-2357-69B6BD229989}"/>
              </a:ext>
            </a:extLst>
          </p:cNvPr>
          <p:cNvSpPr>
            <a:spLocks noGrp="1"/>
          </p:cNvSpPr>
          <p:nvPr>
            <p:ph idx="1"/>
          </p:nvPr>
        </p:nvSpPr>
        <p:spPr>
          <a:xfrm>
            <a:off x="693738" y="1509713"/>
            <a:ext cx="8693150"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285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E8380-4121-9E13-D7F7-8E3E51E5DBD9}"/>
              </a:ext>
            </a:extLst>
          </p:cNvPr>
          <p:cNvSpPr>
            <a:spLocks noGrp="1"/>
          </p:cNvSpPr>
          <p:nvPr>
            <p:ph type="title"/>
          </p:nvPr>
        </p:nvSpPr>
        <p:spPr>
          <a:xfrm>
            <a:off x="687388" y="1414463"/>
            <a:ext cx="8694737" cy="23574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7EF38E-5840-4FF4-6C7B-A849E3F35550}"/>
              </a:ext>
            </a:extLst>
          </p:cNvPr>
          <p:cNvSpPr>
            <a:spLocks noGrp="1"/>
          </p:cNvSpPr>
          <p:nvPr>
            <p:ph type="body" idx="1"/>
          </p:nvPr>
        </p:nvSpPr>
        <p:spPr>
          <a:xfrm>
            <a:off x="687388" y="3794125"/>
            <a:ext cx="8694737" cy="1241425"/>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82504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9154D-AF0C-05BC-B5FA-18638B7A1BD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3785C66F-F2AF-DBFF-00EE-0E2F746E8071}"/>
              </a:ext>
            </a:extLst>
          </p:cNvPr>
          <p:cNvSpPr>
            <a:spLocks noGrp="1"/>
          </p:cNvSpPr>
          <p:nvPr>
            <p:ph sz="half" idx="1"/>
          </p:nvPr>
        </p:nvSpPr>
        <p:spPr>
          <a:xfrm>
            <a:off x="693738"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38F2D9-25AB-1A88-0148-743A184E5C22}"/>
              </a:ext>
            </a:extLst>
          </p:cNvPr>
          <p:cNvSpPr>
            <a:spLocks noGrp="1"/>
          </p:cNvSpPr>
          <p:nvPr>
            <p:ph sz="half" idx="2"/>
          </p:nvPr>
        </p:nvSpPr>
        <p:spPr>
          <a:xfrm>
            <a:off x="5116513"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509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042F-8ED2-1459-740F-95121D3820D8}"/>
              </a:ext>
            </a:extLst>
          </p:cNvPr>
          <p:cNvSpPr>
            <a:spLocks noGrp="1"/>
          </p:cNvSpPr>
          <p:nvPr>
            <p:ph type="title"/>
          </p:nvPr>
        </p:nvSpPr>
        <p:spPr>
          <a:xfrm>
            <a:off x="693738" y="301625"/>
            <a:ext cx="8694737" cy="10969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04D0544-38F0-6392-FC19-623EE0340CC3}"/>
              </a:ext>
            </a:extLst>
          </p:cNvPr>
          <p:cNvSpPr>
            <a:spLocks noGrp="1"/>
          </p:cNvSpPr>
          <p:nvPr>
            <p:ph type="body" idx="1"/>
          </p:nvPr>
        </p:nvSpPr>
        <p:spPr>
          <a:xfrm>
            <a:off x="693738" y="1390650"/>
            <a:ext cx="426561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0DFEA4-D103-033B-121C-F38A362FA5D3}"/>
              </a:ext>
            </a:extLst>
          </p:cNvPr>
          <p:cNvSpPr>
            <a:spLocks noGrp="1"/>
          </p:cNvSpPr>
          <p:nvPr>
            <p:ph sz="half" idx="2"/>
          </p:nvPr>
        </p:nvSpPr>
        <p:spPr>
          <a:xfrm>
            <a:off x="693738" y="2071688"/>
            <a:ext cx="426561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066A58-0C24-F949-2A5D-16AC63013F37}"/>
              </a:ext>
            </a:extLst>
          </p:cNvPr>
          <p:cNvSpPr>
            <a:spLocks noGrp="1"/>
          </p:cNvSpPr>
          <p:nvPr>
            <p:ph type="body" sz="quarter" idx="3"/>
          </p:nvPr>
        </p:nvSpPr>
        <p:spPr>
          <a:xfrm>
            <a:off x="5103813" y="1390650"/>
            <a:ext cx="428466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1C9A82-322F-8E0D-01B2-FB4BDD834EF0}"/>
              </a:ext>
            </a:extLst>
          </p:cNvPr>
          <p:cNvSpPr>
            <a:spLocks noGrp="1"/>
          </p:cNvSpPr>
          <p:nvPr>
            <p:ph sz="quarter" idx="4"/>
          </p:nvPr>
        </p:nvSpPr>
        <p:spPr>
          <a:xfrm>
            <a:off x="5103813" y="2071688"/>
            <a:ext cx="428466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5889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EB14F-4293-94A4-78D5-582BF9419555}"/>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61343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858924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8CD83-6864-71F3-3723-450333880BD3}"/>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5688D9-49DF-D639-6C74-65649DBF0C5D}"/>
              </a:ext>
            </a:extLst>
          </p:cNvPr>
          <p:cNvSpPr>
            <a:spLocks noGrp="1"/>
          </p:cNvSpPr>
          <p:nvPr>
            <p:ph idx="1"/>
          </p:nvPr>
        </p:nvSpPr>
        <p:spPr>
          <a:xfrm>
            <a:off x="4286250" y="815975"/>
            <a:ext cx="5102225" cy="40306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A4B3E-3444-C91B-4B4C-50B61177110C}"/>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5126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4F8CD-22EF-C06A-8E1F-CED1985F455A}"/>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E364B8-D573-38D1-75E9-35A5DA7301A4}"/>
              </a:ext>
            </a:extLst>
          </p:cNvPr>
          <p:cNvSpPr>
            <a:spLocks noGrp="1"/>
          </p:cNvSpPr>
          <p:nvPr>
            <p:ph type="pic" idx="1"/>
          </p:nvPr>
        </p:nvSpPr>
        <p:spPr>
          <a:xfrm>
            <a:off x="4286250" y="815975"/>
            <a:ext cx="5102225" cy="40306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8CC363-55B5-77F8-0D10-78FB10A84A23}"/>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4566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www.britannica.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1" y="1441450"/>
            <a:ext cx="4833256" cy="2474524"/>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Kangaroo Island</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Australia</a:t>
            </a:r>
            <a:br>
              <a:rPr lang="en-US" sz="4800" b="1" dirty="0">
                <a:solidFill>
                  <a:srgbClr val="000000"/>
                </a:solidFill>
                <a:latin typeface="Times New Roman" panose="02020603050405020304" pitchFamily="18" charset="0"/>
                <a:cs typeface="Times New Roman" panose="02020603050405020304" pitchFamily="18" charset="0"/>
              </a:rPr>
            </a:br>
            <a:r>
              <a:rPr lang="en-US" sz="2800" b="1" dirty="0">
                <a:solidFill>
                  <a:srgbClr val="000000"/>
                </a:solidFill>
                <a:latin typeface="Times New Roman" panose="02020603050405020304" pitchFamily="18" charset="0"/>
                <a:cs typeface="Times New Roman" panose="02020603050405020304" pitchFamily="18" charset="0"/>
              </a:rPr>
              <a:t>Presented by</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Marc Silver</a:t>
            </a:r>
          </a:p>
        </p:txBody>
      </p:sp>
      <p:pic>
        <p:nvPicPr>
          <p:cNvPr id="4" name="Picture 3" descr="A flag with a red white and blue design&#10;&#10;Description automatically generated">
            <a:extLst>
              <a:ext uri="{FF2B5EF4-FFF2-40B4-BE49-F238E27FC236}">
                <a16:creationId xmlns:a16="http://schemas.microsoft.com/office/drawing/2014/main" id="{B0CDA21C-77A4-9A48-FF31-18A6AFC424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3257" y="1074118"/>
            <a:ext cx="5247368" cy="29447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1" y="0"/>
            <a:ext cx="5653481" cy="5670550"/>
          </a:xfrm>
          <a:prstGeom prst="rect">
            <a:avLst/>
          </a:prstGeom>
        </p:spPr>
        <p:txBody>
          <a:bodyPr vert="horz" lIns="91440" tIns="45720" rIns="91440" bIns="45720" rtlCol="0" anchor="ctr">
            <a:normAutofit/>
          </a:bodyPr>
          <a:lstStyle/>
          <a:p>
            <a:pPr lvl="0" algn="ctr" rtl="0" hangingPunct="1">
              <a:lnSpc>
                <a:spcPct val="90000"/>
              </a:lnSpc>
              <a:spcBef>
                <a:spcPct val="0"/>
              </a:spcBef>
            </a:pPr>
            <a:r>
              <a:rPr lang="en-US" sz="4400" b="1" kern="1200" dirty="0">
                <a:solidFill>
                  <a:schemeClr val="tx1"/>
                </a:solidFill>
                <a:latin typeface="Times New Roman" panose="02020603050405020304" pitchFamily="18" charset="0"/>
                <a:ea typeface="+mj-ea"/>
                <a:cs typeface="Times New Roman" panose="02020603050405020304" pitchFamily="18" charset="0"/>
              </a:rPr>
              <a:t>Map of Kangaroo Island</a:t>
            </a:r>
          </a:p>
        </p:txBody>
      </p:sp>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lvl="0" hangingPunct="1">
              <a:spcAft>
                <a:spcPts val="600"/>
              </a:spcAft>
            </a:pPr>
            <a:fld id="{2A6BFD85-4870-4D28-95E8-EB6D313F6BEA}" type="slidenum">
              <a:rPr lang="en-US" sz="800">
                <a:solidFill>
                  <a:schemeClr val="tx1">
                    <a:tint val="75000"/>
                  </a:schemeClr>
                </a:solidFill>
                <a:latin typeface="+mn-lt"/>
                <a:ea typeface="+mn-ea"/>
                <a:cs typeface="+mn-cs"/>
              </a:rPr>
              <a:pPr lvl="0" hangingPunct="1">
                <a:spcAft>
                  <a:spcPts val="600"/>
                </a:spcAft>
              </a:pPr>
              <a:t>10</a:t>
            </a:fld>
            <a:endParaRPr lang="en-US" sz="8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3746580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0" y="154868"/>
            <a:ext cx="4976813" cy="1200150"/>
          </a:xfrm>
          <a:prstGeom prst="rect">
            <a:avLst/>
          </a:prstGeom>
        </p:spPr>
        <p:txBody>
          <a:bodyPr vert="horz" lIns="91440" tIns="45720" rIns="91440" bIns="45720" rtlCol="0" anchor="ctr">
            <a:normAutofit fontScale="90000"/>
          </a:bodyPr>
          <a:lstStyle/>
          <a:p>
            <a:pPr algn="ctr" rtl="0" hangingPunct="1">
              <a:lnSpc>
                <a:spcPct val="90000"/>
              </a:lnSpc>
              <a:spcBef>
                <a:spcPct val="0"/>
              </a:spcBef>
            </a:pPr>
            <a:r>
              <a:rPr lang="en-US" sz="4400" b="1" dirty="0">
                <a:solidFill>
                  <a:schemeClr val="tx1"/>
                </a:solidFill>
                <a:latin typeface="+mj-lt"/>
                <a:ea typeface="+mj-ea"/>
                <a:cs typeface="+mj-cs"/>
              </a:rPr>
              <a:t>Kangaroo Island Buses</a:t>
            </a:r>
          </a:p>
        </p:txBody>
      </p:sp>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66E7A9FB-6E43-417A-BC0C-ECC01730E3CF}" type="slidenum">
              <a:rPr lang="en-US" sz="1200">
                <a:latin typeface="Calibri" panose="020F0502020204030204"/>
                <a:ea typeface="+mn-ea"/>
                <a:cs typeface="+mn-cs"/>
              </a:rPr>
              <a:pPr hangingPunct="1">
                <a:spcAft>
                  <a:spcPts val="600"/>
                </a:spcAft>
                <a:defRPr/>
              </a:pPr>
              <a:t>11</a:t>
            </a:fld>
            <a:endParaRPr lang="en-US" sz="1200">
              <a:latin typeface="Calibri" panose="020F0502020204030204"/>
              <a:ea typeface="+mn-ea"/>
              <a:cs typeface="+mn-cs"/>
            </a:endParaRPr>
          </a:p>
        </p:txBody>
      </p:sp>
      <p:sp>
        <p:nvSpPr>
          <p:cNvPr id="5" name="TextBox 4">
            <a:extLst>
              <a:ext uri="{FF2B5EF4-FFF2-40B4-BE49-F238E27FC236}">
                <a16:creationId xmlns:a16="http://schemas.microsoft.com/office/drawing/2014/main" id="{BCAB9381-DB64-8C62-6EF9-F597D778464B}"/>
              </a:ext>
            </a:extLst>
          </p:cNvPr>
          <p:cNvSpPr txBox="1"/>
          <p:nvPr/>
        </p:nvSpPr>
        <p:spPr>
          <a:xfrm>
            <a:off x="168223" y="1233529"/>
            <a:ext cx="4977192" cy="432430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200" dirty="0"/>
              <a:t>Kangaroo Island has one of the most comprehensive and user-friendly public transport Pay with cash in exact change.</a:t>
            </a:r>
          </a:p>
        </p:txBody>
      </p:sp>
      <p:pic>
        <p:nvPicPr>
          <p:cNvPr id="8" name="Picture 7" descr="A blue bus parked on the side of a road&#10;&#10;Description automatically generated">
            <a:extLst>
              <a:ext uri="{FF2B5EF4-FFF2-40B4-BE49-F238E27FC236}">
                <a16:creationId xmlns:a16="http://schemas.microsoft.com/office/drawing/2014/main" id="{820E71D6-238F-5F18-6A2F-5D7AD95571C3}"/>
              </a:ext>
            </a:extLst>
          </p:cNvPr>
          <p:cNvPicPr>
            <a:picLocks noChangeAspect="1"/>
          </p:cNvPicPr>
          <p:nvPr/>
        </p:nvPicPr>
        <p:blipFill rotWithShape="1">
          <a:blip r:embed="rId3">
            <a:extLst>
              <a:ext uri="{28A0092B-C50C-407E-A947-70E740481C1C}">
                <a14:useLocalDpi xmlns:a14="http://schemas.microsoft.com/office/drawing/2010/main" val="0"/>
              </a:ext>
            </a:extLst>
          </a:blip>
          <a:srcRect l="25929" r="28427" b="2"/>
          <a:stretch/>
        </p:blipFill>
        <p:spPr>
          <a:xfrm>
            <a:off x="5150457" y="10"/>
            <a:ext cx="4930168" cy="567054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9">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D515D-D470-365A-694F-95394ECA5B49}"/>
              </a:ext>
            </a:extLst>
          </p:cNvPr>
          <p:cNvSpPr txBox="1">
            <a:spLocks noGrp="1"/>
          </p:cNvSpPr>
          <p:nvPr>
            <p:ph type="title" idx="4294967295"/>
          </p:nvPr>
        </p:nvSpPr>
        <p:spPr>
          <a:xfrm>
            <a:off x="-1" y="174625"/>
            <a:ext cx="10080625" cy="569913"/>
          </a:xfrm>
          <a:prstGeom prst="rect">
            <a:avLst/>
          </a:prstGeom>
        </p:spPr>
        <p:txBody>
          <a:bodyPr vert="horz"/>
          <a:lstStyle/>
          <a:p>
            <a:pPr algn="ctr" rtl="0"/>
            <a:r>
              <a:rPr lang="en-US" sz="4000" b="1" dirty="0">
                <a:solidFill>
                  <a:schemeClr val="tx1"/>
                </a:solidFill>
                <a:latin typeface="+mj-lt"/>
                <a:ea typeface="+mj-ea"/>
                <a:cs typeface="+mj-cs"/>
              </a:rPr>
              <a:t>Kangaroo Island Taxis</a:t>
            </a:r>
            <a:endParaRPr lang="en-US" sz="4000" b="1" i="0" u="none" strike="noStrike" kern="1200" dirty="0">
              <a:ln>
                <a:noFill/>
              </a:ln>
              <a:solidFill>
                <a:schemeClr val="tx1"/>
              </a:solidFill>
              <a:latin typeface="Times New Roman" panose="02020603050405020304" pitchFamily="18" charset="0"/>
              <a:ea typeface="Lucida Sans Unicode" pitchFamily="2"/>
              <a:cs typeface="Times New Roman" panose="02020603050405020304" pitchFamily="18" charset="0"/>
            </a:endParaRPr>
          </a:p>
        </p:txBody>
      </p:sp>
      <p:sp>
        <p:nvSpPr>
          <p:cNvPr id="8" name="Rectangle 2">
            <a:extLst>
              <a:ext uri="{FF2B5EF4-FFF2-40B4-BE49-F238E27FC236}">
                <a16:creationId xmlns:a16="http://schemas.microsoft.com/office/drawing/2014/main" id="{C1D08D37-5197-C72C-70C8-936D36C4D65C}"/>
              </a:ext>
            </a:extLst>
          </p:cNvPr>
          <p:cNvSpPr>
            <a:spLocks noChangeArrowheads="1"/>
          </p:cNvSpPr>
          <p:nvPr/>
        </p:nvSpPr>
        <p:spPr bwMode="auto">
          <a:xfrm>
            <a:off x="5157483" y="1369483"/>
            <a:ext cx="4753459"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marL="342900" indent="-342900">
              <a:buFont typeface="Arial" panose="020B0604020202020204" pitchFamily="34" charset="0"/>
              <a:buChar char="•"/>
            </a:pPr>
            <a:r>
              <a:rPr lang="en-US" sz="2200" dirty="0"/>
              <a:t>Standard taxis provide a safe and reliable way to explore the city or for transport between the cruise port and various attractions.</a:t>
            </a:r>
          </a:p>
          <a:p>
            <a:pPr marL="342900" indent="-342900">
              <a:buFont typeface="Arial" panose="020B0604020202020204" pitchFamily="34" charset="0"/>
              <a:buChar char="•"/>
            </a:pPr>
            <a:r>
              <a:rPr lang="en-US" sz="2200" dirty="0"/>
              <a:t>Taxis are easily identified by the XXX designation on their license plates. </a:t>
            </a:r>
          </a:p>
          <a:p>
            <a:pPr marL="342900" indent="-342900">
              <a:buFont typeface="Arial" panose="020B0604020202020204" pitchFamily="34" charset="0"/>
              <a:buChar char="•"/>
            </a:pPr>
            <a:r>
              <a:rPr lang="en-US" sz="2200" dirty="0"/>
              <a:t>Like taxis in most locations the cost is significantly more expensive than other modes of transport.</a:t>
            </a:r>
          </a:p>
        </p:txBody>
      </p:sp>
      <p:pic>
        <p:nvPicPr>
          <p:cNvPr id="4" name="Picture 3" descr="A silver car with a light on top&#10;&#10;Description automatically generated">
            <a:extLst>
              <a:ext uri="{FF2B5EF4-FFF2-40B4-BE49-F238E27FC236}">
                <a16:creationId xmlns:a16="http://schemas.microsoft.com/office/drawing/2014/main" id="{D5ADA4C9-BE2B-0F11-8382-6B2F3F94CD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683" y="1295314"/>
            <a:ext cx="4987803" cy="332520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0">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4294967295"/>
          </p:nvPr>
        </p:nvSpPr>
        <p:spPr>
          <a:xfrm>
            <a:off x="7740650" y="5219700"/>
            <a:ext cx="2339975" cy="360363"/>
          </a:xfrm>
          <a:prstGeom prst="rect">
            <a:avLst/>
          </a:prstGeom>
        </p:spPr>
        <p:txBody>
          <a:bodyPr/>
          <a:lstStyle/>
          <a:p>
            <a:pPr lvl="0"/>
            <a:fld id="{06F87E9A-0C7A-408B-83BF-C200F674FBCC}" type="slidenum">
              <a:rPr/>
              <a:t>13</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0" y="266142"/>
            <a:ext cx="10080625" cy="1013130"/>
          </a:xfrm>
          <a:prstGeom prst="rect">
            <a:avLst/>
          </a:prstGeom>
        </p:spPr>
        <p:txBody>
          <a:bodyPr vert="horz"/>
          <a:lstStyle/>
          <a:p>
            <a:pPr algn="ctr"/>
            <a:r>
              <a:rPr lang="en-US" sz="4400" b="1" dirty="0">
                <a:solidFill>
                  <a:schemeClr val="tx1"/>
                </a:solidFill>
              </a:rPr>
              <a:t>Kangaroo Island Walking Tour</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7" name="TextBox 6">
            <a:extLst>
              <a:ext uri="{FF2B5EF4-FFF2-40B4-BE49-F238E27FC236}">
                <a16:creationId xmlns:a16="http://schemas.microsoft.com/office/drawing/2014/main" id="{A99F0288-1B4D-A51A-35D6-AA90A5FC1ECE}"/>
              </a:ext>
            </a:extLst>
          </p:cNvPr>
          <p:cNvSpPr txBox="1"/>
          <p:nvPr/>
        </p:nvSpPr>
        <p:spPr>
          <a:xfrm>
            <a:off x="193253" y="1143377"/>
            <a:ext cx="3280527" cy="4154984"/>
          </a:xfrm>
          <a:prstGeom prst="rect">
            <a:avLst/>
          </a:prstGeom>
          <a:noFill/>
        </p:spPr>
        <p:txBody>
          <a:bodyPr wrap="square">
            <a:spAutoFit/>
          </a:bodyPr>
          <a:lstStyle/>
          <a:p>
            <a:r>
              <a:rPr lang="en-US" sz="2400" dirty="0"/>
              <a:t>Take a Kangaroo Island walking tour of the interesting points and historic buildings in the capital city of Kangaroo Island. </a:t>
            </a:r>
          </a:p>
          <a:p>
            <a:endParaRPr lang="en-US" sz="2400" dirty="0"/>
          </a:p>
          <a:p>
            <a:endParaRPr lang="en-US" sz="2400" dirty="0"/>
          </a:p>
          <a:p>
            <a:endParaRPr lang="en-US" sz="2400" dirty="0"/>
          </a:p>
          <a:p>
            <a:r>
              <a:rPr lang="en-US" sz="2400" dirty="0"/>
              <a:t>Places You Will See in Kangaroo Island:</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F0A59FBE-21CE-06A1-01B6-0A12A001B860}"/>
              </a:ext>
            </a:extLst>
          </p:cNvPr>
          <p:cNvSpPr txBox="1"/>
          <p:nvPr/>
        </p:nvSpPr>
        <p:spPr>
          <a:xfrm>
            <a:off x="3337091" y="3629906"/>
            <a:ext cx="3704733" cy="1754326"/>
          </a:xfrm>
          <a:prstGeom prst="rect">
            <a:avLst/>
          </a:prstGeom>
          <a:noFill/>
        </p:spPr>
        <p:txBody>
          <a:bodyPr wrap="square">
            <a:spAutoFit/>
          </a:bodyPr>
          <a:lstStyle/>
          <a:p>
            <a:endParaRPr lang="en-US" sz="1800" dirty="0"/>
          </a:p>
          <a:p>
            <a:pPr>
              <a:buFont typeface="Arial" panose="020B0604020202020204" pitchFamily="34" charset="0"/>
              <a:buChar char="•"/>
            </a:pPr>
            <a:r>
              <a:rPr lang="en-US" sz="2400" dirty="0"/>
              <a:t>St. Mary's Church</a:t>
            </a:r>
          </a:p>
          <a:p>
            <a:pPr>
              <a:buFont typeface="Arial" panose="020B0604020202020204" pitchFamily="34" charset="0"/>
              <a:buChar char="•"/>
            </a:pPr>
            <a:r>
              <a:rPr lang="en-US" sz="2400" dirty="0"/>
              <a:t>The Jewish Synagogue</a:t>
            </a:r>
          </a:p>
          <a:p>
            <a:pPr>
              <a:buFont typeface="Arial" panose="020B0604020202020204" pitchFamily="34" charset="0"/>
              <a:buChar char="•"/>
            </a:pPr>
            <a:r>
              <a:rPr lang="en-US" sz="2400" dirty="0"/>
              <a:t>St. Michael's Cathedral</a:t>
            </a:r>
          </a:p>
          <a:p>
            <a:endParaRPr lang="en-US" sz="1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A0739724-36C6-ADA2-7673-266F68740FA7}"/>
              </a:ext>
            </a:extLst>
          </p:cNvPr>
          <p:cNvSpPr txBox="1"/>
          <p:nvPr/>
        </p:nvSpPr>
        <p:spPr>
          <a:xfrm>
            <a:off x="6890995" y="3916331"/>
            <a:ext cx="3054285" cy="1200329"/>
          </a:xfrm>
          <a:prstGeom prst="rect">
            <a:avLst/>
          </a:prstGeom>
          <a:noFill/>
        </p:spPr>
        <p:txBody>
          <a:bodyPr wrap="square">
            <a:spAutoFit/>
          </a:bodyPr>
          <a:lstStyle/>
          <a:p>
            <a:pPr>
              <a:buFont typeface="Arial" panose="020B0604020202020204" pitchFamily="34" charset="0"/>
              <a:buChar char="•"/>
            </a:pPr>
            <a:r>
              <a:rPr lang="en-US" sz="2400" dirty="0"/>
              <a:t>Queen's Park</a:t>
            </a:r>
          </a:p>
          <a:p>
            <a:pPr>
              <a:buFont typeface="Arial" panose="020B0604020202020204" pitchFamily="34" charset="0"/>
              <a:buChar char="•"/>
            </a:pPr>
            <a:r>
              <a:rPr lang="en-US" sz="2400" dirty="0"/>
              <a:t>Heroes Square</a:t>
            </a:r>
          </a:p>
          <a:p>
            <a:pPr>
              <a:buFont typeface="Arial" panose="020B0604020202020204" pitchFamily="34" charset="0"/>
              <a:buChar char="•"/>
            </a:pPr>
            <a:r>
              <a:rPr lang="en-US" sz="2400" dirty="0"/>
              <a:t>Parliament Buildings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7306B-320D-8EFA-FCD0-4DD3922C827C}"/>
              </a:ext>
            </a:extLst>
          </p:cNvPr>
          <p:cNvSpPr txBox="1"/>
          <p:nvPr/>
        </p:nvSpPr>
        <p:spPr>
          <a:xfrm>
            <a:off x="5057319" y="301905"/>
            <a:ext cx="4933348" cy="567340"/>
          </a:xfrm>
          <a:prstGeom prst="rect">
            <a:avLst/>
          </a:prstGeom>
        </p:spPr>
        <p:txBody>
          <a:bodyPr vert="horz" lIns="91440" tIns="45720" rIns="91440" bIns="45720" rtlCol="0" anchor="ctr">
            <a:normAutofit fontScale="92500" lnSpcReduction="20000"/>
          </a:bodyPr>
          <a:lstStyle/>
          <a:p>
            <a:pPr algn="ctr">
              <a:lnSpc>
                <a:spcPct val="90000"/>
              </a:lnSpc>
              <a:spcBef>
                <a:spcPct val="0"/>
              </a:spcBef>
              <a:spcAft>
                <a:spcPts val="600"/>
              </a:spcAft>
            </a:pPr>
            <a:r>
              <a:rPr lang="en-US" sz="4400" b="1" dirty="0">
                <a:latin typeface="+mj-lt"/>
                <a:ea typeface="+mj-ea"/>
                <a:cs typeface="+mj-cs"/>
              </a:rPr>
              <a:t>Church</a:t>
            </a:r>
          </a:p>
        </p:txBody>
      </p:sp>
      <p:sp>
        <p:nvSpPr>
          <p:cNvPr id="5" name="TextBox 4">
            <a:extLst>
              <a:ext uri="{FF2B5EF4-FFF2-40B4-BE49-F238E27FC236}">
                <a16:creationId xmlns:a16="http://schemas.microsoft.com/office/drawing/2014/main" id="{1AF5FB54-0725-AC46-7FCB-E9CDB56C3059}"/>
              </a:ext>
            </a:extLst>
          </p:cNvPr>
          <p:cNvSpPr txBox="1"/>
          <p:nvPr/>
        </p:nvSpPr>
        <p:spPr>
          <a:xfrm>
            <a:off x="5040312" y="985040"/>
            <a:ext cx="4950355" cy="468550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a:t>Church</a:t>
            </a:r>
          </a:p>
        </p:txBody>
      </p:sp>
    </p:spTree>
    <p:extLst>
      <p:ext uri="{BB962C8B-B14F-4D97-AF65-F5344CB8AC3E}">
        <p14:creationId xmlns:p14="http://schemas.microsoft.com/office/powerpoint/2010/main" val="2196885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5150457" cy="10078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The</a:t>
            </a:r>
          </a:p>
        </p:txBody>
      </p:sp>
      <p:sp>
        <p:nvSpPr>
          <p:cNvPr id="4" name="TextBox 3">
            <a:extLst>
              <a:ext uri="{FF2B5EF4-FFF2-40B4-BE49-F238E27FC236}">
                <a16:creationId xmlns:a16="http://schemas.microsoft.com/office/drawing/2014/main" id="{8FFDB5B2-111A-07DF-81E6-5575667F2D53}"/>
              </a:ext>
            </a:extLst>
          </p:cNvPr>
          <p:cNvSpPr txBox="1"/>
          <p:nvPr/>
        </p:nvSpPr>
        <p:spPr>
          <a:xfrm>
            <a:off x="214490" y="1174044"/>
            <a:ext cx="4930168" cy="4278489"/>
          </a:xfrm>
          <a:prstGeom prst="rect">
            <a:avLst/>
          </a:prstGeom>
        </p:spPr>
        <p:txBody>
          <a:bodyPr vert="horz" lIns="91440" tIns="45720" rIns="91440" bIns="45720" rtlCol="0">
            <a:normAutofit/>
          </a:bodyPr>
          <a:lstStyle/>
          <a:p>
            <a:pPr indent="-228600">
              <a:lnSpc>
                <a:spcPct val="110000"/>
              </a:lnSpc>
              <a:spcAft>
                <a:spcPts val="600"/>
              </a:spcAft>
              <a:buFont typeface="Arial" panose="020B0604020202020204" pitchFamily="34" charset="0"/>
              <a:buChar char="•"/>
            </a:pPr>
            <a:r>
              <a:rPr lang="en-US" sz="2200" b="1" dirty="0"/>
              <a:t>The tours are guided by a volunteer Docent from the community.</a:t>
            </a: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ADULTS: $12.50 USD / $25.00 BBD</a:t>
            </a:r>
            <a:endParaRPr kumimoji="0" lang="en-US" altLang="en-US" sz="2200" b="0" i="0" u="none" strike="noStrike" cap="none" normalizeH="0" baseline="0" dirty="0">
              <a:ln>
                <a:noFill/>
              </a:ln>
              <a:effectLst/>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CHILDREN 5 -12: $6.25 USD / $12.50 BBD</a:t>
            </a:r>
            <a:endParaRPr kumimoji="0" lang="en-US" altLang="en-US" sz="2200" b="0" i="0" u="none" strike="noStrike" cap="none" normalizeH="0" baseline="0" dirty="0">
              <a:ln>
                <a:noFill/>
              </a:ln>
              <a:effectLst/>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CHILDREN UNDER 5 - FREE</a:t>
            </a:r>
            <a:r>
              <a:rPr kumimoji="0" lang="en-US" altLang="en-US" sz="2200" b="0" i="0" u="none" strike="noStrike" cap="none" normalizeH="0" baseline="0" dirty="0">
                <a:ln>
                  <a:noFill/>
                </a:ln>
                <a:effectLst/>
              </a:rPr>
              <a:t> </a:t>
            </a:r>
          </a:p>
          <a:p>
            <a:pPr indent="-228600">
              <a:lnSpc>
                <a:spcPct val="90000"/>
              </a:lnSpc>
              <a:spcAft>
                <a:spcPts val="600"/>
              </a:spcAft>
              <a:buFont typeface="Arial" panose="020B0604020202020204" pitchFamily="34" charset="0"/>
              <a:buChar char="•"/>
            </a:pPr>
            <a:endParaRPr lang="en-US" sz="1500" b="1" dirty="0"/>
          </a:p>
          <a:p>
            <a:pPr indent="-228600">
              <a:lnSpc>
                <a:spcPct val="90000"/>
              </a:lnSpc>
              <a:spcAft>
                <a:spcPts val="600"/>
              </a:spcAft>
              <a:buFont typeface="Arial" panose="020B0604020202020204" pitchFamily="34" charset="0"/>
              <a:buChar char="•"/>
            </a:pP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5040292" y="112712"/>
            <a:ext cx="5040313" cy="1142118"/>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b="1" dirty="0">
                <a:solidFill>
                  <a:schemeClr val="tx1"/>
                </a:solidFill>
                <a:latin typeface="+mj-lt"/>
                <a:ea typeface="+mj-ea"/>
                <a:cs typeface="+mj-cs"/>
              </a:rPr>
              <a:t>St. Cathedral</a:t>
            </a:r>
          </a:p>
        </p:txBody>
      </p:sp>
      <p:sp>
        <p:nvSpPr>
          <p:cNvPr id="6" name="TextBox 5">
            <a:extLst>
              <a:ext uri="{FF2B5EF4-FFF2-40B4-BE49-F238E27FC236}">
                <a16:creationId xmlns:a16="http://schemas.microsoft.com/office/drawing/2014/main" id="{48767DE4-A04E-315D-87FC-D30A1881346D}"/>
              </a:ext>
            </a:extLst>
          </p:cNvPr>
          <p:cNvSpPr txBox="1"/>
          <p:nvPr/>
        </p:nvSpPr>
        <p:spPr>
          <a:xfrm>
            <a:off x="5159022" y="1016000"/>
            <a:ext cx="4831645" cy="4143621"/>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200" dirty="0"/>
              <a:t>XXX</a:t>
            </a:r>
          </a:p>
        </p:txBody>
      </p:sp>
    </p:spTree>
    <p:extLst>
      <p:ext uri="{BB962C8B-B14F-4D97-AF65-F5344CB8AC3E}">
        <p14:creationId xmlns:p14="http://schemas.microsoft.com/office/powerpoint/2010/main" val="923250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5150457" cy="9062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Queen's Park</a:t>
            </a:r>
          </a:p>
        </p:txBody>
      </p:sp>
      <p:sp>
        <p:nvSpPr>
          <p:cNvPr id="4" name="TextBox 3">
            <a:extLst>
              <a:ext uri="{FF2B5EF4-FFF2-40B4-BE49-F238E27FC236}">
                <a16:creationId xmlns:a16="http://schemas.microsoft.com/office/drawing/2014/main" id="{9FECAC60-4F09-72CB-C543-038866BAADFF}"/>
              </a:ext>
            </a:extLst>
          </p:cNvPr>
          <p:cNvSpPr txBox="1"/>
          <p:nvPr/>
        </p:nvSpPr>
        <p:spPr>
          <a:xfrm>
            <a:off x="146756" y="1207912"/>
            <a:ext cx="5003701" cy="4161012"/>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200" dirty="0"/>
              <a:t>Queen's Park is located in the capital city of Kangaroo Island. This historic site dates back to the 1780's when it was purchased by the British Government as the residence of the commanding General of the British troops in the West Indies. </a:t>
            </a:r>
          </a:p>
          <a:p>
            <a:pPr indent="-228600">
              <a:lnSpc>
                <a:spcPct val="90000"/>
              </a:lnSpc>
              <a:spcAft>
                <a:spcPts val="600"/>
              </a:spcAft>
              <a:buFont typeface="Arial" panose="020B0604020202020204" pitchFamily="34" charset="0"/>
              <a:buChar char="•"/>
            </a:pPr>
            <a:r>
              <a:rPr lang="en-US" sz="2200" dirty="0"/>
              <a:t>Today the area is a designated park, and it is lovely to stop by if you are visiting Kangaroo Island. The park is run by the National Conservation Commission and includes washroom facilities and a children's play park. </a:t>
            </a:r>
          </a:p>
        </p:txBody>
      </p:sp>
    </p:spTree>
    <p:extLst>
      <p:ext uri="{BB962C8B-B14F-4D97-AF65-F5344CB8AC3E}">
        <p14:creationId xmlns:p14="http://schemas.microsoft.com/office/powerpoint/2010/main" val="3527894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255058"/>
            <a:ext cx="5033963" cy="673100"/>
          </a:xfrm>
          <a:prstGeom prst="rect">
            <a:avLst/>
          </a:prstGeom>
        </p:spPr>
        <p:txBody>
          <a:bodyPr vert="horz" lIns="91440" tIns="45720" rIns="91440" bIns="45720" rtlCol="0" anchor="ctr">
            <a:noAutofit/>
          </a:bodyPr>
          <a:lstStyle/>
          <a:p>
            <a:pPr algn="ctr" rtl="0" hangingPunct="1">
              <a:lnSpc>
                <a:spcPct val="90000"/>
              </a:lnSpc>
              <a:spcBef>
                <a:spcPct val="0"/>
              </a:spcBef>
            </a:pPr>
            <a:r>
              <a:rPr lang="en-US" sz="4400" b="1" dirty="0">
                <a:solidFill>
                  <a:schemeClr val="tx1"/>
                </a:solidFill>
                <a:latin typeface="+mj-lt"/>
                <a:ea typeface="+mj-ea"/>
                <a:cs typeface="+mj-cs"/>
              </a:rPr>
              <a:t>Heroes Square</a:t>
            </a:r>
          </a:p>
        </p:txBody>
      </p:sp>
      <p:sp>
        <p:nvSpPr>
          <p:cNvPr id="6" name="TextBox 5">
            <a:extLst>
              <a:ext uri="{FF2B5EF4-FFF2-40B4-BE49-F238E27FC236}">
                <a16:creationId xmlns:a16="http://schemas.microsoft.com/office/drawing/2014/main" id="{7FBAD773-77E8-D955-9211-F538C7F67BBE}"/>
              </a:ext>
            </a:extLst>
          </p:cNvPr>
          <p:cNvSpPr txBox="1"/>
          <p:nvPr/>
        </p:nvSpPr>
        <p:spPr>
          <a:xfrm>
            <a:off x="184059" y="1046813"/>
            <a:ext cx="4665843" cy="4360212"/>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dirty="0"/>
              <a:t>Kangaroo Island, known for its stunning beaches and vibrant culture, holds a significant historical landmark known as National Heroes Square otherwise known as Kangaroo Island National Monument. This iconic monument stands as a testament to the nation’s rich heritage and pays tribute to the remarkable individuals who have shaped its history.</a:t>
            </a:r>
          </a:p>
          <a:p>
            <a:pPr indent="-228600">
              <a:lnSpc>
                <a:spcPct val="90000"/>
              </a:lnSpc>
              <a:spcAft>
                <a:spcPts val="600"/>
              </a:spcAft>
              <a:buFont typeface="Arial" panose="020B0604020202020204" pitchFamily="34" charset="0"/>
              <a:buChar char="•"/>
            </a:pPr>
            <a:r>
              <a:rPr lang="en-US" sz="2000" dirty="0"/>
              <a:t>National Heroes Square holds immense cultural and historical significance for the people of Kangaroo Island. It serves as a reminder of the nation’s resilience and the struggles endured by its heroes. </a:t>
            </a:r>
          </a:p>
        </p:txBody>
      </p:sp>
    </p:spTree>
    <p:extLst>
      <p:ext uri="{BB962C8B-B14F-4D97-AF65-F5344CB8AC3E}">
        <p14:creationId xmlns:p14="http://schemas.microsoft.com/office/powerpoint/2010/main" val="1397595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41288"/>
            <a:ext cx="5670550" cy="931862"/>
          </a:xfrm>
          <a:prstGeom prst="rect">
            <a:avLst/>
          </a:prstGeom>
        </p:spPr>
        <p:txBody>
          <a:bodyPr vert="horz" lIns="91440" tIns="45720" rIns="91440" bIns="45720" rtlCol="0" anchor="ctr">
            <a:noAutofit/>
          </a:bodyPr>
          <a:lstStyle/>
          <a:p>
            <a:pPr rtl="0" hangingPunct="1">
              <a:lnSpc>
                <a:spcPct val="90000"/>
              </a:lnSpc>
              <a:spcBef>
                <a:spcPct val="0"/>
              </a:spcBef>
            </a:pPr>
            <a:r>
              <a:rPr lang="en-US" sz="3600" b="1" dirty="0">
                <a:solidFill>
                  <a:schemeClr val="tx1"/>
                </a:solidFill>
                <a:latin typeface="+mj-lt"/>
                <a:ea typeface="+mj-ea"/>
                <a:cs typeface="+mj-cs"/>
              </a:rPr>
              <a:t>Andromeda Botanic Gardens</a:t>
            </a:r>
          </a:p>
        </p:txBody>
      </p:sp>
      <p:sp>
        <p:nvSpPr>
          <p:cNvPr id="6" name="TextBox 5">
            <a:extLst>
              <a:ext uri="{FF2B5EF4-FFF2-40B4-BE49-F238E27FC236}">
                <a16:creationId xmlns:a16="http://schemas.microsoft.com/office/drawing/2014/main" id="{0F539378-BC21-9694-A290-E3F3D0B496C6}"/>
              </a:ext>
            </a:extLst>
          </p:cNvPr>
          <p:cNvSpPr txBox="1"/>
          <p:nvPr/>
        </p:nvSpPr>
        <p:spPr>
          <a:xfrm>
            <a:off x="191911" y="857957"/>
            <a:ext cx="5350933" cy="4301664"/>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dirty="0"/>
              <a:t>The Oldest and the Largest Garden in Kangaroo Island this 8 acres of cultivated gardens with over 500 plant</a:t>
            </a:r>
          </a:p>
        </p:txBody>
      </p:sp>
    </p:spTree>
    <p:extLst>
      <p:ext uri="{BB962C8B-B14F-4D97-AF65-F5344CB8AC3E}">
        <p14:creationId xmlns:p14="http://schemas.microsoft.com/office/powerpoint/2010/main" val="393187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260475" y="49910"/>
            <a:ext cx="7559675" cy="941707"/>
          </a:xfrm>
        </p:spPr>
        <p:txBody>
          <a:bodyP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286327" y="991618"/>
            <a:ext cx="9589192" cy="4540392"/>
          </a:xfrm>
        </p:spPr>
        <p:txBody>
          <a:bodyPr/>
          <a:lstStyle/>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My Port Philosophy</a:t>
            </a:r>
            <a:endParaRPr lang="en-US" altLang="en-US"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About Kangaroo Island</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Area Map of Kangaroo Island</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Map of Kangaroo Island</a:t>
            </a:r>
          </a:p>
          <a:p>
            <a:pPr algn="l">
              <a:buFont typeface="Wingdings" panose="05000000000000000000" pitchFamily="2" charset="2"/>
              <a:buChar char=""/>
            </a:pPr>
            <a:r>
              <a:rPr lang="en-US" b="1" dirty="0">
                <a:solidFill>
                  <a:schemeClr val="tx1"/>
                </a:solidFill>
                <a:latin typeface="Times New Roman" panose="02020603050405020304" pitchFamily="18" charset="0"/>
                <a:cs typeface="Times New Roman" panose="02020603050405020304" pitchFamily="18" charset="0"/>
              </a:rPr>
              <a:t>Kangaroo Island Transportation </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Places to see or at least consider</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 few restaurant recommendations</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489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5"/>
            <a:ext cx="5524500" cy="939800"/>
          </a:xfrm>
          <a:prstGeom prst="rect">
            <a:avLst/>
          </a:prstGeom>
        </p:spPr>
        <p:txBody>
          <a:bodyPr vert="horz" lIns="91440" tIns="45720" rIns="91440" bIns="45720" rtlCol="0" anchor="ctr">
            <a:normAutofit fontScale="90000"/>
          </a:bodyPr>
          <a:lstStyle/>
          <a:p>
            <a:pPr rtl="0" hangingPunct="1">
              <a:lnSpc>
                <a:spcPct val="90000"/>
              </a:lnSpc>
              <a:spcBef>
                <a:spcPct val="0"/>
              </a:spcBef>
            </a:pPr>
            <a:r>
              <a:rPr lang="en-US" sz="4000" b="1" dirty="0">
                <a:solidFill>
                  <a:schemeClr val="tx1"/>
                </a:solidFill>
                <a:latin typeface="+mj-lt"/>
                <a:ea typeface="+mj-ea"/>
                <a:cs typeface="+mj-cs"/>
              </a:rPr>
              <a:t>Kangaroo Island Wildlife Reserve</a:t>
            </a:r>
          </a:p>
        </p:txBody>
      </p:sp>
      <p:sp>
        <p:nvSpPr>
          <p:cNvPr id="4" name="TextBox 3">
            <a:extLst>
              <a:ext uri="{FF2B5EF4-FFF2-40B4-BE49-F238E27FC236}">
                <a16:creationId xmlns:a16="http://schemas.microsoft.com/office/drawing/2014/main" id="{DBFE43F3-A620-1C8B-9DA8-A836C3CD8EBE}"/>
              </a:ext>
            </a:extLst>
          </p:cNvPr>
          <p:cNvSpPr txBox="1"/>
          <p:nvPr/>
        </p:nvSpPr>
        <p:spPr>
          <a:xfrm>
            <a:off x="214490" y="1095022"/>
            <a:ext cx="5023554" cy="4273623"/>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a:t>Kangaroo Island Wildlife Reserve is a walk-through zoo opposite Farley Hill, with short paths that meander through a mahogany forest</a:t>
            </a:r>
          </a:p>
        </p:txBody>
      </p:sp>
      <p:sp>
        <p:nvSpPr>
          <p:cNvPr id="9" name="TextBox 8">
            <a:extLst>
              <a:ext uri="{FF2B5EF4-FFF2-40B4-BE49-F238E27FC236}">
                <a16:creationId xmlns:a16="http://schemas.microsoft.com/office/drawing/2014/main" id="{0F037B2C-866C-AD71-F8DF-403B7A1ACB2B}"/>
              </a:ext>
            </a:extLst>
          </p:cNvPr>
          <p:cNvSpPr txBox="1"/>
          <p:nvPr/>
        </p:nvSpPr>
        <p:spPr>
          <a:xfrm>
            <a:off x="469439" y="4886427"/>
            <a:ext cx="5113866" cy="369332"/>
          </a:xfrm>
          <a:prstGeom prst="rect">
            <a:avLst/>
          </a:prstGeom>
          <a:noFill/>
        </p:spPr>
        <p:txBody>
          <a:bodyPr wrap="square">
            <a:spAutoFit/>
          </a:bodyPr>
          <a:lstStyle/>
          <a:p>
            <a:r>
              <a:rPr lang="en-US" b="1" dirty="0"/>
              <a:t>Admission Fee:</a:t>
            </a:r>
            <a:r>
              <a:rPr lang="en-US" dirty="0"/>
              <a:t> Adults US$15, Children US$7.50 </a:t>
            </a:r>
          </a:p>
        </p:txBody>
      </p:sp>
    </p:spTree>
    <p:extLst>
      <p:ext uri="{BB962C8B-B14F-4D97-AF65-F5344CB8AC3E}">
        <p14:creationId xmlns:p14="http://schemas.microsoft.com/office/powerpoint/2010/main" val="30380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rtl="0" hangingPunct="1">
              <a:lnSpc>
                <a:spcPct val="90000"/>
              </a:lnSpc>
              <a:spcBef>
                <a:spcPct val="0"/>
              </a:spcBef>
            </a:pPr>
            <a:r>
              <a:rPr lang="en-US" sz="4400" b="1" dirty="0">
                <a:solidFill>
                  <a:schemeClr val="tx1"/>
                </a:solidFill>
                <a:latin typeface="+mj-lt"/>
                <a:ea typeface="+mj-ea"/>
                <a:cs typeface="+mj-cs"/>
              </a:rPr>
              <a:t>Park</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21</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293077" y="1580521"/>
            <a:ext cx="5931877" cy="4097131"/>
          </a:xfrm>
          <a:prstGeom prst="rect">
            <a:avLst/>
          </a:prstGeom>
        </p:spPr>
        <p:txBody>
          <a:bodyPr vert="horz" lIns="91440" tIns="45720" rIns="91440" bIns="45720" rtlCol="0" anchor="t">
            <a:noAutofit/>
          </a:bodyPr>
          <a:lstStyle/>
          <a:p>
            <a:pPr marL="285750" indent="-228600">
              <a:lnSpc>
                <a:spcPct val="90000"/>
              </a:lnSpc>
              <a:spcAft>
                <a:spcPts val="600"/>
              </a:spcAft>
              <a:buFont typeface="Arial" panose="020B0604020202020204" pitchFamily="34" charset="0"/>
              <a:buChar char="•"/>
            </a:pPr>
            <a:r>
              <a:rPr lang="en-US" sz="2200" dirty="0"/>
              <a:t>Farley Hill National Park is located in the parish of St. Andrew, on the east coast of Kangaroo Island. The park is a forest of Mahogany Trees, which sits high up on a hill mission, but if you walk up from the public bus, it's free.</a:t>
            </a:r>
          </a:p>
        </p:txBody>
      </p:sp>
    </p:spTree>
    <p:extLst>
      <p:ext uri="{BB962C8B-B14F-4D97-AF65-F5344CB8AC3E}">
        <p14:creationId xmlns:p14="http://schemas.microsoft.com/office/powerpoint/2010/main" val="2198237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1" y="132085"/>
            <a:ext cx="10080625" cy="830997"/>
          </a:xfrm>
          <a:prstGeom prst="rect">
            <a:avLst/>
          </a:prstGeom>
          <a:noFill/>
        </p:spPr>
        <p:txBody>
          <a:bodyPr wrap="square">
            <a:spAutoFit/>
          </a:bodyPr>
          <a:lstStyle/>
          <a:p>
            <a:pPr algn="ctr">
              <a:buClrTx/>
              <a:buFontTx/>
              <a:buNone/>
            </a:pPr>
            <a:r>
              <a:rPr lang="en-US" altLang="en-US" sz="4800" b="1" dirty="0">
                <a:latin typeface="Times New Roman" panose="02020603050405020304" pitchFamily="18" charset="0"/>
                <a:cs typeface="Times New Roman" panose="02020603050405020304" pitchFamily="18" charset="0"/>
              </a:rPr>
              <a:t>Restaurants in Kangaroo Island</a:t>
            </a:r>
          </a:p>
        </p:txBody>
      </p:sp>
      <p:sp>
        <p:nvSpPr>
          <p:cNvPr id="5" name="TextBox 4">
            <a:extLst>
              <a:ext uri="{FF2B5EF4-FFF2-40B4-BE49-F238E27FC236}">
                <a16:creationId xmlns:a16="http://schemas.microsoft.com/office/drawing/2014/main" id="{A1623D5B-EABF-0232-D585-C0172154D290}"/>
              </a:ext>
            </a:extLst>
          </p:cNvPr>
          <p:cNvSpPr txBox="1"/>
          <p:nvPr/>
        </p:nvSpPr>
        <p:spPr>
          <a:xfrm>
            <a:off x="237066" y="1061912"/>
            <a:ext cx="9854043" cy="3354765"/>
          </a:xfrm>
          <a:prstGeom prst="rect">
            <a:avLst/>
          </a:prstGeom>
          <a:noFill/>
        </p:spPr>
        <p:txBody>
          <a:bodyPr wrap="square">
            <a:spAutoFit/>
          </a:bodyPr>
          <a:lstStyle/>
          <a:p>
            <a:pPr>
              <a:buClrTx/>
              <a:buFontTx/>
              <a:buNone/>
            </a:pPr>
            <a:r>
              <a:rPr lang="en-US" altLang="en-US" sz="2400" dirty="0">
                <a:latin typeface="+mj-lt"/>
                <a:cs typeface="Times New Roman" panose="02020603050405020304" pitchFamily="18" charset="0"/>
              </a:rPr>
              <a:t>There are a lot of excellent restaurants in </a:t>
            </a:r>
            <a:r>
              <a:rPr lang="en-US" sz="2400" b="1" dirty="0">
                <a:solidFill>
                  <a:srgbClr val="000000"/>
                </a:solidFill>
                <a:latin typeface="Times New Roman" panose="02020603050405020304" pitchFamily="18" charset="0"/>
                <a:cs typeface="Times New Roman" panose="02020603050405020304" pitchFamily="18" charset="0"/>
              </a:rPr>
              <a:t>Kangaroo Island</a:t>
            </a:r>
            <a:r>
              <a:rPr lang="en-US" altLang="en-US" sz="2400" dirty="0">
                <a:latin typeface="+mj-lt"/>
                <a:cs typeface="Times New Roman" panose="02020603050405020304" pitchFamily="18" charset="0"/>
              </a:rPr>
              <a:t>. Here are some recommendations: </a:t>
            </a:r>
            <a:br>
              <a:rPr lang="en-US" altLang="en-US" sz="2400" dirty="0">
                <a:latin typeface="+mj-lt"/>
                <a:cs typeface="Times New Roman" panose="02020603050405020304" pitchFamily="18" charset="0"/>
              </a:rPr>
            </a:br>
            <a:endParaRPr lang="en-US" sz="2400" dirty="0"/>
          </a:p>
          <a:p>
            <a:endParaRPr lang="en-US" sz="2400" b="1" dirty="0"/>
          </a:p>
          <a:p>
            <a:pPr>
              <a:buClrTx/>
              <a:buFontTx/>
              <a:buNone/>
            </a:pPr>
            <a:endParaRPr lang="en-US" altLang="en-US" sz="2400" dirty="0">
              <a:latin typeface="Times New Roman" panose="02020603050405020304" pitchFamily="18" charset="0"/>
              <a:cs typeface="Times New Roman" panose="02020603050405020304" pitchFamily="18" charset="0"/>
            </a:endParaRPr>
          </a:p>
          <a:p>
            <a:endParaRPr lang="en-US" sz="2000" b="1" dirty="0"/>
          </a:p>
          <a:p>
            <a:endParaRPr lang="en-US" dirty="0">
              <a:latin typeface="Times New Roman" panose="02020603050405020304" pitchFamily="18" charset="0"/>
              <a:cs typeface="Times New Roman" panose="02020603050405020304" pitchFamily="18" charset="0"/>
            </a:endParaRPr>
          </a:p>
          <a:p>
            <a:endParaRPr lang="en-US" dirty="0"/>
          </a:p>
          <a:p>
            <a:endParaRPr lang="en-US" dirty="0"/>
          </a:p>
          <a:p>
            <a:pPr>
              <a:buClrTx/>
              <a:buFontTx/>
              <a:buNone/>
            </a:pPr>
            <a:endParaRPr lang="en-US" altLang="en-US" dirty="0"/>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783441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page16">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4294967295"/>
          </p:nvPr>
        </p:nvSpPr>
        <p:spPr>
          <a:xfrm>
            <a:off x="0" y="5219700"/>
            <a:ext cx="2339975" cy="360363"/>
          </a:xfrm>
          <a:prstGeom prst="rect">
            <a:avLst/>
          </a:prstGeom>
        </p:spPr>
        <p:txBody>
          <a:bodyPr/>
          <a:lstStyle/>
          <a:p>
            <a:pPr lvl="0"/>
            <a:fld id="{641B0343-2E76-4D1F-9B73-45E83B39D474}" type="datetimeFigureOut">
              <a:rPr lang="en-US"/>
              <a:t>8/13/2024</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4294967295"/>
          </p:nvPr>
        </p:nvSpPr>
        <p:spPr>
          <a:xfrm>
            <a:off x="7740650" y="5219700"/>
            <a:ext cx="2339975" cy="360363"/>
          </a:xfrm>
          <a:prstGeom prst="rect">
            <a:avLst/>
          </a:prstGeom>
        </p:spPr>
        <p:txBody>
          <a:bodyPr/>
          <a:lstStyle/>
          <a:p>
            <a:pPr lvl="0"/>
            <a:fld id="{6B71CB05-FB6A-43F8-9B74-2C507858005B}" type="slidenum">
              <a:rPr/>
              <a:t>23</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179388"/>
            <a:ext cx="10080625" cy="746301"/>
          </a:xfrm>
          <a:prstGeom prst="rect">
            <a:avLst/>
          </a:prstGeom>
        </p:spPr>
        <p:txBody>
          <a:bodyPr vert="horz"/>
          <a:lstStyle/>
          <a:p>
            <a:pPr lvl="0" algn="ctr" rtl="0"/>
            <a:r>
              <a:rPr lang="en-US" b="1" dirty="0">
                <a:solidFill>
                  <a:srgbClr val="000000"/>
                </a:solidFill>
                <a:latin typeface="Times New Roman" panose="02020603050405020304" pitchFamily="18" charset="0"/>
                <a:cs typeface="Times New Roman" panose="02020603050405020304" pitchFamily="18" charset="0"/>
              </a:rPr>
              <a:t>Conclusion</a:t>
            </a:r>
          </a:p>
        </p:txBody>
      </p:sp>
      <p:sp>
        <p:nvSpPr>
          <p:cNvPr id="3" name="Text Placeholder 2">
            <a:extLst>
              <a:ext uri="{FF2B5EF4-FFF2-40B4-BE49-F238E27FC236}">
                <a16:creationId xmlns:a16="http://schemas.microsoft.com/office/drawing/2014/main" id="{F411C8BD-FEE5-A029-D575-CE83D8B52C3C}"/>
              </a:ext>
            </a:extLst>
          </p:cNvPr>
          <p:cNvSpPr txBox="1">
            <a:spLocks noGrp="1"/>
          </p:cNvSpPr>
          <p:nvPr>
            <p:ph type="body" idx="4294967295"/>
          </p:nvPr>
        </p:nvSpPr>
        <p:spPr>
          <a:xfrm>
            <a:off x="846489" y="1271411"/>
            <a:ext cx="8387644" cy="2105025"/>
          </a:xfrm>
          <a:prstGeom prst="rect">
            <a:avLst/>
          </a:prstGeom>
        </p:spPr>
        <p:txBody>
          <a:bodyPr vert="horz"/>
          <a:lstStyle/>
          <a:p>
            <a:pPr lvl="0" rtl="0"/>
            <a:r>
              <a:rPr lang="en-US" sz="2800" dirty="0">
                <a:solidFill>
                  <a:srgbClr val="000000"/>
                </a:solidFill>
                <a:latin typeface="Times New Roman" panose="02020603050405020304" pitchFamily="18" charset="0"/>
                <a:cs typeface="Times New Roman" panose="02020603050405020304" pitchFamily="18" charset="0"/>
              </a:rPr>
              <a:t>Kangaroo Island is a beautiful City with a rich history and numerous attractions. Regardless of what you're looking for, Kangaroo Island has something for everyone.</a:t>
            </a:r>
          </a:p>
          <a:p>
            <a:pPr lvl="0" rtl="0">
              <a:lnSpc>
                <a:spcPct val="115000"/>
              </a:lnSpc>
              <a:spcBef>
                <a:spcPts val="0"/>
              </a:spcBef>
              <a:spcAft>
                <a:spcPts val="1236"/>
              </a:spcAft>
            </a:pPr>
            <a:r>
              <a:rPr lang="en-US" sz="2800" dirty="0">
                <a:solidFill>
                  <a:srgbClr val="000000"/>
                </a:solidFill>
                <a:latin typeface="Times New Roman" panose="02020603050405020304" pitchFamily="18" charset="0"/>
                <a:cs typeface="Times New Roman" panose="02020603050405020304" pitchFamily="18" charset="0"/>
              </a:rPr>
              <a:t>I hope this presentation will help when we visit Kangaroo Island!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page17">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1" y="503237"/>
            <a:ext cx="10080625" cy="1241425"/>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10080624"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to </a:t>
            </a:r>
            <a:r>
              <a:rPr lang="en-US" sz="2400" b="1" dirty="0">
                <a:solidFill>
                  <a:srgbClr val="000000"/>
                </a:solidFill>
                <a:latin typeface="Times New Roman" panose="02020603050405020304" pitchFamily="18" charset="0"/>
                <a:cs typeface="Times New Roman" panose="02020603050405020304" pitchFamily="18" charset="0"/>
              </a:rPr>
              <a:t>Kangaroo Island</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p:txBody>
          <a:bodyPr anchor="ctr"/>
          <a:lstStyle/>
          <a:p>
            <a:r>
              <a:rPr lang="en-US" b="1" dirty="0">
                <a:latin typeface="Times New Roman" panose="02020603050405020304" pitchFamily="18" charset="0"/>
                <a:cs typeface="Times New Roman" panose="02020603050405020304" pitchFamily="18" charset="0"/>
              </a:rPr>
              <a:t>Acknowledgement</a:t>
            </a: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940663" y="2391318"/>
            <a:ext cx="8430802" cy="3279133"/>
          </a:xfrm>
        </p:spPr>
        <p:txBody>
          <a:bodyPr>
            <a:normAutofit/>
          </a:bodyPr>
          <a:lstStyle/>
          <a:p>
            <a:r>
              <a:rPr lang="en-US" dirty="0">
                <a:latin typeface="Times New Roman" panose="02020603050405020304" pitchFamily="18" charset="0"/>
                <a:cs typeface="Times New Roman" panose="02020603050405020304" pitchFamily="18" charset="0"/>
              </a:rPr>
              <a:t>My seminars are the result of many years of travel experience combined with many hours of research over the internet.</a:t>
            </a:r>
          </a:p>
          <a:p>
            <a:r>
              <a:rPr lang="en-US" dirty="0">
                <a:latin typeface="Times New Roman" panose="02020603050405020304" pitchFamily="18" charset="0"/>
                <a:cs typeface="Times New Roman" panose="02020603050405020304" pitchFamily="18" charset="0"/>
              </a:rPr>
              <a:t>I would like to acknowledge the many source I have accessed.</a:t>
            </a:r>
          </a:p>
          <a:p>
            <a:r>
              <a:rPr lang="en-US" dirty="0">
                <a:latin typeface="Times New Roman" panose="02020603050405020304" pitchFamily="18" charset="0"/>
                <a:cs typeface="Times New Roman" panose="02020603050405020304" pitchFamily="18" charset="0"/>
              </a:rPr>
              <a:t>These include: </a:t>
            </a:r>
            <a:r>
              <a:rPr lang="en-US" b="0" i="0" dirty="0">
                <a:solidFill>
                  <a:srgbClr val="202122"/>
                </a:solidFill>
                <a:effectLst/>
                <a:latin typeface="Times New Roman" panose="02020603050405020304" pitchFamily="18" charset="0"/>
                <a:cs typeface="Times New Roman" panose="02020603050405020304" pitchFamily="18" charset="0"/>
              </a:rPr>
              <a:t>Wikipedia.com, B</a:t>
            </a:r>
            <a:r>
              <a:rPr lang="en-US" altLang="en-US" sz="1984" dirty="0">
                <a:solidFill>
                  <a:srgbClr val="202124"/>
                </a:solidFill>
                <a:latin typeface="Times New Roman" panose="02020603050405020304" pitchFamily="18" charset="0"/>
                <a:cs typeface="Times New Roman" panose="02020603050405020304" pitchFamily="18" charset="0"/>
              </a:rPr>
              <a:t>ritannica.com, and the </a:t>
            </a:r>
            <a:br>
              <a:rPr lang="en-US" altLang="en-US" sz="1984" dirty="0">
                <a:solidFill>
                  <a:srgbClr val="202124"/>
                </a:solidFill>
                <a:latin typeface="Times New Roman" panose="02020603050405020304" pitchFamily="18" charset="0"/>
                <a:cs typeface="Times New Roman" panose="02020603050405020304" pitchFamily="18" charset="0"/>
              </a:rPr>
            </a:br>
            <a:r>
              <a:rPr lang="en-US" altLang="en-US" sz="1984" dirty="0">
                <a:solidFill>
                  <a:srgbClr val="202124"/>
                </a:solidFill>
                <a:latin typeface="Times New Roman" panose="02020603050405020304" pitchFamily="18" charset="0"/>
                <a:cs typeface="Times New Roman" panose="02020603050405020304" pitchFamily="18" charset="0"/>
              </a:rPr>
              <a:t>various Museum, Park and Government websites.</a:t>
            </a:r>
            <a:br>
              <a:rPr lang="en-US" altLang="en-US" sz="1984" dirty="0">
                <a:solidFill>
                  <a:srgbClr val="202124"/>
                </a:solidFill>
                <a:latin typeface="Roboto" panose="02000000000000000000" pitchFamily="2" charset="0"/>
              </a:rPr>
            </a:br>
            <a:endParaRPr lang="en-US" altLang="en-US" sz="3638" dirty="0">
              <a:solidFill>
                <a:srgbClr val="101518"/>
              </a:solidFill>
              <a:latin typeface="Roboto" panose="02000000000000000000" pitchFamily="2" charset="0"/>
            </a:endParaRPr>
          </a:p>
          <a:p>
            <a:endParaRPr lang="en-US" dirty="0"/>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4914304" y="2709267"/>
            <a:ext cx="252016"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
        <p:nvSpPr>
          <p:cNvPr id="6" name="AutoShape 4">
            <a:hlinkClick r:id="rId2"/>
            <a:extLst>
              <a:ext uri="{FF2B5EF4-FFF2-40B4-BE49-F238E27FC236}">
                <a16:creationId xmlns:a16="http://schemas.microsoft.com/office/drawing/2014/main" id="{E8986A64-7A03-3ADB-D139-8074AC683DE7}"/>
              </a:ext>
            </a:extLst>
          </p:cNvPr>
          <p:cNvSpPr>
            <a:spLocks noChangeAspect="1" noChangeArrowheads="1"/>
          </p:cNvSpPr>
          <p:nvPr/>
        </p:nvSpPr>
        <p:spPr bwMode="auto">
          <a:xfrm>
            <a:off x="84030" y="-226977"/>
            <a:ext cx="246740"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Tree>
    <p:extLst>
      <p:ext uri="{BB962C8B-B14F-4D97-AF65-F5344CB8AC3E}">
        <p14:creationId xmlns:p14="http://schemas.microsoft.com/office/powerpoint/2010/main" val="2201646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16759" y="332140"/>
            <a:ext cx="10080625" cy="757237"/>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My Port Philosophy</a:t>
            </a:r>
          </a:p>
        </p:txBody>
      </p:sp>
      <p:sp>
        <p:nvSpPr>
          <p:cNvPr id="5" name="TextBox 4">
            <a:extLst>
              <a:ext uri="{FF2B5EF4-FFF2-40B4-BE49-F238E27FC236}">
                <a16:creationId xmlns:a16="http://schemas.microsoft.com/office/drawing/2014/main" id="{F5E54D92-8C3C-3B79-29B6-308DFBDB5850}"/>
              </a:ext>
            </a:extLst>
          </p:cNvPr>
          <p:cNvSpPr txBox="1"/>
          <p:nvPr/>
        </p:nvSpPr>
        <p:spPr>
          <a:xfrm>
            <a:off x="440264" y="1089377"/>
            <a:ext cx="9166577" cy="3816366"/>
          </a:xfrm>
          <a:prstGeom prst="rect">
            <a:avLst/>
          </a:prstGeom>
          <a:noFill/>
        </p:spPr>
        <p:txBody>
          <a:bodyPr wrap="square">
            <a:sp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200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for that type of port.</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10080624"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1"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 y="909318"/>
            <a:ext cx="10080625" cy="145155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currency for Kangaroo Island is the Australian Dollar. </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conversion at the rate is $1.48 AUD to $1.00 U.S.</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Or $1 AUD $.67 </a:t>
            </a:r>
            <a:r>
              <a:rPr lang="en-US" sz="2400" b="1" dirty="0">
                <a:latin typeface="Times New Roman" panose="02020603050405020304" pitchFamily="18" charset="0"/>
                <a:cs typeface="Times New Roman" panose="02020603050405020304" pitchFamily="18" charset="0"/>
              </a:rPr>
              <a:t>U.S.</a:t>
            </a:r>
            <a:endPar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endParaRP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5" name="Picture 4" descr="Close-up of several different currency notes and coins&#10;&#10;Description automatically generated">
            <a:extLst>
              <a:ext uri="{FF2B5EF4-FFF2-40B4-BE49-F238E27FC236}">
                <a16:creationId xmlns:a16="http://schemas.microsoft.com/office/drawing/2014/main" id="{E6D6BEBB-A886-C1BA-24D1-72C86F1921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0767" y="2071158"/>
            <a:ext cx="5399088" cy="359939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6" name="Picture 5" descr="A map of australia with cities&#10;&#10;Description automatically generated">
            <a:extLst>
              <a:ext uri="{FF2B5EF4-FFF2-40B4-BE49-F238E27FC236}">
                <a16:creationId xmlns:a16="http://schemas.microsoft.com/office/drawing/2014/main" id="{EFBBDE35-E110-1B12-1941-248A975376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78769" y="2433929"/>
            <a:ext cx="4101856" cy="3236621"/>
          </a:xfrm>
          <a:prstGeom prst="rect">
            <a:avLst/>
          </a:prstGeom>
        </p:spPr>
      </p:pic>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88900"/>
            <a:ext cx="9359900"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About Kangaroo Island</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97499" y="1059901"/>
            <a:ext cx="9883126"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Kangaroo Island is a large Island located off the coast of South Australia.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Whether you're interested in wildlife, photography, food &amp; wine, the local art scene, celebrating a honeymoon or bringing the family, there is something for everybody.</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Kangaroo Island is Australia’s third-largest Island 90×35 miles covering over 3,400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square miles and to the surprise of many, is similar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size to Long Island (New York) or Bali.</a:t>
            </a:r>
          </a:p>
        </p:txBody>
      </p:sp>
      <p:sp>
        <p:nvSpPr>
          <p:cNvPr id="8" name="TextBox 7">
            <a:extLst>
              <a:ext uri="{FF2B5EF4-FFF2-40B4-BE49-F238E27FC236}">
                <a16:creationId xmlns:a16="http://schemas.microsoft.com/office/drawing/2014/main" id="{4B6F5AF9-B02F-7A98-C920-4BF0E554EA1D}"/>
              </a:ext>
            </a:extLst>
          </p:cNvPr>
          <p:cNvSpPr txBox="1"/>
          <p:nvPr/>
        </p:nvSpPr>
        <p:spPr>
          <a:xfrm>
            <a:off x="6637066" y="4829110"/>
            <a:ext cx="1994468" cy="369332"/>
          </a:xfrm>
          <a:prstGeom prst="rect">
            <a:avLst/>
          </a:prstGeom>
          <a:noFill/>
        </p:spPr>
        <p:txBody>
          <a:bodyPr wrap="square">
            <a:spAutoFit/>
          </a:bodyPr>
          <a:lstStyle/>
          <a:p>
            <a:r>
              <a:rPr lang="en-US" sz="1800" dirty="0">
                <a:latin typeface="Times New Roman" panose="02020603050405020304" pitchFamily="18" charset="0"/>
                <a:cs typeface="Times New Roman" panose="02020603050405020304" pitchFamily="18" charset="0"/>
              </a:rPr>
              <a:t>Kangaroo Island </a:t>
            </a:r>
            <a:endParaRPr lang="en-US" dirty="0"/>
          </a:p>
        </p:txBody>
      </p:sp>
      <p:sp>
        <p:nvSpPr>
          <p:cNvPr id="11" name="TextBox 10">
            <a:extLst>
              <a:ext uri="{FF2B5EF4-FFF2-40B4-BE49-F238E27FC236}">
                <a16:creationId xmlns:a16="http://schemas.microsoft.com/office/drawing/2014/main" id="{1BA0A25D-9F73-A333-A5ED-239EB02BA1DA}"/>
              </a:ext>
            </a:extLst>
          </p:cNvPr>
          <p:cNvSpPr txBox="1"/>
          <p:nvPr/>
        </p:nvSpPr>
        <p:spPr>
          <a:xfrm>
            <a:off x="197499" y="2997913"/>
            <a:ext cx="5781270" cy="1938992"/>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Kangaroo Island is located 9 miles from the tip of the Fleurieu Peninsula, separated by a narrow strait called Backstairs Passage.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Further west the Investigator Strait separates the north coast from the Yorke Peninsula and far to the west, is Eyre Peninsula.</a:t>
            </a:r>
          </a:p>
        </p:txBody>
      </p:sp>
    </p:spTree>
    <p:extLst>
      <p:ext uri="{BB962C8B-B14F-4D97-AF65-F5344CB8AC3E}">
        <p14:creationId xmlns:p14="http://schemas.microsoft.com/office/powerpoint/2010/main" val="506285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88900"/>
            <a:ext cx="10080625" cy="757130"/>
          </a:xfrm>
          <a:prstGeom prst="rect">
            <a:avLst/>
          </a:prstGeom>
        </p:spPr>
        <p:txBody>
          <a:bodyPr vert="horz" wrap="square">
            <a:spAutoFit/>
          </a:bodyPr>
          <a:lstStyle/>
          <a:p>
            <a:pPr lvl="0" algn="ctr" rtl="0"/>
            <a:r>
              <a:rPr lang="en-US" sz="4800" b="1">
                <a:solidFill>
                  <a:srgbClr val="000000"/>
                </a:solidFill>
                <a:latin typeface="Times New Roman" panose="02020603050405020304" pitchFamily="18" charset="0"/>
                <a:cs typeface="Times New Roman" panose="02020603050405020304" pitchFamily="18" charset="0"/>
              </a:rPr>
              <a:t>About Kangaroo Island</a:t>
            </a:r>
            <a:endParaRPr lang="en-US" sz="4800" b="1" dirty="0">
              <a:solidFill>
                <a:srgbClr val="000000"/>
              </a:solidFill>
              <a:latin typeface="Times New Roman" panose="02020603050405020304" pitchFamily="18" charset="0"/>
              <a:cs typeface="Times New Roman" panose="02020603050405020304" pitchFamily="18" charset="0"/>
            </a:endParaRP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97312" y="956209"/>
            <a:ext cx="988599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Cultural elements support this physical evidence, with oral histories of adjacent mainland Aboriginal people referencing locations on Kangaroo Island and recording long-term environmental change.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One such change is the rising sea levels which ultimately cut the Island off from the mainland after the last Ice Age. </a:t>
            </a:r>
          </a:p>
        </p:txBody>
      </p:sp>
      <p:pic>
        <p:nvPicPr>
          <p:cNvPr id="4" name="Picture 3" descr="A map of the island&#10;&#10;Description automatically generated">
            <a:extLst>
              <a:ext uri="{FF2B5EF4-FFF2-40B4-BE49-F238E27FC236}">
                <a16:creationId xmlns:a16="http://schemas.microsoft.com/office/drawing/2014/main" id="{DE41B1C9-FCD6-9B14-938E-7A3F469A53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3005381"/>
            <a:ext cx="5685693" cy="2665169"/>
          </a:xfrm>
          <a:prstGeom prst="rect">
            <a:avLst/>
          </a:prstGeom>
        </p:spPr>
      </p:pic>
      <p:sp>
        <p:nvSpPr>
          <p:cNvPr id="6" name="TextBox 5">
            <a:extLst>
              <a:ext uri="{FF2B5EF4-FFF2-40B4-BE49-F238E27FC236}">
                <a16:creationId xmlns:a16="http://schemas.microsoft.com/office/drawing/2014/main" id="{61BCCA60-3A3E-A0B9-0635-5F97451F4B20}"/>
              </a:ext>
            </a:extLst>
          </p:cNvPr>
          <p:cNvSpPr txBox="1"/>
          <p:nvPr/>
        </p:nvSpPr>
        <p:spPr>
          <a:xfrm>
            <a:off x="5685692" y="2835275"/>
            <a:ext cx="4297617" cy="2308324"/>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Geological evidence marks this event at about 12,000 years ago which is just a fraction of the time Australian indigenous people have lived in this land.</a:t>
            </a:r>
          </a:p>
        </p:txBody>
      </p:sp>
    </p:spTree>
    <p:extLst>
      <p:ext uri="{BB962C8B-B14F-4D97-AF65-F5344CB8AC3E}">
        <p14:creationId xmlns:p14="http://schemas.microsoft.com/office/powerpoint/2010/main" val="2375040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88900"/>
            <a:ext cx="10080625" cy="646331"/>
          </a:xfrm>
          <a:prstGeom prst="rect">
            <a:avLst/>
          </a:prstGeom>
        </p:spPr>
        <p:txBody>
          <a:bodyPr vert="horz" wrap="square">
            <a:spAutoFit/>
          </a:bodyPr>
          <a:lstStyle/>
          <a:p>
            <a:pPr algn="ctr"/>
            <a:r>
              <a:rPr lang="en-US" sz="4000" b="1" dirty="0">
                <a:latin typeface="Times New Roman" panose="02020603050405020304" pitchFamily="18" charset="0"/>
                <a:cs typeface="Times New Roman" panose="02020603050405020304" pitchFamily="18" charset="0"/>
              </a:rPr>
              <a:t>Kangaroo Island Indigenous History</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15936" y="1096337"/>
            <a:ext cx="9848749"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At least three Aboriginal groups (Kaurna, Narungga, and Ngarrindjeri) maintain an active cultural reference to Kangaroo Island, and there is plenty of evidence of a long pre-contact occupation of Kangaroo Island.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No Aboriginals remained on the island at the time of European exploration in 1802.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Even so, the Indigenous interest in Kangaroo Island from both a spiritual and physical perspective remains strong.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There have been archaeological investigations of cave shelters on the coast and alongside inland waterways.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Other evidence includes many thousands of artefacts, middens (ceremonial sites marked by piles of shells and animal bones), campfire hearths and stone tool industrial sites characterized by aggregations of stone tools and discarded shards of sharp stone flakes.</a:t>
            </a:r>
          </a:p>
        </p:txBody>
      </p:sp>
    </p:spTree>
    <p:extLst>
      <p:ext uri="{BB962C8B-B14F-4D97-AF65-F5344CB8AC3E}">
        <p14:creationId xmlns:p14="http://schemas.microsoft.com/office/powerpoint/2010/main" val="2126100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5">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a:prstGeom prst="rect">
            <a:avLst/>
          </a:prstGeom>
        </p:spPr>
        <p:txBody>
          <a:bodyPr vert="horz"/>
          <a:lstStyle/>
          <a:p>
            <a:pPr lvl="0" algn="ctr" rtl="0"/>
            <a:r>
              <a:rPr lang="en-US" sz="4800" b="1" dirty="0">
                <a:solidFill>
                  <a:srgbClr val="000000"/>
                </a:solidFill>
                <a:latin typeface="Times New Roman" panose="02020603050405020304" pitchFamily="18" charset="0"/>
                <a:cs typeface="Times New Roman" panose="02020603050405020304" pitchFamily="18" charset="0"/>
              </a:rPr>
              <a:t>Kangaroo Island Area Map </a:t>
            </a:r>
          </a:p>
        </p:txBody>
      </p:sp>
    </p:spTree>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1006</TotalTime>
  <Words>1361</Words>
  <Application>Microsoft Office PowerPoint</Application>
  <PresentationFormat>Custom</PresentationFormat>
  <Paragraphs>141</Paragraphs>
  <Slides>25</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Alef</vt:lpstr>
      <vt:lpstr>Arial</vt:lpstr>
      <vt:lpstr>Calibri</vt:lpstr>
      <vt:lpstr>Liberation Sans</vt:lpstr>
      <vt:lpstr>Roboto</vt:lpstr>
      <vt:lpstr>Times New Roman</vt:lpstr>
      <vt:lpstr>Wingdings</vt:lpstr>
      <vt:lpstr>Default</vt:lpstr>
      <vt:lpstr>Kangaroo Island Australia Presented by Marc Silver</vt:lpstr>
      <vt:lpstr>What I Will Cover</vt:lpstr>
      <vt:lpstr>My Port Philosophy</vt:lpstr>
      <vt:lpstr>PowerPoint Presentation</vt:lpstr>
      <vt:lpstr>PowerPoint Presentation</vt:lpstr>
      <vt:lpstr>About Kangaroo Island</vt:lpstr>
      <vt:lpstr>About Kangaroo Island</vt:lpstr>
      <vt:lpstr>Kangaroo Island Indigenous History</vt:lpstr>
      <vt:lpstr>Kangaroo Island Area Map </vt:lpstr>
      <vt:lpstr>Map of Kangaroo Island</vt:lpstr>
      <vt:lpstr>Kangaroo Island Buses</vt:lpstr>
      <vt:lpstr>Kangaroo Island Taxis</vt:lpstr>
      <vt:lpstr>Kangaroo Island Walking Tour </vt:lpstr>
      <vt:lpstr>PowerPoint Presentation</vt:lpstr>
      <vt:lpstr>The</vt:lpstr>
      <vt:lpstr>St. Cathedral</vt:lpstr>
      <vt:lpstr>Queen's Park</vt:lpstr>
      <vt:lpstr>Heroes Square</vt:lpstr>
      <vt:lpstr>Andromeda Botanic Gardens</vt:lpstr>
      <vt:lpstr>Kangaroo Island Wildlife Reserve</vt:lpstr>
      <vt:lpstr>Park</vt:lpstr>
      <vt:lpstr>PowerPoint Presentation</vt:lpstr>
      <vt:lpstr>Conclusion</vt:lpstr>
      <vt:lpstr>Thanks For Coming</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131</cp:revision>
  <dcterms:created xsi:type="dcterms:W3CDTF">2023-03-25T21:24:27Z</dcterms:created>
  <dcterms:modified xsi:type="dcterms:W3CDTF">2024-08-14T01:42:17Z</dcterms:modified>
</cp:coreProperties>
</file>