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2" r:id="rId3"/>
    <p:sldId id="397" r:id="rId4"/>
    <p:sldId id="414" r:id="rId5"/>
    <p:sldId id="377" r:id="rId6"/>
    <p:sldId id="379" r:id="rId7"/>
    <p:sldId id="412" r:id="rId8"/>
    <p:sldId id="421" r:id="rId9"/>
    <p:sldId id="413" r:id="rId10"/>
    <p:sldId id="411" r:id="rId11"/>
    <p:sldId id="405" r:id="rId12"/>
    <p:sldId id="415" r:id="rId13"/>
    <p:sldId id="407" r:id="rId14"/>
    <p:sldId id="416" r:id="rId15"/>
    <p:sldId id="422" r:id="rId16"/>
    <p:sldId id="424" r:id="rId17"/>
    <p:sldId id="425" r:id="rId18"/>
    <p:sldId id="410" r:id="rId19"/>
    <p:sldId id="426" r:id="rId20"/>
    <p:sldId id="427" r:id="rId21"/>
    <p:sldId id="428" r:id="rId22"/>
    <p:sldId id="423" r:id="rId23"/>
    <p:sldId id="352" r:id="rId24"/>
    <p:sldId id="419" r:id="rId25"/>
    <p:sldId id="420" r:id="rId26"/>
    <p:sldId id="429" r:id="rId27"/>
    <p:sldId id="430" r:id="rId28"/>
    <p:sldId id="431" r:id="rId29"/>
    <p:sldId id="432" r:id="rId30"/>
    <p:sldId id="433" r:id="rId31"/>
    <p:sldId id="417" r:id="rId32"/>
    <p:sldId id="304"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62" autoAdjust="0"/>
    <p:restoredTop sz="87852" autoAdjust="0"/>
  </p:normalViewPr>
  <p:slideViewPr>
    <p:cSldViewPr snapToGrid="0" showGuides="1">
      <p:cViewPr varScale="1">
        <p:scale>
          <a:sx n="87" d="100"/>
          <a:sy n="87" d="100"/>
        </p:scale>
        <p:origin x="942" y="78"/>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12/31/2024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E6496-EEAF-E46F-4BA8-6A84D006A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D776F-7936-4F10-7E9D-B420825B2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6D7BE6-84D6-3BF1-210F-B8BEC532CB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BCE0EF-A288-AC53-E850-9BC5F1D9EE08}"/>
              </a:ext>
            </a:extLst>
          </p:cNvPr>
          <p:cNvSpPr>
            <a:spLocks noGrp="1"/>
          </p:cNvSpPr>
          <p:nvPr>
            <p:ph type="sldNum" sz="quarter" idx="5"/>
          </p:nvPr>
        </p:nvSpPr>
        <p:spPr/>
        <p:txBody>
          <a:bodyPr/>
          <a:lstStyle/>
          <a:p>
            <a:fld id="{D8D87E49-3BF5-468C-94CD-AD0776A81355}" type="slidenum">
              <a:rPr lang="en-US" smtClean="0"/>
              <a:t>24</a:t>
            </a:fld>
            <a:endParaRPr lang="en-US" dirty="0"/>
          </a:p>
        </p:txBody>
      </p:sp>
    </p:spTree>
    <p:extLst>
      <p:ext uri="{BB962C8B-B14F-4D97-AF65-F5344CB8AC3E}">
        <p14:creationId xmlns:p14="http://schemas.microsoft.com/office/powerpoint/2010/main" val="298706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6A70D-CFE8-53F1-E613-858E6528D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7D430-A5B6-0537-5D04-7C83480C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FAA60-064C-0909-45C3-6521CD8EF6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C8D095-BD51-EE58-FF54-7C8EA390BAD0}"/>
              </a:ext>
            </a:extLst>
          </p:cNvPr>
          <p:cNvSpPr>
            <a:spLocks noGrp="1"/>
          </p:cNvSpPr>
          <p:nvPr>
            <p:ph type="sldNum" sz="quarter" idx="5"/>
          </p:nvPr>
        </p:nvSpPr>
        <p:spPr/>
        <p:txBody>
          <a:bodyPr/>
          <a:lstStyle/>
          <a:p>
            <a:fld id="{D8D87E49-3BF5-468C-94CD-AD0776A81355}" type="slidenum">
              <a:rPr lang="en-US" smtClean="0"/>
              <a:t>25</a:t>
            </a:fld>
            <a:endParaRPr lang="en-US" dirty="0"/>
          </a:p>
        </p:txBody>
      </p:sp>
    </p:spTree>
    <p:extLst>
      <p:ext uri="{BB962C8B-B14F-4D97-AF65-F5344CB8AC3E}">
        <p14:creationId xmlns:p14="http://schemas.microsoft.com/office/powerpoint/2010/main" val="356797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434A1-DDFC-BC16-C9BF-6DDBC5831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6387F-5C78-7BED-D3FE-AE9645C356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0FDDE-E9AC-09F8-FB06-D0C1178BFC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33EE98-D5BC-C9AA-0955-B754352A2EF5}"/>
              </a:ext>
            </a:extLst>
          </p:cNvPr>
          <p:cNvSpPr>
            <a:spLocks noGrp="1"/>
          </p:cNvSpPr>
          <p:nvPr>
            <p:ph type="sldNum" sz="quarter" idx="5"/>
          </p:nvPr>
        </p:nvSpPr>
        <p:spPr/>
        <p:txBody>
          <a:bodyPr/>
          <a:lstStyle/>
          <a:p>
            <a:fld id="{D8D87E49-3BF5-468C-94CD-AD0776A81355}" type="slidenum">
              <a:rPr lang="en-US" smtClean="0"/>
              <a:t>26</a:t>
            </a:fld>
            <a:endParaRPr lang="en-US" dirty="0"/>
          </a:p>
        </p:txBody>
      </p:sp>
    </p:spTree>
    <p:extLst>
      <p:ext uri="{BB962C8B-B14F-4D97-AF65-F5344CB8AC3E}">
        <p14:creationId xmlns:p14="http://schemas.microsoft.com/office/powerpoint/2010/main" val="4096262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111D8-106D-61F0-080F-E97CEABC4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E89C9-CA36-71D4-0F2F-A0678DEB5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2F4CE-FFCB-2FA7-0D78-EF41779265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1AB081-2829-7153-57F3-9B04C9797AEF}"/>
              </a:ext>
            </a:extLst>
          </p:cNvPr>
          <p:cNvSpPr>
            <a:spLocks noGrp="1"/>
          </p:cNvSpPr>
          <p:nvPr>
            <p:ph type="sldNum" sz="quarter" idx="5"/>
          </p:nvPr>
        </p:nvSpPr>
        <p:spPr/>
        <p:txBody>
          <a:bodyPr/>
          <a:lstStyle/>
          <a:p>
            <a:fld id="{D8D87E49-3BF5-468C-94CD-AD0776A81355}" type="slidenum">
              <a:rPr lang="en-US" smtClean="0"/>
              <a:t>27</a:t>
            </a:fld>
            <a:endParaRPr lang="en-US" dirty="0"/>
          </a:p>
        </p:txBody>
      </p:sp>
    </p:spTree>
    <p:extLst>
      <p:ext uri="{BB962C8B-B14F-4D97-AF65-F5344CB8AC3E}">
        <p14:creationId xmlns:p14="http://schemas.microsoft.com/office/powerpoint/2010/main" val="225813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36C52-834C-F67B-A2EE-AA7B041C4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90287-B20D-CAA9-E5DB-6234441A8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96581-9338-7272-AA7D-3EA1D61F52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0B8D50-130F-4885-B8AF-6CA412D50FF9}"/>
              </a:ext>
            </a:extLst>
          </p:cNvPr>
          <p:cNvSpPr>
            <a:spLocks noGrp="1"/>
          </p:cNvSpPr>
          <p:nvPr>
            <p:ph type="sldNum" sz="quarter" idx="5"/>
          </p:nvPr>
        </p:nvSpPr>
        <p:spPr/>
        <p:txBody>
          <a:bodyPr/>
          <a:lstStyle/>
          <a:p>
            <a:fld id="{D8D87E49-3BF5-468C-94CD-AD0776A81355}" type="slidenum">
              <a:rPr lang="en-US" smtClean="0"/>
              <a:t>28</a:t>
            </a:fld>
            <a:endParaRPr lang="en-US" dirty="0"/>
          </a:p>
        </p:txBody>
      </p:sp>
    </p:spTree>
    <p:extLst>
      <p:ext uri="{BB962C8B-B14F-4D97-AF65-F5344CB8AC3E}">
        <p14:creationId xmlns:p14="http://schemas.microsoft.com/office/powerpoint/2010/main" val="353040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FA16A-767F-BF32-6B77-49494261A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F6D4C-6795-67F1-8C72-E9FB8081B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B70D4-A21B-D964-D597-6D3C507300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9DE15E-926E-298F-3B9C-CDBDCAD3EC6C}"/>
              </a:ext>
            </a:extLst>
          </p:cNvPr>
          <p:cNvSpPr>
            <a:spLocks noGrp="1"/>
          </p:cNvSpPr>
          <p:nvPr>
            <p:ph type="sldNum" sz="quarter" idx="5"/>
          </p:nvPr>
        </p:nvSpPr>
        <p:spPr/>
        <p:txBody>
          <a:bodyPr/>
          <a:lstStyle/>
          <a:p>
            <a:fld id="{D8D87E49-3BF5-468C-94CD-AD0776A81355}" type="slidenum">
              <a:rPr lang="en-US" smtClean="0"/>
              <a:t>29</a:t>
            </a:fld>
            <a:endParaRPr lang="en-US" dirty="0"/>
          </a:p>
        </p:txBody>
      </p:sp>
    </p:spTree>
    <p:extLst>
      <p:ext uri="{BB962C8B-B14F-4D97-AF65-F5344CB8AC3E}">
        <p14:creationId xmlns:p14="http://schemas.microsoft.com/office/powerpoint/2010/main" val="2343168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D795E-6474-5517-7C2B-438C49B3E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4DD01-CBC2-12BC-8575-82B0EAE7B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C1E904-2777-82BE-7C8D-0B556A639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48486C-89AA-0A8D-2A89-57A5E908B2B9}"/>
              </a:ext>
            </a:extLst>
          </p:cNvPr>
          <p:cNvSpPr>
            <a:spLocks noGrp="1"/>
          </p:cNvSpPr>
          <p:nvPr>
            <p:ph type="sldNum" sz="quarter" idx="5"/>
          </p:nvPr>
        </p:nvSpPr>
        <p:spPr/>
        <p:txBody>
          <a:bodyPr/>
          <a:lstStyle/>
          <a:p>
            <a:fld id="{D8D87E49-3BF5-468C-94CD-AD0776A81355}" type="slidenum">
              <a:rPr lang="en-US" smtClean="0"/>
              <a:t>30</a:t>
            </a:fld>
            <a:endParaRPr lang="en-US" dirty="0"/>
          </a:p>
        </p:txBody>
      </p:sp>
    </p:spTree>
    <p:extLst>
      <p:ext uri="{BB962C8B-B14F-4D97-AF65-F5344CB8AC3E}">
        <p14:creationId xmlns:p14="http://schemas.microsoft.com/office/powerpoint/2010/main" val="1246439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8228B-76B7-2AE3-F517-8F22068DB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2F95E-1BA3-3B52-D8A3-4BF551FC1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361FD-5CA9-339C-7AE9-56F3F8F9D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08A2BC-DA3D-7BA9-49FF-2C9E3CD2F37B}"/>
              </a:ext>
            </a:extLst>
          </p:cNvPr>
          <p:cNvSpPr>
            <a:spLocks noGrp="1"/>
          </p:cNvSpPr>
          <p:nvPr>
            <p:ph type="sldNum" sz="quarter" idx="5"/>
          </p:nvPr>
        </p:nvSpPr>
        <p:spPr/>
        <p:txBody>
          <a:bodyPr/>
          <a:lstStyle/>
          <a:p>
            <a:fld id="{D8D87E49-3BF5-468C-94CD-AD0776A81355}" type="slidenum">
              <a:rPr lang="en-US" smtClean="0"/>
              <a:t>31</a:t>
            </a:fld>
            <a:endParaRPr lang="en-US" dirty="0"/>
          </a:p>
        </p:txBody>
      </p:sp>
    </p:spTree>
    <p:extLst>
      <p:ext uri="{BB962C8B-B14F-4D97-AF65-F5344CB8AC3E}">
        <p14:creationId xmlns:p14="http://schemas.microsoft.com/office/powerpoint/2010/main" val="139947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32</a:t>
            </a:fld>
            <a:endParaRPr lang="en-US" dirty="0"/>
          </a:p>
        </p:txBody>
      </p:sp>
    </p:spTree>
    <p:extLst>
      <p:ext uri="{BB962C8B-B14F-4D97-AF65-F5344CB8AC3E}">
        <p14:creationId xmlns:p14="http://schemas.microsoft.com/office/powerpoint/2010/main" val="32388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11</a:t>
            </a:fld>
            <a:endParaRPr lang="en-US" dirty="0"/>
          </a:p>
        </p:txBody>
      </p:sp>
    </p:spTree>
    <p:extLst>
      <p:ext uri="{BB962C8B-B14F-4D97-AF65-F5344CB8AC3E}">
        <p14:creationId xmlns:p14="http://schemas.microsoft.com/office/powerpoint/2010/main" val="28045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F6EBD-61CB-D857-245F-AEA7BA78B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7F35C-8BCF-3761-5511-54C2C3D04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17AE4-A644-0934-56C5-4D1DD76309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8ED4F9-9828-F2FE-7D62-204D946ADCC2}"/>
              </a:ext>
            </a:extLst>
          </p:cNvPr>
          <p:cNvSpPr>
            <a:spLocks noGrp="1"/>
          </p:cNvSpPr>
          <p:nvPr>
            <p:ph type="sldNum" sz="quarter" idx="5"/>
          </p:nvPr>
        </p:nvSpPr>
        <p:spPr/>
        <p:txBody>
          <a:bodyPr/>
          <a:lstStyle/>
          <a:p>
            <a:fld id="{D8D87E49-3BF5-468C-94CD-AD0776A81355}" type="slidenum">
              <a:rPr lang="en-US" smtClean="0"/>
              <a:t>12</a:t>
            </a:fld>
            <a:endParaRPr lang="en-US" dirty="0"/>
          </a:p>
        </p:txBody>
      </p:sp>
    </p:spTree>
    <p:extLst>
      <p:ext uri="{BB962C8B-B14F-4D97-AF65-F5344CB8AC3E}">
        <p14:creationId xmlns:p14="http://schemas.microsoft.com/office/powerpoint/2010/main" val="277640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dirty="0"/>
          </a:p>
        </p:txBody>
      </p:sp>
    </p:spTree>
    <p:extLst>
      <p:ext uri="{BB962C8B-B14F-4D97-AF65-F5344CB8AC3E}">
        <p14:creationId xmlns:p14="http://schemas.microsoft.com/office/powerpoint/2010/main" val="403671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DEF80-866E-2EBA-D475-1E9378563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AE7E3-C7F2-9CE8-9B69-A650E12A1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C18DF-E976-421C-0D16-52FBA8D4B7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A6FA3C-5821-A188-C733-94E96F837138}"/>
              </a:ext>
            </a:extLst>
          </p:cNvPr>
          <p:cNvSpPr>
            <a:spLocks noGrp="1"/>
          </p:cNvSpPr>
          <p:nvPr>
            <p:ph type="sldNum" sz="quarter" idx="5"/>
          </p:nvPr>
        </p:nvSpPr>
        <p:spPr/>
        <p:txBody>
          <a:bodyPr/>
          <a:lstStyle/>
          <a:p>
            <a:fld id="{D8D87E49-3BF5-468C-94CD-AD0776A81355}" type="slidenum">
              <a:rPr lang="en-US" smtClean="0"/>
              <a:t>19</a:t>
            </a:fld>
            <a:endParaRPr lang="en-US" dirty="0"/>
          </a:p>
        </p:txBody>
      </p:sp>
    </p:spTree>
    <p:extLst>
      <p:ext uri="{BB962C8B-B14F-4D97-AF65-F5344CB8AC3E}">
        <p14:creationId xmlns:p14="http://schemas.microsoft.com/office/powerpoint/2010/main" val="365881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E7A0B-23E1-43FC-D19F-5398C4BC6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B27BE-9B31-C124-4DA1-D5AD96363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AA675-6E3D-A80F-F0FA-3FA71AAA2F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C9546E-ACBA-1026-1BF1-29FD25E82ED4}"/>
              </a:ext>
            </a:extLst>
          </p:cNvPr>
          <p:cNvSpPr>
            <a:spLocks noGrp="1"/>
          </p:cNvSpPr>
          <p:nvPr>
            <p:ph type="sldNum" sz="quarter" idx="5"/>
          </p:nvPr>
        </p:nvSpPr>
        <p:spPr/>
        <p:txBody>
          <a:bodyPr/>
          <a:lstStyle/>
          <a:p>
            <a:fld id="{D8D87E49-3BF5-468C-94CD-AD0776A81355}" type="slidenum">
              <a:rPr lang="en-US" smtClean="0"/>
              <a:t>20</a:t>
            </a:fld>
            <a:endParaRPr lang="en-US" dirty="0"/>
          </a:p>
        </p:txBody>
      </p:sp>
    </p:spTree>
    <p:extLst>
      <p:ext uri="{BB962C8B-B14F-4D97-AF65-F5344CB8AC3E}">
        <p14:creationId xmlns:p14="http://schemas.microsoft.com/office/powerpoint/2010/main" val="44991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36EE5-5ED9-A927-4619-3B331E922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C56EE-592C-32D7-FFEE-69EA05982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D7B83-DA44-68A1-5D1B-334B8E60AD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03E4DF-2396-4A9D-63B3-5B15389CFD28}"/>
              </a:ext>
            </a:extLst>
          </p:cNvPr>
          <p:cNvSpPr>
            <a:spLocks noGrp="1"/>
          </p:cNvSpPr>
          <p:nvPr>
            <p:ph type="sldNum" sz="quarter" idx="5"/>
          </p:nvPr>
        </p:nvSpPr>
        <p:spPr/>
        <p:txBody>
          <a:bodyPr/>
          <a:lstStyle/>
          <a:p>
            <a:fld id="{D8D87E49-3BF5-468C-94CD-AD0776A81355}" type="slidenum">
              <a:rPr lang="en-US" smtClean="0"/>
              <a:t>21</a:t>
            </a:fld>
            <a:endParaRPr lang="en-US" dirty="0"/>
          </a:p>
        </p:txBody>
      </p:sp>
    </p:spTree>
    <p:extLst>
      <p:ext uri="{BB962C8B-B14F-4D97-AF65-F5344CB8AC3E}">
        <p14:creationId xmlns:p14="http://schemas.microsoft.com/office/powerpoint/2010/main" val="3582087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01EB-9BD3-9CD2-746E-30F57D6F0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56B13-99D7-8728-79EA-3140CA057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39FD70-5096-8D63-22C5-412B3735C2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685D8A-33C7-076D-04BF-5AD4F4D0B17A}"/>
              </a:ext>
            </a:extLst>
          </p:cNvPr>
          <p:cNvSpPr>
            <a:spLocks noGrp="1"/>
          </p:cNvSpPr>
          <p:nvPr>
            <p:ph type="sldNum" sz="quarter" idx="5"/>
          </p:nvPr>
        </p:nvSpPr>
        <p:spPr/>
        <p:txBody>
          <a:bodyPr/>
          <a:lstStyle/>
          <a:p>
            <a:fld id="{D8D87E49-3BF5-468C-94CD-AD0776A81355}" type="slidenum">
              <a:rPr lang="en-US" smtClean="0"/>
              <a:t>22</a:t>
            </a:fld>
            <a:endParaRPr lang="en-US" dirty="0"/>
          </a:p>
        </p:txBody>
      </p:sp>
    </p:spTree>
    <p:extLst>
      <p:ext uri="{BB962C8B-B14F-4D97-AF65-F5344CB8AC3E}">
        <p14:creationId xmlns:p14="http://schemas.microsoft.com/office/powerpoint/2010/main" val="386835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23</a:t>
            </a:fld>
            <a:endParaRPr lang="en-US" dirty="0"/>
          </a:p>
        </p:txBody>
      </p:sp>
    </p:spTree>
    <p:extLst>
      <p:ext uri="{BB962C8B-B14F-4D97-AF65-F5344CB8AC3E}">
        <p14:creationId xmlns:p14="http://schemas.microsoft.com/office/powerpoint/2010/main" val="329684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12/31/2024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12/31/2024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hyperlink" Target="http://www.iwo.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C484A-4F33-4AE8-5BBB-8C80973EA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3" y="0"/>
            <a:ext cx="12217893"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344384"/>
            <a:ext cx="12192000" cy="3930733"/>
          </a:xfrm>
        </p:spPr>
        <p:txBody>
          <a:bodyPr anchor="ctr">
            <a:noAutofit/>
          </a:bodyPr>
          <a:lstStyle/>
          <a:p>
            <a:pPr>
              <a:spcAft>
                <a:spcPts val="576"/>
              </a:spcAft>
            </a:pPr>
            <a:r>
              <a:rPr lang="en-US" b="1" dirty="0">
                <a:effectLst/>
                <a:latin typeface="Times New Roman, serif"/>
              </a:rPr>
              <a:t>Wine Regions of the World</a:t>
            </a:r>
            <a:br>
              <a:rPr lang="en-US" dirty="0">
                <a:effectLst/>
              </a:rPr>
            </a:br>
            <a:r>
              <a:rPr lang="en-US" sz="6600" kern="100" dirty="0">
                <a:effectLst/>
                <a:latin typeface="Times New Roman" panose="02020603050405020304" pitchFamily="18" charset="0"/>
                <a:ea typeface="Calibri" panose="020F0502020204030204" pitchFamily="34" charset="0"/>
                <a:cs typeface="Times New Roman" panose="02020603050405020304" pitchFamily="18" charset="0"/>
              </a:rPr>
              <a:t>Jordanian Wines</a:t>
            </a:r>
            <a:br>
              <a:rPr lang="en-US" sz="66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effectLst/>
              </a:rPr>
            </a:b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A1B429C-8CBA-88F3-293E-FE1AD37B5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319FE-46FE-5F39-6947-D43513658D26}"/>
              </a:ext>
            </a:extLst>
          </p:cNvPr>
          <p:cNvSpPr>
            <a:spLocks noGrp="1"/>
          </p:cNvSpPr>
          <p:nvPr>
            <p:ph type="ctrTitle"/>
          </p:nvPr>
        </p:nvSpPr>
        <p:spPr>
          <a:xfrm>
            <a:off x="0" y="1"/>
            <a:ext cx="12192000" cy="1170431"/>
          </a:xfrm>
        </p:spPr>
        <p:txBody>
          <a:bodyPr anchor="ctr">
            <a:normAutofit/>
          </a:bodyPr>
          <a:lstStyle/>
          <a:p>
            <a:pPr rtl="0">
              <a:spcAft>
                <a:spcPts val="576"/>
              </a:spcAft>
            </a:pPr>
            <a:r>
              <a:rPr lang="en-US" b="1" dirty="0">
                <a:effectLst/>
                <a:latin typeface="Times New Roman, serif"/>
              </a:rPr>
              <a:t>Jordan’s Wine Regions</a:t>
            </a:r>
            <a:endParaRPr lang="en-US" dirty="0">
              <a:effectLst/>
            </a:endParaRPr>
          </a:p>
        </p:txBody>
      </p:sp>
      <p:sp>
        <p:nvSpPr>
          <p:cNvPr id="3" name="Subtitle 2">
            <a:extLst>
              <a:ext uri="{FF2B5EF4-FFF2-40B4-BE49-F238E27FC236}">
                <a16:creationId xmlns:a16="http://schemas.microsoft.com/office/drawing/2014/main" id="{46F743FA-DFFA-6E2A-0C89-513DF6DA7C7E}"/>
              </a:ext>
            </a:extLst>
          </p:cNvPr>
          <p:cNvSpPr>
            <a:spLocks noGrp="1"/>
          </p:cNvSpPr>
          <p:nvPr>
            <p:ph type="subTitle" idx="1"/>
          </p:nvPr>
        </p:nvSpPr>
        <p:spPr>
          <a:xfrm>
            <a:off x="658367" y="1170432"/>
            <a:ext cx="11417091" cy="5687568"/>
          </a:xfrm>
        </p:spPr>
        <p:txBody>
          <a:bodyPr>
            <a:noAutofit/>
          </a:bodyPr>
          <a:lstStyle/>
          <a:p>
            <a:pPr marL="0" marR="0" algn="l">
              <a:lnSpc>
                <a:spcPct val="107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The Jordan Valley</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Located in the western part of the country, the Jordan Valley is Jordan’s primary wine-growing region.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Stretching along the eastern edge of the Jordan River, this area sits at elevations between 200 to 400 feet below sea level, making it one of the lowest wine-producing areas in the world.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region’s hot days and cool nights create ideal growing conditions, while the rich alluvial soils contribute to the intense flavor profiles of its wines.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Notable red varietals, including Cabernet Sauvignon, Merlot, and Syrah, thrive here, producing bold and structured wines that reflect the valley’s unique terroir.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73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CE26E23-D787-AAD5-733E-377AF19AD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5A928-D63B-CC1C-B3A3-E884EA1ECECC}"/>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b="1" dirty="0">
                <a:effectLst/>
                <a:latin typeface="Times New Roman, serif"/>
              </a:rPr>
              <a:t>Jordan’s Wine Regions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C75D19E-9CB9-CE8E-B1CD-EA48F1537E62}"/>
              </a:ext>
            </a:extLst>
          </p:cNvPr>
          <p:cNvSpPr>
            <a:spLocks noGrp="1"/>
          </p:cNvSpPr>
          <p:nvPr>
            <p:ph type="subTitle" idx="1"/>
          </p:nvPr>
        </p:nvSpPr>
        <p:spPr>
          <a:xfrm>
            <a:off x="658368" y="1302784"/>
            <a:ext cx="11533632" cy="6227569"/>
          </a:xfrm>
        </p:spPr>
        <p:txBody>
          <a:bodyPr>
            <a:noAutofit/>
          </a:bodyPr>
          <a:lstStyle/>
          <a:p>
            <a:pPr marL="0" marR="0" algn="l">
              <a:lnSpc>
                <a:spcPct val="107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The Mountain Heights</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East of the Jordan Valley and rising into the central highlands, the Mountain Heights region offers a dramatic contrast in climate and elevation.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Vineyards here are planted between 600 and 1,200 feet above sea level, benefiting from cooler temperatures and a Mediterranean-influenced climate.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limestone-rich clay soils provide excellent drainage and mineral content, ideal for growing elegant white varietals such as Chardonnay.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region is also home to experimental plantings of indigenous grape varieties, which add a distinct local character to the wines.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Mountain Heights region’s combination of altitude and moderate temperatures results in wines with crisp acidity and refined complexity.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24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D03022B-430D-1C26-3785-A00502C06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9B73A-955E-474E-8C61-9F304AFBB8D0}"/>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b="1" dirty="0">
                <a:effectLst/>
                <a:latin typeface="Times New Roman, serif"/>
              </a:rPr>
              <a:t>Jordan’s Wine Regions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3493045-3995-5803-92D4-62E02AB3E029}"/>
              </a:ext>
            </a:extLst>
          </p:cNvPr>
          <p:cNvSpPr txBox="1"/>
          <p:nvPr/>
        </p:nvSpPr>
        <p:spPr>
          <a:xfrm>
            <a:off x="627961" y="1267059"/>
            <a:ext cx="11314323" cy="4522392"/>
          </a:xfrm>
          <a:prstGeom prst="rect">
            <a:avLst/>
          </a:prstGeom>
          <a:noFill/>
        </p:spPr>
        <p:txBody>
          <a:bodyPr wrap="square">
            <a:spAutoFit/>
          </a:bodyPr>
          <a:lstStyle/>
          <a:p>
            <a:pPr marL="0" marR="0" algn="l">
              <a:lnSpc>
                <a:spcPct val="107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The Desert Plateau</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Stretching into the eastern part of Jordan, the Desert Plateau is a newer frontier for the country’s wine industry.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Known for its arid climate and vast open landscapes, this region showcases innovation in desert viticulture.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Winemakers here are experimenting with drought-resistant grape varieties and advanced irrigation methods to adapt to the challenging environment.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Although still in its early stages of development, the Desert Plateau is producing wines that highlight the ingenuity of Jordanian winemaking.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potential for this region lies in its ability to create distinctive, terroir-driven wines under some of the most extreme growing conditions in the world.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235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FC9E92A-8A17-02E8-95C6-C4A12C065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03CCF-E443-D8DF-40B4-93A16357CB79}"/>
              </a:ext>
            </a:extLst>
          </p:cNvPr>
          <p:cNvSpPr>
            <a:spLocks noGrp="1"/>
          </p:cNvSpPr>
          <p:nvPr>
            <p:ph type="ctrTitle"/>
          </p:nvPr>
        </p:nvSpPr>
        <p:spPr>
          <a:xfrm>
            <a:off x="0" y="1"/>
            <a:ext cx="12191999" cy="1170431"/>
          </a:xfrm>
        </p:spPr>
        <p:txBody>
          <a:bodyPr anchor="ctr">
            <a:normAutofit/>
          </a:bodyPr>
          <a:lstStyle/>
          <a:p>
            <a:pPr>
              <a:spcAft>
                <a:spcPts val="576"/>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Indigenous Grapes </a:t>
            </a:r>
            <a:r>
              <a:rPr lang="en-US" sz="4400" b="1" dirty="0">
                <a:effectLst/>
                <a:latin typeface="Times New Roman, serif"/>
              </a:rPr>
              <a:t>of Jordan</a:t>
            </a:r>
            <a:endParaRPr lang="en-US" sz="4400" dirty="0">
              <a:effectLst/>
            </a:endParaRPr>
          </a:p>
        </p:txBody>
      </p:sp>
      <p:sp>
        <p:nvSpPr>
          <p:cNvPr id="3" name="Subtitle 2">
            <a:extLst>
              <a:ext uri="{FF2B5EF4-FFF2-40B4-BE49-F238E27FC236}">
                <a16:creationId xmlns:a16="http://schemas.microsoft.com/office/drawing/2014/main" id="{9BAA53FD-F445-BA51-D8CF-CCC93C9BE3FA}"/>
              </a:ext>
            </a:extLst>
          </p:cNvPr>
          <p:cNvSpPr>
            <a:spLocks noGrp="1"/>
          </p:cNvSpPr>
          <p:nvPr>
            <p:ph type="subTitle" idx="1"/>
          </p:nvPr>
        </p:nvSpPr>
        <p:spPr>
          <a:xfrm>
            <a:off x="633045" y="1170433"/>
            <a:ext cx="11558953" cy="5781696"/>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Jandali</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Jandali is one of Jordan’s prized white grape varieties, perfectly adapted to the region’s hot, arid conditions.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Known for its ability to retain acidity even in extreme heat, this grape produces wines with a crisp, mineral-driven profile.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Jandali wines often showcase delicate citrus notes and a refreshing character, making them an ideal pairing for Jordan’s vibrant Mediterranean cuisine.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68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82F49D4-9D29-9D2D-6558-95C5C3476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50D11-EC85-0814-4F57-7E0257FB014F}"/>
              </a:ext>
            </a:extLst>
          </p:cNvPr>
          <p:cNvSpPr>
            <a:spLocks noGrp="1"/>
          </p:cNvSpPr>
          <p:nvPr>
            <p:ph type="ctrTitle"/>
          </p:nvPr>
        </p:nvSpPr>
        <p:spPr>
          <a:xfrm>
            <a:off x="0" y="1"/>
            <a:ext cx="12191999" cy="1170431"/>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Indigenous Grapes </a:t>
            </a:r>
            <a:r>
              <a:rPr lang="en-US" sz="4400" b="1" dirty="0">
                <a:effectLst/>
                <a:latin typeface="Times New Roman, serif"/>
              </a:rPr>
              <a:t>of Jordan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AAE21366-3D38-0E4A-0A38-EDB54DD34A0D}"/>
              </a:ext>
            </a:extLst>
          </p:cNvPr>
          <p:cNvSpPr>
            <a:spLocks noGrp="1"/>
          </p:cNvSpPr>
          <p:nvPr>
            <p:ph type="subTitle" idx="1"/>
          </p:nvPr>
        </p:nvSpPr>
        <p:spPr>
          <a:xfrm>
            <a:off x="633045" y="1170433"/>
            <a:ext cx="11558953" cy="5781696"/>
          </a:xfrm>
        </p:spPr>
        <p:txBody>
          <a:bodyPr>
            <a:noAutofit/>
          </a:bodyPr>
          <a:lstStyle/>
          <a:p>
            <a:pPr marL="228600" marR="0" algn="l">
              <a:lnSpc>
                <a:spcPct val="107000"/>
              </a:lnSpc>
              <a:spcAft>
                <a:spcPts val="800"/>
              </a:spcAft>
            </a:pP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Dabuki</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 another cornerstone of Jordan’s indigenous viticulture.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versatile grape is used in both table wines and traditional local spirits, reflecting its deep ties to Jordanian culture.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Dabuki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wines tend to have a soft, rounded mouthfeel, with subtle floral aromas and a touch of stone fruit.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adaptability and resilience have made it a staple in Jordanian vineyards for centuries.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555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5635BBA-9C66-F6A0-E90F-7A5181EA7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12C8F-75A9-33F7-D58C-5D7E2D923D83}"/>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European Grapes Modern Influence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DC82BB7-44E7-3D5E-75E6-D7E920CFE316}"/>
              </a:ext>
            </a:extLst>
          </p:cNvPr>
          <p:cNvSpPr>
            <a:spLocks noGrp="1"/>
          </p:cNvSpPr>
          <p:nvPr>
            <p:ph type="subTitle" idx="1"/>
          </p:nvPr>
        </p:nvSpPr>
        <p:spPr>
          <a:xfrm>
            <a:off x="633045" y="1170433"/>
            <a:ext cx="11558953" cy="5781696"/>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Red Varietals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Among the international red grapes cultivated in Jordan, Cabernet Sauvignon, Syrah, and Merlot lead the way.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varietals have been carefully selected for their ability to thrive in the country’s sun-drenched vineyards.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Cabernet Sauvignon delivers bold wines with rich blackcurrant and spice notes, while Syrah offers a more peppery, smoky profile.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Merlot, with its softer tannins and lush berry flavors, provides balance and versatility.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Together, these red varietals form the backbone of Jordan’s robust wine offerings.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000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8F68691-7548-18BB-3A87-53AAE7658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8888F-AB8D-516E-83D6-15F926A173DC}"/>
              </a:ext>
            </a:extLst>
          </p:cNvPr>
          <p:cNvSpPr>
            <a:spLocks noGrp="1"/>
          </p:cNvSpPr>
          <p:nvPr>
            <p:ph type="ctrTitle"/>
          </p:nvPr>
        </p:nvSpPr>
        <p:spPr>
          <a:xfrm>
            <a:off x="0" y="1"/>
            <a:ext cx="12191999" cy="1170431"/>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European Grapes Modern Influence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559B32B-8FC6-5954-60D2-7B033C05B0E0}"/>
              </a:ext>
            </a:extLst>
          </p:cNvPr>
          <p:cNvSpPr>
            <a:spLocks noGrp="1"/>
          </p:cNvSpPr>
          <p:nvPr>
            <p:ph type="subTitle" idx="1"/>
          </p:nvPr>
        </p:nvSpPr>
        <p:spPr>
          <a:xfrm>
            <a:off x="633045" y="1170433"/>
            <a:ext cx="11558953" cy="5781696"/>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White Varietals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white wines, Chardonnay and Sauvignon Blanc have proven to be exceptional choices.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Chardonnay in Jordan often displays vibrant tropical fruit flavors, balanced by a subtle buttery richness.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Sauvignon Blanc, on the other hand, leans toward zesty citrus and herbal notes, offering a bright, lively expression that pairs well with seafood and lighter fare.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22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487798B-72D9-D2D9-20B0-CA2CB4052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15BA3-17D2-7F21-7FE4-6D779429DF28}"/>
              </a:ext>
            </a:extLst>
          </p:cNvPr>
          <p:cNvSpPr>
            <a:spLocks noGrp="1"/>
          </p:cNvSpPr>
          <p:nvPr>
            <p:ph type="ctrTitle"/>
          </p:nvPr>
        </p:nvSpPr>
        <p:spPr>
          <a:xfrm>
            <a:off x="0" y="1"/>
            <a:ext cx="12191999" cy="1170431"/>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European Grapes Modern Influence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F3D26F4-E0A4-3E08-18F7-5785228C1EEF}"/>
              </a:ext>
            </a:extLst>
          </p:cNvPr>
          <p:cNvSpPr>
            <a:spLocks noGrp="1"/>
          </p:cNvSpPr>
          <p:nvPr>
            <p:ph type="subTitle" idx="1"/>
          </p:nvPr>
        </p:nvSpPr>
        <p:spPr>
          <a:xfrm>
            <a:off x="633045" y="1170433"/>
            <a:ext cx="11558953" cy="5781696"/>
          </a:xfrm>
        </p:spPr>
        <p:txBody>
          <a:bodyPr>
            <a:noAutofit/>
          </a:bodyPr>
          <a:lstStyle/>
          <a:p>
            <a:pPr marR="0" algn="l">
              <a:lnSpc>
                <a:spcPct val="107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Unique Characteristics of International Varietals in Jordan</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What sets these European varietals apart in Jordan is the region’s climate and terroir.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intense sunlight and dry conditions contribute to high sugar levels in the grapes, resulting in wines with fuller body and concentrated flavors.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the same time, the cool nights—especially in regions like the Mountain Heights—help maintain good acidity, striking a balance that is essential for high-quality wine production.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767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92BB52E-0ABE-6680-F535-A6072BF22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0AC9E-E287-AFDD-5F96-98E8C586E9DB}"/>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Jordan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46A5EEF-E316-384D-BEE8-7050CEB511D1}"/>
              </a:ext>
            </a:extLst>
          </p:cNvPr>
          <p:cNvSpPr>
            <a:spLocks noGrp="1"/>
          </p:cNvSpPr>
          <p:nvPr>
            <p:ph type="subTitle" idx="1"/>
          </p:nvPr>
        </p:nvSpPr>
        <p:spPr>
          <a:xfrm>
            <a:off x="633045" y="1224221"/>
            <a:ext cx="11558953" cy="4921610"/>
          </a:xfrm>
        </p:spPr>
        <p:txBody>
          <a:bodyPr>
            <a:noAutofit/>
          </a:bodyPr>
          <a:lstStyle/>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Jordan’s winemaking landscape is shaped by a small but remarkable group of wineries, each contributing its own unique approach to the craft.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wineries embody the blend of ancient tradition and modern innovation that defines the country’s wine industry.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241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F49F032-F2D2-E6B1-8241-AABA62524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DBB2D-745A-B560-B386-BCE71A2B2AED}"/>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Jordan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164B7C3-3393-1D0D-2ADD-08359CFE8DD1}"/>
              </a:ext>
            </a:extLst>
          </p:cNvPr>
          <p:cNvSpPr>
            <a:spLocks noGrp="1"/>
          </p:cNvSpPr>
          <p:nvPr>
            <p:ph type="subTitle" idx="1"/>
          </p:nvPr>
        </p:nvSpPr>
        <p:spPr>
          <a:xfrm>
            <a:off x="633045" y="1224221"/>
            <a:ext cx="11558953" cy="4921610"/>
          </a:xfrm>
        </p:spPr>
        <p:txBody>
          <a:bodyPr>
            <a:noAutofit/>
          </a:bodyPr>
          <a:lstStyle/>
          <a:p>
            <a:pPr marL="0" marR="0" algn="l">
              <a:lnSpc>
                <a:spcPct val="107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Jordan River Winery</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Nestled in the heart of the Jordan Valley, Jordan River Winery is one of the country’s most renowned producers. Its vineyards benefit from the region’s low-altitude climate, where hot days and cool nights contribute to the development of bold, expressive flavors in the grapes.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Jordan River Winery is particularly celebrated for its Reserve Cabernet Sauvignon, a wine known for its depth, structure, and rich black fruit aromas. Visitors to the winery can enjoy guided tours that highlight the winemaking process, from grape to glass.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its modern facilities and a commitment to blending traditional techniques with cutting-edge practices, Jordan River Winery has become a flagship for Jordanian winemaking on the global stage.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566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ea typeface="Aptos" panose="020B0004020202020204" pitchFamily="34" charset="0"/>
              </a:rPr>
              <a:t>An Introduction to Wine in Poland</a:t>
            </a:r>
            <a:endParaRPr lang="en-US" kern="100" dirty="0">
              <a:effectLst/>
              <a:ea typeface="Aptos" panose="020B0004020202020204" pitchFamily="34" charset="0"/>
            </a:endParaRPr>
          </a:p>
        </p:txBody>
      </p:sp>
      <p:sp>
        <p:nvSpPr>
          <p:cNvPr id="4" name="TextBox 3">
            <a:extLst>
              <a:ext uri="{FF2B5EF4-FFF2-40B4-BE49-F238E27FC236}">
                <a16:creationId xmlns:a16="http://schemas.microsoft.com/office/drawing/2014/main" id="{3781C9BB-E8E3-DB4D-53E4-013781664C27}"/>
              </a:ext>
            </a:extLst>
          </p:cNvPr>
          <p:cNvSpPr txBox="1"/>
          <p:nvPr/>
        </p:nvSpPr>
        <p:spPr>
          <a:xfrm>
            <a:off x="1520042" y="1170431"/>
            <a:ext cx="10049658" cy="5529912"/>
          </a:xfrm>
          <a:prstGeom prst="rect">
            <a:avLst/>
          </a:prstGeom>
          <a:noFill/>
        </p:spPr>
        <p:txBody>
          <a:bodyPr wrap="square">
            <a:spAutoFit/>
          </a:bodyPr>
          <a:lstStyle/>
          <a:p>
            <a:pPr marL="0" marR="0">
              <a:lnSpc>
                <a:spcPct val="107000"/>
              </a:lnSpc>
              <a:spcAft>
                <a:spcPts val="80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Table of Contents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96875">
              <a:lnSpc>
                <a:spcPct val="107000"/>
              </a:lnSpc>
              <a:spcAft>
                <a:spcPts val="800"/>
              </a:spcAft>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Jordan’s Ancient Traditions Meet Modern Winemaking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96875">
              <a:lnSpc>
                <a:spcPct val="107000"/>
              </a:lnSpc>
              <a:spcAft>
                <a:spcPts val="800"/>
              </a:spcAft>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Jordan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96875">
              <a:lnSpc>
                <a:spcPct val="107000"/>
              </a:lnSpc>
              <a:spcAft>
                <a:spcPts val="800"/>
              </a:spcAft>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Jordan’s Wine Regions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96875">
              <a:lnSpc>
                <a:spcPct val="107000"/>
              </a:lnSpc>
              <a:spcAft>
                <a:spcPts val="800"/>
              </a:spcAft>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Jordan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96875">
              <a:lnSpc>
                <a:spcPct val="107000"/>
              </a:lnSpc>
              <a:spcAft>
                <a:spcPts val="800"/>
              </a:spcAft>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Jordan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96875">
              <a:lnSpc>
                <a:spcPct val="107000"/>
              </a:lnSpc>
              <a:spcAft>
                <a:spcPts val="800"/>
              </a:spcAft>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Jordan’s Wine Culture and Traditions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96875">
              <a:lnSpc>
                <a:spcPct val="107000"/>
              </a:lnSpc>
              <a:spcAft>
                <a:spcPts val="800"/>
              </a:spcAft>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Sustainable Winemaking Practices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96875">
              <a:lnSpc>
                <a:spcPct val="107000"/>
              </a:lnSpc>
              <a:spcAft>
                <a:spcPts val="800"/>
              </a:spcAft>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58838" indent="-396875">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Citations &amp; References</a:t>
            </a:r>
            <a:endParaRPr lang="en-US" sz="2200" dirty="0">
              <a:effectLst/>
            </a:endParaRPr>
          </a:p>
        </p:txBody>
      </p:sp>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D2CDFBF-0CD6-0F8C-488E-3D13FC322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8CE17-DA5B-6459-C13F-161F2B53336C}"/>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Jordan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84C643E-7E8D-D3FD-1647-25EF3101ECA6}"/>
              </a:ext>
            </a:extLst>
          </p:cNvPr>
          <p:cNvSpPr>
            <a:spLocks noGrp="1"/>
          </p:cNvSpPr>
          <p:nvPr>
            <p:ph type="subTitle" idx="1"/>
          </p:nvPr>
        </p:nvSpPr>
        <p:spPr>
          <a:xfrm>
            <a:off x="633045" y="1224221"/>
            <a:ext cx="11558953" cy="4921610"/>
          </a:xfrm>
        </p:spPr>
        <p:txBody>
          <a:bodyPr>
            <a:noAutofit/>
          </a:bodyPr>
          <a:lstStyle/>
          <a:p>
            <a:pPr marL="0" marR="0" algn="l">
              <a:lnSpc>
                <a:spcPct val="100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Mount Nebo Vineyards</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Perched in the Mountain Heights region, Mount Nebo Vineyards takes its name from the historic site believed to be where Moses viewed the Promised Land.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winery embraces the region’s limestone-rich soils and moderate Mediterranean climate, which provide an ideal setting for growing both indigenous and international grape varieties.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Mount Nebo is particularly focused on showcasing Jordan’s native grapes, such as Jandali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Dabuki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varietals form the cornerstone of its portfolio, offering wine enthusiasts a true taste of Jordan’s heritage.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winery is also dedicated to sustainability, employing eco-friendly practices such as water conservation and organic farming.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Visitors can participate in educational tastings that delve into the unique challenges and rewards of winemaking in Jordan’s highlands.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544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878E673-FD25-2004-7E42-015AAB584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E9732-7C76-6784-DBF9-37E3D8D114B7}"/>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Jordan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D3A4A5-2129-5934-21C9-6DAF2E627121}"/>
              </a:ext>
            </a:extLst>
          </p:cNvPr>
          <p:cNvSpPr>
            <a:spLocks noGrp="1"/>
          </p:cNvSpPr>
          <p:nvPr>
            <p:ph type="subTitle" idx="1"/>
          </p:nvPr>
        </p:nvSpPr>
        <p:spPr>
          <a:xfrm>
            <a:off x="633045" y="1224220"/>
            <a:ext cx="11558953" cy="5308781"/>
          </a:xfrm>
        </p:spPr>
        <p:txBody>
          <a:bodyPr>
            <a:noAutofit/>
          </a:bodyPr>
          <a:lstStyle/>
          <a:p>
            <a:pPr marL="0" marR="0" algn="l">
              <a:lnSpc>
                <a:spcPct val="107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Zara Vineyards</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Located in the southern Jordan Valley, Zara Vineyards represents the forefront of Jordanian innovation in winemaking.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winery is known for its experimental spirit, particularly in adapting international grape varieties to Jordan’s unique terroir.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vineyards take advantage of the valley’s fertile soils and long growing season, producing wines with a distinctive balance of ripe fruit and refreshing acidity.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Zara Vineyards is particularly celebrated for its Syrah, a wine that captures the spicy, smoky character of the grape while reflecting the richness of the Jordan Valley.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Beyond its wines, Zara is deeply committed to community engagement, offering local employment opportunities and investing in sustainable agricultural practices.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52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96D9470-CE50-EA44-958E-E14901568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8A5E7-F3CF-7C6D-84DD-FE93073310A4}"/>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Jordan’s Wine Culture and Traditions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5B3781E-356E-5B7C-4C09-AD3DD3399AFC}"/>
              </a:ext>
            </a:extLst>
          </p:cNvPr>
          <p:cNvSpPr>
            <a:spLocks noGrp="1"/>
          </p:cNvSpPr>
          <p:nvPr>
            <p:ph type="subTitle" idx="1"/>
          </p:nvPr>
        </p:nvSpPr>
        <p:spPr>
          <a:xfrm>
            <a:off x="633045" y="1224221"/>
            <a:ext cx="11558953" cy="4921610"/>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 Modern Wine Culture on the Rise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recent years, Jordan has experienced a growing appreciation for wine, especially among younger generations.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emerging interest is fueled by increased exposure to global wine trends and a blossoming wine tourism industry. Wineries across the country now offer curated experiences, from guided vineyard tours to interactive tastings, providing visitors with a deeper connection to Jordan’s wine story.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 is also finding its place in modern Jordanian cuisine. Pairings with traditional dishes, such as lamb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mansaf</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or mezze platters, have introduced new dimensions to local dining.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As wine bars and events become more popular in urban centers like Amman, the country’s wine culture is gradually becoming an integral part of contemporary life.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227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Cultural and Historical Significance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75572" y="1252975"/>
            <a:ext cx="11625075" cy="5605024"/>
          </a:xfrm>
        </p:spPr>
        <p:txBody>
          <a:bodyPr>
            <a:noAutofit/>
          </a:bodyPr>
          <a:lstStyle/>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role of wine in Jordanian culture goes beyond its modern resurgence.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Historically, wine was a cornerstone of trade and social gatherings, especially during the Nabataean and Roman eras.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prized not only for its flavor but also for its symbolic connection to prosperity and community.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Even in periods when alcohol production faced cultural and religious restrictions, wine remained a subtle but persistent part of Jordan’s heritage.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Grapes cultivated for wine often found new uses, such as syrups and dried fruits, ensuring the preservation of viticultural practices through the centuries.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Today, wine serves as a bridge between Jordan’s ancient traditions and its evolving identity in a globalized world.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1273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BE5DCE4-0289-3A02-EE55-8FD2F6F17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9262F-A792-8008-4060-7DC4B1C74170}"/>
              </a:ext>
            </a:extLst>
          </p:cNvPr>
          <p:cNvSpPr>
            <a:spLocks noGrp="1"/>
          </p:cNvSpPr>
          <p:nvPr>
            <p:ph type="ctrTitle"/>
          </p:nvPr>
        </p:nvSpPr>
        <p:spPr>
          <a:xfrm>
            <a:off x="0" y="1"/>
            <a:ext cx="12192000" cy="127471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Tourism and Education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1F75A0D-5551-0F07-AE54-878699563274}"/>
              </a:ext>
            </a:extLst>
          </p:cNvPr>
          <p:cNvSpPr>
            <a:spLocks noGrp="1"/>
          </p:cNvSpPr>
          <p:nvPr>
            <p:ph type="subTitle" idx="1"/>
          </p:nvPr>
        </p:nvSpPr>
        <p:spPr>
          <a:xfrm>
            <a:off x="275572" y="1252975"/>
            <a:ext cx="11625075" cy="5605024"/>
          </a:xfrm>
        </p:spPr>
        <p:txBody>
          <a:bodyPr>
            <a:noAutofit/>
          </a:bodyPr>
          <a:lstStyle/>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 tourism is fast becoming a key element of Jordan’s cultural and economic landscape.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Visitors to the country’s wineries can experience more than just tastings; many wineries offer educational programs that explore the art and science of winemaking.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initiatives aim to demystify the process while fostering an appreciation for the craftsmanship involved.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Additionally, wine festivals and events are helping to promote Jordanian wine both locally and internationally. These gatherings celebrate the diversity of Jordan’s winemaking traditions, showcasing not only the wines but also the culinary and artistic heritage of the region.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rtl="0">
              <a:spcAft>
                <a:spcPts val="576"/>
              </a:spcAft>
            </a:pPr>
            <a:br>
              <a:rPr lang="en-US" dirty="0">
                <a:effectLst/>
              </a:rPr>
            </a:br>
            <a:endParaRPr lang="en-US" dirty="0">
              <a:effectLst/>
            </a:endParaRPr>
          </a:p>
        </p:txBody>
      </p:sp>
    </p:spTree>
    <p:extLst>
      <p:ext uri="{BB962C8B-B14F-4D97-AF65-F5344CB8AC3E}">
        <p14:creationId xmlns:p14="http://schemas.microsoft.com/office/powerpoint/2010/main" val="246907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5F51817-2806-53B4-A6B8-C59F90E26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C9378-DB65-0181-AD59-C118A8FE27EE}"/>
              </a:ext>
            </a:extLst>
          </p:cNvPr>
          <p:cNvSpPr>
            <a:spLocks noGrp="1"/>
          </p:cNvSpPr>
          <p:nvPr>
            <p:ph type="ctrTitle"/>
          </p:nvPr>
        </p:nvSpPr>
        <p:spPr>
          <a:xfrm>
            <a:off x="0" y="1"/>
            <a:ext cx="12192000" cy="1274711"/>
          </a:xfrm>
        </p:spPr>
        <p:txBody>
          <a:bodyPr anchor="ctr">
            <a:noAutofit/>
          </a:bodyPr>
          <a:lstStyle/>
          <a:p>
            <a:pPr rtl="0">
              <a:spcAft>
                <a:spcPts val="576"/>
              </a:spcAft>
            </a:pPr>
            <a:r>
              <a:rPr lang="en-US" b="1" dirty="0">
                <a:effectLst/>
                <a:latin typeface="Times New Roman, serif"/>
              </a:rPr>
              <a:t>Sustainable Winemaking Practices in Jordan</a:t>
            </a:r>
            <a:endParaRPr lang="en-US" dirty="0">
              <a:effectLst/>
            </a:endParaRPr>
          </a:p>
        </p:txBody>
      </p:sp>
      <p:sp>
        <p:nvSpPr>
          <p:cNvPr id="3" name="Subtitle 2">
            <a:extLst>
              <a:ext uri="{FF2B5EF4-FFF2-40B4-BE49-F238E27FC236}">
                <a16:creationId xmlns:a16="http://schemas.microsoft.com/office/drawing/2014/main" id="{D6FF42C7-74CF-F530-BDA6-2B6A715D7903}"/>
              </a:ext>
            </a:extLst>
          </p:cNvPr>
          <p:cNvSpPr>
            <a:spLocks noGrp="1"/>
          </p:cNvSpPr>
          <p:nvPr>
            <p:ph type="subTitle" idx="1"/>
          </p:nvPr>
        </p:nvSpPr>
        <p:spPr>
          <a:xfrm>
            <a:off x="275572" y="1252975"/>
            <a:ext cx="11625075" cy="5605024"/>
          </a:xfrm>
        </p:spPr>
        <p:txBody>
          <a:bodyPr>
            <a:noAutofit/>
          </a:bodyPr>
          <a:lstStyle/>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Jordan’s wine industry has embraced several environmental initiatives, particularly in response to the country’s arid climate and limited natural resources.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Sustainability has become a cornerstone of Jordanian winemaking, with wineries adopting innovative practices to minimize environmental impact while ensuring long-term viability.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70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562509E-11DC-4F4F-D1B3-93087DCBA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BE3AE-D6C8-4C4D-5D8F-D2E3839BEFBD}"/>
              </a:ext>
            </a:extLst>
          </p:cNvPr>
          <p:cNvSpPr>
            <a:spLocks noGrp="1"/>
          </p:cNvSpPr>
          <p:nvPr>
            <p:ph type="ctrTitle"/>
          </p:nvPr>
        </p:nvSpPr>
        <p:spPr>
          <a:xfrm>
            <a:off x="0" y="1"/>
            <a:ext cx="12192000" cy="1274711"/>
          </a:xfrm>
        </p:spPr>
        <p:txBody>
          <a:bodyPr anchor="ctr">
            <a:noAutofit/>
          </a:bodyPr>
          <a:lstStyle/>
          <a:p>
            <a:pPr rtl="0">
              <a:spcAft>
                <a:spcPts val="576"/>
              </a:spcAft>
            </a:pPr>
            <a:r>
              <a:rPr lang="en-US" b="1" dirty="0">
                <a:effectLst/>
                <a:latin typeface="Times New Roman, serif"/>
              </a:rPr>
              <a:t>Sustainable Winemaking Practices in Jordan</a:t>
            </a:r>
            <a:endParaRPr lang="en-US" dirty="0">
              <a:effectLst/>
            </a:endParaRPr>
          </a:p>
        </p:txBody>
      </p:sp>
      <p:sp>
        <p:nvSpPr>
          <p:cNvPr id="3" name="Subtitle 2">
            <a:extLst>
              <a:ext uri="{FF2B5EF4-FFF2-40B4-BE49-F238E27FC236}">
                <a16:creationId xmlns:a16="http://schemas.microsoft.com/office/drawing/2014/main" id="{6F89DA57-7382-4386-ACA8-0C5EE2F572E4}"/>
              </a:ext>
            </a:extLst>
          </p:cNvPr>
          <p:cNvSpPr>
            <a:spLocks noGrp="1"/>
          </p:cNvSpPr>
          <p:nvPr>
            <p:ph type="subTitle" idx="1"/>
          </p:nvPr>
        </p:nvSpPr>
        <p:spPr>
          <a:xfrm>
            <a:off x="275572" y="1252975"/>
            <a:ext cx="11625075" cy="5605024"/>
          </a:xfrm>
        </p:spPr>
        <p:txBody>
          <a:bodyPr>
            <a:noAutofit/>
          </a:bodyPr>
          <a:lstStyle/>
          <a:p>
            <a:pPr marL="0" marR="0" algn="l">
              <a:lnSpc>
                <a:spcPct val="107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Water Conservation</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Water scarcity is a significant challenge in Jordan, and wineries have responded by employing advanced irrigation techniques such as drip irrigation.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systems deliver water directly to the roots of the vines, reducing waste and optimizing usage.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Some wineries are also experimenting with drought-resistant grape varieties, which require less water to thrive.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391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D305FB6-C255-B567-46F9-A6FB15C16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83F4C-28F4-3E4A-8D67-7BA6729A4183}"/>
              </a:ext>
            </a:extLst>
          </p:cNvPr>
          <p:cNvSpPr>
            <a:spLocks noGrp="1"/>
          </p:cNvSpPr>
          <p:nvPr>
            <p:ph type="ctrTitle"/>
          </p:nvPr>
        </p:nvSpPr>
        <p:spPr>
          <a:xfrm>
            <a:off x="0" y="1"/>
            <a:ext cx="12192000" cy="1274711"/>
          </a:xfrm>
        </p:spPr>
        <p:txBody>
          <a:bodyPr anchor="ctr">
            <a:noAutofit/>
          </a:bodyPr>
          <a:lstStyle/>
          <a:p>
            <a:pPr rtl="0">
              <a:spcAft>
                <a:spcPts val="576"/>
              </a:spcAft>
            </a:pPr>
            <a:r>
              <a:rPr lang="en-US" b="1" dirty="0">
                <a:effectLst/>
                <a:latin typeface="Times New Roman, serif"/>
              </a:rPr>
              <a:t>Sustainable Winemaking Practices in Jordan</a:t>
            </a:r>
            <a:endParaRPr lang="en-US" dirty="0">
              <a:effectLst/>
            </a:endParaRPr>
          </a:p>
        </p:txBody>
      </p:sp>
      <p:sp>
        <p:nvSpPr>
          <p:cNvPr id="3" name="Subtitle 2">
            <a:extLst>
              <a:ext uri="{FF2B5EF4-FFF2-40B4-BE49-F238E27FC236}">
                <a16:creationId xmlns:a16="http://schemas.microsoft.com/office/drawing/2014/main" id="{0020C77F-8D43-7470-5FB0-691FEE8EBEDA}"/>
              </a:ext>
            </a:extLst>
          </p:cNvPr>
          <p:cNvSpPr>
            <a:spLocks noGrp="1"/>
          </p:cNvSpPr>
          <p:nvPr>
            <p:ph type="subTitle" idx="1"/>
          </p:nvPr>
        </p:nvSpPr>
        <p:spPr>
          <a:xfrm>
            <a:off x="275572" y="1252975"/>
            <a:ext cx="11625075" cy="5605024"/>
          </a:xfrm>
        </p:spPr>
        <p:txBody>
          <a:bodyPr>
            <a:noAutofit/>
          </a:bodyPr>
          <a:lstStyle/>
          <a:p>
            <a:pPr marL="0" marR="0" algn="l">
              <a:lnSpc>
                <a:spcPct val="107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Organic and Sustainable Farming</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Many Jordanian wineries are transitioning to organic farming practices, avoiding chemical fertilizers and pesticides.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not only protects the local ecosystem but also enhances the quality of the grapes, allowing the wines to reflect the true character of the terroir.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Cover cropping and composting are also being used to improve soil health and reduce erosion.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127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7351625-546A-6CB9-88E2-5D5524C97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99120-58BA-663A-AF6B-563863BB9BBD}"/>
              </a:ext>
            </a:extLst>
          </p:cNvPr>
          <p:cNvSpPr>
            <a:spLocks noGrp="1"/>
          </p:cNvSpPr>
          <p:nvPr>
            <p:ph type="ctrTitle"/>
          </p:nvPr>
        </p:nvSpPr>
        <p:spPr>
          <a:xfrm>
            <a:off x="0" y="1"/>
            <a:ext cx="12192000" cy="1274711"/>
          </a:xfrm>
        </p:spPr>
        <p:txBody>
          <a:bodyPr anchor="ctr">
            <a:noAutofit/>
          </a:bodyPr>
          <a:lstStyle/>
          <a:p>
            <a:pPr rtl="0">
              <a:spcAft>
                <a:spcPts val="576"/>
              </a:spcAft>
            </a:pPr>
            <a:r>
              <a:rPr lang="en-US" b="1" dirty="0">
                <a:effectLst/>
                <a:latin typeface="Times New Roman, serif"/>
              </a:rPr>
              <a:t>Sustainable Winemaking Practices in Jordan</a:t>
            </a:r>
            <a:endParaRPr lang="en-US" dirty="0">
              <a:effectLst/>
            </a:endParaRPr>
          </a:p>
        </p:txBody>
      </p:sp>
      <p:sp>
        <p:nvSpPr>
          <p:cNvPr id="3" name="Subtitle 2">
            <a:extLst>
              <a:ext uri="{FF2B5EF4-FFF2-40B4-BE49-F238E27FC236}">
                <a16:creationId xmlns:a16="http://schemas.microsoft.com/office/drawing/2014/main" id="{2E6AB23D-9C87-F5C6-39B6-40AC88645568}"/>
              </a:ext>
            </a:extLst>
          </p:cNvPr>
          <p:cNvSpPr>
            <a:spLocks noGrp="1"/>
          </p:cNvSpPr>
          <p:nvPr>
            <p:ph type="subTitle" idx="1"/>
          </p:nvPr>
        </p:nvSpPr>
        <p:spPr>
          <a:xfrm>
            <a:off x="275572" y="1252975"/>
            <a:ext cx="11625075" cy="5605024"/>
          </a:xfrm>
        </p:spPr>
        <p:txBody>
          <a:bodyPr>
            <a:noAutofit/>
          </a:bodyPr>
          <a:lstStyle/>
          <a:p>
            <a:pPr marL="0" marR="0" algn="l">
              <a:lnSpc>
                <a:spcPct val="107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Renewable Energy</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use of solar power is gaining traction in Jordan’s wine industry.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Wineries are harnessing the country’s abundant sunlight to power their operations, from vineyard irrigation systems to production facilities.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shift toward renewable energy is helping to reduce the carbon footprint of Jordanian winemaking.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8180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CBB3FEC-163E-2A65-B909-A246B2E0C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7D687-09B9-9EED-13DB-ADEB5EBB3817}"/>
              </a:ext>
            </a:extLst>
          </p:cNvPr>
          <p:cNvSpPr>
            <a:spLocks noGrp="1"/>
          </p:cNvSpPr>
          <p:nvPr>
            <p:ph type="ctrTitle"/>
          </p:nvPr>
        </p:nvSpPr>
        <p:spPr>
          <a:xfrm>
            <a:off x="0" y="1"/>
            <a:ext cx="12192000" cy="1274711"/>
          </a:xfrm>
        </p:spPr>
        <p:txBody>
          <a:bodyPr anchor="ctr">
            <a:noAutofit/>
          </a:bodyPr>
          <a:lstStyle/>
          <a:p>
            <a:pPr rtl="0">
              <a:spcAft>
                <a:spcPts val="576"/>
              </a:spcAft>
            </a:pPr>
            <a:r>
              <a:rPr lang="en-US" b="1" dirty="0">
                <a:effectLst/>
                <a:latin typeface="Times New Roman, serif"/>
              </a:rPr>
              <a:t>Sustainable Winemaking Practices in Jordan</a:t>
            </a:r>
            <a:endParaRPr lang="en-US" dirty="0">
              <a:effectLst/>
            </a:endParaRPr>
          </a:p>
        </p:txBody>
      </p:sp>
      <p:sp>
        <p:nvSpPr>
          <p:cNvPr id="3" name="Subtitle 2">
            <a:extLst>
              <a:ext uri="{FF2B5EF4-FFF2-40B4-BE49-F238E27FC236}">
                <a16:creationId xmlns:a16="http://schemas.microsoft.com/office/drawing/2014/main" id="{F16B6244-9F26-A6D9-0E03-61AA5D8C51C9}"/>
              </a:ext>
            </a:extLst>
          </p:cNvPr>
          <p:cNvSpPr>
            <a:spLocks noGrp="1"/>
          </p:cNvSpPr>
          <p:nvPr>
            <p:ph type="subTitle" idx="1"/>
          </p:nvPr>
        </p:nvSpPr>
        <p:spPr>
          <a:xfrm>
            <a:off x="275572" y="1252975"/>
            <a:ext cx="11916428" cy="5605024"/>
          </a:xfrm>
        </p:spPr>
        <p:txBody>
          <a:bodyPr>
            <a:noAutofit/>
          </a:bodyPr>
          <a:lstStyle/>
          <a:p>
            <a:pPr marL="0" marR="0" algn="l">
              <a:lnSpc>
                <a:spcPct val="107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Waste Reduction and Recycling</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Efforts to reduce waste are another focus for Jordanian wineries.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Many have implemented recycling programs for glass bottles and packaging materials, as well as systems for reusing wastewater in vineyard irrigation.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measures are not only environmentally friendly but also cost-effective in the long run.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598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FB9DDC-875C-6504-5646-D052C1481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99738-6C0E-FCC4-502A-F970196DFCCD}"/>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900" b="1" kern="100" dirty="0">
                <a:effectLst/>
                <a:latin typeface="Times New Roman" panose="02020603050405020304" pitchFamily="18" charset="0"/>
                <a:ea typeface="Calibri" panose="020F0502020204030204" pitchFamily="34" charset="0"/>
                <a:cs typeface="Times New Roman" panose="02020603050405020304" pitchFamily="18" charset="0"/>
              </a:rPr>
              <a:t>Jordan’s Ancient </a:t>
            </a:r>
            <a:r>
              <a:rPr lang="en-US" sz="4900" kern="100" dirty="0">
                <a:effectLst/>
                <a:latin typeface="Times New Roman" panose="02020603050405020304" pitchFamily="18" charset="0"/>
                <a:ea typeface="Calibri" panose="020F0502020204030204" pitchFamily="34" charset="0"/>
                <a:cs typeface="Times New Roman" panose="02020603050405020304" pitchFamily="18" charset="0"/>
              </a:rPr>
              <a:t>Traditions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572C8AB-877F-8379-2477-6EF475E428C6}"/>
              </a:ext>
            </a:extLst>
          </p:cNvPr>
          <p:cNvSpPr txBox="1"/>
          <p:nvPr/>
        </p:nvSpPr>
        <p:spPr>
          <a:xfrm>
            <a:off x="211015" y="1170431"/>
            <a:ext cx="11980984" cy="3493264"/>
          </a:xfrm>
          <a:prstGeom prst="rect">
            <a:avLst/>
          </a:prstGeom>
          <a:noFill/>
        </p:spPr>
        <p:txBody>
          <a:bodyPr wrap="square">
            <a:spAutoFit/>
          </a:bodyPr>
          <a:lstStyle/>
          <a:p>
            <a:pPr rtl="0">
              <a:spcAft>
                <a:spcPts val="576"/>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Meet Modern Winemaking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Jordan’s winemaking story weaves together history, culture,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innovation. With roots stretching back thousands of years,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this legacy is deeply intertwined with some of humanity’s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earliest civilizations.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Jordan’s winemaking story weaves together history, culture,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innovation. With roots stretching back thousands of years,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this legacy is deeply intertwined with some of humanity’s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earliest civilizations.</a:t>
            </a:r>
          </a:p>
        </p:txBody>
      </p:sp>
      <p:sp>
        <p:nvSpPr>
          <p:cNvPr id="6" name="TextBox 5">
            <a:extLst>
              <a:ext uri="{FF2B5EF4-FFF2-40B4-BE49-F238E27FC236}">
                <a16:creationId xmlns:a16="http://schemas.microsoft.com/office/drawing/2014/main" id="{BE3E572B-16CE-7A58-214C-A7A2CC1B386E}"/>
              </a:ext>
            </a:extLst>
          </p:cNvPr>
          <p:cNvSpPr txBox="1"/>
          <p:nvPr/>
        </p:nvSpPr>
        <p:spPr>
          <a:xfrm>
            <a:off x="211015" y="4721523"/>
            <a:ext cx="11980984" cy="193899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story of Jordan’s wine begins with the Nabataean Kingdom, where wine was not only a cultural symbol but also a critical part of the economy. Archaeological discoveries have unveiled numerous winepresses scattered across the Petra hinterland, with at least ten recorded to date. These ancient winepresses, such as the one found north of </a:t>
            </a:r>
            <a:r>
              <a:rPr lang="en-US" sz="2400" dirty="0" err="1">
                <a:latin typeface="Times New Roman" panose="02020603050405020304" pitchFamily="18" charset="0"/>
                <a:cs typeface="Times New Roman" panose="02020603050405020304" pitchFamily="18" charset="0"/>
              </a:rPr>
              <a:t>Malghan</a:t>
            </a:r>
            <a:r>
              <a:rPr lang="en-US" sz="2400" dirty="0">
                <a:latin typeface="Times New Roman" panose="02020603050405020304" pitchFamily="18" charset="0"/>
                <a:cs typeface="Times New Roman" panose="02020603050405020304" pitchFamily="18" charset="0"/>
              </a:rPr>
              <a:t>, serve as a testament to the region’s winemaking legacy. </a:t>
            </a:r>
          </a:p>
        </p:txBody>
      </p:sp>
    </p:spTree>
    <p:extLst>
      <p:ext uri="{BB962C8B-B14F-4D97-AF65-F5344CB8AC3E}">
        <p14:creationId xmlns:p14="http://schemas.microsoft.com/office/powerpoint/2010/main" val="1888147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94EACF2-0D18-4CCE-33BE-5BFABB2F4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BE46D-EB6D-1603-6843-C0311673AAF2}"/>
              </a:ext>
            </a:extLst>
          </p:cNvPr>
          <p:cNvSpPr>
            <a:spLocks noGrp="1"/>
          </p:cNvSpPr>
          <p:nvPr>
            <p:ph type="ctrTitle"/>
          </p:nvPr>
        </p:nvSpPr>
        <p:spPr>
          <a:xfrm>
            <a:off x="0" y="1"/>
            <a:ext cx="12192000" cy="1274711"/>
          </a:xfrm>
        </p:spPr>
        <p:txBody>
          <a:bodyPr anchor="ctr">
            <a:noAutofit/>
          </a:bodyPr>
          <a:lstStyle/>
          <a:p>
            <a:pPr rtl="0">
              <a:spcAft>
                <a:spcPts val="576"/>
              </a:spcAft>
            </a:pPr>
            <a:r>
              <a:rPr lang="en-US" b="1" dirty="0">
                <a:effectLst/>
                <a:latin typeface="Times New Roman, serif"/>
              </a:rPr>
              <a:t>Sustainable Winemaking Practices in Jordan</a:t>
            </a:r>
            <a:endParaRPr lang="en-US" dirty="0">
              <a:effectLst/>
            </a:endParaRPr>
          </a:p>
        </p:txBody>
      </p:sp>
      <p:sp>
        <p:nvSpPr>
          <p:cNvPr id="3" name="Subtitle 2">
            <a:extLst>
              <a:ext uri="{FF2B5EF4-FFF2-40B4-BE49-F238E27FC236}">
                <a16:creationId xmlns:a16="http://schemas.microsoft.com/office/drawing/2014/main" id="{5BEAC5CB-FFBB-D959-7F76-D08B4430ECC3}"/>
              </a:ext>
            </a:extLst>
          </p:cNvPr>
          <p:cNvSpPr>
            <a:spLocks noGrp="1"/>
          </p:cNvSpPr>
          <p:nvPr>
            <p:ph type="subTitle" idx="1"/>
          </p:nvPr>
        </p:nvSpPr>
        <p:spPr>
          <a:xfrm>
            <a:off x="275572" y="1252975"/>
            <a:ext cx="11916428" cy="5605024"/>
          </a:xfrm>
        </p:spPr>
        <p:txBody>
          <a:bodyPr>
            <a:noAutofit/>
          </a:bodyPr>
          <a:lstStyle/>
          <a:p>
            <a:pPr marL="0" marR="0" algn="l">
              <a:lnSpc>
                <a:spcPct val="107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Looking Ahead</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Jordanian winemakers recognize that sustainability is not just a trend but a necessity, particularly in the face of climate change.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By embracing these environmental initiatives, Jordan’s wine industry is not only preserving its natural resources but also positioning itself as a responsible and forward-thinking player in the global wine community.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635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6497E33-FE28-3401-3F65-2A0906237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76B3E-DE88-EC7B-5E1B-DD2738A79109}"/>
              </a:ext>
            </a:extLst>
          </p:cNvPr>
          <p:cNvSpPr>
            <a:spLocks noGrp="1"/>
          </p:cNvSpPr>
          <p:nvPr>
            <p:ph type="ctrTitle"/>
          </p:nvPr>
        </p:nvSpPr>
        <p:spPr>
          <a:xfrm>
            <a:off x="0" y="1"/>
            <a:ext cx="12192000" cy="127471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D3EB33C-718F-C4E7-1D57-4F1F6C65B1CA}"/>
              </a:ext>
            </a:extLst>
          </p:cNvPr>
          <p:cNvSpPr>
            <a:spLocks noGrp="1"/>
          </p:cNvSpPr>
          <p:nvPr>
            <p:ph type="subTitle" idx="1"/>
          </p:nvPr>
        </p:nvSpPr>
        <p:spPr>
          <a:xfrm>
            <a:off x="275572" y="1252974"/>
            <a:ext cx="11625075" cy="5605025"/>
          </a:xfrm>
        </p:spPr>
        <p:txBody>
          <a:bodyPr>
            <a:noAutofit/>
          </a:bodyPr>
          <a:lstStyle/>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Jordan’s wines offer more than just a taste—they provide a story, a journey through time and place that connects the ancient with the modern.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small but dynamic wine industry stands as a testament to resilience and ingenuity, transforming challenges like arid climates and limited resources into opportunities for innovation.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Each bottle reflects the nation’s unique terroir, with wines that balance bold flavors and elegance, inviting drinkers to experience the essence of Jordan.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wine enthusiasts, Jordan offers a treasure trove of discovery.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Whether exploring the lush vineyards of the Jordan Valley or the experimental plots on the Desert Plateau, there’s a sense of adventure in every sip.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Pairing these wines with the country’s rich cuisine only deepens the appreciation for its culture and traditions. As sustainability becomes a cornerstone of its industry, Jordan is not just preserving its heritage but paving the way for a vibrant, innovative future.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87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423008" cy="5248657"/>
          </a:xfrm>
        </p:spPr>
        <p:txBody>
          <a:bodyPr>
            <a:normAutofit/>
          </a:bodyPr>
          <a:lstStyle/>
          <a:p>
            <a:pPr marL="342900" marR="0" lvl="0" indent="-342900" algn="l">
              <a:lnSpc>
                <a:spcPct val="107000"/>
              </a:lnSpc>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Abdullah, M. (2023).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Modern Viticulture in Jordan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Middle Eastern Agricultural Journal, 15(2), 45-60.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Thompson, R. (2022).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Ancient Winemaking Techniques of the Levant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Archaeological Review, 28(4), 112-125.</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International Wine Organization. (2024).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Global Wine Production Report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sz="24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www.iwo.org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Jordan Ministry of Agriculture. (2023).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Agricultural Census Report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Government Publication.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Smith, J. &amp; Brown, A. (2023).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Sustainable Viticulture in Arid Regions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Wine Technology Quarterly, 42(3), 78-92.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82456A6-A04A-4D4F-D8A8-E6C9CD660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74FDB-615B-C302-0C33-CAFD9AFB51A3}"/>
              </a:ext>
            </a:extLst>
          </p:cNvPr>
          <p:cNvSpPr>
            <a:spLocks noGrp="1"/>
          </p:cNvSpPr>
          <p:nvPr>
            <p:ph type="ctrTitle"/>
          </p:nvPr>
        </p:nvSpPr>
        <p:spPr>
          <a:xfrm>
            <a:off x="0" y="1"/>
            <a:ext cx="12192000" cy="1170431"/>
          </a:xfrm>
        </p:spPr>
        <p:txBody>
          <a:bodyPr anchor="ctr">
            <a:normAutofit/>
          </a:bodyPr>
          <a:lstStyle/>
          <a:p>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Jordan </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 Land of Contrasts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8666F9F-7CA1-E0A4-3711-B6E6427B4144}"/>
              </a:ext>
            </a:extLst>
          </p:cNvPr>
          <p:cNvSpPr txBox="1"/>
          <p:nvPr/>
        </p:nvSpPr>
        <p:spPr>
          <a:xfrm>
            <a:off x="211015" y="1170431"/>
            <a:ext cx="11358685" cy="1258421"/>
          </a:xfrm>
          <a:prstGeom prst="rect">
            <a:avLst/>
          </a:prstGeom>
          <a:noFill/>
        </p:spPr>
        <p:txBody>
          <a:bodyPr wrap="square">
            <a:spAutoFit/>
          </a:bodyPr>
          <a:lstStyle/>
          <a:p>
            <a:pPr marL="342900" marR="0" lvl="0" indent="-342900">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Hashemite Kingdom of Jordan boasts a strikingly diverse geography.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Fertile stretches of the Jordan Valley contrast sharply with the dry, rocky expanses of the eastern desert.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13DD232-E9E7-86B6-47F8-1B72FCCCAC25}"/>
              </a:ext>
            </a:extLst>
          </p:cNvPr>
          <p:cNvPicPr>
            <a:picLocks noChangeAspect="1"/>
          </p:cNvPicPr>
          <p:nvPr/>
        </p:nvPicPr>
        <p:blipFill>
          <a:blip r:embed="rId2">
            <a:extLst>
              <a:ext uri="{28A0092B-C50C-407E-A947-70E740481C1C}">
                <a14:useLocalDpi xmlns:a14="http://schemas.microsoft.com/office/drawing/2010/main" val="0"/>
              </a:ext>
            </a:extLst>
          </a:blip>
          <a:srcRect l="11545" r="6070"/>
          <a:stretch/>
        </p:blipFill>
        <p:spPr>
          <a:xfrm>
            <a:off x="0" y="2428852"/>
            <a:ext cx="6863508" cy="4429147"/>
          </a:xfrm>
          <a:prstGeom prst="rect">
            <a:avLst/>
          </a:prstGeom>
        </p:spPr>
      </p:pic>
      <p:sp>
        <p:nvSpPr>
          <p:cNvPr id="7" name="TextBox 6">
            <a:extLst>
              <a:ext uri="{FF2B5EF4-FFF2-40B4-BE49-F238E27FC236}">
                <a16:creationId xmlns:a16="http://schemas.microsoft.com/office/drawing/2014/main" id="{346C6FC9-D982-6DF7-8B2E-CDCF46F841F4}"/>
              </a:ext>
            </a:extLst>
          </p:cNvPr>
          <p:cNvSpPr txBox="1"/>
          <p:nvPr/>
        </p:nvSpPr>
        <p:spPr>
          <a:xfrm>
            <a:off x="6863507" y="2428852"/>
            <a:ext cx="5124685" cy="4024628"/>
          </a:xfrm>
          <a:prstGeom prst="rect">
            <a:avLst/>
          </a:prstGeom>
          <a:noFill/>
        </p:spPr>
        <p:txBody>
          <a:bodyPr wrap="square">
            <a:spAutoFit/>
          </a:bodyPr>
          <a:lstStyle/>
          <a:p>
            <a:pPr marL="342900" marR="0" lvl="0" indent="-342900">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varied landscape, coupled with elevation differences that create unique microclimates, offers intriguing possibilities for winemaking.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Jordan’s Mediterranean-inspired climate—with its long, hot summers and mild winters—demands ingenuity from vintners, who craft wines that reflect the land’s essence.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375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75EA271-F6AA-D107-0C25-90413D6AC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A94C-2D0B-513A-0FCA-B8D85828C10A}"/>
              </a:ext>
            </a:extLst>
          </p:cNvPr>
          <p:cNvSpPr>
            <a:spLocks noGrp="1"/>
          </p:cNvSpPr>
          <p:nvPr>
            <p:ph type="ctrTitle"/>
          </p:nvPr>
        </p:nvSpPr>
        <p:spPr>
          <a:xfrm>
            <a:off x="0" y="1"/>
            <a:ext cx="12192000" cy="1170431"/>
          </a:xfrm>
        </p:spPr>
        <p:txBody>
          <a:bodyPr anchor="ctr">
            <a:normAutofit/>
          </a:bodyPr>
          <a:lstStyle/>
          <a:p>
            <a:pPr rtl="0">
              <a:spcAft>
                <a:spcPts val="576"/>
              </a:spcAft>
            </a:pPr>
            <a:r>
              <a:rPr lang="en-US" b="1" dirty="0">
                <a:effectLst/>
                <a:latin typeface="Times New Roman, serif"/>
              </a:rPr>
              <a:t>History of Wine in Jordan</a:t>
            </a:r>
            <a:endParaRPr lang="en-US" dirty="0">
              <a:effectLst/>
            </a:endParaRPr>
          </a:p>
        </p:txBody>
      </p:sp>
      <p:sp>
        <p:nvSpPr>
          <p:cNvPr id="3" name="Subtitle 2">
            <a:extLst>
              <a:ext uri="{FF2B5EF4-FFF2-40B4-BE49-F238E27FC236}">
                <a16:creationId xmlns:a16="http://schemas.microsoft.com/office/drawing/2014/main" id="{9309F1E2-9628-E69D-9CAE-4F723C727986}"/>
              </a:ext>
            </a:extLst>
          </p:cNvPr>
          <p:cNvSpPr>
            <a:spLocks noGrp="1"/>
          </p:cNvSpPr>
          <p:nvPr>
            <p:ph type="subTitle" idx="1"/>
          </p:nvPr>
        </p:nvSpPr>
        <p:spPr>
          <a:xfrm>
            <a:off x="517793" y="1170432"/>
            <a:ext cx="8703325" cy="4067727"/>
          </a:xfrm>
        </p:spPr>
        <p:txBody>
          <a:bodyPr>
            <a:noAutofit/>
          </a:bodyPr>
          <a:lstStyle/>
          <a:p>
            <a:pPr marL="0" marR="0" algn="l">
              <a:lnSpc>
                <a:spcPct val="100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The Ancient World (4th Century BCE – 5th Century CE)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During the Nabataean period, Jordan became a thriving center of trade and culture.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As the Nabataeans carved their monumental city of Petra into the rose-red cliffs, they also cultivated the surrounding lands.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Sophisticated wine presses, discovered at archaeological sites like Umm Qais and Petra, reveal that winemaking was already a refined craft.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The region’s position along ancient trade routes allowed Jordanian wine to travel far and wide, contributing to the cultural and economic exchanges of the Mediterranean and Near East.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15000"/>
              </a:lnSpc>
              <a:spcAft>
                <a:spcPts val="800"/>
              </a:spcAft>
              <a:buFont typeface="Arial" panose="020B0604020202020204" pitchFamily="34" charset="0"/>
              <a:buChar char="•"/>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9C3B1B5-BF68-6068-B2F5-00CE0A203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1118" y="1170432"/>
            <a:ext cx="2970882" cy="4067727"/>
          </a:xfrm>
          <a:prstGeom prst="rect">
            <a:avLst/>
          </a:prstGeom>
        </p:spPr>
      </p:pic>
      <p:sp>
        <p:nvSpPr>
          <p:cNvPr id="11" name="TextBox 10">
            <a:extLst>
              <a:ext uri="{FF2B5EF4-FFF2-40B4-BE49-F238E27FC236}">
                <a16:creationId xmlns:a16="http://schemas.microsoft.com/office/drawing/2014/main" id="{663E8562-082C-929C-48CD-F23B2A238AEE}"/>
              </a:ext>
            </a:extLst>
          </p:cNvPr>
          <p:cNvSpPr txBox="1"/>
          <p:nvPr/>
        </p:nvSpPr>
        <p:spPr>
          <a:xfrm>
            <a:off x="517792" y="5238159"/>
            <a:ext cx="11674207" cy="1446550"/>
          </a:xfrm>
          <a:prstGeom prst="rect">
            <a:avLst/>
          </a:prstGeom>
          <a:noFill/>
        </p:spPr>
        <p:txBody>
          <a:bodyPr wrap="square">
            <a:spAutoFit/>
          </a:bodyPr>
          <a:lstStyle/>
          <a:p>
            <a:pPr marL="342900" marR="0" lvl="0" indent="-342900" algn="l">
              <a:lnSpc>
                <a:spcPct val="100000"/>
              </a:lnSpc>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Globally, this era saw the rise and dominance of empires like the Greeks and Romans, both of which valued wine as a symbol of civilization.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spcAft>
                <a:spcPts val="800"/>
              </a:spcAft>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Roman influence in the region further enhanced viticulture, as advanced irrigation systems and agricultural techniques were introduced, setting the stage for centuries of winemaking.</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862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A52E58E-D002-03A4-CF8D-6B2A7E5D8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7DB42-6A87-91E6-AE29-B58923853EFB}"/>
              </a:ext>
            </a:extLst>
          </p:cNvPr>
          <p:cNvSpPr>
            <a:spLocks noGrp="1"/>
          </p:cNvSpPr>
          <p:nvPr>
            <p:ph type="ctrTitle"/>
          </p:nvPr>
        </p:nvSpPr>
        <p:spPr>
          <a:xfrm>
            <a:off x="0" y="1"/>
            <a:ext cx="12192000" cy="1170431"/>
          </a:xfrm>
        </p:spPr>
        <p:txBody>
          <a:bodyPr anchor="ctr">
            <a:normAutofit/>
          </a:bodyPr>
          <a:lstStyle/>
          <a:p>
            <a:pPr rtl="0">
              <a:spcAft>
                <a:spcPts val="576"/>
              </a:spcAft>
            </a:pPr>
            <a:r>
              <a:rPr lang="en-US" b="1" dirty="0">
                <a:effectLst/>
                <a:latin typeface="Times New Roman, serif"/>
              </a:rPr>
              <a:t>History of Wine in Jordan</a:t>
            </a:r>
            <a:endParaRPr lang="en-US" sz="4400" dirty="0">
              <a:effectLst/>
            </a:endParaRPr>
          </a:p>
        </p:txBody>
      </p:sp>
      <p:sp>
        <p:nvSpPr>
          <p:cNvPr id="3" name="Subtitle 2">
            <a:extLst>
              <a:ext uri="{FF2B5EF4-FFF2-40B4-BE49-F238E27FC236}">
                <a16:creationId xmlns:a16="http://schemas.microsoft.com/office/drawing/2014/main" id="{103A0075-BA62-DC19-AE7C-43C91CC342AF}"/>
              </a:ext>
            </a:extLst>
          </p:cNvPr>
          <p:cNvSpPr>
            <a:spLocks noGrp="1"/>
          </p:cNvSpPr>
          <p:nvPr>
            <p:ph type="subTitle" idx="1"/>
          </p:nvPr>
        </p:nvSpPr>
        <p:spPr>
          <a:xfrm>
            <a:off x="658367" y="1302784"/>
            <a:ext cx="11533633" cy="3114979"/>
          </a:xfrm>
        </p:spPr>
        <p:txBody>
          <a:bodyPr>
            <a:noAutofit/>
          </a:bodyPr>
          <a:lstStyle/>
          <a:p>
            <a:pPr marL="0" marR="0" algn="l">
              <a:lnSpc>
                <a:spcPct val="100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The Islamic Golden Age (7th – 13th Century)</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the rise of Islam in the 7th century, the cultural role of wine shifted dramatically.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Islamic teachings discouraged alcohol consumption, Jordan’s vineyards weren’t abandoned. Instead, they adapted to produce grapes for non-alcoholic uses, such as table grapes and syrups.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period also marked a time of scientific advancement, as Islamic scholars preserved and expanded upon agricultural knowledge.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85100CD-7E9C-957D-2C82-9E9E69162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17763"/>
            <a:ext cx="4880470" cy="2440235"/>
          </a:xfrm>
          <a:prstGeom prst="rect">
            <a:avLst/>
          </a:prstGeom>
        </p:spPr>
      </p:pic>
      <p:sp>
        <p:nvSpPr>
          <p:cNvPr id="7" name="TextBox 6">
            <a:extLst>
              <a:ext uri="{FF2B5EF4-FFF2-40B4-BE49-F238E27FC236}">
                <a16:creationId xmlns:a16="http://schemas.microsoft.com/office/drawing/2014/main" id="{D8B26D8E-F51A-D459-C427-DAD68EB3A304}"/>
              </a:ext>
            </a:extLst>
          </p:cNvPr>
          <p:cNvSpPr txBox="1"/>
          <p:nvPr/>
        </p:nvSpPr>
        <p:spPr>
          <a:xfrm>
            <a:off x="4976870" y="4417763"/>
            <a:ext cx="6998466" cy="1938992"/>
          </a:xfrm>
          <a:prstGeom prst="rect">
            <a:avLst/>
          </a:prstGeom>
          <a:noFill/>
        </p:spPr>
        <p:txBody>
          <a:bodyPr wrap="square">
            <a:spAutoFit/>
          </a:bodyPr>
          <a:lstStyle/>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Their innovations in irrigation and farming would later benefit Jordanian viticulture.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intellectual and cultural flourishing influenced agriculture and trade, indirectly shaping the development of wine-related practices in the Levant.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82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743DB97-2415-A2E0-89BA-DC0FD57AF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B92A3-EE38-F6B3-CE78-28AD18028274}"/>
              </a:ext>
            </a:extLst>
          </p:cNvPr>
          <p:cNvSpPr>
            <a:spLocks noGrp="1"/>
          </p:cNvSpPr>
          <p:nvPr>
            <p:ph type="ctrTitle"/>
          </p:nvPr>
        </p:nvSpPr>
        <p:spPr>
          <a:xfrm>
            <a:off x="0" y="1"/>
            <a:ext cx="12192000" cy="1170431"/>
          </a:xfrm>
        </p:spPr>
        <p:txBody>
          <a:bodyPr anchor="ctr">
            <a:normAutofit/>
          </a:bodyPr>
          <a:lstStyle/>
          <a:p>
            <a:pPr rtl="0">
              <a:spcAft>
                <a:spcPts val="576"/>
              </a:spcAft>
            </a:pPr>
            <a:r>
              <a:rPr lang="en-US" b="1" dirty="0">
                <a:effectLst/>
                <a:latin typeface="Times New Roman, serif"/>
              </a:rPr>
              <a:t>History of Wine in Jordan</a:t>
            </a:r>
            <a:endParaRPr lang="en-US" dirty="0">
              <a:effectLst/>
            </a:endParaRPr>
          </a:p>
        </p:txBody>
      </p:sp>
      <p:sp>
        <p:nvSpPr>
          <p:cNvPr id="3" name="Subtitle 2">
            <a:extLst>
              <a:ext uri="{FF2B5EF4-FFF2-40B4-BE49-F238E27FC236}">
                <a16:creationId xmlns:a16="http://schemas.microsoft.com/office/drawing/2014/main" id="{2ECEC18C-685E-F0E2-E474-F1CD55AB452D}"/>
              </a:ext>
            </a:extLst>
          </p:cNvPr>
          <p:cNvSpPr>
            <a:spLocks noGrp="1"/>
          </p:cNvSpPr>
          <p:nvPr>
            <p:ph type="subTitle" idx="1"/>
          </p:nvPr>
        </p:nvSpPr>
        <p:spPr>
          <a:xfrm>
            <a:off x="658367" y="1302784"/>
            <a:ext cx="11533632" cy="4923203"/>
          </a:xfrm>
        </p:spPr>
        <p:txBody>
          <a:bodyPr>
            <a:noAutofit/>
          </a:bodyPr>
          <a:lstStyle/>
          <a:p>
            <a:pPr marL="0" marR="0" algn="l">
              <a:lnSpc>
                <a:spcPct val="100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The Ottoman Era (16th – 19th Century)</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Under Ottoman rule, viticulture in Jordan largely remained dormant due to stringent alcohol regulations and shifting economic priorities.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However, local vineyards survived, sustained by the production of raisins and other grape-based products.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Despite these constraints, the Levant continued to trade in wine and spirits, particularly in regions with Christian populations, keeping the winemaking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tradition alive.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Globally, the Ottoman Empire acted as a bridge between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East and West.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European powers were expanding their colonial reach, and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Jordan’s position as part of the empire connected it to a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broader network of trade and cultural exchange.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3C93215-7829-0837-01A6-FDCB4C924FB2}"/>
              </a:ext>
            </a:extLst>
          </p:cNvPr>
          <p:cNvPicPr>
            <a:picLocks noChangeAspect="1"/>
          </p:cNvPicPr>
          <p:nvPr/>
        </p:nvPicPr>
        <p:blipFill>
          <a:blip r:embed="rId2">
            <a:extLst>
              <a:ext uri="{28A0092B-C50C-407E-A947-70E740481C1C}">
                <a14:useLocalDpi xmlns:a14="http://schemas.microsoft.com/office/drawing/2010/main" val="0"/>
              </a:ext>
            </a:extLst>
          </a:blip>
          <a:srcRect l="-8925" r="8925"/>
          <a:stretch/>
        </p:blipFill>
        <p:spPr>
          <a:xfrm>
            <a:off x="8118513" y="4142341"/>
            <a:ext cx="4073486" cy="2715657"/>
          </a:xfrm>
          <a:prstGeom prst="rect">
            <a:avLst/>
          </a:prstGeom>
        </p:spPr>
      </p:pic>
    </p:spTree>
    <p:extLst>
      <p:ext uri="{BB962C8B-B14F-4D97-AF65-F5344CB8AC3E}">
        <p14:creationId xmlns:p14="http://schemas.microsoft.com/office/powerpoint/2010/main" val="27728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DCE1ACE-7E59-8A7B-C699-EDBD60317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AE1B0-8DA7-9455-BF67-3D4DFC8DAE2C}"/>
              </a:ext>
            </a:extLst>
          </p:cNvPr>
          <p:cNvSpPr>
            <a:spLocks noGrp="1"/>
          </p:cNvSpPr>
          <p:nvPr>
            <p:ph type="ctrTitle"/>
          </p:nvPr>
        </p:nvSpPr>
        <p:spPr>
          <a:xfrm>
            <a:off x="0" y="1"/>
            <a:ext cx="12192000" cy="1170431"/>
          </a:xfrm>
        </p:spPr>
        <p:txBody>
          <a:bodyPr anchor="ctr">
            <a:normAutofit/>
          </a:bodyPr>
          <a:lstStyle/>
          <a:p>
            <a:pPr rtl="0">
              <a:spcAft>
                <a:spcPts val="576"/>
              </a:spcAft>
            </a:pPr>
            <a:r>
              <a:rPr lang="en-US" b="1" dirty="0">
                <a:effectLst/>
                <a:latin typeface="Times New Roman, serif"/>
              </a:rPr>
              <a:t>History of Wine in Jordan</a:t>
            </a:r>
            <a:endParaRPr lang="en-US" dirty="0">
              <a:effectLst/>
            </a:endParaRPr>
          </a:p>
        </p:txBody>
      </p:sp>
      <p:sp>
        <p:nvSpPr>
          <p:cNvPr id="3" name="Subtitle 2">
            <a:extLst>
              <a:ext uri="{FF2B5EF4-FFF2-40B4-BE49-F238E27FC236}">
                <a16:creationId xmlns:a16="http://schemas.microsoft.com/office/drawing/2014/main" id="{4969AD26-152E-0BBA-B9FB-E09DD72D1D6E}"/>
              </a:ext>
            </a:extLst>
          </p:cNvPr>
          <p:cNvSpPr>
            <a:spLocks noGrp="1"/>
          </p:cNvSpPr>
          <p:nvPr>
            <p:ph type="subTitle" idx="1"/>
          </p:nvPr>
        </p:nvSpPr>
        <p:spPr>
          <a:xfrm>
            <a:off x="658368" y="1104478"/>
            <a:ext cx="11533632" cy="5659879"/>
          </a:xfrm>
        </p:spPr>
        <p:txBody>
          <a:bodyPr>
            <a:noAutofit/>
          </a:bodyPr>
          <a:lstStyle/>
          <a:p>
            <a:pPr marL="0" marR="0" algn="l">
              <a:lnSpc>
                <a:spcPct val="100000"/>
              </a:lnSpc>
              <a:spcAft>
                <a:spcPts val="80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Modern Resurgence (20th – 21st Century)</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Jordan’s wine industry began its revival in the late 20th </a:t>
            </a:r>
            <a:b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century, fueled by visionary entrepreneurs who recognized </a:t>
            </a:r>
            <a:b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the potential of the country’s unique terroir.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The establishment of modern wineries, particularly in the </a:t>
            </a:r>
            <a:b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Jordan Valley and Mountain Heights, marked a turning point.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Investment in contemporary equipment, sustainable practices, and international expertise helped Jordanian wines gain recognition on the global stage.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This resurgence coincided with a broader global movement toward quality-driven, boutique wine production.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As traditional wine powers like France and Italy competed with rising producers from the New World, Jordan entered the conversation as a distinctive voice.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spcAft>
                <a:spcPts val="800"/>
              </a:spcAft>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Today, Jordan’s wines are celebrated for their ability to balance ancient heritage with modern innovation.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74ED5E1-BC70-052F-3C7D-CD229C417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6840" y="1257893"/>
            <a:ext cx="4215159" cy="2421741"/>
          </a:xfrm>
          <a:prstGeom prst="rect">
            <a:avLst/>
          </a:prstGeom>
        </p:spPr>
      </p:pic>
    </p:spTree>
    <p:extLst>
      <p:ext uri="{BB962C8B-B14F-4D97-AF65-F5344CB8AC3E}">
        <p14:creationId xmlns:p14="http://schemas.microsoft.com/office/powerpoint/2010/main" val="118086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5163398-7CB1-AC61-EB88-1D91A6A2D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43806-4E85-4AB3-8771-631846C4C97F}"/>
              </a:ext>
            </a:extLst>
          </p:cNvPr>
          <p:cNvSpPr>
            <a:spLocks noGrp="1"/>
          </p:cNvSpPr>
          <p:nvPr>
            <p:ph type="ctrTitle"/>
          </p:nvPr>
        </p:nvSpPr>
        <p:spPr>
          <a:xfrm>
            <a:off x="0" y="1"/>
            <a:ext cx="5924881" cy="1170431"/>
          </a:xfrm>
        </p:spPr>
        <p:txBody>
          <a:bodyPr anchor="ctr">
            <a:normAutofit/>
          </a:bodyPr>
          <a:lstStyle/>
          <a:p>
            <a:pPr marL="0" marR="0">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Jordan’s Wine Regions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48A75BB-A054-F179-6B49-7A6D01E0B891}"/>
              </a:ext>
            </a:extLst>
          </p:cNvPr>
          <p:cNvSpPr>
            <a:spLocks noGrp="1"/>
          </p:cNvSpPr>
          <p:nvPr>
            <p:ph type="subTitle" idx="1"/>
          </p:nvPr>
        </p:nvSpPr>
        <p:spPr>
          <a:xfrm>
            <a:off x="658368" y="1302784"/>
            <a:ext cx="5147522" cy="4923203"/>
          </a:xfrm>
        </p:spPr>
        <p:txBody>
          <a:bodyPr>
            <a:noAutofit/>
          </a:bodyPr>
          <a:lstStyle/>
          <a:p>
            <a:pPr marL="342900" marR="0" lvl="0" indent="-342900" algn="l">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Jordan’s diverse geography gives rise to three distinct wine regions, each offering unique conditions for viticulture.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From the lush lowlands of the Jordan Valley to the rugged mountain ranges and the experimental plots of the desert plateau, these regions reflect the country’s varied terrain and innovative spirit.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0646724-D577-E479-DF8C-582EBF92B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999" y="0"/>
            <a:ext cx="6267119" cy="6858000"/>
          </a:xfrm>
          <a:prstGeom prst="rect">
            <a:avLst/>
          </a:prstGeom>
        </p:spPr>
      </p:pic>
    </p:spTree>
    <p:extLst>
      <p:ext uri="{BB962C8B-B14F-4D97-AF65-F5344CB8AC3E}">
        <p14:creationId xmlns:p14="http://schemas.microsoft.com/office/powerpoint/2010/main" val="3219655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2881</TotalTime>
  <Words>3149</Words>
  <Application>Microsoft Office PowerPoint</Application>
  <PresentationFormat>Widescreen</PresentationFormat>
  <Paragraphs>207</Paragraphs>
  <Slides>33</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Aptos Display</vt:lpstr>
      <vt:lpstr>Arial</vt:lpstr>
      <vt:lpstr>Calibri</vt:lpstr>
      <vt:lpstr>Consolas</vt:lpstr>
      <vt:lpstr>Symbol</vt:lpstr>
      <vt:lpstr>Times New Roman</vt:lpstr>
      <vt:lpstr>Times New Roman, serif</vt:lpstr>
      <vt:lpstr>Office Theme</vt:lpstr>
      <vt:lpstr>Wine Regions of the World Jordanian Wines   Presented by Marc Silver</vt:lpstr>
      <vt:lpstr>An Introduction to Wine in Poland</vt:lpstr>
      <vt:lpstr>Jordan’s Ancient Traditions</vt:lpstr>
      <vt:lpstr>Jordan A Land of Contrasts</vt:lpstr>
      <vt:lpstr>History of Wine in Jordan</vt:lpstr>
      <vt:lpstr>History of Wine in Jordan</vt:lpstr>
      <vt:lpstr>History of Wine in Jordan</vt:lpstr>
      <vt:lpstr>History of Wine in Jordan</vt:lpstr>
      <vt:lpstr>Jordan’s Wine Regions</vt:lpstr>
      <vt:lpstr>Jordan’s Wine Regions</vt:lpstr>
      <vt:lpstr>Jordan’s Wine Regions</vt:lpstr>
      <vt:lpstr>Jordan’s Wine Regions</vt:lpstr>
      <vt:lpstr>Indigenous Grapes of Jordan</vt:lpstr>
      <vt:lpstr>Indigenous Grapes of Jordan</vt:lpstr>
      <vt:lpstr>European Grapes Modern Influence</vt:lpstr>
      <vt:lpstr>European Grapes Modern Influence</vt:lpstr>
      <vt:lpstr>European Grapes Modern Influence</vt:lpstr>
      <vt:lpstr>Notable Wineries in Jordan</vt:lpstr>
      <vt:lpstr>Notable Wineries in Jordan</vt:lpstr>
      <vt:lpstr>Notable Wineries in Jordan</vt:lpstr>
      <vt:lpstr>Notable Wineries in Jordan</vt:lpstr>
      <vt:lpstr>Jordan’s Wine Culture and Traditions</vt:lpstr>
      <vt:lpstr>Cultural and Historical Significance</vt:lpstr>
      <vt:lpstr>Wine Tourism and Education</vt:lpstr>
      <vt:lpstr>Sustainable Winemaking Practices in Jordan</vt:lpstr>
      <vt:lpstr>Sustainable Winemaking Practices in Jordan</vt:lpstr>
      <vt:lpstr>Sustainable Winemaking Practices in Jordan</vt:lpstr>
      <vt:lpstr>Sustainable Winemaking Practices in Jordan</vt:lpstr>
      <vt:lpstr>Sustainable Winemaking Practices in Jordan</vt:lpstr>
      <vt:lpstr>Sustainable Winemaking Practices in Jordan</vt:lpstr>
      <vt:lpstr>Final Thoughts</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170</cp:revision>
  <dcterms:created xsi:type="dcterms:W3CDTF">2024-07-15T00:09:41Z</dcterms:created>
  <dcterms:modified xsi:type="dcterms:W3CDTF">2024-12-31T23:56:42Z</dcterms:modified>
</cp:coreProperties>
</file>