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2" r:id="rId3"/>
    <p:sldId id="397" r:id="rId4"/>
    <p:sldId id="414" r:id="rId5"/>
    <p:sldId id="377" r:id="rId6"/>
    <p:sldId id="379" r:id="rId7"/>
    <p:sldId id="412" r:id="rId8"/>
    <p:sldId id="413" r:id="rId9"/>
    <p:sldId id="411" r:id="rId10"/>
    <p:sldId id="405" r:id="rId11"/>
    <p:sldId id="415" r:id="rId12"/>
    <p:sldId id="407" r:id="rId13"/>
    <p:sldId id="416" r:id="rId14"/>
    <p:sldId id="410" r:id="rId15"/>
    <p:sldId id="352" r:id="rId16"/>
    <p:sldId id="417" r:id="rId17"/>
    <p:sldId id="418" r:id="rId18"/>
    <p:sldId id="304" r:id="rId19"/>
    <p:sldId id="29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2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6809BF-033D-8017-B196-2FD9BEB1A563}" name="Marc Silver" initials="MS" userId="5483e828a1166d9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176" autoAdjust="0"/>
    <p:restoredTop sz="82370" autoAdjust="0"/>
  </p:normalViewPr>
  <p:slideViewPr>
    <p:cSldViewPr snapToGrid="0" showGuides="1">
      <p:cViewPr varScale="1">
        <p:scale>
          <a:sx n="81" d="100"/>
          <a:sy n="81" d="100"/>
        </p:scale>
        <p:origin x="126" y="60"/>
      </p:cViewPr>
      <p:guideLst>
        <p:guide orient="horz" pos="132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98A784-F01B-4042-BFDA-50419095861B}" type="datetimeFigureOut">
              <a:rPr lang="en-US" smtClean="0"/>
              <a:t>11/26/2025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D87E49-3BF5-468C-94CD-AD0776A81355}" type="slidenum">
              <a:rPr lang="en-US" smtClean="0"/>
              <a:t>‹#›</a:t>
            </a:fld>
            <a:endParaRPr lang="en-US" dirty="0"/>
          </a:p>
        </p:txBody>
      </p:sp>
    </p:spTree>
    <p:extLst>
      <p:ext uri="{BB962C8B-B14F-4D97-AF65-F5344CB8AC3E}">
        <p14:creationId xmlns:p14="http://schemas.microsoft.com/office/powerpoint/2010/main" val="3242573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D87E49-3BF5-468C-94CD-AD0776A81355}" type="slidenum">
              <a:rPr lang="en-US" smtClean="0"/>
              <a:t>1</a:t>
            </a:fld>
            <a:endParaRPr lang="en-US" dirty="0"/>
          </a:p>
        </p:txBody>
      </p:sp>
    </p:spTree>
    <p:extLst>
      <p:ext uri="{BB962C8B-B14F-4D97-AF65-F5344CB8AC3E}">
        <p14:creationId xmlns:p14="http://schemas.microsoft.com/office/powerpoint/2010/main" val="52839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D87E49-3BF5-468C-94CD-AD0776A81355}" type="slidenum">
              <a:rPr lang="en-US" smtClean="0"/>
              <a:t>10</a:t>
            </a:fld>
            <a:endParaRPr lang="en-US" dirty="0"/>
          </a:p>
        </p:txBody>
      </p:sp>
    </p:spTree>
    <p:extLst>
      <p:ext uri="{BB962C8B-B14F-4D97-AF65-F5344CB8AC3E}">
        <p14:creationId xmlns:p14="http://schemas.microsoft.com/office/powerpoint/2010/main" val="280456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F6EBD-61CB-D857-245F-AEA7BA78BF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47F35C-8BCF-3761-5511-54C2C3D045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617AE4-A644-0934-56C5-4D1DD76309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8ED4F9-9828-F2FE-7D62-204D946ADCC2}"/>
              </a:ext>
            </a:extLst>
          </p:cNvPr>
          <p:cNvSpPr>
            <a:spLocks noGrp="1"/>
          </p:cNvSpPr>
          <p:nvPr>
            <p:ph type="sldNum" sz="quarter" idx="5"/>
          </p:nvPr>
        </p:nvSpPr>
        <p:spPr/>
        <p:txBody>
          <a:bodyPr/>
          <a:lstStyle/>
          <a:p>
            <a:fld id="{D8D87E49-3BF5-468C-94CD-AD0776A81355}" type="slidenum">
              <a:rPr lang="en-US" smtClean="0"/>
              <a:t>11</a:t>
            </a:fld>
            <a:endParaRPr lang="en-US" dirty="0"/>
          </a:p>
        </p:txBody>
      </p:sp>
    </p:spTree>
    <p:extLst>
      <p:ext uri="{BB962C8B-B14F-4D97-AF65-F5344CB8AC3E}">
        <p14:creationId xmlns:p14="http://schemas.microsoft.com/office/powerpoint/2010/main" val="2776405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D87E49-3BF5-468C-94CD-AD0776A81355}" type="slidenum">
              <a:rPr lang="en-US" smtClean="0"/>
              <a:t>14</a:t>
            </a:fld>
            <a:endParaRPr lang="en-US" dirty="0"/>
          </a:p>
        </p:txBody>
      </p:sp>
    </p:spTree>
    <p:extLst>
      <p:ext uri="{BB962C8B-B14F-4D97-AF65-F5344CB8AC3E}">
        <p14:creationId xmlns:p14="http://schemas.microsoft.com/office/powerpoint/2010/main" val="4036718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D87E49-3BF5-468C-94CD-AD0776A81355}" type="slidenum">
              <a:rPr lang="en-US" smtClean="0"/>
              <a:t>15</a:t>
            </a:fld>
            <a:endParaRPr lang="en-US" dirty="0"/>
          </a:p>
        </p:txBody>
      </p:sp>
    </p:spTree>
    <p:extLst>
      <p:ext uri="{BB962C8B-B14F-4D97-AF65-F5344CB8AC3E}">
        <p14:creationId xmlns:p14="http://schemas.microsoft.com/office/powerpoint/2010/main" val="3296846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8228B-76B7-2AE3-F517-8F22068DB8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62F95E-1BA3-3B52-D8A3-4BF551FC18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E361FD-5CA9-339C-7AE9-56F3F8F9D3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08A2BC-DA3D-7BA9-49FF-2C9E3CD2F37B}"/>
              </a:ext>
            </a:extLst>
          </p:cNvPr>
          <p:cNvSpPr>
            <a:spLocks noGrp="1"/>
          </p:cNvSpPr>
          <p:nvPr>
            <p:ph type="sldNum" sz="quarter" idx="5"/>
          </p:nvPr>
        </p:nvSpPr>
        <p:spPr/>
        <p:txBody>
          <a:bodyPr/>
          <a:lstStyle/>
          <a:p>
            <a:fld id="{D8D87E49-3BF5-468C-94CD-AD0776A81355}" type="slidenum">
              <a:rPr lang="en-US" smtClean="0"/>
              <a:t>16</a:t>
            </a:fld>
            <a:endParaRPr lang="en-US" dirty="0"/>
          </a:p>
        </p:txBody>
      </p:sp>
    </p:spTree>
    <p:extLst>
      <p:ext uri="{BB962C8B-B14F-4D97-AF65-F5344CB8AC3E}">
        <p14:creationId xmlns:p14="http://schemas.microsoft.com/office/powerpoint/2010/main" val="139947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5BC07-C310-3C5D-A619-B92268DB6A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F42279-7A44-4D4D-1075-1E11B264BE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32C754-6DE9-5406-B50E-491C768804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05E5DC-4327-74AE-C358-1B7E333C72A2}"/>
              </a:ext>
            </a:extLst>
          </p:cNvPr>
          <p:cNvSpPr>
            <a:spLocks noGrp="1"/>
          </p:cNvSpPr>
          <p:nvPr>
            <p:ph type="sldNum" sz="quarter" idx="5"/>
          </p:nvPr>
        </p:nvSpPr>
        <p:spPr/>
        <p:txBody>
          <a:bodyPr/>
          <a:lstStyle/>
          <a:p>
            <a:fld id="{D8D87E49-3BF5-468C-94CD-AD0776A81355}" type="slidenum">
              <a:rPr lang="en-US" smtClean="0"/>
              <a:t>17</a:t>
            </a:fld>
            <a:endParaRPr lang="en-US" dirty="0"/>
          </a:p>
        </p:txBody>
      </p:sp>
    </p:spTree>
    <p:extLst>
      <p:ext uri="{BB962C8B-B14F-4D97-AF65-F5344CB8AC3E}">
        <p14:creationId xmlns:p14="http://schemas.microsoft.com/office/powerpoint/2010/main" val="1271478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D87E49-3BF5-468C-94CD-AD0776A81355}" type="slidenum">
              <a:rPr lang="en-US" smtClean="0"/>
              <a:t>18</a:t>
            </a:fld>
            <a:endParaRPr lang="en-US" dirty="0"/>
          </a:p>
        </p:txBody>
      </p:sp>
    </p:spTree>
    <p:extLst>
      <p:ext uri="{BB962C8B-B14F-4D97-AF65-F5344CB8AC3E}">
        <p14:creationId xmlns:p14="http://schemas.microsoft.com/office/powerpoint/2010/main" val="3238845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34DAF-D626-C0F6-8F39-FA52A1117F5D}"/>
              </a:ext>
            </a:extLst>
          </p:cNvPr>
          <p:cNvSpPr>
            <a:spLocks noGrp="1"/>
          </p:cNvSpPr>
          <p:nvPr>
            <p:ph type="ctrTitle"/>
          </p:nvPr>
        </p:nvSpPr>
        <p:spPr>
          <a:xfrm>
            <a:off x="1524000" y="1122363"/>
            <a:ext cx="9144000" cy="2387600"/>
          </a:xfrm>
        </p:spPr>
        <p:txBody>
          <a:bodyPr anchor="b">
            <a:normAutofit/>
          </a:bodyPr>
          <a:lstStyle>
            <a:lvl1pPr algn="ctr">
              <a:defRPr sz="4400" b="1">
                <a:latin typeface="Times New Roman" panose="02020603050405020304" pitchFamily="18" charset="0"/>
                <a:cs typeface="Times New Roman" panose="02020603050405020304" pitchFamily="18" charset="0"/>
              </a:defRPr>
            </a:lvl1pPr>
          </a:lstStyle>
          <a:p>
            <a:r>
              <a:rPr lang="en-US" dirty="0"/>
              <a:t>Click </a:t>
            </a:r>
            <a:r>
              <a:rPr lang="en-US"/>
              <a:t>to edit Master title style</a:t>
            </a:r>
            <a:endParaRPr lang="en-US" dirty="0"/>
          </a:p>
        </p:txBody>
      </p:sp>
      <p:sp>
        <p:nvSpPr>
          <p:cNvPr id="3" name="Subtitle 2">
            <a:extLst>
              <a:ext uri="{FF2B5EF4-FFF2-40B4-BE49-F238E27FC236}">
                <a16:creationId xmlns:a16="http://schemas.microsoft.com/office/drawing/2014/main" id="{8C06DC92-9132-EB33-2BF7-A06445D1D279}"/>
              </a:ext>
            </a:extLst>
          </p:cNvPr>
          <p:cNvSpPr>
            <a:spLocks noGrp="1"/>
          </p:cNvSpPr>
          <p:nvPr>
            <p:ph type="subTitle" idx="1" hasCustomPrompt="1"/>
          </p:nvPr>
        </p:nvSpPr>
        <p:spPr>
          <a:xfrm>
            <a:off x="1524000" y="3602038"/>
            <a:ext cx="9144000" cy="1655762"/>
          </a:xfrm>
        </p:spPr>
        <p:txBody>
          <a:bodyPr>
            <a:normAutofit/>
          </a:bodyPr>
          <a:lstStyle>
            <a:lvl1pPr marL="0" indent="0" algn="ctr">
              <a:buNone/>
              <a:defRPr sz="28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Presented by</a:t>
            </a:r>
            <a:br>
              <a:rPr lang="en-US" dirty="0"/>
            </a:br>
            <a:r>
              <a:rPr lang="en-US" dirty="0"/>
              <a:t>Marc Silver</a:t>
            </a:r>
          </a:p>
        </p:txBody>
      </p:sp>
      <p:sp>
        <p:nvSpPr>
          <p:cNvPr id="4" name="Date Placeholder 3">
            <a:extLst>
              <a:ext uri="{FF2B5EF4-FFF2-40B4-BE49-F238E27FC236}">
                <a16:creationId xmlns:a16="http://schemas.microsoft.com/office/drawing/2014/main" id="{58847313-977B-02B5-5CB3-713B54D2D1B4}"/>
              </a:ext>
            </a:extLst>
          </p:cNvPr>
          <p:cNvSpPr>
            <a:spLocks noGrp="1"/>
          </p:cNvSpPr>
          <p:nvPr>
            <p:ph type="dt" sz="half" idx="10"/>
          </p:nvPr>
        </p:nvSpPr>
        <p:spPr/>
        <p:txBody>
          <a:bodyPr/>
          <a:lstStyle/>
          <a:p>
            <a:fld id="{3F398FCF-7BF3-46A9-9AC8-80C36578A121}" type="datetimeFigureOut">
              <a:rPr lang="en-US" smtClean="0"/>
              <a:t>11/26/2025</a:t>
            </a:fld>
            <a:endParaRPr lang="en-US" dirty="0"/>
          </a:p>
        </p:txBody>
      </p:sp>
      <p:sp>
        <p:nvSpPr>
          <p:cNvPr id="5" name="Footer Placeholder 4">
            <a:extLst>
              <a:ext uri="{FF2B5EF4-FFF2-40B4-BE49-F238E27FC236}">
                <a16:creationId xmlns:a16="http://schemas.microsoft.com/office/drawing/2014/main" id="{31C8E1CB-449B-CC37-0DB9-28D2C4D304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BC59EA-1DBA-71E3-BA2F-36D8E5EE9871}"/>
              </a:ext>
            </a:extLst>
          </p:cNvPr>
          <p:cNvSpPr>
            <a:spLocks noGrp="1"/>
          </p:cNvSpPr>
          <p:nvPr>
            <p:ph type="sldNum" sz="quarter" idx="12"/>
          </p:nvPr>
        </p:nvSpPr>
        <p:spPr/>
        <p:txBody>
          <a:bodyPr/>
          <a:lstStyle/>
          <a:p>
            <a:fld id="{B30B3E97-1D21-48A6-A757-C45A40CBBC18}" type="slidenum">
              <a:rPr lang="en-US" smtClean="0"/>
              <a:t>‹#›</a:t>
            </a:fld>
            <a:endParaRPr lang="en-US" dirty="0"/>
          </a:p>
        </p:txBody>
      </p:sp>
    </p:spTree>
    <p:extLst>
      <p:ext uri="{BB962C8B-B14F-4D97-AF65-F5344CB8AC3E}">
        <p14:creationId xmlns:p14="http://schemas.microsoft.com/office/powerpoint/2010/main" val="30873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152F10-1A5D-9FAD-AE55-4443FD5C67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C520F1-4465-05A4-AF5A-FB8C5C5280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07158B-444B-FEC1-4FE7-09147F7E0C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F398FCF-7BF3-46A9-9AC8-80C36578A121}" type="datetimeFigureOut">
              <a:rPr lang="en-US" smtClean="0"/>
              <a:t>11/26/2025</a:t>
            </a:fld>
            <a:endParaRPr lang="en-US" dirty="0"/>
          </a:p>
        </p:txBody>
      </p:sp>
      <p:sp>
        <p:nvSpPr>
          <p:cNvPr id="5" name="Footer Placeholder 4">
            <a:extLst>
              <a:ext uri="{FF2B5EF4-FFF2-40B4-BE49-F238E27FC236}">
                <a16:creationId xmlns:a16="http://schemas.microsoft.com/office/drawing/2014/main" id="{335C9F95-09DD-6831-4481-2BFCC60E29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5448027A-3FA7-6185-BE84-AB20F959FD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0B3E97-1D21-48A6-A757-C45A40CBBC18}" type="slidenum">
              <a:rPr lang="en-US" smtClean="0"/>
              <a:t>‹#›</a:t>
            </a:fld>
            <a:endParaRPr lang="en-US" dirty="0"/>
          </a:p>
        </p:txBody>
      </p:sp>
    </p:spTree>
    <p:extLst>
      <p:ext uri="{BB962C8B-B14F-4D97-AF65-F5344CB8AC3E}">
        <p14:creationId xmlns:p14="http://schemas.microsoft.com/office/powerpoint/2010/main" val="1122506529"/>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britannica.com/"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www.britannica.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E551BDD-115B-A42E-033E-CC46A6DE9A5D}"/>
              </a:ext>
            </a:extLst>
          </p:cNvPr>
          <p:cNvPicPr>
            <a:picLocks noChangeAspect="1"/>
          </p:cNvPicPr>
          <p:nvPr/>
        </p:nvPicPr>
        <p:blipFill>
          <a:blip r:embed="rId3">
            <a:extLst>
              <a:ext uri="{28A0092B-C50C-407E-A947-70E740481C1C}">
                <a14:useLocalDpi xmlns:a14="http://schemas.microsoft.com/office/drawing/2010/main" val="0"/>
              </a:ext>
            </a:extLst>
          </a:blip>
          <a:srcRect t="-128" b="14099"/>
          <a:stretch/>
        </p:blipFill>
        <p:spPr>
          <a:xfrm>
            <a:off x="0" y="-122596"/>
            <a:ext cx="12191999" cy="6992472"/>
          </a:xfrm>
          <a:prstGeom prst="rect">
            <a:avLst/>
          </a:prstGeom>
        </p:spPr>
      </p:pic>
      <p:sp>
        <p:nvSpPr>
          <p:cNvPr id="2" name="Title 1">
            <a:extLst>
              <a:ext uri="{FF2B5EF4-FFF2-40B4-BE49-F238E27FC236}">
                <a16:creationId xmlns:a16="http://schemas.microsoft.com/office/drawing/2014/main" id="{F45F63AB-7200-CA97-49F5-38ABA50FC785}"/>
              </a:ext>
            </a:extLst>
          </p:cNvPr>
          <p:cNvSpPr>
            <a:spLocks noGrp="1"/>
          </p:cNvSpPr>
          <p:nvPr>
            <p:ph type="ctrTitle"/>
          </p:nvPr>
        </p:nvSpPr>
        <p:spPr>
          <a:xfrm>
            <a:off x="0" y="344384"/>
            <a:ext cx="12192000" cy="4362087"/>
          </a:xfrm>
        </p:spPr>
        <p:txBody>
          <a:bodyPr anchor="ctr">
            <a:noAutofit/>
          </a:bodyPr>
          <a:lstStyle/>
          <a:p>
            <a:pPr>
              <a:lnSpc>
                <a:spcPct val="115000"/>
              </a:lnSpc>
              <a:spcBef>
                <a:spcPts val="0"/>
              </a:spcBef>
              <a:spcAft>
                <a:spcPts val="800"/>
              </a:spcAft>
              <a:tabLst>
                <a:tab pos="225425" algn="l"/>
              </a:tabLst>
            </a:pPr>
            <a:r>
              <a:rPr lang="en-US" sz="5500" kern="100" dirty="0">
                <a:effectLst/>
                <a:latin typeface="Times New Roman" panose="02020603050405020304" pitchFamily="18" charset="0"/>
                <a:ea typeface="Aptos" panose="020B0004020202020204" pitchFamily="34" charset="0"/>
                <a:cs typeface="Times New Roman" panose="02020603050405020304" pitchFamily="18" charset="0"/>
              </a:rPr>
              <a:t>Japan’s Evolving Wine Industry</a:t>
            </a:r>
            <a:br>
              <a:rPr lang="en-US" sz="5000" kern="100" dirty="0">
                <a:solidFill>
                  <a:srgbClr val="FFFF00"/>
                </a:solidFill>
                <a:effectLst>
                  <a:outerShdw blurRad="38100" dist="38100" dir="2700000" algn="tl">
                    <a:srgbClr val="000000">
                      <a:alpha val="43137"/>
                    </a:srgbClr>
                  </a:outerShdw>
                </a:effectLst>
                <a:ea typeface="Aptos" panose="020B0004020202020204" pitchFamily="34" charset="0"/>
              </a:rPr>
            </a:br>
            <a:br>
              <a:rPr lang="en-US" sz="1800" kern="100" dirty="0">
                <a:solidFill>
                  <a:srgbClr val="FFFF00"/>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rPr>
            </a:br>
            <a:r>
              <a:rPr lang="en-US" sz="2800" b="1" dirty="0">
                <a:solidFill>
                  <a:srgbClr val="FFFF00"/>
                </a:solidFill>
                <a:effectLst>
                  <a:outerShdw blurRad="38100" dist="38100" dir="2700000" algn="tl">
                    <a:srgbClr val="000000">
                      <a:alpha val="43137"/>
                    </a:srgbClr>
                  </a:outerShdw>
                </a:effectLst>
                <a:latin typeface="Times New Roman, serif"/>
              </a:rPr>
              <a:t>Presented by</a:t>
            </a:r>
            <a:br>
              <a:rPr lang="en-US" sz="2800" dirty="0">
                <a:solidFill>
                  <a:srgbClr val="FFFF00"/>
                </a:solidFill>
                <a:effectLst>
                  <a:outerShdw blurRad="38100" dist="38100" dir="2700000" algn="tl">
                    <a:srgbClr val="000000">
                      <a:alpha val="43137"/>
                    </a:srgbClr>
                  </a:outerShdw>
                </a:effectLst>
              </a:rPr>
            </a:br>
            <a:r>
              <a:rPr lang="en-US" b="1" dirty="0">
                <a:solidFill>
                  <a:srgbClr val="FFFF00"/>
                </a:solidFill>
                <a:effectLst>
                  <a:outerShdw blurRad="38100" dist="38100" dir="2700000" algn="tl">
                    <a:srgbClr val="000000">
                      <a:alpha val="43137"/>
                    </a:srgbClr>
                  </a:outerShdw>
                </a:effectLst>
                <a:latin typeface="Times New Roman, serif"/>
              </a:rPr>
              <a:t>Marc Silver</a:t>
            </a:r>
            <a:endParaRPr lang="en-US" sz="6000" kern="100" dirty="0">
              <a:solidFill>
                <a:srgbClr val="FFFF00"/>
              </a:solidFill>
              <a:effectLst>
                <a:outerShdw blurRad="38100" dist="38100" dir="2700000" algn="tl">
                  <a:srgbClr val="000000">
                    <a:alpha val="43137"/>
                  </a:srgbClr>
                </a:outerShdw>
              </a:effectLst>
              <a:latin typeface="Aptos" panose="020B0004020202020204" pitchFamily="34" charset="0"/>
              <a:ea typeface="Aptos" panose="020B0004020202020204" pitchFamily="34" charset="0"/>
            </a:endParaRPr>
          </a:p>
        </p:txBody>
      </p:sp>
    </p:spTree>
    <p:extLst>
      <p:ext uri="{BB962C8B-B14F-4D97-AF65-F5344CB8AC3E}">
        <p14:creationId xmlns:p14="http://schemas.microsoft.com/office/powerpoint/2010/main" val="940889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ECE26E23-D787-AAD5-733E-377AF19AD4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5A928-D63B-CC1C-B3A3-E884EA1ECECC}"/>
              </a:ext>
            </a:extLst>
          </p:cNvPr>
          <p:cNvSpPr>
            <a:spLocks noGrp="1"/>
          </p:cNvSpPr>
          <p:nvPr>
            <p:ph type="ctrTitle"/>
          </p:nvPr>
        </p:nvSpPr>
        <p:spPr>
          <a:xfrm>
            <a:off x="0" y="1"/>
            <a:ext cx="12192000" cy="1170431"/>
          </a:xfrm>
        </p:spPr>
        <p:txBody>
          <a:bodyPr anchor="ctr">
            <a:normAutofit/>
          </a:bodyPr>
          <a:lstStyle/>
          <a:p>
            <a:pPr marL="0" marR="0">
              <a:lnSpc>
                <a:spcPct val="107000"/>
              </a:lnSpc>
              <a:spcAft>
                <a:spcPts val="800"/>
              </a:spcAft>
            </a:pPr>
            <a:r>
              <a:rPr lang="en-US" sz="4400" b="1" kern="100" dirty="0">
                <a:effectLst/>
                <a:ea typeface="Aptos" panose="020B0004020202020204" pitchFamily="34" charset="0"/>
              </a:rPr>
              <a:t>What Sets Japan Apart</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2C75D19E-9CB9-CE8E-B1CD-EA48F1537E62}"/>
              </a:ext>
            </a:extLst>
          </p:cNvPr>
          <p:cNvSpPr>
            <a:spLocks noGrp="1"/>
          </p:cNvSpPr>
          <p:nvPr>
            <p:ph type="subTitle" idx="1"/>
          </p:nvPr>
        </p:nvSpPr>
        <p:spPr>
          <a:xfrm>
            <a:off x="658368" y="1302784"/>
            <a:ext cx="11533632" cy="6227569"/>
          </a:xfrm>
        </p:spPr>
        <p:txBody>
          <a:bodyPr>
            <a:noAutofit/>
          </a:bodyPr>
          <a:lstStyle/>
          <a:p>
            <a:pPr marR="0" algn="l">
              <a:lnSpc>
                <a:spcPct val="115000"/>
              </a:lnSpc>
              <a:spcAft>
                <a:spcPts val="800"/>
              </a:spcAft>
            </a:pPr>
            <a:r>
              <a:rPr lang="en-US" sz="2400" b="1" kern="100" dirty="0">
                <a:effectLst/>
                <a:ea typeface="Aptos" panose="020B0004020202020204" pitchFamily="34" charset="0"/>
              </a:rPr>
              <a:t>The Unique Terroir</a:t>
            </a:r>
            <a:endParaRPr lang="en-US" sz="2400" kern="100" dirty="0">
              <a:effectLst/>
              <a:ea typeface="Aptos" panose="020B0004020202020204" pitchFamily="34" charset="0"/>
            </a:endParaRPr>
          </a:p>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Terroir is at the heart of what makes Japanese wine so distinctive. </a:t>
            </a:r>
          </a:p>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The volcanic soils of Yamanashi provide a mineral-rich foundation for the crisp, clean profile of </a:t>
            </a:r>
            <a:r>
              <a:rPr lang="en-US" sz="2400" kern="100" dirty="0" err="1">
                <a:effectLst/>
                <a:ea typeface="Aptos" panose="020B0004020202020204" pitchFamily="34" charset="0"/>
              </a:rPr>
              <a:t>Koshu</a:t>
            </a:r>
            <a:r>
              <a:rPr lang="en-US" sz="2400" kern="100" dirty="0">
                <a:effectLst/>
                <a:ea typeface="Aptos" panose="020B0004020202020204" pitchFamily="34" charset="0"/>
              </a:rPr>
              <a:t> wines, while Hokkaido’s snowy winters lend themselves to high-acidity, aromatic grapes. </a:t>
            </a:r>
          </a:p>
        </p:txBody>
      </p:sp>
    </p:spTree>
    <p:extLst>
      <p:ext uri="{BB962C8B-B14F-4D97-AF65-F5344CB8AC3E}">
        <p14:creationId xmlns:p14="http://schemas.microsoft.com/office/powerpoint/2010/main" val="3200249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ED03022B-430D-1C26-3785-A00502C06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9B73A-955E-474E-8C61-9F304AFBB8D0}"/>
              </a:ext>
            </a:extLst>
          </p:cNvPr>
          <p:cNvSpPr>
            <a:spLocks noGrp="1"/>
          </p:cNvSpPr>
          <p:nvPr>
            <p:ph type="ctrTitle"/>
          </p:nvPr>
        </p:nvSpPr>
        <p:spPr>
          <a:xfrm>
            <a:off x="0" y="1"/>
            <a:ext cx="12192000" cy="1170431"/>
          </a:xfrm>
        </p:spPr>
        <p:txBody>
          <a:bodyPr anchor="ctr">
            <a:normAutofit/>
          </a:bodyPr>
          <a:lstStyle/>
          <a:p>
            <a:pPr marL="0" marR="0">
              <a:lnSpc>
                <a:spcPct val="107000"/>
              </a:lnSpc>
              <a:spcAft>
                <a:spcPts val="800"/>
              </a:spcAft>
            </a:pPr>
            <a:r>
              <a:rPr lang="en-US" sz="4400" b="1" kern="100" dirty="0">
                <a:effectLst/>
                <a:ea typeface="Aptos" panose="020B0004020202020204" pitchFamily="34" charset="0"/>
              </a:rPr>
              <a:t>What Sets Japan Apart</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D19008AD-B08D-6277-98A0-4DD92D0EAFDF}"/>
              </a:ext>
            </a:extLst>
          </p:cNvPr>
          <p:cNvSpPr>
            <a:spLocks noGrp="1"/>
          </p:cNvSpPr>
          <p:nvPr>
            <p:ph type="subTitle" idx="1"/>
          </p:nvPr>
        </p:nvSpPr>
        <p:spPr>
          <a:xfrm>
            <a:off x="658368" y="1302784"/>
            <a:ext cx="11533632" cy="5393851"/>
          </a:xfrm>
        </p:spPr>
        <p:txBody>
          <a:bodyPr>
            <a:noAutofit/>
          </a:bodyPr>
          <a:lstStyle/>
          <a:p>
            <a:pPr marR="0" algn="l">
              <a:lnSpc>
                <a:spcPct val="115000"/>
              </a:lnSpc>
              <a:spcAft>
                <a:spcPts val="800"/>
              </a:spcAft>
            </a:pPr>
            <a:r>
              <a:rPr lang="en-US" sz="2400" b="1" kern="100" dirty="0">
                <a:effectLst/>
                <a:ea typeface="Aptos" panose="020B0004020202020204" pitchFamily="34" charset="0"/>
              </a:rPr>
              <a:t>The Unique Terroir</a:t>
            </a:r>
            <a:endParaRPr lang="en-US" sz="2400" kern="100" dirty="0">
              <a:effectLst/>
              <a:ea typeface="Aptos" panose="020B0004020202020204" pitchFamily="34" charset="0"/>
            </a:endParaRPr>
          </a:p>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But terroir in Japan goes beyond the physical environment. </a:t>
            </a:r>
          </a:p>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It’s deeply tied to the cultural values of precision, harmony, and respect for nature. </a:t>
            </a:r>
          </a:p>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These values influence everything from vineyard management to winemaking techniques, resulting in wines that are a true reflection of their environment.</a:t>
            </a:r>
          </a:p>
          <a:p>
            <a:pPr marL="342900" marR="0" indent="-342900" algn="l">
              <a:lnSpc>
                <a:spcPct val="115000"/>
              </a:lnSpc>
              <a:spcAft>
                <a:spcPts val="800"/>
              </a:spcAft>
              <a:buFont typeface="Arial" panose="020B0604020202020204" pitchFamily="34" charset="0"/>
              <a:buChar char="•"/>
            </a:pPr>
            <a:r>
              <a:rPr lang="en-US" sz="2400" kern="100" dirty="0" err="1">
                <a:effectLst/>
                <a:ea typeface="Aptos" panose="020B0004020202020204" pitchFamily="34" charset="0"/>
              </a:rPr>
              <a:t>Koshu</a:t>
            </a:r>
            <a:r>
              <a:rPr lang="en-US" sz="2400" kern="100" dirty="0">
                <a:effectLst/>
                <a:ea typeface="Aptos" panose="020B0004020202020204" pitchFamily="34" charset="0"/>
              </a:rPr>
              <a:t> wines are a prime example of this balance. Light-bodied with vibrant notes of yuzu and white peach, they embody the refreshing elegance of Japanese winemaking. </a:t>
            </a:r>
          </a:p>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Each sip tells a story of volcanic soils, meticulous craftsmanship, and a cultural dedication to harmony.</a:t>
            </a:r>
          </a:p>
        </p:txBody>
      </p:sp>
    </p:spTree>
    <p:extLst>
      <p:ext uri="{BB962C8B-B14F-4D97-AF65-F5344CB8AC3E}">
        <p14:creationId xmlns:p14="http://schemas.microsoft.com/office/powerpoint/2010/main" val="1222354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EFC9E92A-8A17-02E8-95C6-C4A12C0651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03CCF-E443-D8DF-40B4-93A16357CB79}"/>
              </a:ext>
            </a:extLst>
          </p:cNvPr>
          <p:cNvSpPr>
            <a:spLocks noGrp="1"/>
          </p:cNvSpPr>
          <p:nvPr>
            <p:ph type="ctrTitle"/>
          </p:nvPr>
        </p:nvSpPr>
        <p:spPr>
          <a:xfrm>
            <a:off x="0" y="1"/>
            <a:ext cx="12191999" cy="1170431"/>
          </a:xfrm>
        </p:spPr>
        <p:txBody>
          <a:bodyPr anchor="ctr">
            <a:normAutofit/>
          </a:bodyPr>
          <a:lstStyle/>
          <a:p>
            <a:pPr marL="0" marR="0">
              <a:lnSpc>
                <a:spcPct val="115000"/>
              </a:lnSpc>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Grapes and Winemaking</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9BAA53FD-F445-BA51-D8CF-CCC93C9BE3FA}"/>
              </a:ext>
            </a:extLst>
          </p:cNvPr>
          <p:cNvSpPr>
            <a:spLocks noGrp="1"/>
          </p:cNvSpPr>
          <p:nvPr>
            <p:ph type="subTitle" idx="1"/>
          </p:nvPr>
        </p:nvSpPr>
        <p:spPr>
          <a:xfrm>
            <a:off x="633045" y="1170433"/>
            <a:ext cx="11558953" cy="5781696"/>
          </a:xfrm>
        </p:spPr>
        <p:txBody>
          <a:bodyPr>
            <a:noAutofit/>
          </a:bodyPr>
          <a:lstStyle/>
          <a:p>
            <a:pPr marL="0" marR="0" algn="l">
              <a:lnSpc>
                <a:spcPct val="115000"/>
              </a:lnSpc>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 Blend of Local and International</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Japan’s wine identity is shaped by a fascinating mix of indigenous hybrids and imported varietals. </a:t>
            </a:r>
            <a:r>
              <a:rPr lang="en-US" sz="2400" kern="100" dirty="0" err="1">
                <a:effectLst/>
                <a:latin typeface="Times New Roman" panose="02020603050405020304" pitchFamily="18" charset="0"/>
                <a:ea typeface="Aptos" panose="020B0004020202020204" pitchFamily="34" charset="0"/>
                <a:cs typeface="Times New Roman" panose="02020603050405020304" pitchFamily="18" charset="0"/>
              </a:rPr>
              <a:t>Koshu</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 most iconic grape, is believed to have arrived in Japan centuries ago through trade routes. </a:t>
            </a:r>
          </a:p>
          <a:p>
            <a:pPr marL="0" marR="0" algn="l">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Its thick skin makes it resistant to Japan’s humid climate, and its wines are celebrated for their citrus scents and balanced acidity. </a:t>
            </a:r>
          </a:p>
        </p:txBody>
      </p:sp>
    </p:spTree>
    <p:extLst>
      <p:ext uri="{BB962C8B-B14F-4D97-AF65-F5344CB8AC3E}">
        <p14:creationId xmlns:p14="http://schemas.microsoft.com/office/powerpoint/2010/main" val="4028681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82F49D4-9D29-9D2D-6558-95C5C3476C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650D11-EC85-0814-4F57-7E0257FB014F}"/>
              </a:ext>
            </a:extLst>
          </p:cNvPr>
          <p:cNvSpPr>
            <a:spLocks noGrp="1"/>
          </p:cNvSpPr>
          <p:nvPr>
            <p:ph type="ctrTitle"/>
          </p:nvPr>
        </p:nvSpPr>
        <p:spPr>
          <a:xfrm>
            <a:off x="0" y="1"/>
            <a:ext cx="12191999" cy="1170431"/>
          </a:xfrm>
        </p:spPr>
        <p:txBody>
          <a:bodyPr anchor="ctr">
            <a:normAutofit/>
          </a:bodyPr>
          <a:lstStyle/>
          <a:p>
            <a:pPr marL="0" marR="0">
              <a:lnSpc>
                <a:spcPct val="115000"/>
              </a:lnSpc>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Grapes and Winemaking</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AAE21366-3D38-0E4A-0A38-EDB54DD34A0D}"/>
              </a:ext>
            </a:extLst>
          </p:cNvPr>
          <p:cNvSpPr>
            <a:spLocks noGrp="1"/>
          </p:cNvSpPr>
          <p:nvPr>
            <p:ph type="subTitle" idx="1"/>
          </p:nvPr>
        </p:nvSpPr>
        <p:spPr>
          <a:xfrm>
            <a:off x="633045" y="1170433"/>
            <a:ext cx="11558953" cy="5781696"/>
          </a:xfrm>
        </p:spPr>
        <p:txBody>
          <a:bodyPr>
            <a:noAutofit/>
          </a:bodyPr>
          <a:lstStyle/>
          <a:p>
            <a:pPr marL="0" marR="0" algn="l">
              <a:lnSpc>
                <a:spcPct val="115000"/>
              </a:lnSpc>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 Blend of Local and International</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Muscat Bailey A, developed in Japan, adds a touch of sweetness and aromatic richness to the country’s portfolio.</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International varietals like Merlot, Chardonnay, and Riesling thrive in regions such as Nagano and Hokkaido, bringing global recognition to Japan’s wine industry. </a:t>
            </a:r>
          </a:p>
          <a:p>
            <a:pPr marL="0" marR="0" algn="l">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Hybrid grapes like </a:t>
            </a:r>
            <a:r>
              <a:rPr lang="en-US" sz="2400" kern="100" dirty="0" err="1">
                <a:effectLst/>
                <a:latin typeface="Times New Roman" panose="02020603050405020304" pitchFamily="18" charset="0"/>
                <a:ea typeface="Aptos" panose="020B0004020202020204" pitchFamily="34" charset="0"/>
                <a:cs typeface="Times New Roman" panose="02020603050405020304" pitchFamily="18" charset="0"/>
              </a:rPr>
              <a:t>Ryugan</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are also making a mark, offering a fusion of local adaptation and innovative winemaking.</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35558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92BB52E-0ABE-6680-F535-A6072BF222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00AC9E-E287-AFDD-5F96-98E8C586E9DB}"/>
              </a:ext>
            </a:extLst>
          </p:cNvPr>
          <p:cNvSpPr>
            <a:spLocks noGrp="1"/>
          </p:cNvSpPr>
          <p:nvPr>
            <p:ph type="ctrTitle"/>
          </p:nvPr>
        </p:nvSpPr>
        <p:spPr>
          <a:xfrm>
            <a:off x="0" y="1"/>
            <a:ext cx="12192000" cy="1170431"/>
          </a:xfrm>
        </p:spPr>
        <p:txBody>
          <a:bodyPr anchor="ctr">
            <a:normAutofit/>
          </a:bodyPr>
          <a:lstStyle/>
          <a:p>
            <a:pPr marL="0" marR="0">
              <a:lnSpc>
                <a:spcPct val="107000"/>
              </a:lnSpc>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Wine Tourism</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546A5EEF-E316-384D-BEE8-7050CEB511D1}"/>
              </a:ext>
            </a:extLst>
          </p:cNvPr>
          <p:cNvSpPr>
            <a:spLocks noGrp="1"/>
          </p:cNvSpPr>
          <p:nvPr>
            <p:ph type="subTitle" idx="1"/>
          </p:nvPr>
        </p:nvSpPr>
        <p:spPr>
          <a:xfrm>
            <a:off x="633045" y="1224221"/>
            <a:ext cx="11558953" cy="4921610"/>
          </a:xfrm>
        </p:spPr>
        <p:txBody>
          <a:bodyPr>
            <a:noAutofit/>
          </a:bodyPr>
          <a:lstStyle/>
          <a:p>
            <a:pPr marL="342900" marR="0" indent="-342900" algn="l">
              <a:lnSpc>
                <a:spcPct val="115000"/>
              </a:lnSpc>
              <a:spcAft>
                <a:spcPts val="800"/>
              </a:spcAft>
              <a:buFont typeface="Arial" panose="020B0604020202020204" pitchFamily="34" charset="0"/>
              <a:buChar char="•"/>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An Immersive Experience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Wine tourism in Japan is on the rise, particularly in regions like Yamanashi and Hokkaido, where visitors can explore vineyards, learn about the history of Japanese winemaking, and sample local wines. Yamanashi’s </a:t>
            </a:r>
            <a:r>
              <a:rPr lang="en-US" sz="2400" kern="100" dirty="0" err="1">
                <a:effectLst/>
                <a:latin typeface="Times New Roman" panose="02020603050405020304" pitchFamily="18" charset="0"/>
                <a:ea typeface="Aptos" panose="020B0004020202020204" pitchFamily="34" charset="0"/>
                <a:cs typeface="Times New Roman" panose="02020603050405020304" pitchFamily="18" charset="0"/>
              </a:rPr>
              <a:t>Marufuji</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Winery and </a:t>
            </a:r>
            <a:r>
              <a:rPr lang="en-US" sz="2400" kern="100" dirty="0" err="1">
                <a:effectLst/>
                <a:latin typeface="Times New Roman" panose="02020603050405020304" pitchFamily="18" charset="0"/>
                <a:ea typeface="Aptos" panose="020B0004020202020204" pitchFamily="34" charset="0"/>
                <a:cs typeface="Times New Roman" panose="02020603050405020304" pitchFamily="18" charset="0"/>
              </a:rPr>
              <a:t>Katsunuma</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Jozo are popular stops, offering guided tastings that delve into the nuances of </a:t>
            </a:r>
            <a:r>
              <a:rPr lang="en-US" sz="2400" kern="100" dirty="0" err="1">
                <a:effectLst/>
                <a:latin typeface="Times New Roman" panose="02020603050405020304" pitchFamily="18" charset="0"/>
                <a:ea typeface="Aptos" panose="020B0004020202020204" pitchFamily="34" charset="0"/>
                <a:cs typeface="Times New Roman" panose="02020603050405020304" pitchFamily="18" charset="0"/>
              </a:rPr>
              <a:t>Koshu</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wines. In Hokkaido, wineries like Grace Wine welcome visitors with educational experiences and breathtaking vineyard views.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Accessible by public transport or scenic drives, Japan’s wine regions are increasingly catering to travelers seeking a deeper connection to the country’s wine culture. Events like winery open days and guided harvest tours add to the charm, making wine tourism a cornerstone of Japan’s growing industry.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buFont typeface="Arial" panose="020B0604020202020204" pitchFamily="34" charset="0"/>
              <a:buChar char="•"/>
            </a:pPr>
            <a:endParaRPr lang="en-US" sz="2400" dirty="0"/>
          </a:p>
        </p:txBody>
      </p:sp>
    </p:spTree>
    <p:extLst>
      <p:ext uri="{BB962C8B-B14F-4D97-AF65-F5344CB8AC3E}">
        <p14:creationId xmlns:p14="http://schemas.microsoft.com/office/powerpoint/2010/main" val="602415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6E998-C8C9-3DAC-B93F-0DB48C2AC728}"/>
              </a:ext>
            </a:extLst>
          </p:cNvPr>
          <p:cNvSpPr>
            <a:spLocks noGrp="1"/>
          </p:cNvSpPr>
          <p:nvPr>
            <p:ph type="ctrTitle"/>
          </p:nvPr>
        </p:nvSpPr>
        <p:spPr>
          <a:xfrm>
            <a:off x="0" y="1"/>
            <a:ext cx="12192000" cy="1274711"/>
          </a:xfrm>
        </p:spPr>
        <p:txBody>
          <a:bodyPr anchor="ctr">
            <a:noAutofit/>
          </a:bodyPr>
          <a:lstStyle/>
          <a:p>
            <a:pPr marL="0" marR="0">
              <a:lnSpc>
                <a:spcPct val="115000"/>
              </a:lnSpc>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Challenges and Opportunities</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31181A93-A47D-92E2-005D-29FE84022404}"/>
              </a:ext>
            </a:extLst>
          </p:cNvPr>
          <p:cNvSpPr>
            <a:spLocks noGrp="1"/>
          </p:cNvSpPr>
          <p:nvPr>
            <p:ph type="subTitle" idx="1"/>
          </p:nvPr>
        </p:nvSpPr>
        <p:spPr>
          <a:xfrm>
            <a:off x="275572" y="1252975"/>
            <a:ext cx="11625075" cy="5605024"/>
          </a:xfrm>
        </p:spPr>
        <p:txBody>
          <a:bodyPr>
            <a:noAutofit/>
          </a:bodyPr>
          <a:lstStyle/>
          <a:p>
            <a:pPr marL="285750" marR="0" indent="-28575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Despite its achievements, Japan’s wine industry faces significant challenges. </a:t>
            </a:r>
          </a:p>
          <a:p>
            <a:pPr marL="285750" marR="0" indent="-28575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High production costs and labor shortages remain hurdles, but innovative solutions, such as adopting renewable energy and organic farming, are paving the way for a sustainable future. </a:t>
            </a:r>
          </a:p>
          <a:p>
            <a:pPr marL="285750" marR="0" indent="-28575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The industry’s focus on quality and sustainability is meeting growing international demand, positioning Japanese wines as a niche yet highly regarded player in the global market.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buFont typeface="Arial" panose="020B0604020202020204" pitchFamily="34" charset="0"/>
              <a:buChar char="•"/>
            </a:pPr>
            <a:r>
              <a:rPr lang="en-US" sz="2400" dirty="0">
                <a:effectLst/>
                <a:latin typeface="Times New Roman" panose="02020603050405020304" pitchFamily="18" charset="0"/>
                <a:ea typeface="Aptos" panose="020B0004020202020204" pitchFamily="34" charset="0"/>
              </a:rPr>
              <a:t>With a market value projected to exceed $10 billion by 2025, the future of Japanese wine looks promising. </a:t>
            </a:r>
          </a:p>
          <a:p>
            <a:pPr marL="285750" indent="-285750" algn="l">
              <a:buFont typeface="Arial" panose="020B0604020202020204" pitchFamily="34" charset="0"/>
              <a:buChar char="•"/>
            </a:pPr>
            <a:r>
              <a:rPr lang="en-US" sz="2400" dirty="0">
                <a:effectLst/>
                <a:latin typeface="Times New Roman" panose="02020603050405020304" pitchFamily="18" charset="0"/>
                <a:ea typeface="Aptos" panose="020B0004020202020204" pitchFamily="34" charset="0"/>
              </a:rPr>
              <a:t>From the citrusy </a:t>
            </a:r>
            <a:r>
              <a:rPr lang="en-US" sz="2400" dirty="0" err="1">
                <a:effectLst/>
                <a:latin typeface="Times New Roman" panose="02020603050405020304" pitchFamily="18" charset="0"/>
                <a:ea typeface="Aptos" panose="020B0004020202020204" pitchFamily="34" charset="0"/>
              </a:rPr>
              <a:t>Koshu</a:t>
            </a:r>
            <a:r>
              <a:rPr lang="en-US" sz="2400" dirty="0">
                <a:effectLst/>
                <a:latin typeface="Times New Roman" panose="02020603050405020304" pitchFamily="18" charset="0"/>
                <a:ea typeface="Aptos" panose="020B0004020202020204" pitchFamily="34" charset="0"/>
              </a:rPr>
              <a:t> wines of Yamanashi to the aromatic Rieslings of Hokkaido, Japan is carving out its place on the world stage, offering wines that reflect the country’s unique terroir, cultural heritage, and dedication to excellence.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1273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6497E33-FE28-3401-3F65-2A09062374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76B3E-DE88-EC7B-5E1B-DD2738A79109}"/>
              </a:ext>
            </a:extLst>
          </p:cNvPr>
          <p:cNvSpPr>
            <a:spLocks noGrp="1"/>
          </p:cNvSpPr>
          <p:nvPr>
            <p:ph type="ctrTitle"/>
          </p:nvPr>
        </p:nvSpPr>
        <p:spPr>
          <a:xfrm>
            <a:off x="0" y="1"/>
            <a:ext cx="12192000" cy="1274711"/>
          </a:xfrm>
        </p:spPr>
        <p:txBody>
          <a:bodyPr anchor="ctr">
            <a:noAutofit/>
          </a:bodyPr>
          <a:lstStyle/>
          <a:p>
            <a:pPr marL="0" marR="0"/>
            <a:r>
              <a:rPr lang="en-US" sz="4400" b="1" kern="100" dirty="0">
                <a:effectLst/>
                <a:latin typeface="Times New Roman" panose="02020603050405020304" pitchFamily="18" charset="0"/>
                <a:ea typeface="Calibri" panose="020F0502020204030204" pitchFamily="34" charset="0"/>
                <a:cs typeface="Times New Roman" panose="02020603050405020304" pitchFamily="18" charset="0"/>
              </a:rPr>
              <a:t>Final Thoughts</a:t>
            </a:r>
            <a:endParaRPr lang="en-US" sz="4400" kern="100" dirty="0">
              <a:effectLst/>
              <a:latin typeface="Consolas" panose="020B0609020204030204" pitchFamily="49"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ED3EB33C-718F-C4E7-1D57-4F1F6C65B1CA}"/>
              </a:ext>
            </a:extLst>
          </p:cNvPr>
          <p:cNvSpPr>
            <a:spLocks noGrp="1"/>
          </p:cNvSpPr>
          <p:nvPr>
            <p:ph type="subTitle" idx="1"/>
          </p:nvPr>
        </p:nvSpPr>
        <p:spPr>
          <a:xfrm>
            <a:off x="275572" y="1252974"/>
            <a:ext cx="11625075" cy="7259013"/>
          </a:xfrm>
        </p:spPr>
        <p:txBody>
          <a:bodyPr>
            <a:noAutofit/>
          </a:bodyPr>
          <a:lstStyle/>
          <a:p>
            <a:pPr marL="285750" marR="0" indent="-28575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Japan’s wine industry is a remarkable blend of history, culture, and innovation. From its ancient roots to its modern resurgence, it tells a story of adaptability and dedication to excellence. </a:t>
            </a:r>
          </a:p>
          <a:p>
            <a:pPr marL="285750" marR="0" indent="-28575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Each region, grape, and winery offers something uniquely Japanese—a reflection of the country’s diverse landscapes and meticulous craftsmanship.</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Whether it’s the refreshing </a:t>
            </a:r>
            <a:r>
              <a:rPr lang="en-US" sz="2400" kern="100" dirty="0" err="1">
                <a:effectLst/>
                <a:latin typeface="Times New Roman" panose="02020603050405020304" pitchFamily="18" charset="0"/>
                <a:ea typeface="Aptos" panose="020B0004020202020204" pitchFamily="34" charset="0"/>
                <a:cs typeface="Times New Roman" panose="02020603050405020304" pitchFamily="18" charset="0"/>
              </a:rPr>
              <a:t>Koshu</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wines of Yamanashi, the bold Merlots of Nagano, or the crisp Rieslings of Hokkaido, Japanese wine invites you to experience a new perspective on what wine can be. </a:t>
            </a:r>
          </a:p>
          <a:p>
            <a:pPr marL="285750" marR="0" indent="-285750" algn="l">
              <a:lnSpc>
                <a:spcPct val="115000"/>
              </a:lnSpc>
              <a:spcAft>
                <a:spcPts val="800"/>
              </a:spcAft>
              <a:buFont typeface="Arial" panose="020B0604020202020204" pitchFamily="34" charset="0"/>
              <a:buChar char="•"/>
            </a:pPr>
            <a:r>
              <a:rPr lang="en-US" sz="2400" dirty="0">
                <a:effectLst/>
                <a:latin typeface="Times New Roman" panose="02020603050405020304" pitchFamily="18" charset="0"/>
                <a:ea typeface="Aptos" panose="020B0004020202020204" pitchFamily="34"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5871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907BAB70-F823-F479-3373-5D1926183A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86AF6-03BA-ED17-48EB-592A4FBF1A4A}"/>
              </a:ext>
            </a:extLst>
          </p:cNvPr>
          <p:cNvSpPr>
            <a:spLocks noGrp="1"/>
          </p:cNvSpPr>
          <p:nvPr>
            <p:ph type="ctrTitle"/>
          </p:nvPr>
        </p:nvSpPr>
        <p:spPr>
          <a:xfrm>
            <a:off x="0" y="1"/>
            <a:ext cx="12192000" cy="1274711"/>
          </a:xfrm>
        </p:spPr>
        <p:txBody>
          <a:bodyPr anchor="ctr">
            <a:noAutofit/>
          </a:bodyPr>
          <a:lstStyle/>
          <a:p>
            <a:pPr marL="0" marR="0"/>
            <a:r>
              <a:rPr lang="en-US" sz="4400" b="1" kern="100" dirty="0">
                <a:effectLst/>
                <a:latin typeface="Times New Roman" panose="02020603050405020304" pitchFamily="18" charset="0"/>
                <a:ea typeface="Calibri" panose="020F0502020204030204" pitchFamily="34" charset="0"/>
                <a:cs typeface="Times New Roman" panose="02020603050405020304" pitchFamily="18" charset="0"/>
              </a:rPr>
              <a:t>Final Thoughts</a:t>
            </a:r>
            <a:endParaRPr lang="en-US" sz="4400" kern="100" dirty="0">
              <a:effectLst/>
              <a:latin typeface="Consolas" panose="020B0609020204030204" pitchFamily="49"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5A4173E-9E43-698C-12F6-7392219DC077}"/>
              </a:ext>
            </a:extLst>
          </p:cNvPr>
          <p:cNvSpPr>
            <a:spLocks noGrp="1"/>
          </p:cNvSpPr>
          <p:nvPr>
            <p:ph type="subTitle" idx="1"/>
          </p:nvPr>
        </p:nvSpPr>
        <p:spPr>
          <a:xfrm>
            <a:off x="275572" y="1252974"/>
            <a:ext cx="11625075" cy="4529261"/>
          </a:xfrm>
        </p:spPr>
        <p:txBody>
          <a:bodyPr>
            <a:noAutofit/>
          </a:bodyPr>
          <a:lstStyle/>
          <a:p>
            <a:pPr marL="285750" marR="0" indent="-285750" algn="l">
              <a:lnSpc>
                <a:spcPct val="115000"/>
              </a:lnSpc>
              <a:spcAft>
                <a:spcPts val="800"/>
              </a:spcAft>
              <a:buFont typeface="Arial" panose="020B0604020202020204" pitchFamily="34" charset="0"/>
              <a:buChar char="•"/>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It’s not just about the flavors or the terroir; it’s about the harmony between tradition and progress, nature and nurture, local pride and global recognition.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l">
              <a:buFont typeface="Arial" panose="020B0604020202020204" pitchFamily="34" charset="0"/>
              <a:buChar char="•"/>
            </a:pPr>
            <a:r>
              <a:rPr lang="en-US" sz="2400" dirty="0">
                <a:effectLst/>
                <a:latin typeface="Times New Roman" panose="02020603050405020304" pitchFamily="18" charset="0"/>
                <a:ea typeface="Aptos" panose="020B0004020202020204" pitchFamily="34" charset="0"/>
              </a:rPr>
              <a:t>For those who appreciate wine as more than a drink, but as a journey, Japan’s evolving wine scene is a destination worth exploring. </a:t>
            </a:r>
          </a:p>
          <a:p>
            <a:pPr marL="285750" indent="-285750" algn="l">
              <a:buFont typeface="Arial" panose="020B0604020202020204" pitchFamily="34" charset="0"/>
              <a:buChar char="•"/>
            </a:pPr>
            <a:r>
              <a:rPr lang="en-US" sz="2400" dirty="0">
                <a:effectLst/>
                <a:latin typeface="Times New Roman" panose="02020603050405020304" pitchFamily="18" charset="0"/>
                <a:ea typeface="Aptos" panose="020B0004020202020204" pitchFamily="34" charset="0"/>
              </a:rPr>
              <a:t>With every glass, you’re not just tasting wine—you’re connecting with a culture that values precision, balance, and the beauty of imperfection. </a:t>
            </a:r>
          </a:p>
          <a:p>
            <a:pPr marL="285750" indent="-285750" algn="l">
              <a:buFont typeface="Arial" panose="020B0604020202020204" pitchFamily="34" charset="0"/>
              <a:buChar char="•"/>
            </a:pPr>
            <a:r>
              <a:rPr lang="en-US" sz="2400" dirty="0">
                <a:effectLst/>
                <a:latin typeface="Times New Roman" panose="02020603050405020304" pitchFamily="18" charset="0"/>
                <a:ea typeface="Aptos" panose="020B0004020202020204" pitchFamily="34" charset="0"/>
              </a:rPr>
              <a:t>Whether you’re a seasoned wine lover or a curious newcomer, Japanese wines offer an experience that lingers, much like their subtle, unforgettable flavors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9273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AFD3-DED2-253A-2B41-2FA10F393C6C}"/>
              </a:ext>
            </a:extLst>
          </p:cNvPr>
          <p:cNvSpPr>
            <a:spLocks noGrp="1"/>
          </p:cNvSpPr>
          <p:nvPr>
            <p:ph type="ctrTitle"/>
          </p:nvPr>
        </p:nvSpPr>
        <p:spPr>
          <a:xfrm>
            <a:off x="1524000" y="804673"/>
            <a:ext cx="9144000" cy="1719072"/>
          </a:xfrm>
        </p:spPr>
        <p:txBody>
          <a:bodyPr anchor="t"/>
          <a:lstStyle/>
          <a:p>
            <a:r>
              <a:rPr lang="en-US" b="1" dirty="0">
                <a:latin typeface="Times New Roman" panose="02020603050405020304" pitchFamily="18" charset="0"/>
                <a:cs typeface="Times New Roman" panose="02020603050405020304" pitchFamily="18" charset="0"/>
              </a:rPr>
              <a:t>Acknowledgement</a:t>
            </a:r>
          </a:p>
        </p:txBody>
      </p:sp>
      <p:sp>
        <p:nvSpPr>
          <p:cNvPr id="3" name="Subtitle 2">
            <a:extLst>
              <a:ext uri="{FF2B5EF4-FFF2-40B4-BE49-F238E27FC236}">
                <a16:creationId xmlns:a16="http://schemas.microsoft.com/office/drawing/2014/main" id="{450139B4-3E62-3A5B-3618-B30935CD254A}"/>
              </a:ext>
            </a:extLst>
          </p:cNvPr>
          <p:cNvSpPr>
            <a:spLocks noGrp="1"/>
          </p:cNvSpPr>
          <p:nvPr>
            <p:ph type="subTitle" idx="1"/>
          </p:nvPr>
        </p:nvSpPr>
        <p:spPr>
          <a:xfrm>
            <a:off x="997688" y="2036064"/>
            <a:ext cx="10196623" cy="4281165"/>
          </a:xfrm>
        </p:spPr>
        <p:txBody>
          <a:bodyPr>
            <a:normAutofit/>
          </a:bodyPr>
          <a:lstStyle/>
          <a:p>
            <a:r>
              <a:rPr lang="en-US" dirty="0">
                <a:latin typeface="Times New Roman" panose="02020603050405020304" pitchFamily="18" charset="0"/>
                <a:cs typeface="Times New Roman" panose="02020603050405020304" pitchFamily="18" charset="0"/>
              </a:rPr>
              <a:t>My seminars are the result of many years of experience combined with many hours of research over the internet.</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 would like to acknowledge the many source I have accessed.</a:t>
            </a:r>
          </a:p>
          <a:p>
            <a:r>
              <a:rPr lang="en-US" dirty="0">
                <a:latin typeface="Times New Roman" panose="02020603050405020304" pitchFamily="18" charset="0"/>
                <a:cs typeface="Times New Roman" panose="02020603050405020304" pitchFamily="18" charset="0"/>
              </a:rPr>
              <a:t>These include Wine Spectator, </a:t>
            </a:r>
            <a:r>
              <a:rPr lang="en-US" dirty="0"/>
              <a:t>Wine Enthusiast</a:t>
            </a:r>
            <a:r>
              <a:rPr lang="en-US" b="1" dirty="0"/>
              <a:t>, </a:t>
            </a:r>
            <a:r>
              <a:rPr lang="en-US" dirty="0"/>
              <a:t>BKWine Magazine, Wine &amp; Spirits Magazine, American Vineyard Magazine, The Grapevine Magazine, </a:t>
            </a:r>
            <a:r>
              <a:rPr lang="en-US" b="0" i="0" dirty="0">
                <a:solidFill>
                  <a:srgbClr val="202122"/>
                </a:solidFill>
                <a:effectLst/>
                <a:latin typeface="Times New Roman" panose="02020603050405020304" pitchFamily="18" charset="0"/>
                <a:cs typeface="Times New Roman" panose="02020603050405020304" pitchFamily="18" charset="0"/>
              </a:rPr>
              <a:t>Wikipedia.com, B</a:t>
            </a:r>
            <a:r>
              <a:rPr lang="en-US" altLang="en-US" dirty="0">
                <a:solidFill>
                  <a:srgbClr val="202124"/>
                </a:solidFill>
                <a:latin typeface="Times New Roman" panose="02020603050405020304" pitchFamily="18" charset="0"/>
                <a:cs typeface="Times New Roman" panose="02020603050405020304" pitchFamily="18" charset="0"/>
              </a:rPr>
              <a:t>ritannica.com, and the </a:t>
            </a:r>
            <a:br>
              <a:rPr lang="en-US" altLang="en-US" dirty="0">
                <a:solidFill>
                  <a:srgbClr val="202124"/>
                </a:solidFill>
                <a:latin typeface="Times New Roman" panose="02020603050405020304" pitchFamily="18" charset="0"/>
                <a:cs typeface="Times New Roman" panose="02020603050405020304" pitchFamily="18" charset="0"/>
              </a:rPr>
            </a:br>
            <a:r>
              <a:rPr lang="en-US" altLang="en-US" dirty="0">
                <a:solidFill>
                  <a:srgbClr val="202124"/>
                </a:solidFill>
                <a:latin typeface="Times New Roman" panose="02020603050405020304" pitchFamily="18" charset="0"/>
                <a:cs typeface="Times New Roman" panose="02020603050405020304" pitchFamily="18" charset="0"/>
              </a:rPr>
              <a:t>various Government websites.</a:t>
            </a:r>
            <a:br>
              <a:rPr kumimoji="0" lang="en-US" altLang="en-US" b="0" i="0" u="none" strike="noStrike" cap="none" normalizeH="0" baseline="0" dirty="0">
                <a:ln>
                  <a:noFill/>
                </a:ln>
                <a:solidFill>
                  <a:srgbClr val="202124"/>
                </a:solidFill>
                <a:effectLst/>
                <a:latin typeface="Times New Roman" panose="02020603050405020304" pitchFamily="18" charset="0"/>
                <a:cs typeface="Times New Roman" panose="02020603050405020304" pitchFamily="18" charset="0"/>
              </a:rPr>
            </a:br>
            <a:endParaRPr kumimoji="0" lang="en-US" altLang="en-US" b="0" i="0" u="none" strike="noStrike" cap="none" normalizeH="0" baseline="0" dirty="0">
              <a:ln>
                <a:noFill/>
              </a:ln>
              <a:solidFill>
                <a:srgbClr val="101518"/>
              </a:solidFill>
              <a:effectLst/>
              <a:latin typeface="Times New Roman" panose="02020603050405020304" pitchFamily="18" charset="0"/>
              <a:cs typeface="Times New Roman" panose="02020603050405020304" pitchFamily="18" charset="0"/>
            </a:endParaRPr>
          </a:p>
          <a:p>
            <a:endParaRPr lang="en-US" dirty="0"/>
          </a:p>
        </p:txBody>
      </p:sp>
      <p:sp>
        <p:nvSpPr>
          <p:cNvPr id="4" name="AutoShape 2" descr="Wikipedia">
            <a:extLst>
              <a:ext uri="{FF2B5EF4-FFF2-40B4-BE49-F238E27FC236}">
                <a16:creationId xmlns:a16="http://schemas.microsoft.com/office/drawing/2014/main" id="{0A2D767F-FA10-6464-F9BE-D8BCB560A2F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4">
            <a:hlinkClick r:id="rId3"/>
            <a:extLst>
              <a:ext uri="{FF2B5EF4-FFF2-40B4-BE49-F238E27FC236}">
                <a16:creationId xmlns:a16="http://schemas.microsoft.com/office/drawing/2014/main" id="{E8986A64-7A03-3ADB-D139-8074AC683DE7}"/>
              </a:ext>
            </a:extLst>
          </p:cNvPr>
          <p:cNvSpPr>
            <a:spLocks noChangeAspect="1" noChangeArrowheads="1"/>
          </p:cNvSpPr>
          <p:nvPr/>
        </p:nvSpPr>
        <p:spPr bwMode="auto">
          <a:xfrm>
            <a:off x="101630" y="-274638"/>
            <a:ext cx="29842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240584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AFD3-DED2-253A-2B41-2FA10F393C6C}"/>
              </a:ext>
            </a:extLst>
          </p:cNvPr>
          <p:cNvSpPr>
            <a:spLocks noGrp="1"/>
          </p:cNvSpPr>
          <p:nvPr>
            <p:ph type="ctrTitle"/>
          </p:nvPr>
        </p:nvSpPr>
        <p:spPr>
          <a:xfrm>
            <a:off x="0" y="-1"/>
            <a:ext cx="12192000" cy="1743457"/>
          </a:xfrm>
        </p:spPr>
        <p:txBody>
          <a:bodyPr anchor="ctr"/>
          <a:lstStyle/>
          <a:p>
            <a:pPr rtl="0">
              <a:spcAft>
                <a:spcPts val="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Citations and References</a:t>
            </a:r>
            <a:endParaRPr lang="en-US" sz="4000" dirty="0">
              <a:effectLst/>
            </a:endParaRPr>
          </a:p>
        </p:txBody>
      </p:sp>
      <p:sp>
        <p:nvSpPr>
          <p:cNvPr id="3" name="Subtitle 2">
            <a:extLst>
              <a:ext uri="{FF2B5EF4-FFF2-40B4-BE49-F238E27FC236}">
                <a16:creationId xmlns:a16="http://schemas.microsoft.com/office/drawing/2014/main" id="{450139B4-3E62-3A5B-3618-B30935CD254A}"/>
              </a:ext>
            </a:extLst>
          </p:cNvPr>
          <p:cNvSpPr>
            <a:spLocks noGrp="1"/>
          </p:cNvSpPr>
          <p:nvPr>
            <p:ph type="subTitle" idx="1"/>
          </p:nvPr>
        </p:nvSpPr>
        <p:spPr>
          <a:xfrm>
            <a:off x="585216" y="1609344"/>
            <a:ext cx="11021568" cy="5248657"/>
          </a:xfrm>
        </p:spPr>
        <p:txBody>
          <a:bodyPr>
            <a:normAutofit/>
          </a:bodyPr>
          <a:lstStyle/>
          <a:p>
            <a:pPr marL="0" marR="0" algn="l">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My research relies on a variety of trusted sources to provide a comprehensive overview of Japan’s wine industry, its history, and its unique characteristics.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a:lnSpc>
                <a:spcPct val="115000"/>
              </a:lnSpc>
              <a:spcAft>
                <a:spcPts val="800"/>
              </a:spcAft>
              <a:buSzPts val="1000"/>
              <a:buFont typeface="Symbol" panose="05050102010706020507" pitchFamily="18" charset="2"/>
              <a:buChar char=""/>
              <a:tabLst>
                <a:tab pos="457200" algn="l"/>
              </a:tabLs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Nikkei Asia,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Japan's Wine Industry: From Ancient Roots to a Global Stage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2021.</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a:lnSpc>
                <a:spcPct val="115000"/>
              </a:lnSpc>
              <a:spcAft>
                <a:spcPts val="800"/>
              </a:spcAft>
              <a:buSzPts val="1000"/>
              <a:buFont typeface="Symbol" panose="05050102010706020507" pitchFamily="18" charset="2"/>
              <a:buChar char=""/>
              <a:tabLst>
                <a:tab pos="457200" algn="l"/>
              </a:tabLs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Japan Times,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Yamanashi: Japan's Wine Hub</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2020.</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a:lnSpc>
                <a:spcPct val="115000"/>
              </a:lnSpc>
              <a:spcAft>
                <a:spcPts val="800"/>
              </a:spcAft>
              <a:buSzPts val="1000"/>
              <a:buFont typeface="Symbol" panose="05050102010706020507" pitchFamily="18" charset="2"/>
              <a:buChar char=""/>
              <a:tabLst>
                <a:tab pos="457200" algn="l"/>
              </a:tabLs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Decanter,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Exploring Japan’s Wine Regions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2019.</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a:lnSpc>
                <a:spcPct val="115000"/>
              </a:lnSpc>
              <a:spcAft>
                <a:spcPts val="800"/>
              </a:spcAft>
              <a:buSzPts val="1000"/>
              <a:buFont typeface="Symbol" panose="05050102010706020507" pitchFamily="18" charset="2"/>
              <a:buChar char=""/>
              <a:tabLst>
                <a:tab pos="457200" algn="l"/>
              </a:tabLs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Wine Enthusiast,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Discovering Hokkaido’s Wine Potential</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2022.</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l">
              <a:lnSpc>
                <a:spcPct val="115000"/>
              </a:lnSpc>
              <a:spcAft>
                <a:spcPts val="800"/>
              </a:spcAft>
              <a:buSzPts val="1000"/>
              <a:buFont typeface="Symbol" panose="05050102010706020507" pitchFamily="18" charset="2"/>
              <a:buChar char=""/>
              <a:tabLst>
                <a:tab pos="457200" algn="l"/>
              </a:tabLs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Sommelier Journal,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Japan's Volcanic Terroir</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2021.</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15000"/>
              </a:lnSpc>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gn="l">
              <a:lnSpc>
                <a:spcPct val="115000"/>
              </a:lnSpc>
              <a:spcBef>
                <a:spcPts val="0"/>
              </a:spcBef>
              <a:spcAft>
                <a:spcPts val="800"/>
              </a:spcAft>
              <a:buFont typeface="Arial" panose="020B0604020202020204" pitchFamily="34" charset="0"/>
              <a:buChar char="•"/>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AutoShape 2" descr="Wikipedia">
            <a:extLst>
              <a:ext uri="{FF2B5EF4-FFF2-40B4-BE49-F238E27FC236}">
                <a16:creationId xmlns:a16="http://schemas.microsoft.com/office/drawing/2014/main" id="{0A2D767F-FA10-6464-F9BE-D8BCB560A2F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4">
            <a:hlinkClick r:id="rId2"/>
            <a:extLst>
              <a:ext uri="{FF2B5EF4-FFF2-40B4-BE49-F238E27FC236}">
                <a16:creationId xmlns:a16="http://schemas.microsoft.com/office/drawing/2014/main" id="{E8986A64-7A03-3ADB-D139-8074AC683DE7}"/>
              </a:ext>
            </a:extLst>
          </p:cNvPr>
          <p:cNvSpPr>
            <a:spLocks noChangeAspect="1" noChangeArrowheads="1"/>
          </p:cNvSpPr>
          <p:nvPr/>
        </p:nvSpPr>
        <p:spPr bwMode="auto">
          <a:xfrm>
            <a:off x="101630" y="-274638"/>
            <a:ext cx="29842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030279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BE327-D312-250D-20EF-D39208A6AAC0}"/>
              </a:ext>
            </a:extLst>
          </p:cNvPr>
          <p:cNvSpPr>
            <a:spLocks noGrp="1"/>
          </p:cNvSpPr>
          <p:nvPr>
            <p:ph type="ctrTitle"/>
          </p:nvPr>
        </p:nvSpPr>
        <p:spPr>
          <a:xfrm>
            <a:off x="0" y="1"/>
            <a:ext cx="12192000" cy="1170431"/>
          </a:xfrm>
        </p:spPr>
        <p:txBody>
          <a:bodyPr anchor="ctr">
            <a:normAutofit/>
          </a:bodyPr>
          <a:lstStyle/>
          <a:p>
            <a:pPr marL="0" marR="0">
              <a:lnSpc>
                <a:spcPct val="115000"/>
              </a:lnSpc>
              <a:spcBef>
                <a:spcPts val="0"/>
              </a:spcBef>
              <a:spcAft>
                <a:spcPts val="800"/>
              </a:spcAft>
            </a:pPr>
            <a:r>
              <a:rPr lang="en-US" b="1" kern="100" dirty="0">
                <a:effectLst/>
                <a:ea typeface="Aptos" panose="020B0004020202020204" pitchFamily="34" charset="0"/>
              </a:rPr>
              <a:t>An Introduction to Wine in Japan</a:t>
            </a:r>
            <a:endParaRPr lang="en-US" kern="100" dirty="0">
              <a:effectLst/>
              <a:ea typeface="Aptos" panose="020B0004020202020204" pitchFamily="34" charset="0"/>
            </a:endParaRPr>
          </a:p>
        </p:txBody>
      </p:sp>
      <p:sp>
        <p:nvSpPr>
          <p:cNvPr id="4" name="TextBox 3">
            <a:extLst>
              <a:ext uri="{FF2B5EF4-FFF2-40B4-BE49-F238E27FC236}">
                <a16:creationId xmlns:a16="http://schemas.microsoft.com/office/drawing/2014/main" id="{3781C9BB-E8E3-DB4D-53E4-013781664C27}"/>
              </a:ext>
            </a:extLst>
          </p:cNvPr>
          <p:cNvSpPr txBox="1"/>
          <p:nvPr/>
        </p:nvSpPr>
        <p:spPr>
          <a:xfrm>
            <a:off x="1520042" y="1170431"/>
            <a:ext cx="10049658" cy="5652830"/>
          </a:xfrm>
          <a:prstGeom prst="rect">
            <a:avLst/>
          </a:prstGeom>
          <a:noFill/>
        </p:spPr>
        <p:txBody>
          <a:bodyPr wrap="square">
            <a:spAutoFit/>
          </a:bodyPr>
          <a:lstStyle/>
          <a:p>
            <a:pPr marL="342900" marR="0" lvl="0" indent="-342900">
              <a:spcAft>
                <a:spcPts val="800"/>
              </a:spcAft>
              <a:buFont typeface="Arial" panose="020B0604020202020204" pitchFamily="34" charset="0"/>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Japan’s Wine Journey</a:t>
            </a:r>
          </a:p>
          <a:p>
            <a:pPr marL="342900" marR="0" lvl="0" indent="-342900">
              <a:spcAft>
                <a:spcPts val="800"/>
              </a:spcAft>
              <a:buFont typeface="Arial" panose="020B0604020202020204" pitchFamily="34" charset="0"/>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Japan’s Wine Regions</a:t>
            </a:r>
          </a:p>
          <a:p>
            <a:pPr marL="342900" marR="0" lvl="0" indent="-342900">
              <a:spcAft>
                <a:spcPts val="800"/>
              </a:spcAft>
              <a:buFont typeface="Arial" panose="020B0604020202020204" pitchFamily="34" charset="0"/>
              <a:buChar char="•"/>
              <a:tabLst>
                <a:tab pos="457200" algn="l"/>
              </a:tabLst>
            </a:pPr>
            <a:r>
              <a:rPr lang="en-US" sz="2400" b="1" dirty="0">
                <a:latin typeface="Times New Roman" panose="02020603050405020304" pitchFamily="18" charset="0"/>
                <a:cs typeface="Times New Roman" panose="02020603050405020304" pitchFamily="18" charset="0"/>
              </a:rPr>
              <a:t>A Hidden Gem in Japanese Wine Country</a:t>
            </a:r>
            <a:endPar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Aft>
                <a:spcPts val="800"/>
              </a:spcAft>
              <a:buFont typeface="Arial" panose="020B0604020202020204" pitchFamily="34" charset="0"/>
              <a:buChar char="•"/>
              <a:tabLst>
                <a:tab pos="457200" algn="l"/>
              </a:tabLst>
            </a:pPr>
            <a:r>
              <a:rPr lang="en-US" sz="2400" b="1" dirty="0">
                <a:latin typeface="Times New Roman" panose="02020603050405020304" pitchFamily="18" charset="0"/>
                <a:cs typeface="Times New Roman" panose="02020603050405020304" pitchFamily="18" charset="0"/>
              </a:rPr>
              <a:t>Organic Innovation and Vibrant Flavors</a:t>
            </a:r>
            <a:endPar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spcAft>
                <a:spcPts val="800"/>
              </a:spcAft>
              <a:buFont typeface="Arial" panose="020B0604020202020204" pitchFamily="34" charset="0"/>
              <a:buChar char="•"/>
              <a:tabLst>
                <a:tab pos="457200" algn="l"/>
              </a:tabLst>
            </a:pPr>
            <a:r>
              <a:rPr lang="en-US" sz="2400" b="1" dirty="0">
                <a:latin typeface="Times New Roman" panose="02020603050405020304" pitchFamily="18" charset="0"/>
                <a:cs typeface="Times New Roman" panose="02020603050405020304" pitchFamily="18" charset="0"/>
              </a:rPr>
              <a:t>Hokkaido: Cool-Climate Wines </a:t>
            </a:r>
            <a:endPar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spcAft>
                <a:spcPts val="800"/>
              </a:spcAft>
              <a:buFont typeface="Arial" panose="020B0604020202020204" pitchFamily="34" charset="0"/>
              <a:buChar char="•"/>
              <a:tabLst>
                <a:tab pos="457200" algn="l"/>
              </a:tabLst>
            </a:pPr>
            <a:r>
              <a:rPr lang="en-US" sz="2400" b="1" dirty="0">
                <a:latin typeface="Times New Roman" panose="02020603050405020304" pitchFamily="18" charset="0"/>
                <a:cs typeface="Times New Roman" panose="02020603050405020304" pitchFamily="18" charset="0"/>
              </a:rPr>
              <a:t>Yamagata</a:t>
            </a:r>
          </a:p>
          <a:p>
            <a:pPr marL="342900" marR="0" lvl="0" indent="-342900">
              <a:spcAft>
                <a:spcPts val="800"/>
              </a:spcAft>
              <a:buFont typeface="Arial" panose="020B0604020202020204" pitchFamily="34" charset="0"/>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What Sets Japan Apart</a:t>
            </a:r>
          </a:p>
          <a:p>
            <a:pPr marL="342900" marR="0" lvl="0" indent="-342900">
              <a:spcAft>
                <a:spcPts val="800"/>
              </a:spcAft>
              <a:buFont typeface="Arial" panose="020B0604020202020204" pitchFamily="34" charset="0"/>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Grapes and Winemaking</a:t>
            </a:r>
          </a:p>
          <a:p>
            <a:pPr marL="342900" marR="0" lvl="0" indent="-342900">
              <a:spcAft>
                <a:spcPts val="800"/>
              </a:spcAft>
              <a:buFont typeface="Arial" panose="020B0604020202020204" pitchFamily="34" charset="0"/>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Wine Tourism</a:t>
            </a:r>
          </a:p>
          <a:p>
            <a:pPr marL="342900" marR="0" lvl="0" indent="-342900">
              <a:spcAft>
                <a:spcPts val="800"/>
              </a:spcAft>
              <a:buFont typeface="Arial" panose="020B0604020202020204" pitchFamily="34" charset="0"/>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Challenges and Opportunities</a:t>
            </a:r>
            <a:endParaRPr lang="en-US" sz="2400" b="1" dirty="0">
              <a:latin typeface="Times New Roman" panose="02020603050405020304" pitchFamily="18" charset="0"/>
              <a:cs typeface="Times New Roman" panose="02020603050405020304" pitchFamily="18" charset="0"/>
            </a:endParaRPr>
          </a:p>
          <a:p>
            <a:pPr marL="342900" marR="0" lvl="0" indent="-342900">
              <a:spcAft>
                <a:spcPts val="800"/>
              </a:spcAft>
              <a:buFont typeface="Arial" panose="020B0604020202020204" pitchFamily="34" charset="0"/>
              <a:buChar char="•"/>
              <a:tabLst>
                <a:tab pos="457200" algn="l"/>
              </a:tabLst>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Final Thoughts</a:t>
            </a:r>
            <a:endPar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buFont typeface="Arial" panose="020B0604020202020204" pitchFamily="34" charset="0"/>
              <a:buChar char="•"/>
              <a:tabLst>
                <a:tab pos="457200" algn="l"/>
              </a:tabLst>
            </a:pPr>
            <a:r>
              <a:rPr lang="en-US" sz="2400" b="1" kern="100">
                <a:effectLst/>
                <a:latin typeface="Times New Roman" panose="02020603050405020304" pitchFamily="18" charset="0"/>
                <a:ea typeface="Aptos" panose="020B0004020202020204" pitchFamily="34" charset="0"/>
                <a:cs typeface="Times New Roman" panose="02020603050405020304" pitchFamily="18" charset="0"/>
              </a:rPr>
              <a:t>Citations and References</a:t>
            </a:r>
            <a:endPar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7935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14FB9DDC-875C-6504-5646-D052C1481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799738-6C0E-FCC4-502A-F970196DFCCD}"/>
              </a:ext>
            </a:extLst>
          </p:cNvPr>
          <p:cNvSpPr>
            <a:spLocks noGrp="1"/>
          </p:cNvSpPr>
          <p:nvPr>
            <p:ph type="ctrTitle"/>
          </p:nvPr>
        </p:nvSpPr>
        <p:spPr>
          <a:xfrm>
            <a:off x="0" y="1"/>
            <a:ext cx="12192000" cy="1170431"/>
          </a:xfrm>
        </p:spPr>
        <p:txBody>
          <a:bodyPr anchor="ctr">
            <a:normAutofit/>
          </a:bodyPr>
          <a:lstStyle/>
          <a:p>
            <a:pPr marL="0" marR="0"/>
            <a:r>
              <a:rPr lang="en-US" sz="4400" kern="100" dirty="0">
                <a:effectLst/>
                <a:latin typeface="Times New Roman" panose="02020603050405020304" pitchFamily="18" charset="0"/>
                <a:ea typeface="Aptos" panose="020B0004020202020204" pitchFamily="34" charset="0"/>
                <a:cs typeface="Times New Roman" panose="02020603050405020304" pitchFamily="18" charset="0"/>
              </a:rPr>
              <a:t>Japan’s Wine Journey</a:t>
            </a:r>
            <a:endParaRPr lang="en-US" sz="4400" kern="100" dirty="0">
              <a:effectLst/>
              <a:latin typeface="Consolas" panose="020B0609020204030204" pitchFamily="49"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3572C8AB-877F-8379-2477-6EF475E428C6}"/>
              </a:ext>
            </a:extLst>
          </p:cNvPr>
          <p:cNvSpPr txBox="1"/>
          <p:nvPr/>
        </p:nvSpPr>
        <p:spPr>
          <a:xfrm>
            <a:off x="211015" y="1170431"/>
            <a:ext cx="11358685" cy="3770391"/>
          </a:xfrm>
          <a:prstGeom prst="rect">
            <a:avLst/>
          </a:prstGeom>
          <a:noFill/>
        </p:spPr>
        <p:txBody>
          <a:bodyPr wrap="square">
            <a:spAutoFit/>
          </a:bodyPr>
          <a:lstStyle/>
          <a:p>
            <a:pPr marL="342900" marR="0" indent="-342900">
              <a:lnSpc>
                <a:spcPct val="115000"/>
              </a:lnSpc>
              <a:spcAft>
                <a:spcPts val="800"/>
              </a:spcAft>
              <a:buFont typeface="Arial" panose="020B0604020202020204" pitchFamily="34" charset="0"/>
              <a:buChar char="•"/>
            </a:pP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Japan’s wine journey is a fascinating blend of ancient traditions and modern innovation. It’s a story that begins with early grape fermentation practices in the Jomon period (4800–3000 BCE) and blossoms into an industry fueled by global recognition and sustainability. </a:t>
            </a:r>
          </a:p>
          <a:p>
            <a:pPr marL="342900" marR="0" indent="-342900">
              <a:lnSpc>
                <a:spcPct val="115000"/>
              </a:lnSpc>
              <a:spcAft>
                <a:spcPts val="800"/>
              </a:spcAft>
              <a:buFont typeface="Arial" panose="020B0604020202020204" pitchFamily="34" charset="0"/>
              <a:buChar char="•"/>
            </a:pP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The transformation began in earnest during the Meiji Restoration in 1868, a period when Japan was opening its doors to Western influence. Recognizing wine as a symbol of modernization, the government actively promoted its production. </a:t>
            </a:r>
          </a:p>
          <a:p>
            <a:pPr marL="342900" marR="0" indent="-342900">
              <a:lnSpc>
                <a:spcPct val="115000"/>
              </a:lnSpc>
              <a:spcAft>
                <a:spcPts val="800"/>
              </a:spcAft>
              <a:buFont typeface="Arial" panose="020B0604020202020204" pitchFamily="34" charset="0"/>
              <a:buChar char="•"/>
            </a:pP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This effort led to the establishment of Japan’s first winery, the Great Japan Yamanashi Wine Company, in 1877. While the winery closed within a decade, it laid the groundwork for what would become a unique and celebrated wine culture.</a:t>
            </a:r>
          </a:p>
        </p:txBody>
      </p:sp>
    </p:spTree>
    <p:extLst>
      <p:ext uri="{BB962C8B-B14F-4D97-AF65-F5344CB8AC3E}">
        <p14:creationId xmlns:p14="http://schemas.microsoft.com/office/powerpoint/2010/main" val="188814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82456A6-A04A-4D4F-D8A8-E6C9CD660B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574FDB-615B-C302-0C33-CAFD9AFB51A3}"/>
              </a:ext>
            </a:extLst>
          </p:cNvPr>
          <p:cNvSpPr>
            <a:spLocks noGrp="1"/>
          </p:cNvSpPr>
          <p:nvPr>
            <p:ph type="ctrTitle"/>
          </p:nvPr>
        </p:nvSpPr>
        <p:spPr>
          <a:xfrm>
            <a:off x="0" y="1"/>
            <a:ext cx="12192000" cy="1170431"/>
          </a:xfrm>
        </p:spPr>
        <p:txBody>
          <a:bodyPr anchor="ctr">
            <a:normAutofit/>
          </a:bodyPr>
          <a:lstStyle/>
          <a:p>
            <a:pPr marL="0" marR="0"/>
            <a:r>
              <a:rPr lang="en-US" sz="4400" kern="100" dirty="0">
                <a:effectLst/>
                <a:latin typeface="Times New Roman" panose="02020603050405020304" pitchFamily="18" charset="0"/>
                <a:ea typeface="Aptos" panose="020B0004020202020204" pitchFamily="34" charset="0"/>
                <a:cs typeface="Times New Roman" panose="02020603050405020304" pitchFamily="18" charset="0"/>
              </a:rPr>
              <a:t>Japan’s Wine Journey</a:t>
            </a:r>
            <a:endParaRPr lang="en-US" sz="4400" kern="100" dirty="0">
              <a:effectLst/>
              <a:latin typeface="Consolas" panose="020B0609020204030204" pitchFamily="49"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18666F9F-7CA1-E0A4-3711-B6E6427B4144}"/>
              </a:ext>
            </a:extLst>
          </p:cNvPr>
          <p:cNvSpPr txBox="1"/>
          <p:nvPr/>
        </p:nvSpPr>
        <p:spPr>
          <a:xfrm>
            <a:off x="211015" y="1170431"/>
            <a:ext cx="11358685" cy="2602379"/>
          </a:xfrm>
          <a:prstGeom prst="rect">
            <a:avLst/>
          </a:prstGeom>
          <a:noFill/>
        </p:spPr>
        <p:txBody>
          <a:bodyPr wrap="square">
            <a:spAutoFit/>
          </a:bodyPr>
          <a:lstStyle/>
          <a:p>
            <a:pPr marL="342900" marR="0" indent="-342900">
              <a:lnSpc>
                <a:spcPct val="115000"/>
              </a:lnSpc>
              <a:spcAft>
                <a:spcPts val="800"/>
              </a:spcAft>
              <a:buFont typeface="Arial" panose="020B0604020202020204" pitchFamily="34" charset="0"/>
              <a:buChar char="•"/>
            </a:pP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Over the 20th century, Japan’s wine industry evolved, balancing challenges like high production costs with innovations such as hybrid grape varieties suited to local conditions. </a:t>
            </a:r>
          </a:p>
          <a:p>
            <a:pPr marL="342900" marR="0" indent="-342900">
              <a:lnSpc>
                <a:spcPct val="115000"/>
              </a:lnSpc>
              <a:spcAft>
                <a:spcPts val="800"/>
              </a:spcAft>
              <a:buFont typeface="Arial" panose="020B0604020202020204" pitchFamily="34" charset="0"/>
              <a:buChar char="•"/>
            </a:pP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The development of Muscat Bailey A, an indigenous hybrid, signaled a turning point, as did the embrace of European winemaking techniques. </a:t>
            </a:r>
          </a:p>
          <a:p>
            <a:pPr marL="342900" marR="0" indent="-342900">
              <a:lnSpc>
                <a:spcPct val="115000"/>
              </a:lnSpc>
              <a:spcAft>
                <a:spcPts val="800"/>
              </a:spcAft>
              <a:buFont typeface="Arial" panose="020B0604020202020204" pitchFamily="34" charset="0"/>
              <a:buChar char="•"/>
            </a:pP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Today, Japanese wine is celebrated for its quality and distinctive terroir. With a projected market value of $10.45 billion by 2025, the future looks bright for Japan’s wine industry.</a:t>
            </a:r>
          </a:p>
        </p:txBody>
      </p:sp>
    </p:spTree>
    <p:extLst>
      <p:ext uri="{BB962C8B-B14F-4D97-AF65-F5344CB8AC3E}">
        <p14:creationId xmlns:p14="http://schemas.microsoft.com/office/powerpoint/2010/main" val="2603757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275EA271-F6AA-D107-0C25-90413D6AC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20A94C-2D0B-513A-0FCA-B8D85828C10A}"/>
              </a:ext>
            </a:extLst>
          </p:cNvPr>
          <p:cNvSpPr>
            <a:spLocks noGrp="1"/>
          </p:cNvSpPr>
          <p:nvPr>
            <p:ph type="ctrTitle"/>
          </p:nvPr>
        </p:nvSpPr>
        <p:spPr>
          <a:xfrm>
            <a:off x="0" y="1"/>
            <a:ext cx="12192000" cy="1170431"/>
          </a:xfrm>
        </p:spPr>
        <p:txBody>
          <a:bodyPr anchor="ctr">
            <a:normAutofit/>
          </a:bodyPr>
          <a:lstStyle/>
          <a:p>
            <a:pPr marL="0" marR="0">
              <a:lnSpc>
                <a:spcPct val="115000"/>
              </a:lnSpc>
              <a:spcAft>
                <a:spcPts val="800"/>
              </a:spcAft>
            </a:pPr>
            <a:r>
              <a:rPr lang="en-US" b="1" kern="100" dirty="0">
                <a:effectLst/>
                <a:latin typeface="Times New Roman" panose="02020603050405020304" pitchFamily="18" charset="0"/>
                <a:ea typeface="Aptos" panose="020B0004020202020204" pitchFamily="34" charset="0"/>
                <a:cs typeface="Times New Roman" panose="02020603050405020304" pitchFamily="18" charset="0"/>
              </a:rPr>
              <a:t>Japan’s Wine Regions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9309F1E2-9628-E69D-9CAE-4F723C727986}"/>
              </a:ext>
            </a:extLst>
          </p:cNvPr>
          <p:cNvSpPr>
            <a:spLocks noGrp="1"/>
          </p:cNvSpPr>
          <p:nvPr>
            <p:ph type="subTitle" idx="1"/>
          </p:nvPr>
        </p:nvSpPr>
        <p:spPr>
          <a:xfrm>
            <a:off x="658368" y="1170432"/>
            <a:ext cx="11080914" cy="5122791"/>
          </a:xfrm>
        </p:spPr>
        <p:txBody>
          <a:bodyPr>
            <a:noAutofit/>
          </a:bodyPr>
          <a:lstStyle/>
          <a:p>
            <a:pPr marL="285750" marR="0" indent="-28575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Japan’s wine landscape is as diverse as its geography, with each region contributing unique flavors and styles to the country’s portfolio. </a:t>
            </a:r>
          </a:p>
          <a:p>
            <a:pPr marL="285750" marR="0" indent="-28575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From the volcanic soils of Yamanashi to the snowy winters of Hokkaido, these regions are the beating heart of Japanese winemaking.</a:t>
            </a:r>
          </a:p>
          <a:p>
            <a:pPr marL="285750" indent="-28575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Yamanashi is often referred to as the birthplace of Japanese wine and accounts for over 30% of the country’s wine production. </a:t>
            </a:r>
          </a:p>
          <a:p>
            <a:pPr marL="285750" indent="-28575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Nestled in the </a:t>
            </a:r>
            <a:r>
              <a:rPr lang="en-US" kern="100" dirty="0" err="1">
                <a:effectLst/>
                <a:latin typeface="Times New Roman" panose="02020603050405020304" pitchFamily="18" charset="0"/>
                <a:ea typeface="Aptos" panose="020B0004020202020204" pitchFamily="34" charset="0"/>
                <a:cs typeface="Times New Roman" panose="02020603050405020304" pitchFamily="18" charset="0"/>
              </a:rPr>
              <a:t>Koshu</a:t>
            </a:r>
            <a:r>
              <a:rPr lang="en-US" kern="100" dirty="0">
                <a:effectLst/>
                <a:latin typeface="Times New Roman" panose="02020603050405020304" pitchFamily="18" charset="0"/>
                <a:ea typeface="Aptos" panose="020B0004020202020204" pitchFamily="34" charset="0"/>
                <a:cs typeface="Times New Roman" panose="02020603050405020304" pitchFamily="18" charset="0"/>
              </a:rPr>
              <a:t> Valley, the region benefits from a dry climate and mineral-rich volcanic soils that are perfect for grape cultivation.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38629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4A52E58E-D002-03A4-CF8D-6B2A7E5D8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E7DB42-6A87-91E6-AE29-B58923853EFB}"/>
              </a:ext>
            </a:extLst>
          </p:cNvPr>
          <p:cNvSpPr>
            <a:spLocks noGrp="1"/>
          </p:cNvSpPr>
          <p:nvPr>
            <p:ph type="ctrTitle"/>
          </p:nvPr>
        </p:nvSpPr>
        <p:spPr>
          <a:xfrm>
            <a:off x="0" y="1"/>
            <a:ext cx="12192000" cy="1170431"/>
          </a:xfrm>
        </p:spPr>
        <p:txBody>
          <a:bodyPr anchor="ctr">
            <a:normAutofit/>
          </a:bodyPr>
          <a:lstStyle/>
          <a:p>
            <a:pPr marL="0" marR="0">
              <a:lnSpc>
                <a:spcPct val="107000"/>
              </a:lnSpc>
              <a:spcAft>
                <a:spcPts val="800"/>
              </a:spcAft>
            </a:pPr>
            <a:r>
              <a:rPr lang="en-US" dirty="0"/>
              <a:t>A Hidden Gem in Japanese Wine Country</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103A0075-BA62-DC19-AE7C-43C91CC342AF}"/>
              </a:ext>
            </a:extLst>
          </p:cNvPr>
          <p:cNvSpPr>
            <a:spLocks noGrp="1"/>
          </p:cNvSpPr>
          <p:nvPr>
            <p:ph type="subTitle" idx="1"/>
          </p:nvPr>
        </p:nvSpPr>
        <p:spPr>
          <a:xfrm>
            <a:off x="658367" y="1302784"/>
            <a:ext cx="10072385" cy="4923203"/>
          </a:xfrm>
        </p:spPr>
        <p:txBody>
          <a:bodyPr>
            <a:noAutofit/>
          </a:bodyPr>
          <a:lstStyle/>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The </a:t>
            </a:r>
            <a:r>
              <a:rPr lang="en-US" sz="2400" kern="100" dirty="0" err="1">
                <a:effectLst/>
                <a:ea typeface="Aptos" panose="020B0004020202020204" pitchFamily="34" charset="0"/>
              </a:rPr>
              <a:t>Koshu</a:t>
            </a:r>
            <a:r>
              <a:rPr lang="en-US" sz="2400" kern="100" dirty="0">
                <a:effectLst/>
                <a:ea typeface="Aptos" panose="020B0004020202020204" pitchFamily="34" charset="0"/>
              </a:rPr>
              <a:t> grape thrives here, producing light, citrusy wines with hints of yuzu and green apple. These wines are tailor-made for Japanese cuisine, particularly sushi and sashimi. </a:t>
            </a:r>
          </a:p>
          <a:p>
            <a:pPr marL="342900" marR="0" indent="-342900" algn="l">
              <a:lnSpc>
                <a:spcPct val="115000"/>
              </a:lnSpc>
              <a:spcAft>
                <a:spcPts val="800"/>
              </a:spcAft>
              <a:buFont typeface="Arial" panose="020B0604020202020204" pitchFamily="34" charset="0"/>
              <a:buChar char="•"/>
            </a:pPr>
            <a:r>
              <a:rPr lang="en-US" sz="2400" kern="100" dirty="0">
                <a:effectLst/>
                <a:ea typeface="Aptos" panose="020B0004020202020204" pitchFamily="34" charset="0"/>
              </a:rPr>
              <a:t>Leading wineries like Grace Wine and Chateau Mercian showcase a perfect blend of tradition and innovation, offering terroir-driven </a:t>
            </a:r>
            <a:r>
              <a:rPr lang="en-US" sz="2400" kern="100" dirty="0" err="1">
                <a:effectLst/>
                <a:ea typeface="Aptos" panose="020B0004020202020204" pitchFamily="34" charset="0"/>
              </a:rPr>
              <a:t>Koshu</a:t>
            </a:r>
            <a:r>
              <a:rPr lang="en-US" sz="2400" kern="100" dirty="0">
                <a:effectLst/>
                <a:ea typeface="Aptos" panose="020B0004020202020204" pitchFamily="34" charset="0"/>
              </a:rPr>
              <a:t> wines alongside European varietals.</a:t>
            </a:r>
          </a:p>
          <a:p>
            <a:pPr marL="342900" indent="-342900" algn="l">
              <a:buFont typeface="Arial" panose="020B0604020202020204" pitchFamily="34" charset="0"/>
              <a:buChar char="•"/>
            </a:pPr>
            <a:r>
              <a:rPr lang="en-US" sz="2400" dirty="0">
                <a:effectLst/>
                <a:ea typeface="Aptos" panose="020B0004020202020204" pitchFamily="34" charset="0"/>
              </a:rPr>
              <a:t>Nagano is a rising star in Japan’s wine scene, with vineyards tucked into high-altitude valleys that see significant temperature shifts between day and night. </a:t>
            </a:r>
          </a:p>
          <a:p>
            <a:pPr marL="342900" indent="-342900" algn="l">
              <a:buFont typeface="Arial" panose="020B0604020202020204" pitchFamily="34" charset="0"/>
              <a:buChar char="•"/>
            </a:pPr>
            <a:r>
              <a:rPr lang="en-US" sz="2400" dirty="0">
                <a:effectLst/>
                <a:ea typeface="Aptos" panose="020B0004020202020204" pitchFamily="34" charset="0"/>
              </a:rPr>
              <a:t>These conditions create balanced, flavorful grapes, making the region a hub for Merlot, </a:t>
            </a:r>
            <a:endParaRPr lang="en-US" sz="2400" kern="100" dirty="0">
              <a:effectLst/>
              <a:ea typeface="Calibri" panose="020F0502020204030204" pitchFamily="34" charset="0"/>
            </a:endParaRPr>
          </a:p>
        </p:txBody>
      </p:sp>
    </p:spTree>
    <p:extLst>
      <p:ext uri="{BB962C8B-B14F-4D97-AF65-F5344CB8AC3E}">
        <p14:creationId xmlns:p14="http://schemas.microsoft.com/office/powerpoint/2010/main" val="2766821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743DB97-2415-A2E0-89BA-DC0FD57AF8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AB92A3-EE38-F6B3-CE78-28AD18028274}"/>
              </a:ext>
            </a:extLst>
          </p:cNvPr>
          <p:cNvSpPr>
            <a:spLocks noGrp="1"/>
          </p:cNvSpPr>
          <p:nvPr>
            <p:ph type="ctrTitle"/>
          </p:nvPr>
        </p:nvSpPr>
        <p:spPr>
          <a:xfrm>
            <a:off x="0" y="1"/>
            <a:ext cx="12192000" cy="1170431"/>
          </a:xfrm>
        </p:spPr>
        <p:txBody>
          <a:bodyPr anchor="ctr">
            <a:normAutofit/>
          </a:bodyPr>
          <a:lstStyle/>
          <a:p>
            <a:pPr marL="0" marR="0">
              <a:lnSpc>
                <a:spcPct val="107000"/>
              </a:lnSpc>
              <a:spcAft>
                <a:spcPts val="800"/>
              </a:spcAft>
            </a:pPr>
            <a:r>
              <a:rPr lang="en-US" dirty="0"/>
              <a:t>Organic Innovation and Vibrant Flavors</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2ECEC18C-685E-F0E2-E474-F1CD55AB452D}"/>
              </a:ext>
            </a:extLst>
          </p:cNvPr>
          <p:cNvSpPr>
            <a:spLocks noGrp="1"/>
          </p:cNvSpPr>
          <p:nvPr>
            <p:ph type="subTitle" idx="1"/>
          </p:nvPr>
        </p:nvSpPr>
        <p:spPr>
          <a:xfrm>
            <a:off x="658367" y="1302784"/>
            <a:ext cx="10072385" cy="4923203"/>
          </a:xfrm>
        </p:spPr>
        <p:txBody>
          <a:bodyPr>
            <a:noAutofit/>
          </a:bodyPr>
          <a:lstStyle/>
          <a:p>
            <a:pPr marL="342900" marR="0" indent="-342900" algn="l">
              <a:lnSpc>
                <a:spcPct val="115000"/>
              </a:lnSpc>
              <a:spcAft>
                <a:spcPts val="800"/>
              </a:spcAft>
              <a:buFont typeface="Arial" panose="020B0604020202020204" pitchFamily="34" charset="0"/>
              <a:buChar char="•"/>
            </a:pPr>
            <a:r>
              <a:rPr lang="en-US" kern="100" dirty="0">
                <a:effectLst/>
                <a:ea typeface="Aptos" panose="020B0004020202020204" pitchFamily="34" charset="0"/>
              </a:rPr>
              <a:t>Chardonnay, and hybrids like </a:t>
            </a:r>
            <a:r>
              <a:rPr lang="en-US" kern="100" dirty="0" err="1">
                <a:effectLst/>
                <a:ea typeface="Aptos" panose="020B0004020202020204" pitchFamily="34" charset="0"/>
              </a:rPr>
              <a:t>Ryugan</a:t>
            </a:r>
            <a:r>
              <a:rPr lang="en-US" kern="100" dirty="0">
                <a:effectLst/>
                <a:ea typeface="Aptos" panose="020B0004020202020204" pitchFamily="34" charset="0"/>
              </a:rPr>
              <a:t>. Wines from Nagano often feature bright acidity and complex fruit flavors, pairing beautifully with rich dishes like grilled meats. </a:t>
            </a:r>
          </a:p>
          <a:p>
            <a:pPr marL="342900" marR="0" indent="-342900" algn="l">
              <a:lnSpc>
                <a:spcPct val="115000"/>
              </a:lnSpc>
              <a:spcAft>
                <a:spcPts val="800"/>
              </a:spcAft>
              <a:buFont typeface="Arial" panose="020B0604020202020204" pitchFamily="34" charset="0"/>
              <a:buChar char="•"/>
            </a:pPr>
            <a:r>
              <a:rPr lang="en-US" kern="100" dirty="0">
                <a:effectLst/>
                <a:ea typeface="Aptos" panose="020B0004020202020204" pitchFamily="34" charset="0"/>
              </a:rPr>
              <a:t>Kusunoki Winery and </a:t>
            </a:r>
            <a:r>
              <a:rPr lang="en-US" kern="100" dirty="0" err="1">
                <a:effectLst/>
                <a:ea typeface="Aptos" panose="020B0004020202020204" pitchFamily="34" charset="0"/>
              </a:rPr>
              <a:t>Obuse</a:t>
            </a:r>
            <a:r>
              <a:rPr lang="en-US" kern="100" dirty="0">
                <a:effectLst/>
                <a:ea typeface="Aptos" panose="020B0004020202020204" pitchFamily="34" charset="0"/>
              </a:rPr>
              <a:t> Winery lead the charge here, with an emphasis on organic farming and showcasing the region’s potential.</a:t>
            </a:r>
          </a:p>
        </p:txBody>
      </p:sp>
    </p:spTree>
    <p:extLst>
      <p:ext uri="{BB962C8B-B14F-4D97-AF65-F5344CB8AC3E}">
        <p14:creationId xmlns:p14="http://schemas.microsoft.com/office/powerpoint/2010/main" val="277288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5163398-7CB1-AC61-EB88-1D91A6A2D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43806-4E85-4AB3-8771-631846C4C97F}"/>
              </a:ext>
            </a:extLst>
          </p:cNvPr>
          <p:cNvSpPr>
            <a:spLocks noGrp="1"/>
          </p:cNvSpPr>
          <p:nvPr>
            <p:ph type="ctrTitle"/>
          </p:nvPr>
        </p:nvSpPr>
        <p:spPr>
          <a:xfrm>
            <a:off x="0" y="1"/>
            <a:ext cx="12192000" cy="1170431"/>
          </a:xfrm>
        </p:spPr>
        <p:txBody>
          <a:bodyPr anchor="ctr">
            <a:normAutofit/>
          </a:bodyPr>
          <a:lstStyle/>
          <a:p>
            <a:pPr marL="0" marR="0">
              <a:lnSpc>
                <a:spcPct val="107000"/>
              </a:lnSpc>
              <a:spcAft>
                <a:spcPts val="800"/>
              </a:spcAft>
            </a:pPr>
            <a:r>
              <a:rPr lang="en-US" dirty="0"/>
              <a:t>Hokkaido: Cool-Climate Wines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448A75BB-A054-F179-6B49-7A6D01E0B891}"/>
              </a:ext>
            </a:extLst>
          </p:cNvPr>
          <p:cNvSpPr>
            <a:spLocks noGrp="1"/>
          </p:cNvSpPr>
          <p:nvPr>
            <p:ph type="subTitle" idx="1"/>
          </p:nvPr>
        </p:nvSpPr>
        <p:spPr>
          <a:xfrm>
            <a:off x="658367" y="1302784"/>
            <a:ext cx="11533633" cy="4923203"/>
          </a:xfrm>
        </p:spPr>
        <p:txBody>
          <a:bodyPr>
            <a:noAutofit/>
          </a:bodyPr>
          <a:lstStyle/>
          <a:p>
            <a:pPr marL="285750" marR="0" indent="-28575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Hokkaido, Japan’s northernmost wine region, offers a cool-climate viticultural experience. Its long, snowy winters and dry summers produce crisp, aromatic wines, particularly Riesling and Kerner.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These wines, known for their zesty acidity and ripe stone fruit notes, are a natural match for seafood and pork dishes. Domaine Takahiko has gained international acclaim for its minimalist approach, allowing the region’s unique terroir to shine.</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19655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DA1B429C-8CBA-88F3-293E-FE1AD37B5C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319FE-46FE-5F39-6947-D43513658D26}"/>
              </a:ext>
            </a:extLst>
          </p:cNvPr>
          <p:cNvSpPr>
            <a:spLocks noGrp="1"/>
          </p:cNvSpPr>
          <p:nvPr>
            <p:ph type="ctrTitle"/>
          </p:nvPr>
        </p:nvSpPr>
        <p:spPr>
          <a:xfrm>
            <a:off x="0" y="1"/>
            <a:ext cx="12192000" cy="1170431"/>
          </a:xfrm>
        </p:spPr>
        <p:txBody>
          <a:bodyPr anchor="ctr">
            <a:normAutofit/>
          </a:bodyPr>
          <a:lstStyle/>
          <a:p>
            <a:pPr marL="0" marR="0">
              <a:lnSpc>
                <a:spcPct val="107000"/>
              </a:lnSpc>
              <a:spcAft>
                <a:spcPts val="800"/>
              </a:spcAft>
            </a:pPr>
            <a:r>
              <a:rPr lang="en-US" dirty="0"/>
              <a:t>Yamagata</a:t>
            </a:r>
            <a:endParaRPr lang="en-US" sz="4400" kern="100" dirty="0">
              <a:effectLst/>
              <a:ea typeface="Calibri" panose="020F0502020204030204" pitchFamily="34" charset="0"/>
            </a:endParaRPr>
          </a:p>
        </p:txBody>
      </p:sp>
      <p:sp>
        <p:nvSpPr>
          <p:cNvPr id="3" name="Subtitle 2">
            <a:extLst>
              <a:ext uri="{FF2B5EF4-FFF2-40B4-BE49-F238E27FC236}">
                <a16:creationId xmlns:a16="http://schemas.microsoft.com/office/drawing/2014/main" id="{46F743FA-DFFA-6E2A-0C89-513DF6DA7C7E}"/>
              </a:ext>
            </a:extLst>
          </p:cNvPr>
          <p:cNvSpPr>
            <a:spLocks noGrp="1"/>
          </p:cNvSpPr>
          <p:nvPr>
            <p:ph type="subTitle" idx="1"/>
          </p:nvPr>
        </p:nvSpPr>
        <p:spPr>
          <a:xfrm>
            <a:off x="658367" y="1170432"/>
            <a:ext cx="11417091" cy="5687568"/>
          </a:xfrm>
        </p:spPr>
        <p:txBody>
          <a:bodyPr>
            <a:noAutofit/>
          </a:bodyPr>
          <a:lstStyle/>
          <a:p>
            <a:pPr marR="0" algn="l">
              <a:lnSpc>
                <a:spcPct val="115000"/>
              </a:lnSpc>
              <a:spcAft>
                <a:spcPts val="800"/>
              </a:spcAft>
            </a:pPr>
            <a:r>
              <a:rPr lang="en-US" b="1" dirty="0"/>
              <a:t>A Boutique Wine Region with Maritime Charm </a:t>
            </a:r>
          </a:p>
          <a:p>
            <a:pPr marL="457200" marR="0" indent="-45720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While smaller, Yamagata is making waves with its sparkling wines and high-quality Muscat Bailey A varietals. </a:t>
            </a:r>
          </a:p>
          <a:p>
            <a:pPr marL="457200" marR="0" indent="-45720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The region’s proximity to the Sea of Japan creates a unique climate with cool nights and warm days, resulting in grapes with balanced acidity. </a:t>
            </a:r>
          </a:p>
          <a:p>
            <a:pPr marL="457200" marR="0" indent="-457200" algn="l">
              <a:lnSpc>
                <a:spcPct val="115000"/>
              </a:lnSpc>
              <a:spcAft>
                <a:spcPts val="800"/>
              </a:spcAft>
              <a:buFont typeface="Arial" panose="020B0604020202020204" pitchFamily="34" charset="0"/>
              <a:buChar char="•"/>
            </a:pPr>
            <a:r>
              <a:rPr lang="en-US" kern="100" dirty="0">
                <a:effectLst/>
                <a:latin typeface="Times New Roman" panose="02020603050405020304" pitchFamily="18" charset="0"/>
                <a:ea typeface="Aptos" panose="020B0004020202020204" pitchFamily="34" charset="0"/>
                <a:cs typeface="Times New Roman" panose="02020603050405020304" pitchFamily="18" charset="0"/>
              </a:rPr>
              <a:t>Takeda Winery, one of the oldest in Yamagata, is celebrated for its organic methods and exceptional craftsmanship.</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04739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2713</TotalTime>
  <Words>1628</Words>
  <Application>Microsoft Office PowerPoint</Application>
  <PresentationFormat>Widescreen</PresentationFormat>
  <Paragraphs>104</Paragraphs>
  <Slides>19</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Aptos</vt:lpstr>
      <vt:lpstr>Aptos Display</vt:lpstr>
      <vt:lpstr>Arial</vt:lpstr>
      <vt:lpstr>Calibri</vt:lpstr>
      <vt:lpstr>Consolas</vt:lpstr>
      <vt:lpstr>Symbol</vt:lpstr>
      <vt:lpstr>Times New Roman</vt:lpstr>
      <vt:lpstr>Times New Roman, serif</vt:lpstr>
      <vt:lpstr>Office Theme</vt:lpstr>
      <vt:lpstr>Japan’s Evolving Wine Industry  Presented by Marc Silver</vt:lpstr>
      <vt:lpstr>An Introduction to Wine in Japan</vt:lpstr>
      <vt:lpstr>Japan’s Wine Journey</vt:lpstr>
      <vt:lpstr>Japan’s Wine Journey</vt:lpstr>
      <vt:lpstr>Japan’s Wine Regions</vt:lpstr>
      <vt:lpstr>A Hidden Gem in Japanese Wine Country</vt:lpstr>
      <vt:lpstr>Organic Innovation and Vibrant Flavors</vt:lpstr>
      <vt:lpstr>Hokkaido: Cool-Climate Wines </vt:lpstr>
      <vt:lpstr>Yamagata</vt:lpstr>
      <vt:lpstr>What Sets Japan Apart</vt:lpstr>
      <vt:lpstr>What Sets Japan Apart</vt:lpstr>
      <vt:lpstr>Grapes and Winemaking</vt:lpstr>
      <vt:lpstr>Grapes and Winemaking</vt:lpstr>
      <vt:lpstr>Wine Tourism</vt:lpstr>
      <vt:lpstr>Challenges and Opportunities</vt:lpstr>
      <vt:lpstr>Final Thoughts</vt:lpstr>
      <vt:lpstr>Final Thoughts</vt:lpstr>
      <vt:lpstr>Acknowledgement</vt:lpstr>
      <vt:lpstr>Citations and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 Silver</dc:creator>
  <cp:lastModifiedBy>Marc Silver</cp:lastModifiedBy>
  <cp:revision>164</cp:revision>
  <dcterms:created xsi:type="dcterms:W3CDTF">2024-07-15T00:09:41Z</dcterms:created>
  <dcterms:modified xsi:type="dcterms:W3CDTF">2025-11-26T17:13:26Z</dcterms:modified>
</cp:coreProperties>
</file>