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5_68BBAB6A.xml" ContentType="application/vnd.ms-powerpoint.comments+xml"/>
  <Override PartName="/ppt/notesSlides/notesSlide2.xml" ContentType="application/vnd.openxmlformats-officedocument.presentationml.notesSlide+xml"/>
  <Override PartName="/ppt/comments/modernComment_104_4AD26B22.xml" ContentType="application/vnd.ms-powerpoint.comments+xml"/>
  <Override PartName="/ppt/notesSlides/notesSlide3.xml" ContentType="application/vnd.openxmlformats-officedocument.presentationml.notesSlide+xml"/>
  <Override PartName="/ppt/comments/modernComment_122_1AF0195.xml" ContentType="application/vnd.ms-powerpoint.comments+xml"/>
  <Override PartName="/ppt/comments/modernComment_126_2C7753AD.xml" ContentType="application/vnd.ms-powerpoint.comments+xml"/>
  <Override PartName="/ppt/comments/modernComment_127_7A731F2E.xml" ContentType="application/vnd.ms-powerpoint.comments+xml"/>
  <Override PartName="/ppt/notesSlides/notesSlide4.xml" ContentType="application/vnd.openxmlformats-officedocument.presentationml.notesSlide+xml"/>
  <Override PartName="/ppt/comments/modernComment_128_9B28D069.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8" r:id="rId3"/>
    <p:sldId id="261" r:id="rId4"/>
    <p:sldId id="259" r:id="rId5"/>
    <p:sldId id="264" r:id="rId6"/>
    <p:sldId id="262" r:id="rId7"/>
    <p:sldId id="263" r:id="rId8"/>
    <p:sldId id="278" r:id="rId9"/>
    <p:sldId id="280" r:id="rId10"/>
    <p:sldId id="260" r:id="rId11"/>
    <p:sldId id="293" r:id="rId12"/>
    <p:sldId id="281" r:id="rId13"/>
    <p:sldId id="284" r:id="rId14"/>
    <p:sldId id="290" r:id="rId15"/>
    <p:sldId id="294" r:id="rId16"/>
    <p:sldId id="292" r:id="rId17"/>
    <p:sldId id="285" r:id="rId18"/>
    <p:sldId id="286" r:id="rId19"/>
    <p:sldId id="295" r:id="rId20"/>
    <p:sldId id="289" r:id="rId21"/>
    <p:sldId id="257" r:id="rId22"/>
    <p:sldId id="296" r:id="rId23"/>
    <p:sldId id="297" r:id="rId24"/>
    <p:sldId id="298" r:id="rId25"/>
    <p:sldId id="267" r:id="rId26"/>
    <p:sldId id="274" r:id="rId27"/>
    <p:sldId id="288" r:id="rId28"/>
    <p:sldId id="287" r:id="rId29"/>
    <p:sldId id="273" r:id="rId30"/>
    <p:sldId id="272" r:id="rId31"/>
    <p:sldId id="271" r:id="rId32"/>
    <p:sldId id="270" r:id="rId33"/>
    <p:sldId id="269" r:id="rId34"/>
    <p:sldId id="268" r:id="rId35"/>
    <p:sldId id="275" r:id="rId36"/>
    <p:sldId id="276" r:id="rId37"/>
    <p:sldId id="2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6809BF-033D-8017-B196-2FD9BEB1A563}" name="Marc Silver" initials="MS" userId="5483e828a1166d9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656" autoAdjust="0"/>
    <p:restoredTop sz="94660"/>
  </p:normalViewPr>
  <p:slideViewPr>
    <p:cSldViewPr snapToGrid="0" showGuides="1">
      <p:cViewPr varScale="1">
        <p:scale>
          <a:sx n="76" d="100"/>
          <a:sy n="76" d="100"/>
        </p:scale>
        <p:origin x="114"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modernComment_104_4AD26B22.xml><?xml version="1.0" encoding="utf-8"?>
<p188:cmLst xmlns:a="http://schemas.openxmlformats.org/drawingml/2006/main" xmlns:r="http://schemas.openxmlformats.org/officeDocument/2006/relationships" xmlns:p188="http://schemas.microsoft.com/office/powerpoint/2018/8/main">
  <p188:cm id="{4623FD2A-4A0A-4FC2-B830-C9349409DA1B}" authorId="{5A6809BF-033D-8017-B196-2FD9BEB1A563}" created="2024-09-01T19:06:39.339">
    <pc:sldMkLst xmlns:pc="http://schemas.microsoft.com/office/powerpoint/2013/main/command">
      <pc:docMk/>
      <pc:sldMk cId="1255303970" sldId="260"/>
    </pc:sldMkLst>
    <p188:txBody>
      <a:bodyPr/>
      <a:lstStyle/>
      <a:p>
        <a:r>
          <a:rPr lang="en-US"/>
          <a:t>Now we will move to the North West coast of Italy.</a:t>
        </a:r>
      </a:p>
    </p188:txBody>
  </p188:cm>
</p188:cmLst>
</file>

<file path=ppt/comments/modernComment_105_68BBAB6A.xml><?xml version="1.0" encoding="utf-8"?>
<p188:cmLst xmlns:a="http://schemas.openxmlformats.org/drawingml/2006/main" xmlns:r="http://schemas.openxmlformats.org/officeDocument/2006/relationships" xmlns:p188="http://schemas.microsoft.com/office/powerpoint/2018/8/main">
  <p188:cm id="{992DFE79-E657-4FC6-9E03-0CA490A1CA51}" authorId="{5A6809BF-033D-8017-B196-2FD9BEB1A563}" created="2024-09-01T18:55:39.988">
    <ac:deMkLst xmlns:ac="http://schemas.microsoft.com/office/drawing/2013/main/command">
      <pc:docMk xmlns:pc="http://schemas.microsoft.com/office/powerpoint/2013/main/command"/>
      <pc:sldMk xmlns:pc="http://schemas.microsoft.com/office/powerpoint/2013/main/command" cId="1757129578" sldId="261"/>
      <ac:spMk id="3" creationId="{BCA9A3E3-4336-A6D5-1241-FC8DC210B698}"/>
    </ac:deMkLst>
    <p188:txBody>
      <a:bodyPr/>
      <a:lstStyle/>
      <a:p>
        <a:r>
          <a:rPr lang="en-US"/>
          <a:t>A Terroir is the aggregate characteristics of the environment in which wine is produced, including regional and local climate, soil, and topography. </a:t>
        </a:r>
      </a:p>
    </p188:txBody>
  </p188:cm>
</p188:cmLst>
</file>

<file path=ppt/comments/modernComment_122_1AF0195.xml><?xml version="1.0" encoding="utf-8"?>
<p188:cmLst xmlns:a="http://schemas.openxmlformats.org/drawingml/2006/main" xmlns:r="http://schemas.openxmlformats.org/officeDocument/2006/relationships" xmlns:p188="http://schemas.microsoft.com/office/powerpoint/2018/8/main">
  <p188:cm id="{206E5CFA-3209-4F58-94EF-0F82F53A87B2}" authorId="{5A6809BF-033D-8017-B196-2FD9BEB1A563}" created="2024-09-01T19:17:43.029">
    <ac:deMkLst xmlns:ac="http://schemas.microsoft.com/office/drawing/2013/main/command">
      <pc:docMk xmlns:pc="http://schemas.microsoft.com/office/powerpoint/2013/main/command"/>
      <pc:sldMk xmlns:pc="http://schemas.microsoft.com/office/powerpoint/2013/main/command" cId="28246421" sldId="290"/>
      <ac:spMk id="3" creationId="{D55E6F93-9593-3A73-908E-4D43112F74B1}"/>
    </ac:deMkLst>
    <p188:txBody>
      <a:bodyPr/>
      <a:lstStyle/>
      <a:p>
        <a:r>
          <a:rPr lang="en-US"/>
          <a:t> Rome and Civitavecchia  are located here.</a:t>
        </a:r>
      </a:p>
    </p188:txBody>
  </p188:cm>
</p188:cmLst>
</file>

<file path=ppt/comments/modernComment_126_2C7753AD.xml><?xml version="1.0" encoding="utf-8"?>
<p188:cmLst xmlns:a="http://schemas.openxmlformats.org/drawingml/2006/main" xmlns:r="http://schemas.openxmlformats.org/officeDocument/2006/relationships" xmlns:p188="http://schemas.microsoft.com/office/powerpoint/2018/8/main">
  <p188:cm id="{2A52D1E6-9454-486F-B182-63943A154B2D}" authorId="{5A6809BF-033D-8017-B196-2FD9BEB1A563}" created="2024-09-01T19:32:20.907">
    <ac:txMkLst xmlns:ac="http://schemas.microsoft.com/office/drawing/2013/main/command">
      <pc:docMk xmlns:pc="http://schemas.microsoft.com/office/powerpoint/2013/main/command"/>
      <pc:sldMk xmlns:pc="http://schemas.microsoft.com/office/powerpoint/2013/main/command" cId="746017709" sldId="294"/>
      <ac:spMk id="3" creationId="{D55E6F93-9593-3A73-908E-4D43112F74B1}"/>
      <ac:txMk cp="0" len="7">
        <ac:context len="504" hash="2543145341"/>
      </ac:txMk>
    </ac:txMkLst>
    <p188:pos x="1503202" y="471185"/>
    <p188:txBody>
      <a:bodyPr/>
      <a:lstStyle/>
      <a:p>
        <a:r>
          <a:rPr lang="en-US"/>
          <a:t>My wife and I toured MASCIARELLI’s facility in Chieti.</a:t>
        </a:r>
      </a:p>
    </p188:txBody>
  </p188:cm>
</p188:cmLst>
</file>

<file path=ppt/comments/modernComment_127_7A731F2E.xml><?xml version="1.0" encoding="utf-8"?>
<p188:cmLst xmlns:a="http://schemas.openxmlformats.org/drawingml/2006/main" xmlns:r="http://schemas.openxmlformats.org/officeDocument/2006/relationships" xmlns:p188="http://schemas.microsoft.com/office/powerpoint/2018/8/main">
  <p188:cm id="{C8AECE47-0878-4CCE-BA76-CF6A8E873AFA}" authorId="{5A6809BF-033D-8017-B196-2FD9BEB1A563}" created="2024-09-01T01:09:33.128">
    <ac:deMkLst xmlns:ac="http://schemas.microsoft.com/office/drawing/2013/main/command">
      <pc:docMk xmlns:pc="http://schemas.microsoft.com/office/powerpoint/2013/main/command"/>
      <pc:sldMk xmlns:pc="http://schemas.microsoft.com/office/powerpoint/2013/main/command" cId="2054364974" sldId="295"/>
      <ac:spMk id="3" creationId="{88C4A47F-D9FD-9056-ABF0-69ADB4C29D9D}"/>
    </ac:deMkLst>
    <p188:txBody>
      <a:bodyPr/>
      <a:lstStyle/>
      <a:p>
        <a:r>
          <a:rPr lang="en-US"/>
          <a:t>At the turn of the century, only a tiny percentage of Puglian wine was of DOC quality; that figure is now climbing steadily and new DOCs are being introduced. In 2010 the region even gained its first DOCG in Primitivo di Manduria Dolce Naturale, followed a year later by a trio of red wines lifted up out of the Castel del Monte DOC.</a:t>
        </a:r>
      </a:p>
    </p188:txBody>
  </p188:cm>
</p188:cmLst>
</file>

<file path=ppt/comments/modernComment_128_9B28D069.xml><?xml version="1.0" encoding="utf-8"?>
<p188:cmLst xmlns:a="http://schemas.openxmlformats.org/drawingml/2006/main" xmlns:r="http://schemas.openxmlformats.org/officeDocument/2006/relationships" xmlns:p188="http://schemas.microsoft.com/office/powerpoint/2018/8/main">
  <p188:cm id="{5501D328-AFB4-41AF-9D87-4D55E589807D}" authorId="{5A6809BF-033D-8017-B196-2FD9BEB1A563}" created="2024-09-01T01:26:08.358">
    <ac:deMkLst xmlns:ac="http://schemas.microsoft.com/office/drawing/2013/main/command">
      <pc:docMk xmlns:pc="http://schemas.microsoft.com/office/powerpoint/2013/main/command"/>
      <pc:sldMk xmlns:pc="http://schemas.microsoft.com/office/powerpoint/2013/main/command" cId="2603143273" sldId="296"/>
      <ac:spMk id="3" creationId="{88C4A47F-D9FD-9056-ABF0-69ADB4C29D9D}"/>
    </ac:deMkLst>
    <p188:txBody>
      <a:bodyPr/>
      <a:lstStyle/>
      <a:p>
        <a:r>
          <a:rPr lang="en-US"/>
          <a:t>Calabria is one of southern Italy's most exciting wine regions for indigenous grape varieties. </a:t>
        </a:r>
      </a:p>
    </p188:txBody>
  </p188:cm>
  <p188:cm id="{F40D5C72-48FF-4D69-9617-977089545AB3}" authorId="{5A6809BF-033D-8017-B196-2FD9BEB1A563}" created="2024-09-01T01:37:02.546">
    <ac:deMkLst xmlns:ac="http://schemas.microsoft.com/office/drawing/2013/main/command">
      <pc:docMk xmlns:pc="http://schemas.microsoft.com/office/powerpoint/2013/main/command"/>
      <pc:sldMk xmlns:pc="http://schemas.microsoft.com/office/powerpoint/2013/main/command" cId="2603143273" sldId="296"/>
      <ac:spMk id="3" creationId="{88C4A47F-D9FD-9056-ABF0-69ADB4C29D9D}"/>
    </ac:deMkLst>
    <p188:txBody>
      <a:bodyPr/>
      <a:lstStyle/>
      <a:p>
        <a:r>
          <a:rPr lang="en-US"/>
          <a:t>Red grape varieties include: Gaglioppo, Aglianico, Alicante, and Barbera
White grape varieties include Ansonica, Mantonico, Greco Bianco, Guardavalle, and Guarnaccia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70B10-5E1B-48A0-A837-2D43B9D76F6F}"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CD14A-7918-4274-8974-B19AA0264B16}" type="slidenum">
              <a:rPr lang="en-US" smtClean="0"/>
              <a:t>‹#›</a:t>
            </a:fld>
            <a:endParaRPr lang="en-US"/>
          </a:p>
        </p:txBody>
      </p:sp>
    </p:spTree>
    <p:extLst>
      <p:ext uri="{BB962C8B-B14F-4D97-AF65-F5344CB8AC3E}">
        <p14:creationId xmlns:p14="http://schemas.microsoft.com/office/powerpoint/2010/main" val="244590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3</a:t>
            </a:fld>
            <a:endParaRPr lang="en-US"/>
          </a:p>
        </p:txBody>
      </p:sp>
    </p:spTree>
    <p:extLst>
      <p:ext uri="{BB962C8B-B14F-4D97-AF65-F5344CB8AC3E}">
        <p14:creationId xmlns:p14="http://schemas.microsoft.com/office/powerpoint/2010/main" val="197772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9</a:t>
            </a:fld>
            <a:endParaRPr lang="en-US"/>
          </a:p>
        </p:txBody>
      </p:sp>
    </p:spTree>
    <p:extLst>
      <p:ext uri="{BB962C8B-B14F-4D97-AF65-F5344CB8AC3E}">
        <p14:creationId xmlns:p14="http://schemas.microsoft.com/office/powerpoint/2010/main" val="40937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14</a:t>
            </a:fld>
            <a:endParaRPr lang="en-US"/>
          </a:p>
        </p:txBody>
      </p:sp>
    </p:spTree>
    <p:extLst>
      <p:ext uri="{BB962C8B-B14F-4D97-AF65-F5344CB8AC3E}">
        <p14:creationId xmlns:p14="http://schemas.microsoft.com/office/powerpoint/2010/main" val="133216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22</a:t>
            </a:fld>
            <a:endParaRPr lang="en-US"/>
          </a:p>
        </p:txBody>
      </p:sp>
    </p:spTree>
    <p:extLst>
      <p:ext uri="{BB962C8B-B14F-4D97-AF65-F5344CB8AC3E}">
        <p14:creationId xmlns:p14="http://schemas.microsoft.com/office/powerpoint/2010/main" val="3623100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23</a:t>
            </a:fld>
            <a:endParaRPr lang="en-US"/>
          </a:p>
        </p:txBody>
      </p:sp>
    </p:spTree>
    <p:extLst>
      <p:ext uri="{BB962C8B-B14F-4D97-AF65-F5344CB8AC3E}">
        <p14:creationId xmlns:p14="http://schemas.microsoft.com/office/powerpoint/2010/main" val="208872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24</a:t>
            </a:fld>
            <a:endParaRPr lang="en-US"/>
          </a:p>
        </p:txBody>
      </p:sp>
    </p:spTree>
    <p:extLst>
      <p:ext uri="{BB962C8B-B14F-4D97-AF65-F5344CB8AC3E}">
        <p14:creationId xmlns:p14="http://schemas.microsoft.com/office/powerpoint/2010/main" val="91946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CCD14A-7918-4274-8974-B19AA0264B16}" type="slidenum">
              <a:rPr lang="en-US" smtClean="0"/>
              <a:t>30</a:t>
            </a:fld>
            <a:endParaRPr lang="en-US"/>
          </a:p>
        </p:txBody>
      </p:sp>
    </p:spTree>
    <p:extLst>
      <p:ext uri="{BB962C8B-B14F-4D97-AF65-F5344CB8AC3E}">
        <p14:creationId xmlns:p14="http://schemas.microsoft.com/office/powerpoint/2010/main" val="413760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BBDF-5073-308A-06F5-25E9FFE644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354FA3-AD10-1F0C-6BCC-710A11BF70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1762B7-BF90-B565-1D79-02EE12395C8E}"/>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039460D4-AC33-B9EA-8024-F6513B3A0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243F8-941C-EE94-C442-FBABED488B30}"/>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96710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0121-F62B-7FD3-235D-304437DDD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7BBBA9-4B68-C32F-32EA-727D1B708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661DE-F76C-36FB-429B-945805D6F348}"/>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46280C49-C353-8D0C-0218-C07FF57EC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F4481-6603-96E5-152B-1D3F7A72EFF0}"/>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26277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0EF83C-16BB-CD59-4AC7-63FC1B35AF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2F19C6-EECE-C3B2-5EB5-A8AB1FF36B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8FD7D-8BB5-460E-FDF5-41604F167F2B}"/>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1CB06920-C755-4440-0422-88657F455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4BD0C-49E1-EBE7-5B0A-32ADF0964586}"/>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175132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A1FA-C261-1241-54CA-400A207F8B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D1AFF-151D-2F68-E574-6C263798F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C1FE4-F553-AC03-F0FE-F227D55EE43C}"/>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C84808FD-89B9-6DB7-0682-F9E79D3A1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F4FAEB-2AB7-2B10-FD61-D843BB84F2A1}"/>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259087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E216-23DC-1200-1F10-E681047318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D87ED-68DD-36BD-E380-4905DF73EE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C53F-A651-23BD-1065-FA1940FACB9D}"/>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5FB44FE3-EA13-CD08-B6B7-356CAC1F7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AD682-2CAF-52AE-D721-E775F9712B2B}"/>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669283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1D86-35CC-3203-1327-2DE04F753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D5B60-440D-1574-D1F7-60ED1CAFD9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084A8-EA5B-1E64-D1F1-B54C499E2D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886906-0B0C-58BC-C08A-15FC16D42305}"/>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6" name="Footer Placeholder 5">
            <a:extLst>
              <a:ext uri="{FF2B5EF4-FFF2-40B4-BE49-F238E27FC236}">
                <a16:creationId xmlns:a16="http://schemas.microsoft.com/office/drawing/2014/main" id="{4F9EFABD-BEFD-FE6F-B5BE-92363FEA0D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E832E-380A-E797-2A2A-BC583D40A9FD}"/>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03398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E7A5-9871-DF64-6FA4-0C2DCF235E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4BB55-9597-6DD7-B77F-FBCE1BC4D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CFCE8-2065-E278-5049-C8FDB6B503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940BD-07AF-AE4D-E7E4-C369C29A03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75ACE8-10EA-C788-DFA9-7A8F0E0C27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BB82D4-2B17-4ACE-D758-04A65752F462}"/>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8" name="Footer Placeholder 7">
            <a:extLst>
              <a:ext uri="{FF2B5EF4-FFF2-40B4-BE49-F238E27FC236}">
                <a16:creationId xmlns:a16="http://schemas.microsoft.com/office/drawing/2014/main" id="{9EDFDB1E-3E90-F935-FC0B-03B60B88C0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CBAAE1-7457-0153-20AD-BB95BECE5FDE}"/>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20779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2E2F-1A02-ED25-1345-CB52E8AF7E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68F521-8EFC-F9B9-4FE9-19CB84396E23}"/>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4" name="Footer Placeholder 3">
            <a:extLst>
              <a:ext uri="{FF2B5EF4-FFF2-40B4-BE49-F238E27FC236}">
                <a16:creationId xmlns:a16="http://schemas.microsoft.com/office/drawing/2014/main" id="{D6A27FD3-A1F0-44B9-6C87-92EA8B76F7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86BC53-D12F-F460-DC72-8AF54F619FC7}"/>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157697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5964D-DEB3-64B6-FE12-68D972DDCB17}"/>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3" name="Footer Placeholder 2">
            <a:extLst>
              <a:ext uri="{FF2B5EF4-FFF2-40B4-BE49-F238E27FC236}">
                <a16:creationId xmlns:a16="http://schemas.microsoft.com/office/drawing/2014/main" id="{E0023A15-592E-3D15-CA59-725A057FE2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2F6BA7-97A5-72FB-8732-1920A3B2923C}"/>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105173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AAA1-F2AD-1949-C744-EFF047F7D6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F8C6DF-1DFC-4B35-3536-71E9DFE146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2C19FC-8214-DD81-8305-C9D56ECAE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040D3-3B73-A508-B5F2-610111F8EFAB}"/>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6" name="Footer Placeholder 5">
            <a:extLst>
              <a:ext uri="{FF2B5EF4-FFF2-40B4-BE49-F238E27FC236}">
                <a16:creationId xmlns:a16="http://schemas.microsoft.com/office/drawing/2014/main" id="{AEA90494-29D4-BF0B-D7B5-2FA8D85C7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20F2D-4E2B-601D-C54C-BF26510D998D}"/>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313101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8166C-B7E4-D117-F428-9B18093D5E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D93C50-73C0-4B9D-559A-5C26F6AAE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2E072D-1FCA-3328-CC27-9BF1FB703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63B34B-8132-C07B-638D-8B104BE93FFD}"/>
              </a:ext>
            </a:extLst>
          </p:cNvPr>
          <p:cNvSpPr>
            <a:spLocks noGrp="1"/>
          </p:cNvSpPr>
          <p:nvPr>
            <p:ph type="dt" sz="half" idx="10"/>
          </p:nvPr>
        </p:nvSpPr>
        <p:spPr/>
        <p:txBody>
          <a:bodyPr/>
          <a:lstStyle/>
          <a:p>
            <a:fld id="{6DD10215-2E83-47D0-B9B2-A64EDED43553}" type="datetimeFigureOut">
              <a:rPr lang="en-US" smtClean="0"/>
              <a:t>9/6/2024</a:t>
            </a:fld>
            <a:endParaRPr lang="en-US"/>
          </a:p>
        </p:txBody>
      </p:sp>
      <p:sp>
        <p:nvSpPr>
          <p:cNvPr id="6" name="Footer Placeholder 5">
            <a:extLst>
              <a:ext uri="{FF2B5EF4-FFF2-40B4-BE49-F238E27FC236}">
                <a16:creationId xmlns:a16="http://schemas.microsoft.com/office/drawing/2014/main" id="{61E782D0-1361-11C1-5A62-274822FE4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222B4-2D91-04CB-A863-1E836B778F57}"/>
              </a:ext>
            </a:extLst>
          </p:cNvPr>
          <p:cNvSpPr>
            <a:spLocks noGrp="1"/>
          </p:cNvSpPr>
          <p:nvPr>
            <p:ph type="sldNum" sz="quarter" idx="12"/>
          </p:nvPr>
        </p:nvSpPr>
        <p:spPr/>
        <p:txBody>
          <a:bodyPr/>
          <a:lstStyle/>
          <a:p>
            <a:fld id="{B714DCCE-5770-48AD-BF66-BED817094EEF}" type="slidenum">
              <a:rPr lang="en-US" smtClean="0"/>
              <a:t>‹#›</a:t>
            </a:fld>
            <a:endParaRPr lang="en-US"/>
          </a:p>
        </p:txBody>
      </p:sp>
    </p:spTree>
    <p:extLst>
      <p:ext uri="{BB962C8B-B14F-4D97-AF65-F5344CB8AC3E}">
        <p14:creationId xmlns:p14="http://schemas.microsoft.com/office/powerpoint/2010/main" val="411404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02E182-98E8-BD89-6B0C-DA04C2647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40269C-D4E4-3AB9-F9CD-914051DAF7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1F427-5622-E038-BEF7-9941F199AE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D10215-2E83-47D0-B9B2-A64EDED43553}" type="datetimeFigureOut">
              <a:rPr lang="en-US" smtClean="0"/>
              <a:t>9/6/2024</a:t>
            </a:fld>
            <a:endParaRPr lang="en-US"/>
          </a:p>
        </p:txBody>
      </p:sp>
      <p:sp>
        <p:nvSpPr>
          <p:cNvPr id="5" name="Footer Placeholder 4">
            <a:extLst>
              <a:ext uri="{FF2B5EF4-FFF2-40B4-BE49-F238E27FC236}">
                <a16:creationId xmlns:a16="http://schemas.microsoft.com/office/drawing/2014/main" id="{3DC14A7C-88D7-EAB3-B02C-1D8BE6A65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4B687E-0C6C-0A79-7BE7-B9CA6EF8B6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14DCCE-5770-48AD-BF66-BED817094EEF}" type="slidenum">
              <a:rPr lang="en-US" smtClean="0"/>
              <a:t>‹#›</a:t>
            </a:fld>
            <a:endParaRPr lang="en-US"/>
          </a:p>
        </p:txBody>
      </p:sp>
    </p:spTree>
    <p:extLst>
      <p:ext uri="{BB962C8B-B14F-4D97-AF65-F5344CB8AC3E}">
        <p14:creationId xmlns:p14="http://schemas.microsoft.com/office/powerpoint/2010/main" val="143867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04_4AD26B2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22_1AF0195.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26_2C7753AD.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microsoft.com/office/2018/10/relationships/comments" Target="../comments/modernComment_127_7A731F2E.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28_9B28D069.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microsoft.com/office/2018/10/relationships/comments" Target="../comments/modernComment_105_68BBAB6A.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britannica.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A bunch of grapes on a vine&#10;&#10;Description automatically generated">
            <a:extLst>
              <a:ext uri="{FF2B5EF4-FFF2-40B4-BE49-F238E27FC236}">
                <a16:creationId xmlns:a16="http://schemas.microsoft.com/office/drawing/2014/main" id="{A2EF0999-1B47-9846-79E1-24DF1BBBB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3776"/>
          </a:xfrm>
          <a:prstGeom prst="rect">
            <a:avLst/>
          </a:prstGeom>
        </p:spPr>
      </p:pic>
      <p:sp>
        <p:nvSpPr>
          <p:cNvPr id="2" name="Title 1">
            <a:extLst>
              <a:ext uri="{FF2B5EF4-FFF2-40B4-BE49-F238E27FC236}">
                <a16:creationId xmlns:a16="http://schemas.microsoft.com/office/drawing/2014/main" id="{05A7080A-BC18-B135-12DE-91B135E029D5}"/>
              </a:ext>
            </a:extLst>
          </p:cNvPr>
          <p:cNvSpPr>
            <a:spLocks noGrp="1"/>
          </p:cNvSpPr>
          <p:nvPr>
            <p:ph type="ctrTitle"/>
          </p:nvPr>
        </p:nvSpPr>
        <p:spPr>
          <a:xfrm>
            <a:off x="0" y="1122363"/>
            <a:ext cx="7461504" cy="2387600"/>
          </a:xfrm>
        </p:spPr>
        <p:txBody>
          <a:bodyPr anchor="ctr">
            <a:noAutofit/>
          </a:bodyPr>
          <a:lstStyle/>
          <a:p>
            <a:r>
              <a:rPr lang="en-US" sz="6600" b="1" dirty="0">
                <a:solidFill>
                  <a:schemeClr val="bg1"/>
                </a:solidFill>
                <a:effectLst/>
                <a:latin typeface="Times New Roman" panose="02020603050405020304" pitchFamily="18" charset="0"/>
                <a:ea typeface="Aptos" panose="020B0004020202020204" pitchFamily="34" charset="0"/>
              </a:rPr>
              <a:t>The Wines of Italy</a:t>
            </a:r>
            <a:br>
              <a:rPr lang="en-US" sz="6600" b="1" dirty="0">
                <a:solidFill>
                  <a:schemeClr val="bg1"/>
                </a:solidFill>
                <a:effectLst/>
                <a:latin typeface="Times New Roman" panose="02020603050405020304" pitchFamily="18" charset="0"/>
                <a:ea typeface="Aptos" panose="020B0004020202020204" pitchFamily="34" charset="0"/>
              </a:rPr>
            </a:br>
            <a:r>
              <a:rPr lang="en-US" sz="2800" b="1" dirty="0">
                <a:solidFill>
                  <a:schemeClr val="bg1"/>
                </a:solidFill>
                <a:effectLst/>
                <a:latin typeface="Times New Roman" panose="02020603050405020304" pitchFamily="18" charset="0"/>
                <a:ea typeface="Aptos" panose="020B0004020202020204" pitchFamily="34" charset="0"/>
              </a:rPr>
              <a:t>Presented by</a:t>
            </a:r>
            <a:br>
              <a:rPr lang="en-US" sz="6600" b="1" dirty="0">
                <a:solidFill>
                  <a:schemeClr val="bg1"/>
                </a:solidFill>
                <a:effectLst/>
                <a:latin typeface="Times New Roman" panose="02020603050405020304" pitchFamily="18" charset="0"/>
                <a:ea typeface="Aptos" panose="020B0004020202020204" pitchFamily="34" charset="0"/>
              </a:rPr>
            </a:br>
            <a:r>
              <a:rPr lang="en-US" sz="4400" b="1" dirty="0">
                <a:solidFill>
                  <a:schemeClr val="bg1"/>
                </a:solidFill>
                <a:effectLst/>
                <a:latin typeface="Times New Roman" panose="02020603050405020304" pitchFamily="18" charset="0"/>
                <a:ea typeface="Aptos" panose="020B0004020202020204" pitchFamily="34" charset="0"/>
              </a:rPr>
              <a:t>Marc Silver</a:t>
            </a:r>
            <a:endParaRPr lang="en-US" sz="4400" dirty="0">
              <a:solidFill>
                <a:schemeClr val="bg1"/>
              </a:solidFill>
            </a:endParaRPr>
          </a:p>
        </p:txBody>
      </p:sp>
    </p:spTree>
    <p:extLst>
      <p:ext uri="{BB962C8B-B14F-4D97-AF65-F5344CB8AC3E}">
        <p14:creationId xmlns:p14="http://schemas.microsoft.com/office/powerpoint/2010/main" val="3106159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09728" y="1572768"/>
            <a:ext cx="6613166" cy="5285232"/>
          </a:xfrm>
        </p:spPr>
        <p:txBody>
          <a:bodyPr>
            <a:noAutofit/>
          </a:bodyPr>
          <a:lstStyle/>
          <a:p>
            <a:pPr marL="342900" indent="-279400">
              <a:lnSpc>
                <a:spcPct val="100000"/>
              </a:lnSpc>
              <a:spcBef>
                <a:spcPts val="0"/>
              </a:spcBef>
              <a:spcAft>
                <a:spcPts val="800"/>
              </a:spcAft>
              <a:buSzPct val="100000"/>
              <a:buNone/>
              <a:tabLst>
                <a:tab pos="457200" algn="l"/>
              </a:tabLst>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Liguria: </a:t>
            </a:r>
            <a:r>
              <a:rPr lang="en-US" sz="2400" dirty="0">
                <a:latin typeface="Times New Roman" panose="02020603050405020304" pitchFamily="18" charset="0"/>
                <a:cs typeface="Times New Roman" panose="02020603050405020304" pitchFamily="18" charset="0"/>
              </a:rPr>
              <a:t>The wines from Liguria may not be as well-known as those from Tuscany or Piedmont, but they encapsulate the true spirit of Italian wine.</a:t>
            </a:r>
          </a:p>
          <a:p>
            <a:pPr marL="342900" indent="-279400">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Nestled between the Ligurian Sea and rugged Apennine Mountains, Liguria, a crescent-shaped coastal region in northwest Italy, offers a unique viticultural experience. </a:t>
            </a:r>
          </a:p>
          <a:p>
            <a:pPr marL="342900" indent="-279400">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Known for its steep terraces and scenic beauty of the </a:t>
            </a:r>
            <a:r>
              <a:rPr lang="en-US" sz="2400" b="1" dirty="0">
                <a:latin typeface="Times New Roman" panose="02020603050405020304" pitchFamily="18" charset="0"/>
                <a:cs typeface="Times New Roman" panose="02020603050405020304" pitchFamily="18" charset="0"/>
              </a:rPr>
              <a:t>Cinque Terre</a:t>
            </a:r>
            <a:r>
              <a:rPr lang="en-US" sz="2400" dirty="0">
                <a:latin typeface="Times New Roman" panose="02020603050405020304" pitchFamily="18" charset="0"/>
                <a:cs typeface="Times New Roman" panose="02020603050405020304" pitchFamily="18" charset="0"/>
              </a:rPr>
              <a:t>, the maritime influence shapes the character of each bottle of its wines. </a:t>
            </a:r>
          </a:p>
          <a:p>
            <a:pPr marL="342900" indent="-279400">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Liguria is celebrated for its white wines, which often exhibit crispness and are ideally paired with the local seafood.</a:t>
            </a:r>
          </a:p>
        </p:txBody>
      </p:sp>
      <p:pic>
        <p:nvPicPr>
          <p:cNvPr id="5" name="Picture 4" descr="A map of italy with different colored states&#10;&#10;Description automatically generated">
            <a:extLst>
              <a:ext uri="{FF2B5EF4-FFF2-40B4-BE49-F238E27FC236}">
                <a16:creationId xmlns:a16="http://schemas.microsoft.com/office/drawing/2014/main" id="{0B0DA892-9D0F-5E14-AFF9-4530250A8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894" y="1572768"/>
            <a:ext cx="5469106" cy="5285232"/>
          </a:xfrm>
          <a:prstGeom prst="rect">
            <a:avLst/>
          </a:prstGeom>
        </p:spPr>
      </p:pic>
    </p:spTree>
    <p:extLst>
      <p:ext uri="{BB962C8B-B14F-4D97-AF65-F5344CB8AC3E}">
        <p14:creationId xmlns:p14="http://schemas.microsoft.com/office/powerpoint/2010/main" val="12553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09728" y="1572768"/>
            <a:ext cx="6613166" cy="5285232"/>
          </a:xfrm>
        </p:spPr>
        <p:txBody>
          <a:bodyPr>
            <a:noAutofit/>
          </a:bodyPr>
          <a:lstStyle/>
          <a:p>
            <a:pPr marL="406400" indent="-342900">
              <a:lnSpc>
                <a:spcPct val="100000"/>
              </a:lnSpc>
              <a:spcBef>
                <a:spcPts val="0"/>
              </a:spcBef>
              <a:spcAft>
                <a:spcPts val="800"/>
              </a:spcAft>
              <a:buSzPct val="100000"/>
              <a:buNone/>
              <a:tabLst>
                <a:tab pos="457200" algn="l"/>
              </a:tabLst>
            </a:pPr>
            <a:r>
              <a:rPr lang="en-US" sz="2200" b="1" kern="100" dirty="0">
                <a:effectLst/>
                <a:latin typeface="Times New Roman" panose="02020603050405020304" pitchFamily="18" charset="0"/>
                <a:ea typeface="Aptos" panose="020B0004020202020204" pitchFamily="34" charset="0"/>
                <a:cs typeface="Times New Roman" panose="02020603050405020304" pitchFamily="18" charset="0"/>
              </a:rPr>
              <a:t>Emilia Romagna: </a:t>
            </a:r>
            <a:r>
              <a:rPr lang="en-US" sz="2200" kern="100" dirty="0">
                <a:effectLst/>
                <a:latin typeface="Times New Roman" panose="02020603050405020304" pitchFamily="18" charset="0"/>
                <a:ea typeface="Aptos" panose="020B0004020202020204" pitchFamily="34" charset="0"/>
                <a:cs typeface="Times New Roman" panose="02020603050405020304" pitchFamily="18" charset="0"/>
              </a:rPr>
              <a:t>Emilia-Romagna is a rich, fertile region of northern Italy. It is one of the country's most prolific wine regions and home to the fizzy red wines from the Lambrusco grape variety.</a:t>
            </a:r>
          </a:p>
          <a:p>
            <a:pPr marL="406400" indent="-342900">
              <a:lnSpc>
                <a:spcPct val="100000"/>
              </a:lnSpc>
            </a:pPr>
            <a:r>
              <a:rPr lang="en-US" sz="2200" b="0" dirty="0">
                <a:effectLst/>
                <a:latin typeface="Times New Roman" panose="02020603050405020304" pitchFamily="18" charset="0"/>
                <a:cs typeface="Times New Roman" panose="02020603050405020304" pitchFamily="18" charset="0"/>
              </a:rPr>
              <a:t>It borders the Adriatic Sea to the east and the Alps to the north, making it blessed with an abundance of micro-climates that are perfect to produce high-quality grapes. </a:t>
            </a:r>
          </a:p>
          <a:p>
            <a:pPr marL="406400" indent="-342900">
              <a:lnSpc>
                <a:spcPct val="100000"/>
              </a:lnSpc>
            </a:pPr>
            <a:r>
              <a:rPr lang="en-US" sz="2200" b="0" dirty="0">
                <a:effectLst/>
                <a:latin typeface="Times New Roman" panose="02020603050405020304" pitchFamily="18" charset="0"/>
                <a:cs typeface="Times New Roman" panose="02020603050405020304" pitchFamily="18" charset="0"/>
              </a:rPr>
              <a:t>The climate in Emilia-Romagna is varied, with hot summers and cold winters in the inland areas, and milder temperatures along the coast. This varied climate allows for a wide range of grape varieties to be grown, including whites such as Trebbiano and Albana, and reds like Barbera, Bonarda, and Sangiovese.</a:t>
            </a:r>
            <a:endParaRPr lang="en-US" sz="2200" dirty="0">
              <a:latin typeface="Times New Roman" panose="02020603050405020304" pitchFamily="18" charset="0"/>
              <a:cs typeface="Times New Roman" panose="02020603050405020304" pitchFamily="18" charset="0"/>
            </a:endParaRPr>
          </a:p>
        </p:txBody>
      </p:sp>
      <p:pic>
        <p:nvPicPr>
          <p:cNvPr id="5" name="Picture 4" descr="A map of italy with different colored states&#10;&#10;Description automatically generated">
            <a:extLst>
              <a:ext uri="{FF2B5EF4-FFF2-40B4-BE49-F238E27FC236}">
                <a16:creationId xmlns:a16="http://schemas.microsoft.com/office/drawing/2014/main" id="{0B0DA892-9D0F-5E14-AFF9-4530250A8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2894" y="1572768"/>
            <a:ext cx="5469106" cy="5285232"/>
          </a:xfrm>
          <a:prstGeom prst="rect">
            <a:avLst/>
          </a:prstGeom>
        </p:spPr>
      </p:pic>
    </p:spTree>
    <p:extLst>
      <p:ext uri="{BB962C8B-B14F-4D97-AF65-F5344CB8AC3E}">
        <p14:creationId xmlns:p14="http://schemas.microsoft.com/office/powerpoint/2010/main" val="309512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572768"/>
            <a:ext cx="6722894" cy="5285232"/>
          </a:xfrm>
        </p:spPr>
        <p:txBody>
          <a:bodyPr>
            <a:normAutofit fontScale="92500" lnSpcReduction="20000"/>
          </a:bodyPr>
          <a:lstStyle/>
          <a:p>
            <a:pPr marL="406400" indent="-4064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Marche: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(or Le Marche) is a region on the eastern side of central Italy. It is most readily associated with Trebbiano and Verdicchio white wines as well as Montepulciano-based red wines. </a:t>
            </a:r>
          </a:p>
          <a:p>
            <a:pPr marL="406400" indent="-4064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area produces the notable Verdicchio, a white wine that offers crisp acidity and flavors of citrus and green apple. The region also makes Rosso Conero, a red wine based on Montepulciano.</a:t>
            </a:r>
          </a:p>
          <a:p>
            <a:pPr marL="406400" indent="-406400">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Marche has several terroirs very well suited to the cultivation of vines. The rolling coastal hills such as those around Ancona are a notable example. </a:t>
            </a:r>
          </a:p>
          <a:p>
            <a:pPr marL="406400" indent="-406400">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Due to the influences of the Apennines, the Adriatic and the region's rivers (the Metauro, Potenza, Tronto and Nera), there are various climates at work in Marche.</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19FB8E66-8E38-C4C3-1738-5E8BD13D292A}"/>
              </a:ext>
            </a:extLst>
          </p:cNvPr>
          <p:cNvPicPr>
            <a:picLocks noChangeAspect="1"/>
          </p:cNvPicPr>
          <p:nvPr/>
        </p:nvPicPr>
        <p:blipFill>
          <a:blip r:embed="rId2">
            <a:extLst>
              <a:ext uri="{28A0092B-C50C-407E-A947-70E740481C1C}">
                <a14:useLocalDpi xmlns:a14="http://schemas.microsoft.com/office/drawing/2010/main" val="0"/>
              </a:ext>
            </a:extLst>
          </a:blip>
          <a:srcRect r="2675"/>
          <a:stretch/>
        </p:blipFill>
        <p:spPr>
          <a:xfrm>
            <a:off x="6869198" y="1631728"/>
            <a:ext cx="5322802" cy="5285232"/>
          </a:xfrm>
          <a:prstGeom prst="rect">
            <a:avLst/>
          </a:prstGeom>
        </p:spPr>
      </p:pic>
    </p:spTree>
    <p:extLst>
      <p:ext uri="{BB962C8B-B14F-4D97-AF65-F5344CB8AC3E}">
        <p14:creationId xmlns:p14="http://schemas.microsoft.com/office/powerpoint/2010/main" val="30544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572768"/>
            <a:ext cx="6722894" cy="5285232"/>
          </a:xfrm>
        </p:spPr>
        <p:txBody>
          <a:bodyPr>
            <a:normAutofit lnSpcReduction="10000"/>
          </a:bodyPr>
          <a:lstStyle/>
          <a:p>
            <a:pPr marL="292100" indent="-2921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Umbria: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Bordering on Tuscany and right above Rome is the lesser-known and lesser-traveled region of Umbria. </a:t>
            </a:r>
          </a:p>
          <a:p>
            <a:pPr marL="292100" indent="-2921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Known for its Sangiovese-based wines and the unique Sagrantino grapes. Sagrantino di Montefalco is a robust red wine with considerable aging potential. </a:t>
            </a:r>
          </a:p>
          <a:p>
            <a:pPr marL="292100" indent="-292100">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Umbria also, produces more truffles than any other part of Italy.</a:t>
            </a:r>
          </a:p>
          <a:p>
            <a:pPr marL="292100" indent="-2921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They produce a wide range of wines including: Sangiovese, Lambrusco, </a:t>
            </a:r>
            <a:r>
              <a:rPr lang="en-US" sz="2400" dirty="0">
                <a:latin typeface="Times New Roman" panose="02020603050405020304" pitchFamily="18" charset="0"/>
                <a:cs typeface="Times New Roman" panose="02020603050405020304" pitchFamily="18" charset="0"/>
              </a:rPr>
              <a:t>Sagrantino ,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Cabernet - Sangiovese, Barbera - Bonarda, Refosco to name but a few. The area is also known for Brandy.</a:t>
            </a:r>
          </a:p>
          <a:p>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19FB8E66-8E38-C4C3-1738-5E8BD13D292A}"/>
              </a:ext>
            </a:extLst>
          </p:cNvPr>
          <p:cNvPicPr>
            <a:picLocks noChangeAspect="1"/>
          </p:cNvPicPr>
          <p:nvPr/>
        </p:nvPicPr>
        <p:blipFill>
          <a:blip r:embed="rId2">
            <a:extLst>
              <a:ext uri="{28A0092B-C50C-407E-A947-70E740481C1C}">
                <a14:useLocalDpi xmlns:a14="http://schemas.microsoft.com/office/drawing/2010/main" val="0"/>
              </a:ext>
            </a:extLst>
          </a:blip>
          <a:srcRect r="2675"/>
          <a:stretch/>
        </p:blipFill>
        <p:spPr>
          <a:xfrm>
            <a:off x="6869198" y="1631728"/>
            <a:ext cx="5322802" cy="5285232"/>
          </a:xfrm>
          <a:prstGeom prst="rect">
            <a:avLst/>
          </a:prstGeom>
        </p:spPr>
      </p:pic>
    </p:spTree>
    <p:extLst>
      <p:ext uri="{BB962C8B-B14F-4D97-AF65-F5344CB8AC3E}">
        <p14:creationId xmlns:p14="http://schemas.microsoft.com/office/powerpoint/2010/main" val="32978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a:xfrm>
            <a:off x="838200" y="161925"/>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420368"/>
            <a:ext cx="6722894" cy="5608320"/>
          </a:xfrm>
        </p:spPr>
        <p:txBody>
          <a:bodyPr>
            <a:normAutofit/>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Lazio: </a:t>
            </a:r>
            <a:r>
              <a:rPr lang="en-US" sz="2400" kern="100" dirty="0">
                <a:latin typeface="Times New Roman" panose="02020603050405020304" pitchFamily="18" charset="0"/>
                <a:ea typeface="Aptos" panose="020B0004020202020204" pitchFamily="34" charset="0"/>
                <a:cs typeface="Times New Roman" panose="02020603050405020304" pitchFamily="18" charset="0"/>
              </a:rPr>
              <a:t>Best know for Rome and the Vatican, Lazio is not that well known for its wine, even thou the region has 798 wineries in it’s fifteen wine districts.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Wines from Lazio are still relatively hard to find outside of the region. Most of Lazio’s vineyards are planted to white grapes, most notably several different cultivars of Malvasia and Trebbiano, which are blended to make regionally labeled wines such as Frascati, and Castelli Romani.</a:t>
            </a: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There is also a </a:t>
            </a:r>
            <a:r>
              <a:rPr lang="en-US" sz="2400" dirty="0">
                <a:latin typeface="Times New Roman" panose="02020603050405020304" pitchFamily="18" charset="0"/>
                <a:cs typeface="Times New Roman" panose="02020603050405020304" pitchFamily="18" charset="0"/>
              </a:rPr>
              <a:t>Super Lazio, which is a blend of Cabernet Sauvignon, Merlot, Syrah, Sangiovese, and Montepulciano.</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19FB8E66-8E38-C4C3-1738-5E8BD13D292A}"/>
              </a:ext>
            </a:extLst>
          </p:cNvPr>
          <p:cNvPicPr>
            <a:picLocks noChangeAspect="1"/>
          </p:cNvPicPr>
          <p:nvPr/>
        </p:nvPicPr>
        <p:blipFill>
          <a:blip r:embed="rId4">
            <a:extLst>
              <a:ext uri="{28A0092B-C50C-407E-A947-70E740481C1C}">
                <a14:useLocalDpi xmlns:a14="http://schemas.microsoft.com/office/drawing/2010/main" val="0"/>
              </a:ext>
            </a:extLst>
          </a:blip>
          <a:srcRect r="2675"/>
          <a:stretch/>
        </p:blipFill>
        <p:spPr>
          <a:xfrm>
            <a:off x="6869198" y="1487488"/>
            <a:ext cx="5322802" cy="5370512"/>
          </a:xfrm>
          <a:prstGeom prst="rect">
            <a:avLst/>
          </a:prstGeom>
        </p:spPr>
      </p:pic>
    </p:spTree>
    <p:extLst>
      <p:ext uri="{BB962C8B-B14F-4D97-AF65-F5344CB8AC3E}">
        <p14:creationId xmlns:p14="http://schemas.microsoft.com/office/powerpoint/2010/main" val="282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572768"/>
            <a:ext cx="6722894" cy="5608320"/>
          </a:xfrm>
        </p:spPr>
        <p:txBody>
          <a:bodyPr>
            <a:normAutofit/>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Abruzzo: </a:t>
            </a:r>
            <a:r>
              <a:rPr lang="en-US" sz="2400" b="0" dirty="0">
                <a:effectLst/>
                <a:latin typeface="Times New Roman" panose="02020603050405020304" pitchFamily="18" charset="0"/>
                <a:cs typeface="Times New Roman" panose="02020603050405020304" pitchFamily="18" charset="0"/>
              </a:rPr>
              <a:t>The Abruzzo wine region is in the central part of Italy’s wine country, along the Adriatic coast. The region is known for its rugged terrain, with the Apennine Mountains running through the heart of it.</a:t>
            </a:r>
            <a:endParaRPr lang="en-US" sz="2400" dirty="0">
              <a:latin typeface="Times New Roman" panose="02020603050405020304" pitchFamily="18"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0" dirty="0">
                <a:effectLst/>
                <a:latin typeface="Times New Roman" panose="02020603050405020304" pitchFamily="18" charset="0"/>
                <a:cs typeface="Times New Roman" panose="02020603050405020304" pitchFamily="18" charset="0"/>
              </a:rPr>
              <a:t>Known for its rugged beauty and rich history, Abruzzo produces wines that are a true reflection of the land they come from. From the crisp white wines of Trebbiano d’Abruzzo to the bold reds of Montepulciano d’Abruzzo, the wines of Abruzzo are sure to please even the most discerning palate.</a:t>
            </a:r>
          </a:p>
        </p:txBody>
      </p:sp>
      <p:pic>
        <p:nvPicPr>
          <p:cNvPr id="4" name="Picture 3" descr="A map of italy with different colored states&#10;&#10;Description automatically generated">
            <a:extLst>
              <a:ext uri="{FF2B5EF4-FFF2-40B4-BE49-F238E27FC236}">
                <a16:creationId xmlns:a16="http://schemas.microsoft.com/office/drawing/2014/main" id="{19FB8E66-8E38-C4C3-1738-5E8BD13D292A}"/>
              </a:ext>
            </a:extLst>
          </p:cNvPr>
          <p:cNvPicPr>
            <a:picLocks noChangeAspect="1"/>
          </p:cNvPicPr>
          <p:nvPr/>
        </p:nvPicPr>
        <p:blipFill>
          <a:blip r:embed="rId3">
            <a:extLst>
              <a:ext uri="{28A0092B-C50C-407E-A947-70E740481C1C}">
                <a14:useLocalDpi xmlns:a14="http://schemas.microsoft.com/office/drawing/2010/main" val="0"/>
              </a:ext>
            </a:extLst>
          </a:blip>
          <a:srcRect r="2675"/>
          <a:stretch/>
        </p:blipFill>
        <p:spPr>
          <a:xfrm>
            <a:off x="6869198" y="1631728"/>
            <a:ext cx="5322802" cy="5285232"/>
          </a:xfrm>
          <a:prstGeom prst="rect">
            <a:avLst/>
          </a:prstGeom>
        </p:spPr>
      </p:pic>
    </p:spTree>
    <p:extLst>
      <p:ext uri="{BB962C8B-B14F-4D97-AF65-F5344CB8AC3E}">
        <p14:creationId xmlns:p14="http://schemas.microsoft.com/office/powerpoint/2010/main" val="7460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46304" y="1572768"/>
            <a:ext cx="6722894" cy="5285232"/>
          </a:xfrm>
        </p:spPr>
        <p:txBody>
          <a:bodyPr>
            <a:normAutofit fontScale="92500"/>
          </a:bodyPr>
          <a:lstStyle/>
          <a:p>
            <a:pPr>
              <a:lnSpc>
                <a:spcPct val="107000"/>
              </a:lnSpc>
              <a:spcBef>
                <a:spcPts val="0"/>
              </a:spcBef>
              <a:spcAft>
                <a:spcPts val="800"/>
              </a:spcAft>
              <a:buSzPct val="100000"/>
              <a:buNone/>
              <a:tabLst>
                <a:tab pos="457200" algn="l"/>
              </a:tabLst>
            </a:pPr>
            <a:r>
              <a:rPr lang="en-US" sz="2400" b="1" dirty="0">
                <a:latin typeface="Times New Roman" panose="02020603050405020304" pitchFamily="18" charset="0"/>
                <a:cs typeface="Times New Roman" panose="02020603050405020304" pitchFamily="18" charset="0"/>
              </a:rPr>
              <a:t>Molise</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It is a predominantly mountainous area of Italy located in the south-central part of the Italian peninsula that extends from the Apennines to the Adriatic Sea. </a:t>
            </a: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a:t>
            </a:r>
            <a:r>
              <a:rPr lang="en-US" sz="2400" dirty="0">
                <a:latin typeface="Times New Roman" panose="02020603050405020304" pitchFamily="18" charset="0"/>
                <a:cs typeface="Times New Roman" panose="02020603050405020304" pitchFamily="18" charset="0"/>
              </a:rPr>
              <a:t>he Molise region has historically been so neglected that you can hardly find the origin of its name. It's believed to have originated from the Middle Ages, where a Norman family, the Moulins, owned large portions of the area as a county.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Evidence suggests that people have lived in this region for several thousand years.</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Although there are some excellent wines here, Molise is a region that has been overshadowed by its neighbor, Abruzzo, which borders it to the north. </a:t>
            </a:r>
          </a:p>
          <a:p>
            <a:pPr>
              <a:lnSpc>
                <a:spcPct val="107000"/>
              </a:lnSpc>
              <a:spcBef>
                <a:spcPts val="0"/>
              </a:spcBef>
              <a:spcAft>
                <a:spcPts val="800"/>
              </a:spcAft>
              <a:buSzPct val="100000"/>
              <a:tabLst>
                <a:tab pos="457200" algn="l"/>
              </a:tabLst>
            </a:pP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19FB8E66-8E38-C4C3-1738-5E8BD13D292A}"/>
              </a:ext>
            </a:extLst>
          </p:cNvPr>
          <p:cNvPicPr>
            <a:picLocks noChangeAspect="1"/>
          </p:cNvPicPr>
          <p:nvPr/>
        </p:nvPicPr>
        <p:blipFill>
          <a:blip r:embed="rId2">
            <a:extLst>
              <a:ext uri="{28A0092B-C50C-407E-A947-70E740481C1C}">
                <a14:useLocalDpi xmlns:a14="http://schemas.microsoft.com/office/drawing/2010/main" val="0"/>
              </a:ext>
            </a:extLst>
          </a:blip>
          <a:srcRect r="2675"/>
          <a:stretch/>
        </p:blipFill>
        <p:spPr>
          <a:xfrm>
            <a:off x="6869198" y="1631728"/>
            <a:ext cx="5322802" cy="5285232"/>
          </a:xfrm>
          <a:prstGeom prst="rect">
            <a:avLst/>
          </a:prstGeom>
        </p:spPr>
      </p:pic>
    </p:spTree>
    <p:extLst>
      <p:ext uri="{BB962C8B-B14F-4D97-AF65-F5344CB8AC3E}">
        <p14:creationId xmlns:p14="http://schemas.microsoft.com/office/powerpoint/2010/main" val="37056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109728" y="1572768"/>
            <a:ext cx="6771662" cy="5285232"/>
          </a:xfrm>
        </p:spPr>
        <p:txBody>
          <a:bodyPr>
            <a:noAutofit/>
          </a:bodyPr>
          <a:lstStyle/>
          <a:p>
            <a:pPr marL="177800" indent="-177800">
              <a:lnSpc>
                <a:spcPct val="100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Tuscany: </a:t>
            </a:r>
            <a:r>
              <a:rPr lang="en-US" sz="2400" dirty="0">
                <a:latin typeface="Times New Roman" panose="02020603050405020304" pitchFamily="18" charset="0"/>
                <a:cs typeface="Times New Roman" panose="02020603050405020304" pitchFamily="18" charset="0"/>
              </a:rPr>
              <a:t>(Toscana) is a region in central Italy, bordered by the Tyrrhenian Sea to the west, Liguria, and Emilia-Romagna to the northwest and northeast, respectively, and Umbria to the south.</a:t>
            </a:r>
          </a:p>
          <a:p>
            <a:pPr marL="177800" indent="-177800">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Tuscan wines have long held a reputation for producing some of the best wines in Italy. </a:t>
            </a:r>
          </a:p>
          <a:p>
            <a:pPr marL="177800" indent="-177800">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As a prolific central region encompassing many notable subregions like Chianti, Montalcino, and Montepulciano, Tuscany is the fifth-largest region in Italy. It ranks third in total DOC and DOCG appellations, just behind Piedmont and Veneto. </a:t>
            </a:r>
          </a:p>
        </p:txBody>
      </p:sp>
      <p:pic>
        <p:nvPicPr>
          <p:cNvPr id="5" name="Picture 4" descr="A map of italy with different colored states&#10;&#10;Description automatically generated">
            <a:extLst>
              <a:ext uri="{FF2B5EF4-FFF2-40B4-BE49-F238E27FC236}">
                <a16:creationId xmlns:a16="http://schemas.microsoft.com/office/drawing/2014/main" id="{0B0DA892-9D0F-5E14-AFF9-4530250A8E9D}"/>
              </a:ext>
            </a:extLst>
          </p:cNvPr>
          <p:cNvPicPr>
            <a:picLocks noChangeAspect="1"/>
          </p:cNvPicPr>
          <p:nvPr/>
        </p:nvPicPr>
        <p:blipFill>
          <a:blip r:embed="rId2">
            <a:extLst>
              <a:ext uri="{28A0092B-C50C-407E-A947-70E740481C1C}">
                <a14:useLocalDpi xmlns:a14="http://schemas.microsoft.com/office/drawing/2010/main" val="0"/>
              </a:ext>
            </a:extLst>
          </a:blip>
          <a:srcRect r="2006"/>
          <a:stretch/>
        </p:blipFill>
        <p:spPr>
          <a:xfrm>
            <a:off x="6881390" y="1572768"/>
            <a:ext cx="5359378" cy="5285232"/>
          </a:xfrm>
          <a:prstGeom prst="rect">
            <a:avLst/>
          </a:prstGeom>
        </p:spPr>
      </p:pic>
    </p:spTree>
    <p:extLst>
      <p:ext uri="{BB962C8B-B14F-4D97-AF65-F5344CB8AC3E}">
        <p14:creationId xmlns:p14="http://schemas.microsoft.com/office/powerpoint/2010/main" val="72440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8E16-2B2C-B932-41D3-18E71964802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Central Italy Wine Regions</a:t>
            </a:r>
            <a:endParaRPr lang="en-US" dirty="0"/>
          </a:p>
        </p:txBody>
      </p:sp>
      <p:sp>
        <p:nvSpPr>
          <p:cNvPr id="3" name="Content Placeholder 2">
            <a:extLst>
              <a:ext uri="{FF2B5EF4-FFF2-40B4-BE49-F238E27FC236}">
                <a16:creationId xmlns:a16="http://schemas.microsoft.com/office/drawing/2014/main" id="{D55E6F93-9593-3A73-908E-4D43112F74B1}"/>
              </a:ext>
            </a:extLst>
          </p:cNvPr>
          <p:cNvSpPr>
            <a:spLocks noGrp="1"/>
          </p:cNvSpPr>
          <p:nvPr>
            <p:ph idx="1"/>
          </p:nvPr>
        </p:nvSpPr>
        <p:spPr>
          <a:xfrm>
            <a:off x="5905500" y="1690688"/>
            <a:ext cx="6157489" cy="5285232"/>
          </a:xfrm>
        </p:spPr>
        <p:txBody>
          <a:bodyPr>
            <a:noAutofit/>
          </a:bodyPr>
          <a:lstStyle/>
          <a:p>
            <a:pPr>
              <a:lnSpc>
                <a:spcPct val="100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Because</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Tuscany is one of the most popular wine regions of Italy, I want to highlight it a little.</a:t>
            </a:r>
          </a:p>
          <a:p>
            <a:pPr>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Due to the tradition of Super Tuscans, Tuscan winemakers don’t shy away from internationally popular grapes like cabernet sauvignon, Syrah, Pinot Noir, and Sauvignon Blanc; instead, they blend them with Italian grape varietals. </a:t>
            </a:r>
          </a:p>
          <a:p>
            <a:pPr>
              <a:lnSpc>
                <a:spcPct val="100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While 80 percent of wine production in Tuscany is dedicated to red wine, its white wines have also garnered worldwide acclaim throughout viticultural history.</a:t>
            </a:r>
          </a:p>
        </p:txBody>
      </p:sp>
      <p:pic>
        <p:nvPicPr>
          <p:cNvPr id="5" name="Picture 4" descr="A small town on a hill with rows of vines&#10;&#10;Description automatically generated">
            <a:extLst>
              <a:ext uri="{FF2B5EF4-FFF2-40B4-BE49-F238E27FC236}">
                <a16:creationId xmlns:a16="http://schemas.microsoft.com/office/drawing/2014/main" id="{549F7BFC-E48F-AA40-9F95-6373D60BD2B2}"/>
              </a:ext>
            </a:extLst>
          </p:cNvPr>
          <p:cNvPicPr>
            <a:picLocks noChangeAspect="1"/>
          </p:cNvPicPr>
          <p:nvPr/>
        </p:nvPicPr>
        <p:blipFill>
          <a:blip r:embed="rId2">
            <a:extLst>
              <a:ext uri="{28A0092B-C50C-407E-A947-70E740481C1C}">
                <a14:useLocalDpi xmlns:a14="http://schemas.microsoft.com/office/drawing/2010/main" val="0"/>
              </a:ext>
            </a:extLst>
          </a:blip>
          <a:srcRect r="11709"/>
          <a:stretch/>
        </p:blipFill>
        <p:spPr>
          <a:xfrm>
            <a:off x="1" y="1690688"/>
            <a:ext cx="5905500" cy="5167312"/>
          </a:xfrm>
          <a:prstGeom prst="rect">
            <a:avLst/>
          </a:prstGeom>
        </p:spPr>
      </p:pic>
    </p:spTree>
    <p:extLst>
      <p:ext uri="{BB962C8B-B14F-4D97-AF65-F5344CB8AC3E}">
        <p14:creationId xmlns:p14="http://schemas.microsoft.com/office/powerpoint/2010/main" val="23189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a:xfrm>
            <a:off x="838200" y="122237"/>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27000" y="1447800"/>
            <a:ext cx="6742198" cy="5410200"/>
          </a:xfrm>
        </p:spPr>
        <p:txBody>
          <a:bodyPr>
            <a:normAutofit lnSpcReduction="10000"/>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Puglia: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a long, thin wine region in the far south-eastern corner or heal of the 'boot' of Italy.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The most cultivated grape varieties here are Sangiovese, Primitivo, Negroamaro and Trebbiano. </a:t>
            </a: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Known for robust reds</a:t>
            </a:r>
            <a:r>
              <a:rPr lang="en-US" sz="2400" kern="100" dirty="0">
                <a:latin typeface="Times New Roman" panose="02020603050405020304" pitchFamily="18" charset="0"/>
                <a:ea typeface="Aptos" panose="020B0004020202020204" pitchFamily="34" charset="0"/>
                <a:cs typeface="Times New Roman" panose="02020603050405020304" pitchFamily="18" charset="0"/>
              </a:rPr>
              <a:t> 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he region's warm climate is ideal for producing these full-bodied wines with rich, fruity flavors.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In terms of terroir, Puglia has a formidable array of natural tools to help encourage prolific vine growth.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The region’s geology shows a bias towards cretaceous limestone under layers of iron-rich deposits.</a:t>
            </a:r>
          </a:p>
        </p:txBody>
      </p:sp>
      <p:pic>
        <p:nvPicPr>
          <p:cNvPr id="4" name="Picture 3" descr="A map of italy with different colored states&#10;&#10;Description automatically generated">
            <a:extLst>
              <a:ext uri="{FF2B5EF4-FFF2-40B4-BE49-F238E27FC236}">
                <a16:creationId xmlns:a16="http://schemas.microsoft.com/office/drawing/2014/main" id="{0ED9833C-504C-1AE5-CFEF-3FAD3A893897}"/>
              </a:ext>
            </a:extLst>
          </p:cNvPr>
          <p:cNvPicPr>
            <a:picLocks noChangeAspect="1"/>
          </p:cNvPicPr>
          <p:nvPr/>
        </p:nvPicPr>
        <p:blipFill>
          <a:blip r:embed="rId3">
            <a:extLst>
              <a:ext uri="{28A0092B-C50C-407E-A947-70E740481C1C}">
                <a14:useLocalDpi xmlns:a14="http://schemas.microsoft.com/office/drawing/2010/main" val="0"/>
              </a:ext>
            </a:extLst>
          </a:blip>
          <a:srcRect r="2675"/>
          <a:stretch/>
        </p:blipFill>
        <p:spPr>
          <a:xfrm>
            <a:off x="6869198" y="1447800"/>
            <a:ext cx="5322802" cy="5469160"/>
          </a:xfrm>
          <a:prstGeom prst="rect">
            <a:avLst/>
          </a:prstGeom>
        </p:spPr>
      </p:pic>
    </p:spTree>
    <p:extLst>
      <p:ext uri="{BB962C8B-B14F-4D97-AF65-F5344CB8AC3E}">
        <p14:creationId xmlns:p14="http://schemas.microsoft.com/office/powerpoint/2010/main" val="20543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FF53-88A9-FADA-87EB-DBF4A25C2CFC}"/>
              </a:ext>
            </a:extLst>
          </p:cNvPr>
          <p:cNvSpPr>
            <a:spLocks noGrp="1"/>
          </p:cNvSpPr>
          <p:nvPr>
            <p:ph type="title"/>
          </p:nvPr>
        </p:nvSpPr>
        <p:spPr/>
        <p:txBody>
          <a:bodyPr>
            <a:normAutofit/>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The Wines of Italy</a:t>
            </a:r>
            <a:endParaRPr lang="en-US" dirty="0"/>
          </a:p>
        </p:txBody>
      </p:sp>
      <p:sp>
        <p:nvSpPr>
          <p:cNvPr id="3" name="Content Placeholder 2">
            <a:extLst>
              <a:ext uri="{FF2B5EF4-FFF2-40B4-BE49-F238E27FC236}">
                <a16:creationId xmlns:a16="http://schemas.microsoft.com/office/drawing/2014/main" id="{D88C6D1A-B73B-9BDC-07FE-C84A868CBC0D}"/>
              </a:ext>
            </a:extLst>
          </p:cNvPr>
          <p:cNvSpPr>
            <a:spLocks noGrp="1"/>
          </p:cNvSpPr>
          <p:nvPr>
            <p:ph idx="1"/>
          </p:nvPr>
        </p:nvSpPr>
        <p:spPr>
          <a:xfrm>
            <a:off x="6096000" y="1952625"/>
            <a:ext cx="6096000" cy="4240912"/>
          </a:xfrm>
        </p:spPr>
        <p:txBody>
          <a:bodyPr>
            <a:normAutofit/>
          </a:bodyPr>
          <a:lstStyle/>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Italy, a country synonymous with rich history, culture, and cuisine, is equally renowned for its diverse and exquisite wine offerings.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Italian wine is not just a beverage but a reflection of the country's geography, climate, and traditions. </a:t>
            </a:r>
          </a:p>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This talk will delve into the world of Italian wines, exploring the regions, key grape varieties, wine styles, and notable producers.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7" name="Picture 6" descr="A close-up of wine glasses and cheese&#10;&#10;Description automatically generated">
            <a:extLst>
              <a:ext uri="{FF2B5EF4-FFF2-40B4-BE49-F238E27FC236}">
                <a16:creationId xmlns:a16="http://schemas.microsoft.com/office/drawing/2014/main" id="{97D40567-A58C-A8FB-4711-E7155040F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7" y="1952624"/>
            <a:ext cx="6037083" cy="3948303"/>
          </a:xfrm>
          <a:prstGeom prst="rect">
            <a:avLst/>
          </a:prstGeom>
        </p:spPr>
      </p:pic>
    </p:spTree>
    <p:extLst>
      <p:ext uri="{BB962C8B-B14F-4D97-AF65-F5344CB8AC3E}">
        <p14:creationId xmlns:p14="http://schemas.microsoft.com/office/powerpoint/2010/main" val="13530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39700" y="1631728"/>
            <a:ext cx="6729498" cy="5226272"/>
          </a:xfrm>
        </p:spPr>
        <p:txBody>
          <a:bodyPr>
            <a:normAutofit fontScale="92500"/>
          </a:bodyPr>
          <a:lstStyle/>
          <a:p>
            <a:pPr>
              <a:lnSpc>
                <a:spcPct val="100000"/>
              </a:lnSpc>
              <a:spcBef>
                <a:spcPts val="0"/>
              </a:spcBef>
              <a:spcAft>
                <a:spcPts val="800"/>
              </a:spcAft>
              <a:buSzPct val="100000"/>
              <a:buNone/>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Basilicata: </a:t>
            </a:r>
            <a:r>
              <a:rPr lang="en-US" sz="2600" dirty="0">
                <a:latin typeface="Times New Roman" panose="02020603050405020304" pitchFamily="18" charset="0"/>
                <a:cs typeface="Times New Roman" panose="02020603050405020304" pitchFamily="18" charset="0"/>
              </a:rPr>
              <a:t>Located in southern Italy, is a region whose name crops up only very rarely in wine circles. It is best known for red wines from the Aglianico variety, and in particular the Aglianico del Vulture appellation. </a:t>
            </a:r>
          </a:p>
          <a:p>
            <a:pPr>
              <a:lnSpc>
                <a:spcPct val="100000"/>
              </a:lnSpc>
            </a:pPr>
            <a:r>
              <a:rPr lang="en-US" sz="2600" dirty="0">
                <a:latin typeface="Times New Roman" panose="02020603050405020304" pitchFamily="18" charset="0"/>
                <a:cs typeface="Times New Roman" panose="02020603050405020304" pitchFamily="18" charset="0"/>
              </a:rPr>
              <a:t>The main area for viticulture lies in the heart of the fertile Vulture Massif in the north. Vineyards are located around Mount Vulture on volcanic soils.</a:t>
            </a:r>
          </a:p>
          <a:p>
            <a:pPr>
              <a:lnSpc>
                <a:spcPct val="100000"/>
              </a:lnSpc>
            </a:pPr>
            <a:r>
              <a:rPr lang="en-US" sz="2600" dirty="0">
                <a:latin typeface="Times New Roman" panose="02020603050405020304" pitchFamily="18" charset="0"/>
                <a:cs typeface="Times New Roman" panose="02020603050405020304" pitchFamily="18" charset="0"/>
              </a:rPr>
              <a:t>The mountainous terrain and harsh weather makes vine-growing a challenge. But the area still enjoys an abundance of sunshine throughout the growing season and cool temperatures around harvest, thanks to climatic variations.</a:t>
            </a:r>
          </a:p>
          <a:p>
            <a:pPr>
              <a:lnSpc>
                <a:spcPct val="107000"/>
              </a:lnSpc>
              <a:spcBef>
                <a:spcPts val="0"/>
              </a:spcBef>
              <a:spcAft>
                <a:spcPts val="800"/>
              </a:spcAft>
              <a:buSzPct val="100000"/>
              <a:tabLst>
                <a:tab pos="457200" algn="l"/>
              </a:tabLst>
            </a:pPr>
            <a:endParaRPr lang="en-US" dirty="0"/>
          </a:p>
          <a:p>
            <a:pPr>
              <a:lnSpc>
                <a:spcPct val="107000"/>
              </a:lnSpc>
              <a:spcBef>
                <a:spcPts val="0"/>
              </a:spcBef>
              <a:spcAft>
                <a:spcPts val="800"/>
              </a:spcAft>
              <a:buSzPct val="100000"/>
              <a:tabLst>
                <a:tab pos="457200" algn="l"/>
              </a:tabLst>
            </a:pPr>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97A9DCDE-BF59-98CC-192B-8A0168FFD264}"/>
              </a:ext>
            </a:extLst>
          </p:cNvPr>
          <p:cNvPicPr>
            <a:picLocks noChangeAspect="1"/>
          </p:cNvPicPr>
          <p:nvPr/>
        </p:nvPicPr>
        <p:blipFill>
          <a:blip r:embed="rId2">
            <a:extLst>
              <a:ext uri="{28A0092B-C50C-407E-A947-70E740481C1C}">
                <a14:useLocalDpi xmlns:a14="http://schemas.microsoft.com/office/drawing/2010/main" val="0"/>
              </a:ext>
            </a:extLst>
          </a:blip>
          <a:srcRect r="2675"/>
          <a:stretch/>
        </p:blipFill>
        <p:spPr>
          <a:xfrm>
            <a:off x="6869198" y="1631728"/>
            <a:ext cx="5322802" cy="5285232"/>
          </a:xfrm>
          <a:prstGeom prst="rect">
            <a:avLst/>
          </a:prstGeom>
        </p:spPr>
      </p:pic>
    </p:spTree>
    <p:extLst>
      <p:ext uri="{BB962C8B-B14F-4D97-AF65-F5344CB8AC3E}">
        <p14:creationId xmlns:p14="http://schemas.microsoft.com/office/powerpoint/2010/main" val="152091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a:xfrm>
            <a:off x="838200" y="7937"/>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27000" y="1333500"/>
            <a:ext cx="6742198" cy="5613400"/>
          </a:xfrm>
        </p:spPr>
        <p:txBody>
          <a:bodyPr>
            <a:normAutofit fontScale="77500" lnSpcReduction="20000"/>
          </a:bodyPr>
          <a:lstStyle/>
          <a:p>
            <a:pPr>
              <a:lnSpc>
                <a:spcPct val="107000"/>
              </a:lnSpc>
              <a:spcBef>
                <a:spcPts val="0"/>
              </a:spcBef>
              <a:spcAft>
                <a:spcPts val="800"/>
              </a:spcAft>
              <a:buSzPct val="100000"/>
              <a:buNone/>
              <a:tabLst>
                <a:tab pos="457200" algn="l"/>
              </a:tabLst>
            </a:pPr>
            <a:r>
              <a:rPr lang="en-US" sz="3100" b="1" kern="100" dirty="0">
                <a:effectLst/>
                <a:latin typeface="Times New Roman" panose="02020603050405020304" pitchFamily="18" charset="0"/>
                <a:ea typeface="Aptos" panose="020B0004020202020204" pitchFamily="34" charset="0"/>
                <a:cs typeface="Times New Roman" panose="02020603050405020304" pitchFamily="18" charset="0"/>
              </a:rPr>
              <a:t>Campania:</a:t>
            </a:r>
            <a:r>
              <a:rPr lang="en-US" sz="31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3100" dirty="0">
                <a:latin typeface="Times New Roman" panose="02020603050405020304" pitchFamily="18" charset="0"/>
                <a:cs typeface="Times New Roman" panose="02020603050405020304" pitchFamily="18" charset="0"/>
              </a:rPr>
              <a:t>This wine region forms the "shin" of Italy's boot, and whose largest city is Naples. Its name comes from </a:t>
            </a:r>
            <a:r>
              <a:rPr lang="en-US" sz="3100" i="1" dirty="0">
                <a:latin typeface="Times New Roman" panose="02020603050405020304" pitchFamily="18" charset="0"/>
                <a:cs typeface="Times New Roman" panose="02020603050405020304" pitchFamily="18" charset="0"/>
              </a:rPr>
              <a:t>Campania felix</a:t>
            </a:r>
            <a:r>
              <a:rPr lang="en-US" sz="3100" dirty="0">
                <a:latin typeface="Times New Roman" panose="02020603050405020304" pitchFamily="18" charset="0"/>
                <a:cs typeface="Times New Roman" panose="02020603050405020304" pitchFamily="18" charset="0"/>
              </a:rPr>
              <a:t>, a Latin phrase roughly meaning "happy land". </a:t>
            </a:r>
          </a:p>
          <a:p>
            <a:pPr>
              <a:lnSpc>
                <a:spcPct val="107000"/>
              </a:lnSpc>
              <a:spcBef>
                <a:spcPts val="0"/>
              </a:spcBef>
              <a:spcAft>
                <a:spcPts val="800"/>
              </a:spcAft>
              <a:buSzPct val="100000"/>
              <a:tabLst>
                <a:tab pos="457200" algn="l"/>
              </a:tabLst>
            </a:pPr>
            <a:r>
              <a:rPr lang="en-US" sz="3100" kern="100" dirty="0">
                <a:effectLst/>
                <a:latin typeface="Times New Roman" panose="02020603050405020304" pitchFamily="18" charset="0"/>
                <a:ea typeface="Aptos" panose="020B0004020202020204" pitchFamily="34" charset="0"/>
                <a:cs typeface="Times New Roman" panose="02020603050405020304" pitchFamily="18" charset="0"/>
              </a:rPr>
              <a:t>Famous for its Aglianico grape, which produces powerful reds like Taurasi. The region also offers excellent whites such as Fiano di Avellino and Greco di Tufo. </a:t>
            </a:r>
          </a:p>
          <a:p>
            <a:pPr>
              <a:lnSpc>
                <a:spcPct val="107000"/>
              </a:lnSpc>
              <a:spcBef>
                <a:spcPts val="0"/>
              </a:spcBef>
              <a:spcAft>
                <a:spcPts val="800"/>
              </a:spcAft>
              <a:buSzPct val="100000"/>
              <a:tabLst>
                <a:tab pos="457200" algn="l"/>
              </a:tabLst>
            </a:pPr>
            <a:r>
              <a:rPr lang="en-US" sz="3100" dirty="0">
                <a:latin typeface="Times New Roman" panose="02020603050405020304" pitchFamily="18" charset="0"/>
                <a:cs typeface="Times New Roman" panose="02020603050405020304" pitchFamily="18" charset="0"/>
              </a:rPr>
              <a:t>Campania, like many Italian regions, is home an impressive array of grape varieties, some of which are found almost nowhere else on earth. </a:t>
            </a:r>
          </a:p>
          <a:p>
            <a:pPr>
              <a:lnSpc>
                <a:spcPct val="107000"/>
              </a:lnSpc>
              <a:spcBef>
                <a:spcPts val="0"/>
              </a:spcBef>
              <a:spcAft>
                <a:spcPts val="800"/>
              </a:spcAft>
              <a:buSzPct val="100000"/>
              <a:tabLst>
                <a:tab pos="457200" algn="l"/>
              </a:tabLst>
            </a:pPr>
            <a:r>
              <a:rPr lang="en-US" sz="3100" dirty="0">
                <a:latin typeface="Times New Roman" panose="02020603050405020304" pitchFamily="18" charset="0"/>
                <a:cs typeface="Times New Roman" panose="02020603050405020304" pitchFamily="18" charset="0"/>
              </a:rPr>
              <a:t>Its most important variety is arguably Aglianico, the grape behind the region's two most famous and respected red wines: Taurasi and Aglianico del Taburno. Aglianico was introduced to the area by the Greeks and later cultivated by the Romans.</a:t>
            </a:r>
            <a:endParaRPr lang="en-US" sz="31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4" name="Picture 3" descr="A map of italy with different colored states&#10;&#10;Description automatically generated">
            <a:extLst>
              <a:ext uri="{FF2B5EF4-FFF2-40B4-BE49-F238E27FC236}">
                <a16:creationId xmlns:a16="http://schemas.microsoft.com/office/drawing/2014/main" id="{0ED9833C-504C-1AE5-CFEF-3FAD3A893897}"/>
              </a:ext>
            </a:extLst>
          </p:cNvPr>
          <p:cNvPicPr>
            <a:picLocks noChangeAspect="1"/>
          </p:cNvPicPr>
          <p:nvPr/>
        </p:nvPicPr>
        <p:blipFill>
          <a:blip r:embed="rId2">
            <a:extLst>
              <a:ext uri="{28A0092B-C50C-407E-A947-70E740481C1C}">
                <a14:useLocalDpi xmlns:a14="http://schemas.microsoft.com/office/drawing/2010/main" val="0"/>
              </a:ext>
            </a:extLst>
          </a:blip>
          <a:srcRect r="2675"/>
          <a:stretch/>
        </p:blipFill>
        <p:spPr>
          <a:xfrm>
            <a:off x="6869198" y="1333500"/>
            <a:ext cx="5322802" cy="5583460"/>
          </a:xfrm>
          <a:prstGeom prst="rect">
            <a:avLst/>
          </a:prstGeom>
        </p:spPr>
      </p:pic>
    </p:spTree>
    <p:extLst>
      <p:ext uri="{BB962C8B-B14F-4D97-AF65-F5344CB8AC3E}">
        <p14:creationId xmlns:p14="http://schemas.microsoft.com/office/powerpoint/2010/main" val="31064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a:xfrm>
            <a:off x="838200" y="122237"/>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27000" y="1346200"/>
            <a:ext cx="6742198" cy="5410200"/>
          </a:xfrm>
        </p:spPr>
        <p:txBody>
          <a:bodyPr>
            <a:noAutofit/>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Calabria: </a:t>
            </a:r>
            <a:r>
              <a:rPr lang="en-US" sz="2400" dirty="0">
                <a:latin typeface="Times New Roman" panose="02020603050405020304" pitchFamily="18" charset="0"/>
                <a:cs typeface="Times New Roman" panose="02020603050405020304" pitchFamily="18" charset="0"/>
              </a:rPr>
              <a:t>The way Puglia is called the heel of the boot, Calabria is the Toe. The first vineyards appeared thanks to the Oenotrians and later by ancient Greeks.</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Vineyards in Calabria wine region covers only 22,239 acres. No other area have so </a:t>
            </a:r>
            <a:r>
              <a:rPr lang="en-US" sz="2400" dirty="0" err="1">
                <a:latin typeface="Times New Roman" panose="02020603050405020304" pitchFamily="18" charset="0"/>
                <a:cs typeface="Times New Roman" panose="02020603050405020304" pitchFamily="18" charset="0"/>
              </a:rPr>
              <a:t>manyancient</a:t>
            </a:r>
            <a:r>
              <a:rPr lang="en-US" sz="2400" dirty="0">
                <a:latin typeface="Times New Roman" panose="02020603050405020304" pitchFamily="18" charset="0"/>
                <a:cs typeface="Times New Roman" panose="02020603050405020304" pitchFamily="18" charset="0"/>
              </a:rPr>
              <a:t> indigenous varieties as here.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Because of the warm and mild climate, some growers are experimenting with international varieties such as Chardonnay, Sauvignon Blanc, Cabernet Sauvignon, and Cabernet Franc.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The expansion of wines in small oak barrels is enjoying increasing interest.</a:t>
            </a:r>
          </a:p>
          <a:p>
            <a:pPr>
              <a:lnSpc>
                <a:spcPct val="107000"/>
              </a:lnSpc>
              <a:spcBef>
                <a:spcPts val="0"/>
              </a:spcBef>
              <a:spcAft>
                <a:spcPts val="800"/>
              </a:spcAft>
              <a:buSzPct val="100000"/>
              <a:tabLst>
                <a:tab pos="457200" algn="l"/>
              </a:tabLst>
            </a:pP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Picture 3" descr="A map of italy with different colored states&#10;&#10;Description automatically generated">
            <a:extLst>
              <a:ext uri="{FF2B5EF4-FFF2-40B4-BE49-F238E27FC236}">
                <a16:creationId xmlns:a16="http://schemas.microsoft.com/office/drawing/2014/main" id="{0ED9833C-504C-1AE5-CFEF-3FAD3A893897}"/>
              </a:ext>
            </a:extLst>
          </p:cNvPr>
          <p:cNvPicPr>
            <a:picLocks noChangeAspect="1"/>
          </p:cNvPicPr>
          <p:nvPr/>
        </p:nvPicPr>
        <p:blipFill>
          <a:blip r:embed="rId4">
            <a:extLst>
              <a:ext uri="{28A0092B-C50C-407E-A947-70E740481C1C}">
                <a14:useLocalDpi xmlns:a14="http://schemas.microsoft.com/office/drawing/2010/main" val="0"/>
              </a:ext>
            </a:extLst>
          </a:blip>
          <a:srcRect r="2675"/>
          <a:stretch/>
        </p:blipFill>
        <p:spPr>
          <a:xfrm>
            <a:off x="6869198" y="1346200"/>
            <a:ext cx="5322802" cy="5570760"/>
          </a:xfrm>
          <a:prstGeom prst="rect">
            <a:avLst/>
          </a:prstGeom>
        </p:spPr>
      </p:pic>
    </p:spTree>
    <p:extLst>
      <p:ext uri="{BB962C8B-B14F-4D97-AF65-F5344CB8AC3E}">
        <p14:creationId xmlns:p14="http://schemas.microsoft.com/office/powerpoint/2010/main" val="260314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a:xfrm>
            <a:off x="838200" y="122237"/>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27000" y="1346200"/>
            <a:ext cx="6742198" cy="5410200"/>
          </a:xfrm>
        </p:spPr>
        <p:txBody>
          <a:bodyPr>
            <a:noAutofit/>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Sicily:</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Beginning with the Greeks, who arrived on the eastern part of Sicily in the 8th century BCE, the idea of grape growing practices for the purpose of quality winemaking firmly took root on the island.</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Rivaling Veneto as Italy’s largest wine producing region, notable for its Marsala, Port styles, and Nero d'Avola, a versatile red that ranges from fruity to spicy. Sicily also produces high-quality white wines from the Grillo and Catarratto grapes. </a:t>
            </a:r>
          </a:p>
          <a:p>
            <a:pPr>
              <a:lnSpc>
                <a:spcPct val="107000"/>
              </a:lnSpc>
              <a:spcBef>
                <a:spcPts val="0"/>
              </a:spcBef>
              <a:spcAft>
                <a:spcPts val="800"/>
              </a:spcAft>
              <a:buSzPct val="100000"/>
              <a:tabLst>
                <a:tab pos="457200" algn="l"/>
              </a:tabLst>
            </a:pPr>
            <a:r>
              <a:rPr lang="en-US" sz="2400" kern="100" dirty="0">
                <a:latin typeface="Times New Roman" panose="02020603050405020304" pitchFamily="18" charset="0"/>
                <a:cs typeface="Times New Roman" panose="02020603050405020304" pitchFamily="18" charset="0"/>
              </a:rPr>
              <a:t>Nero </a:t>
            </a:r>
            <a:r>
              <a:rPr lang="en-US" sz="2400" kern="100" dirty="0" err="1">
                <a:latin typeface="Times New Roman" panose="02020603050405020304" pitchFamily="18" charset="0"/>
                <a:cs typeface="Times New Roman" panose="02020603050405020304" pitchFamily="18" charset="0"/>
              </a:rPr>
              <a:t>d’Aola</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an indigenous grape with it’s deep ruby color, has aromas of red flowers, strawberry, sour cherry, and sweet spices</a:t>
            </a:r>
            <a:r>
              <a:rPr lang="en-US" sz="2400" i="1" dirty="0">
                <a:latin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Picture 3" descr="A map of italy with different colored states&#10;&#10;Description automatically generated">
            <a:extLst>
              <a:ext uri="{FF2B5EF4-FFF2-40B4-BE49-F238E27FC236}">
                <a16:creationId xmlns:a16="http://schemas.microsoft.com/office/drawing/2014/main" id="{0ED9833C-504C-1AE5-CFEF-3FAD3A893897}"/>
              </a:ext>
            </a:extLst>
          </p:cNvPr>
          <p:cNvPicPr>
            <a:picLocks noChangeAspect="1"/>
          </p:cNvPicPr>
          <p:nvPr/>
        </p:nvPicPr>
        <p:blipFill>
          <a:blip r:embed="rId3">
            <a:extLst>
              <a:ext uri="{28A0092B-C50C-407E-A947-70E740481C1C}">
                <a14:useLocalDpi xmlns:a14="http://schemas.microsoft.com/office/drawing/2010/main" val="0"/>
              </a:ext>
            </a:extLst>
          </a:blip>
          <a:srcRect r="2675"/>
          <a:stretch/>
        </p:blipFill>
        <p:spPr>
          <a:xfrm>
            <a:off x="6869198" y="1346200"/>
            <a:ext cx="5322802" cy="5570760"/>
          </a:xfrm>
          <a:prstGeom prst="rect">
            <a:avLst/>
          </a:prstGeom>
        </p:spPr>
      </p:pic>
    </p:spTree>
    <p:extLst>
      <p:ext uri="{BB962C8B-B14F-4D97-AF65-F5344CB8AC3E}">
        <p14:creationId xmlns:p14="http://schemas.microsoft.com/office/powerpoint/2010/main" val="421340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EB43-BB8C-356B-4A09-9B844B85F04E}"/>
              </a:ext>
            </a:extLst>
          </p:cNvPr>
          <p:cNvSpPr>
            <a:spLocks noGrp="1"/>
          </p:cNvSpPr>
          <p:nvPr>
            <p:ph type="title"/>
          </p:nvPr>
        </p:nvSpPr>
        <p:spPr>
          <a:xfrm>
            <a:off x="838200" y="84137"/>
            <a:ext cx="10515600" cy="1325563"/>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Southern Italy and the Islands</a:t>
            </a:r>
            <a:endParaRPr lang="en-US" dirty="0"/>
          </a:p>
        </p:txBody>
      </p:sp>
      <p:sp>
        <p:nvSpPr>
          <p:cNvPr id="3" name="Content Placeholder 2">
            <a:extLst>
              <a:ext uri="{FF2B5EF4-FFF2-40B4-BE49-F238E27FC236}">
                <a16:creationId xmlns:a16="http://schemas.microsoft.com/office/drawing/2014/main" id="{88C4A47F-D9FD-9056-ABF0-69ADB4C29D9D}"/>
              </a:ext>
            </a:extLst>
          </p:cNvPr>
          <p:cNvSpPr>
            <a:spLocks noGrp="1"/>
          </p:cNvSpPr>
          <p:nvPr>
            <p:ph idx="1"/>
          </p:nvPr>
        </p:nvSpPr>
        <p:spPr>
          <a:xfrm>
            <a:off x="127000" y="1308100"/>
            <a:ext cx="6742198" cy="5410200"/>
          </a:xfrm>
        </p:spPr>
        <p:txBody>
          <a:bodyPr>
            <a:noAutofit/>
          </a:bodyPr>
          <a:lstStyle/>
          <a:p>
            <a:pPr>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Sardinia: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Sardinia, the second-largest island in the Mediterranean Sea, after Sicily.</a:t>
            </a: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Known for Cannonau, a local expression of Grenache, and Vermentino, a white wine with aromatic qualities and a refreshing character. </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DNA studies have found that the Cannonau grape (local name for </a:t>
            </a:r>
            <a:r>
              <a:rPr lang="en-US" sz="2400" dirty="0">
                <a:effectLst/>
                <a:latin typeface="Times New Roman" panose="02020603050405020304" pitchFamily="18" charset="0"/>
                <a:cs typeface="Times New Roman" panose="02020603050405020304" pitchFamily="18" charset="0"/>
              </a:rPr>
              <a:t>Grenache</a:t>
            </a:r>
            <a:r>
              <a:rPr lang="en-US" sz="2400" dirty="0">
                <a:latin typeface="Times New Roman" panose="02020603050405020304" pitchFamily="18" charset="0"/>
                <a:cs typeface="Times New Roman" panose="02020603050405020304" pitchFamily="18" charset="0"/>
              </a:rPr>
              <a:t>), which is also found throughout France and Spain, has been traced back to Sardinia from the Venetians, 3,000 years ago.</a:t>
            </a:r>
          </a:p>
          <a:p>
            <a:pPr>
              <a:lnSpc>
                <a:spcPct val="107000"/>
              </a:lnSpc>
              <a:spcBef>
                <a:spcPts val="0"/>
              </a:spcBef>
              <a:spcAft>
                <a:spcPts val="800"/>
              </a:spcAft>
              <a:buSzPct val="100000"/>
              <a:tabLst>
                <a:tab pos="457200" algn="l"/>
              </a:tabLst>
            </a:pPr>
            <a:r>
              <a:rPr lang="en-US" sz="2400" dirty="0">
                <a:latin typeface="Times New Roman" panose="02020603050405020304" pitchFamily="18" charset="0"/>
                <a:cs typeface="Times New Roman" panose="02020603050405020304" pitchFamily="18" charset="0"/>
              </a:rPr>
              <a:t>Most vineyards in Sardinia are family owned, with vines that reach an average age of 30 to 60 years old. There is also a super Sardinian Cabernets, utilizing the Carignano grape.</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4" name="Picture 3" descr="A map of italy with different colored states&#10;&#10;Description automatically generated">
            <a:extLst>
              <a:ext uri="{FF2B5EF4-FFF2-40B4-BE49-F238E27FC236}">
                <a16:creationId xmlns:a16="http://schemas.microsoft.com/office/drawing/2014/main" id="{0ED9833C-504C-1AE5-CFEF-3FAD3A893897}"/>
              </a:ext>
            </a:extLst>
          </p:cNvPr>
          <p:cNvPicPr>
            <a:picLocks noChangeAspect="1"/>
          </p:cNvPicPr>
          <p:nvPr/>
        </p:nvPicPr>
        <p:blipFill>
          <a:blip r:embed="rId3">
            <a:extLst>
              <a:ext uri="{28A0092B-C50C-407E-A947-70E740481C1C}">
                <a14:useLocalDpi xmlns:a14="http://schemas.microsoft.com/office/drawing/2010/main" val="0"/>
              </a:ext>
            </a:extLst>
          </a:blip>
          <a:srcRect r="2675"/>
          <a:stretch/>
        </p:blipFill>
        <p:spPr>
          <a:xfrm>
            <a:off x="6869198" y="1308100"/>
            <a:ext cx="5322802" cy="5608860"/>
          </a:xfrm>
          <a:prstGeom prst="rect">
            <a:avLst/>
          </a:prstGeom>
        </p:spPr>
      </p:pic>
    </p:spTree>
    <p:extLst>
      <p:ext uri="{BB962C8B-B14F-4D97-AF65-F5344CB8AC3E}">
        <p14:creationId xmlns:p14="http://schemas.microsoft.com/office/powerpoint/2010/main" val="32987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5168900" y="165101"/>
            <a:ext cx="7023100" cy="152558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Italy’s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5168900" y="1562100"/>
            <a:ext cx="7023100" cy="5295900"/>
          </a:xfrm>
        </p:spPr>
        <p:txBody>
          <a:bodyPr>
            <a:normAutofit/>
          </a:bodyPr>
          <a:lstStyle/>
          <a:p>
            <a:pPr>
              <a:lnSpc>
                <a:spcPct val="107000"/>
              </a:lnSpc>
              <a:spcBef>
                <a:spcPts val="0"/>
              </a:spcBef>
              <a:spcAft>
                <a:spcPts val="800"/>
              </a:spcAft>
            </a:pPr>
            <a:r>
              <a:rPr lang="en-US" sz="2400" dirty="0">
                <a:latin typeface="Times New Roman" panose="02020603050405020304" pitchFamily="18" charset="0"/>
                <a:cs typeface="Times New Roman" panose="02020603050405020304" pitchFamily="18" charset="0"/>
              </a:rPr>
              <a:t>Italy is home to some of the best wines in the world, and for good reason </a:t>
            </a:r>
          </a:p>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Italian wine production revolves around a multitude of grape varieties, each contributing unique characteristics to the wines.</a:t>
            </a:r>
          </a:p>
          <a:p>
            <a:pPr>
              <a:lnSpc>
                <a:spcPct val="107000"/>
              </a:lnSpc>
              <a:spcBef>
                <a:spcPts val="0"/>
              </a:spcBef>
              <a:spcAft>
                <a:spcPts val="800"/>
              </a:spcAft>
            </a:pPr>
            <a:r>
              <a:rPr lang="en-US" sz="2400" dirty="0">
                <a:latin typeface="Times New Roman" panose="02020603050405020304" pitchFamily="18" charset="0"/>
                <a:cs typeface="Times New Roman" panose="02020603050405020304" pitchFamily="18" charset="0"/>
              </a:rPr>
              <a:t>. With an impressive number of 545 different grape varieties grown throughout the country, there is something for everyone. </a:t>
            </a:r>
          </a:p>
          <a:p>
            <a:pPr>
              <a:lnSpc>
                <a:spcPct val="107000"/>
              </a:lnSpc>
              <a:spcBef>
                <a:spcPts val="0"/>
              </a:spcBef>
              <a:spcAft>
                <a:spcPts val="800"/>
              </a:spcAft>
            </a:pPr>
            <a:r>
              <a:rPr lang="en-US" sz="2400" dirty="0">
                <a:latin typeface="Times New Roman" panose="02020603050405020304" pitchFamily="18" charset="0"/>
                <a:cs typeface="Times New Roman" panose="02020603050405020304" pitchFamily="18" charset="0"/>
              </a:rPr>
              <a:t>From the classic Chianti and Barolo to the full-bodied Barbera, to the light and crisp Pinot Grigio, to the lesser-known Nero d’Avola and Vermentino, Italy’s wine diversity is simply awe-inspiring. </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p>
        </p:txBody>
      </p:sp>
      <p:pic>
        <p:nvPicPr>
          <p:cNvPr id="5" name="Picture 4" descr="A map of italy with names and names&#10;&#10;Description automatically generated">
            <a:extLst>
              <a:ext uri="{FF2B5EF4-FFF2-40B4-BE49-F238E27FC236}">
                <a16:creationId xmlns:a16="http://schemas.microsoft.com/office/drawing/2014/main" id="{CAE33C86-1BDA-2882-E893-A2C4E7CA0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8900" cy="6891866"/>
          </a:xfrm>
          <a:prstGeom prst="rect">
            <a:avLst/>
          </a:prstGeom>
        </p:spPr>
      </p:pic>
    </p:spTree>
    <p:extLst>
      <p:ext uri="{BB962C8B-B14F-4D97-AF65-F5344CB8AC3E}">
        <p14:creationId xmlns:p14="http://schemas.microsoft.com/office/powerpoint/2010/main" val="35971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Italy’s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97536" y="1825624"/>
            <a:ext cx="12094464" cy="5032375"/>
          </a:xfrm>
        </p:spPr>
        <p:txBody>
          <a:bodyPr>
            <a:normAutofit/>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Sangiovese</a:t>
            </a:r>
            <a:r>
              <a:rPr lang="en-US" sz="2400" dirty="0">
                <a:latin typeface="Times New Roman" panose="02020603050405020304" pitchFamily="18" charset="0"/>
                <a:cs typeface="Times New Roman" panose="02020603050405020304" pitchFamily="18" charset="0"/>
              </a:rPr>
              <a:t>: Italy’s best known and most widely planted type of grape, Sangiovese, is native to Tuscany. Sangiovese grapes have thin skins, a light color, fine tannins, and a long growing season. Wines made from Sangiovese grapes are medium to full-bodied, dry, and highly acidic, with fruity and savory flavors. Common Sangiovese wine flavors and aromas include plum, cherry, violets, tobacco, and leather. In Montalcino, the local Sangiovese variety is known as Brunello. </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Canaiolo</a:t>
            </a:r>
            <a:r>
              <a:rPr lang="en-US" sz="2400" dirty="0">
                <a:latin typeface="Times New Roman" panose="02020603050405020304" pitchFamily="18" charset="0"/>
                <a:cs typeface="Times New Roman" panose="02020603050405020304" pitchFamily="18" charset="0"/>
              </a:rPr>
              <a:t>: Canaiolo is a mellow red wine grape thought to be native to the Tuscany region and has historically been a dominant grape in the production of chianti and a crucial component of Vino Nobile di Montepulciano, accenting the more herbaceous notes in Sangiovese with its ripe strawberry and savory dried spice flavor. </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Colorino</a:t>
            </a:r>
            <a:r>
              <a:rPr lang="en-US" sz="2400" dirty="0">
                <a:latin typeface="Times New Roman" panose="02020603050405020304" pitchFamily="18" charset="0"/>
                <a:cs typeface="Times New Roman" panose="02020603050405020304" pitchFamily="18" charset="0"/>
              </a:rPr>
              <a:t>: Like its name might suggest, Colorino grapes have a deep, dark purple-black hue that winemakers use to impart color to their blends. Its flavor is correspondingly dark and jammy, with primary notes of boysenberry and huckleberry. </a:t>
            </a:r>
          </a:p>
          <a:p>
            <a:pPr marL="0" indent="0">
              <a:buNone/>
            </a:pPr>
            <a:endParaRPr lang="en-US" dirty="0"/>
          </a:p>
        </p:txBody>
      </p:sp>
    </p:spTree>
    <p:extLst>
      <p:ext uri="{BB962C8B-B14F-4D97-AF65-F5344CB8AC3E}">
        <p14:creationId xmlns:p14="http://schemas.microsoft.com/office/powerpoint/2010/main" val="22693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Italy’s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97536" y="1825624"/>
            <a:ext cx="9376664" cy="5032375"/>
          </a:xfrm>
        </p:spPr>
        <p:txBody>
          <a:bodyPr>
            <a:normAutofit/>
          </a:bodyPr>
          <a:lstStyle/>
          <a:p>
            <a:r>
              <a:rPr lang="en-US" sz="2400" b="1" dirty="0">
                <a:latin typeface="Times New Roman" panose="02020603050405020304" pitchFamily="18" charset="0"/>
                <a:cs typeface="Times New Roman" panose="02020603050405020304" pitchFamily="18" charset="0"/>
              </a:rPr>
              <a:t>Mammolo</a:t>
            </a:r>
            <a:r>
              <a:rPr lang="en-US" sz="2400" dirty="0">
                <a:latin typeface="Times New Roman" panose="02020603050405020304" pitchFamily="18" charset="0"/>
                <a:cs typeface="Times New Roman" panose="02020603050405020304" pitchFamily="18" charset="0"/>
              </a:rPr>
              <a:t>: Known as </a:t>
            </a:r>
            <a:r>
              <a:rPr lang="en-US" sz="2400" dirty="0" err="1">
                <a:latin typeface="Times New Roman" panose="02020603050405020304" pitchFamily="18" charset="0"/>
                <a:cs typeface="Times New Roman" panose="02020603050405020304" pitchFamily="18" charset="0"/>
              </a:rPr>
              <a:t>Sciaccarello</a:t>
            </a:r>
            <a:r>
              <a:rPr lang="en-US" sz="2400" dirty="0">
                <a:latin typeface="Times New Roman" panose="02020603050405020304" pitchFamily="18" charset="0"/>
                <a:cs typeface="Times New Roman" panose="02020603050405020304" pitchFamily="18" charset="0"/>
              </a:rPr>
              <a:t> in Corsica, France, red Mammolo grapes are soft and light, with distinct peppery notes that bring a floral tone—specifically, violets—to blends like Chianti and Vino Nobile di Montepulciano. </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Malvasia</a:t>
            </a:r>
            <a:r>
              <a:rPr lang="en-US" sz="2400" dirty="0">
                <a:latin typeface="Times New Roman" panose="02020603050405020304" pitchFamily="18" charset="0"/>
                <a:cs typeface="Times New Roman" panose="02020603050405020304" pitchFamily="18" charset="0"/>
              </a:rPr>
              <a:t>: Malvasia refers to a group of related grape varieties, including Malvasia </a:t>
            </a:r>
            <a:r>
              <a:rPr lang="en-US" sz="2400" dirty="0" err="1">
                <a:latin typeface="Times New Roman" panose="02020603050405020304" pitchFamily="18" charset="0"/>
                <a:cs typeface="Times New Roman" panose="02020603050405020304" pitchFamily="18" charset="0"/>
              </a:rPr>
              <a:t>nera</a:t>
            </a:r>
            <a:r>
              <a:rPr lang="en-US" sz="2400" dirty="0">
                <a:latin typeface="Times New Roman" panose="02020603050405020304" pitchFamily="18" charset="0"/>
                <a:cs typeface="Times New Roman" panose="02020603050405020304" pitchFamily="18" charset="0"/>
              </a:rPr>
              <a:t>, and Malvasia </a:t>
            </a:r>
            <a:r>
              <a:rPr lang="en-US" sz="2400" dirty="0" err="1">
                <a:latin typeface="Times New Roman" panose="02020603050405020304" pitchFamily="18" charset="0"/>
                <a:cs typeface="Times New Roman" panose="02020603050405020304" pitchFamily="18" charset="0"/>
              </a:rPr>
              <a:t>bianca</a:t>
            </a:r>
            <a:r>
              <a:rPr lang="en-US" sz="2400" dirty="0">
                <a:latin typeface="Times New Roman" panose="02020603050405020304" pitchFamily="18" charset="0"/>
                <a:cs typeface="Times New Roman" panose="02020603050405020304" pitchFamily="18" charset="0"/>
              </a:rPr>
              <a:t>, the most widely planted type of Malvasia in Italy. While some regions like Piedmont does produce varietal wines using the red Malvasia </a:t>
            </a:r>
            <a:r>
              <a:rPr lang="en-US" sz="2400" dirty="0" err="1">
                <a:latin typeface="Times New Roman" panose="02020603050405020304" pitchFamily="18" charset="0"/>
                <a:cs typeface="Times New Roman" panose="02020603050405020304" pitchFamily="18" charset="0"/>
              </a:rPr>
              <a:t>nera</a:t>
            </a:r>
            <a:r>
              <a:rPr lang="en-US" sz="2400" dirty="0">
                <a:latin typeface="Times New Roman" panose="02020603050405020304" pitchFamily="18" charset="0"/>
                <a:cs typeface="Times New Roman" panose="02020603050405020304" pitchFamily="18" charset="0"/>
              </a:rPr>
              <a:t>, in Tuscany it plays more of a supporting role; Malvasia </a:t>
            </a:r>
            <a:r>
              <a:rPr lang="en-US" sz="2400" dirty="0" err="1">
                <a:latin typeface="Times New Roman" panose="02020603050405020304" pitchFamily="18" charset="0"/>
                <a:cs typeface="Times New Roman" panose="02020603050405020304" pitchFamily="18" charset="0"/>
              </a:rPr>
              <a:t>bianca</a:t>
            </a:r>
            <a:r>
              <a:rPr lang="en-US" sz="2400" dirty="0">
                <a:latin typeface="Times New Roman" panose="02020603050405020304" pitchFamily="18" charset="0"/>
                <a:cs typeface="Times New Roman" panose="02020603050405020304" pitchFamily="18" charset="0"/>
              </a:rPr>
              <a:t>, with its notes of ripe, honeyed pear, is used to make vin santo, a dessert wine.  </a:t>
            </a:r>
          </a:p>
          <a:p>
            <a:pPr>
              <a:buFont typeface="Arial" panose="020B0604020202020204" pitchFamily="34" charset="0"/>
              <a:buChar char="•"/>
            </a:pPr>
            <a:r>
              <a:rPr lang="en-US" sz="2400" b="1" dirty="0" err="1">
                <a:latin typeface="Times New Roman" panose="02020603050405020304" pitchFamily="18" charset="0"/>
                <a:cs typeface="Times New Roman" panose="02020603050405020304" pitchFamily="18" charset="0"/>
              </a:rPr>
              <a:t>Vernaccia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Vernaccia</a:t>
            </a:r>
            <a:r>
              <a:rPr lang="en-US" sz="2400" dirty="0">
                <a:latin typeface="Times New Roman" panose="02020603050405020304" pitchFamily="18" charset="0"/>
                <a:cs typeface="Times New Roman" panose="02020603050405020304" pitchFamily="18" charset="0"/>
              </a:rPr>
              <a:t> is an ancient white wine grape used to make </a:t>
            </a:r>
            <a:r>
              <a:rPr lang="en-US" sz="2400" dirty="0" err="1">
                <a:latin typeface="Times New Roman" panose="02020603050405020304" pitchFamily="18" charset="0"/>
                <a:cs typeface="Times New Roman" panose="02020603050405020304" pitchFamily="18" charset="0"/>
              </a:rPr>
              <a:t>Vernaccia</a:t>
            </a:r>
            <a:r>
              <a:rPr lang="en-US" sz="2400" dirty="0">
                <a:latin typeface="Times New Roman" panose="02020603050405020304" pitchFamily="18" charset="0"/>
                <a:cs typeface="Times New Roman" panose="02020603050405020304" pitchFamily="18" charset="0"/>
              </a:rPr>
              <a:t> di San </a:t>
            </a:r>
            <a:r>
              <a:rPr lang="en-US" sz="2400" dirty="0" err="1">
                <a:latin typeface="Times New Roman" panose="02020603050405020304" pitchFamily="18" charset="0"/>
                <a:cs typeface="Times New Roman" panose="02020603050405020304" pitchFamily="18" charset="0"/>
              </a:rPr>
              <a:t>Gimignano</a:t>
            </a:r>
            <a:r>
              <a:rPr lang="en-US" sz="2400" dirty="0">
                <a:latin typeface="Times New Roman" panose="02020603050405020304" pitchFamily="18" charset="0"/>
                <a:cs typeface="Times New Roman" panose="02020603050405020304" pitchFamily="18" charset="0"/>
              </a:rPr>
              <a:t>. It has a fairly acidic profile, with softer notes of yellow apple and almond underlying its crisp, citrus-forward character. </a:t>
            </a:r>
          </a:p>
          <a:p>
            <a:pPr marL="0" indent="0">
              <a:buNone/>
            </a:pPr>
            <a:endParaRPr lang="en-US" dirty="0"/>
          </a:p>
        </p:txBody>
      </p:sp>
      <p:pic>
        <p:nvPicPr>
          <p:cNvPr id="7" name="Picture 6" descr="A group of wine bottles in a vineyard&#10;&#10;Description automatically generated">
            <a:extLst>
              <a:ext uri="{FF2B5EF4-FFF2-40B4-BE49-F238E27FC236}">
                <a16:creationId xmlns:a16="http://schemas.microsoft.com/office/drawing/2014/main" id="{7E05E5C4-EC94-BDC9-0F8D-1742E9D96E85}"/>
              </a:ext>
            </a:extLst>
          </p:cNvPr>
          <p:cNvPicPr>
            <a:picLocks noChangeAspect="1"/>
          </p:cNvPicPr>
          <p:nvPr/>
        </p:nvPicPr>
        <p:blipFill>
          <a:blip r:embed="rId2">
            <a:extLst>
              <a:ext uri="{28A0092B-C50C-407E-A947-70E740481C1C}">
                <a14:useLocalDpi xmlns:a14="http://schemas.microsoft.com/office/drawing/2010/main" val="0"/>
              </a:ext>
            </a:extLst>
          </a:blip>
          <a:srcRect l="32830" r="29812"/>
          <a:stretch/>
        </p:blipFill>
        <p:spPr>
          <a:xfrm>
            <a:off x="9474200" y="1825625"/>
            <a:ext cx="2717800" cy="3819332"/>
          </a:xfrm>
          <a:prstGeom prst="rect">
            <a:avLst/>
          </a:prstGeom>
        </p:spPr>
      </p:pic>
    </p:spTree>
    <p:extLst>
      <p:ext uri="{BB962C8B-B14F-4D97-AF65-F5344CB8AC3E}">
        <p14:creationId xmlns:p14="http://schemas.microsoft.com/office/powerpoint/2010/main" val="23552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0" y="114301"/>
            <a:ext cx="8334375" cy="1576388"/>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Italy’s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27000" y="1562100"/>
            <a:ext cx="8207375" cy="5295900"/>
          </a:xfrm>
        </p:spPr>
        <p:txBody>
          <a:bodyPr>
            <a:normAutofit lnSpcReduction="10000"/>
          </a:bodyPr>
          <a:lstStyle/>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Trebbiano</a:t>
            </a:r>
            <a:r>
              <a:rPr lang="en-US" sz="2400" dirty="0">
                <a:latin typeface="Times New Roman" panose="02020603050405020304" pitchFamily="18" charset="0"/>
                <a:cs typeface="Times New Roman" panose="02020603050405020304" pitchFamily="18" charset="0"/>
              </a:rPr>
              <a:t>: Trebbiano is an all-purpose grape in Tuscany, and regional variations of the grape account for a third of all white wine in Italy. Trebbiano Toscano is even included in some red blends, thanks to its neutral flavors and high levels of bright acidity. </a:t>
            </a:r>
          </a:p>
          <a:p>
            <a:pPr>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Vermentino</a:t>
            </a:r>
            <a:r>
              <a:rPr lang="en-US" sz="2400" dirty="0">
                <a:latin typeface="Times New Roman" panose="02020603050405020304" pitchFamily="18" charset="0"/>
                <a:cs typeface="Times New Roman" panose="02020603050405020304" pitchFamily="18" charset="0"/>
              </a:rPr>
              <a:t>: White wine grape Vermentino carries a similar flavor profile to </a:t>
            </a:r>
            <a:r>
              <a:rPr lang="en-US" sz="2400" dirty="0" err="1">
                <a:latin typeface="Times New Roman" panose="02020603050405020304" pitchFamily="18" charset="0"/>
                <a:cs typeface="Times New Roman" panose="02020603050405020304" pitchFamily="18" charset="0"/>
              </a:rPr>
              <a:t>Vernaccia</a:t>
            </a:r>
            <a:r>
              <a:rPr lang="en-US" sz="2400" dirty="0">
                <a:latin typeface="Times New Roman" panose="02020603050405020304" pitchFamily="18" charset="0"/>
                <a:cs typeface="Times New Roman" panose="02020603050405020304" pitchFamily="18" charset="0"/>
              </a:rPr>
              <a:t>, with salty minerality and soft hints of almond weaving through the main note of floral, bitter citrus, like grapefruit. It is more common in places like Sardinia, but it is used in the Tuscan region of </a:t>
            </a:r>
            <a:r>
              <a:rPr lang="en-US" sz="2400" dirty="0" err="1">
                <a:latin typeface="Times New Roman" panose="02020603050405020304" pitchFamily="18" charset="0"/>
                <a:cs typeface="Times New Roman" panose="02020603050405020304" pitchFamily="18" charset="0"/>
              </a:rPr>
              <a:t>Bolgheri</a:t>
            </a:r>
            <a:r>
              <a:rPr lang="en-US" sz="2400" dirty="0">
                <a:latin typeface="Times New Roman" panose="02020603050405020304" pitchFamily="18" charset="0"/>
                <a:cs typeface="Times New Roman" panose="02020603050405020304" pitchFamily="18" charset="0"/>
              </a:rPr>
              <a:t>. </a:t>
            </a:r>
          </a:p>
          <a:p>
            <a:pPr>
              <a:buFont typeface="Arial" panose="020B0604020202020204" pitchFamily="34" charset="0"/>
              <a:buChar char="•"/>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Nebbiolo: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noble grape from Piedmont, Nebbiolo is known for its complex aromas of rose, tar, and truffle, and its ability to age gracefully. </a:t>
            </a:r>
          </a:p>
          <a:p>
            <a:pPr>
              <a:buFont typeface="Arial" panose="020B0604020202020204" pitchFamily="34" charset="0"/>
              <a:buChar char="•"/>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Barbera: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versatile grape from Piedmont, Barbera produces wines with high acidity and flavors of red fruit and spice.</a:t>
            </a:r>
          </a:p>
          <a:p>
            <a:endParaRPr lang="en-US" dirty="0"/>
          </a:p>
        </p:txBody>
      </p:sp>
      <p:pic>
        <p:nvPicPr>
          <p:cNvPr id="5" name="Picture 4" descr="A bottle of alcohol on a table&#10;&#10;Description automatically generated">
            <a:extLst>
              <a:ext uri="{FF2B5EF4-FFF2-40B4-BE49-F238E27FC236}">
                <a16:creationId xmlns:a16="http://schemas.microsoft.com/office/drawing/2014/main" id="{579CB030-4010-E8F3-57FF-EB6D70792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Tree>
    <p:extLst>
      <p:ext uri="{BB962C8B-B14F-4D97-AF65-F5344CB8AC3E}">
        <p14:creationId xmlns:p14="http://schemas.microsoft.com/office/powerpoint/2010/main" val="9365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Italy’s Key Grape Varietals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706781" y="1491351"/>
            <a:ext cx="10332819" cy="5252349"/>
          </a:xfrm>
        </p:spPr>
        <p:txBody>
          <a:bodyPr>
            <a:normAutofit/>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Montepulciano: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Predominantly grown in Abruzzo, Montepulciano produces full-bodied reds with dark fruit flavors and a robust structure.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Nero d'Avola: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Sicily’s flagship red grape, Nero d’Avola offers rich, ripe flavors of blackberry and plum. </a:t>
            </a: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Prosecco (Glera):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sparkling white wine from Veneto, Prosecco is </a:t>
            </a: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known for its bright, fruity flavors and effervescence.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row of wine bottles&#10;&#10;Description automatically generated">
            <a:extLst>
              <a:ext uri="{FF2B5EF4-FFF2-40B4-BE49-F238E27FC236}">
                <a16:creationId xmlns:a16="http://schemas.microsoft.com/office/drawing/2014/main" id="{CFD3CEA1-110F-717F-2C70-29D6CBAA1621}"/>
              </a:ext>
            </a:extLst>
          </p:cNvPr>
          <p:cNvPicPr>
            <a:picLocks noChangeAspect="1"/>
          </p:cNvPicPr>
          <p:nvPr/>
        </p:nvPicPr>
        <p:blipFill>
          <a:blip r:embed="rId2">
            <a:extLst>
              <a:ext uri="{28A0092B-C50C-407E-A947-70E740481C1C}">
                <a14:useLocalDpi xmlns:a14="http://schemas.microsoft.com/office/drawing/2010/main" val="0"/>
              </a:ext>
            </a:extLst>
          </a:blip>
          <a:srcRect b="6830"/>
          <a:stretch/>
        </p:blipFill>
        <p:spPr>
          <a:xfrm>
            <a:off x="3973731" y="4117525"/>
            <a:ext cx="4231076" cy="2771776"/>
          </a:xfrm>
          <a:prstGeom prst="rect">
            <a:avLst/>
          </a:prstGeom>
        </p:spPr>
      </p:pic>
      <p:pic>
        <p:nvPicPr>
          <p:cNvPr id="7" name="Picture 6" descr="A black bottle with white text&#10;&#10;Description automatically generated">
            <a:extLst>
              <a:ext uri="{FF2B5EF4-FFF2-40B4-BE49-F238E27FC236}">
                <a16:creationId xmlns:a16="http://schemas.microsoft.com/office/drawing/2014/main" id="{8B3FDAF6-127B-E1E8-1C71-DC100CA5E40D}"/>
              </a:ext>
            </a:extLst>
          </p:cNvPr>
          <p:cNvPicPr>
            <a:picLocks noChangeAspect="1"/>
          </p:cNvPicPr>
          <p:nvPr/>
        </p:nvPicPr>
        <p:blipFill>
          <a:blip r:embed="rId3">
            <a:extLst>
              <a:ext uri="{28A0092B-C50C-407E-A947-70E740481C1C}">
                <a14:useLocalDpi xmlns:a14="http://schemas.microsoft.com/office/drawing/2010/main" val="0"/>
              </a:ext>
            </a:extLst>
          </a:blip>
          <a:srcRect l="22726" r="25745"/>
          <a:stretch/>
        </p:blipFill>
        <p:spPr>
          <a:xfrm>
            <a:off x="10446357" y="3214478"/>
            <a:ext cx="1814886" cy="3643522"/>
          </a:xfrm>
          <a:prstGeom prst="rect">
            <a:avLst/>
          </a:prstGeom>
        </p:spPr>
      </p:pic>
      <p:pic>
        <p:nvPicPr>
          <p:cNvPr id="9" name="Picture 8" descr="A gold bottle of champagne&#10;&#10;Description automatically generated">
            <a:extLst>
              <a:ext uri="{FF2B5EF4-FFF2-40B4-BE49-F238E27FC236}">
                <a16:creationId xmlns:a16="http://schemas.microsoft.com/office/drawing/2014/main" id="{AD27B4E9-1666-F669-828E-38BDF2766888}"/>
              </a:ext>
            </a:extLst>
          </p:cNvPr>
          <p:cNvPicPr>
            <a:picLocks noChangeAspect="1"/>
          </p:cNvPicPr>
          <p:nvPr/>
        </p:nvPicPr>
        <p:blipFill>
          <a:blip r:embed="rId4">
            <a:extLst>
              <a:ext uri="{28A0092B-C50C-407E-A947-70E740481C1C}">
                <a14:useLocalDpi xmlns:a14="http://schemas.microsoft.com/office/drawing/2010/main" val="0"/>
              </a:ext>
            </a:extLst>
          </a:blip>
          <a:srcRect l="36079" t="5324" r="35493" b="5324"/>
          <a:stretch/>
        </p:blipFill>
        <p:spPr>
          <a:xfrm>
            <a:off x="23005" y="1820836"/>
            <a:ext cx="1602596" cy="5037163"/>
          </a:xfrm>
          <a:prstGeom prst="rect">
            <a:avLst/>
          </a:prstGeom>
        </p:spPr>
      </p:pic>
    </p:spTree>
    <p:extLst>
      <p:ext uri="{BB962C8B-B14F-4D97-AF65-F5344CB8AC3E}">
        <p14:creationId xmlns:p14="http://schemas.microsoft.com/office/powerpoint/2010/main" val="25883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B59B8-EE30-5520-2884-6F69B2D45DF8}"/>
              </a:ext>
            </a:extLst>
          </p:cNvPr>
          <p:cNvSpPr>
            <a:spLocks noGrp="1"/>
          </p:cNvSpPr>
          <p:nvPr>
            <p:ph type="title"/>
          </p:nvPr>
        </p:nvSpPr>
        <p:spPr>
          <a:xfrm>
            <a:off x="0" y="158497"/>
            <a:ext cx="4973052" cy="1532192"/>
          </a:xfrm>
        </p:spPr>
        <p:txBody>
          <a:bodyPr>
            <a:normAutofit fontScale="90000"/>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An Overview of Italian Wine Regions</a:t>
            </a:r>
            <a:endParaRPr lang="en-US" dirty="0"/>
          </a:p>
        </p:txBody>
      </p:sp>
      <p:sp>
        <p:nvSpPr>
          <p:cNvPr id="3" name="Content Placeholder 2">
            <a:extLst>
              <a:ext uri="{FF2B5EF4-FFF2-40B4-BE49-F238E27FC236}">
                <a16:creationId xmlns:a16="http://schemas.microsoft.com/office/drawing/2014/main" id="{BCA9A3E3-4336-A6D5-1241-FC8DC210B698}"/>
              </a:ext>
            </a:extLst>
          </p:cNvPr>
          <p:cNvSpPr>
            <a:spLocks noGrp="1"/>
          </p:cNvSpPr>
          <p:nvPr>
            <p:ph idx="1"/>
          </p:nvPr>
        </p:nvSpPr>
        <p:spPr>
          <a:xfrm>
            <a:off x="132828" y="1849186"/>
            <a:ext cx="4840224" cy="4351338"/>
          </a:xfrm>
        </p:spPr>
        <p:txBody>
          <a:bodyPr/>
          <a:lstStyle/>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Italy’s wine regions are as diverse as its landscape, ranging from the Alpine north to the Mediterranean south. </a:t>
            </a:r>
          </a:p>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Each region boasts unique terroirs and climate conditions that contribute to the distinctiveness of its wines. </a:t>
            </a:r>
          </a:p>
          <a:p>
            <a:pPr>
              <a:lnSpc>
                <a:spcPct val="107000"/>
              </a:lnSpc>
              <a:spcBef>
                <a:spcPts val="0"/>
              </a:spcBef>
              <a:spcAft>
                <a:spcPts val="800"/>
              </a:spcAft>
            </a:pPr>
            <a:r>
              <a:rPr lang="en-US" sz="2400" kern="100" dirty="0">
                <a:latin typeface="Times New Roman" panose="02020603050405020304" pitchFamily="18" charset="0"/>
                <a:ea typeface="Aptos" panose="020B0004020202020204" pitchFamily="34" charset="0"/>
                <a:cs typeface="Times New Roman" panose="02020603050405020304" pitchFamily="18" charset="0"/>
              </a:rPr>
              <a:t>The result is a diverse range of wine types to suit every taste.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map of italy with red and white text&#10;&#10;Description automatically generated">
            <a:extLst>
              <a:ext uri="{FF2B5EF4-FFF2-40B4-BE49-F238E27FC236}">
                <a16:creationId xmlns:a16="http://schemas.microsoft.com/office/drawing/2014/main" id="{1A7E8628-0A8D-78C9-C25C-43B523E5D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52" y="0"/>
            <a:ext cx="7218948" cy="6858000"/>
          </a:xfrm>
          <a:prstGeom prst="rect">
            <a:avLst/>
          </a:prstGeom>
        </p:spPr>
      </p:pic>
    </p:spTree>
    <p:extLst>
      <p:ext uri="{BB962C8B-B14F-4D97-AF65-F5344CB8AC3E}">
        <p14:creationId xmlns:p14="http://schemas.microsoft.com/office/powerpoint/2010/main" val="17571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Styles and Classification</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596900" y="1562100"/>
            <a:ext cx="11010900" cy="5207000"/>
          </a:xfrm>
        </p:spPr>
        <p:txBody>
          <a:bodyPr>
            <a:normAutofit fontScale="92500" lnSpcReduction="20000"/>
          </a:bodyPr>
          <a:lstStyle/>
          <a:p>
            <a:pPr marL="0" marR="0" indent="0">
              <a:lnSpc>
                <a:spcPct val="107000"/>
              </a:lnSpc>
              <a:spcBef>
                <a:spcPts val="0"/>
              </a:spcBef>
              <a:spcAft>
                <a:spcPts val="800"/>
              </a:spcAft>
              <a:buNone/>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Italian wines are classified under various designations that indicate their quality and origin.</a:t>
            </a:r>
          </a:p>
          <a:p>
            <a:pPr>
              <a:lnSpc>
                <a:spcPct val="107000"/>
              </a:lnSpc>
              <a:spcBef>
                <a:spcPts val="0"/>
              </a:spcBef>
              <a:spcAft>
                <a:spcPts val="800"/>
              </a:spcAft>
              <a:buSzPct val="100000"/>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DOCG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(Denominazione di Origine Controllata e Garantita) in English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Ccontrolled</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and Guaranteed Designation of Origin. </a:t>
            </a:r>
          </a:p>
          <a:p>
            <a:pPr>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This is the highest classification, guaranteeing the wine’s origin and quality. Examples include Barolo, Brunello di Montalcino, and Chianti Classico.</a:t>
            </a:r>
          </a:p>
          <a:p>
            <a:pPr>
              <a:lnSpc>
                <a:spcPct val="107000"/>
              </a:lnSpc>
              <a:spcBef>
                <a:spcPts val="0"/>
              </a:spcBef>
              <a:spcAft>
                <a:spcPts val="800"/>
              </a:spcAft>
              <a:buSzPct val="100000"/>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DOC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(Denominazione di Origine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Controllata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A step below DOCG, DOC wines still adhere to strict regulations but do not have the additional guarantee of quality.</a:t>
            </a:r>
          </a:p>
          <a:p>
            <a:pPr>
              <a:lnSpc>
                <a:spcPct val="107000"/>
              </a:lnSpc>
              <a:spcBef>
                <a:spcPts val="0"/>
              </a:spcBef>
              <a:spcAft>
                <a:spcPts val="800"/>
              </a:spcAft>
              <a:buSzPct val="100000"/>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IGT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Indicazione</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Geografica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Tipica or Typical Geographical Indication): Allows for more flexibility in grape varieties and winemaking techniques. Tuscan and Super Tuscan blends often fall under this classification.</a:t>
            </a:r>
          </a:p>
          <a:p>
            <a:pPr>
              <a:lnSpc>
                <a:spcPct val="107000"/>
              </a:lnSpc>
              <a:spcBef>
                <a:spcPts val="0"/>
              </a:spcBef>
              <a:spcAft>
                <a:spcPts val="800"/>
              </a:spcAft>
              <a:buSzPct val="100000"/>
              <a:tabLst>
                <a:tab pos="457200" algn="l"/>
              </a:tabLst>
            </a:pPr>
            <a:r>
              <a:rPr lang="en-US" sz="2600" b="1" kern="100" dirty="0" err="1">
                <a:effectLst/>
                <a:latin typeface="Times New Roman" panose="02020603050405020304" pitchFamily="18" charset="0"/>
                <a:ea typeface="Aptos" panose="020B0004020202020204" pitchFamily="34" charset="0"/>
                <a:cs typeface="Times New Roman" panose="02020603050405020304" pitchFamily="18" charset="0"/>
              </a:rPr>
              <a:t>VdT</a:t>
            </a: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(Vino da Tavola or Table Wine): The most basic classification, indicating table wine without specific geographic or quality designations.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533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a:xfrm>
            <a:off x="838200" y="1"/>
            <a:ext cx="10515600" cy="1449387"/>
          </a:xfrm>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Producers and Wineries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190500" y="1449388"/>
            <a:ext cx="11163300" cy="4727575"/>
          </a:xfrm>
        </p:spPr>
        <p:txBody>
          <a:bodyPr/>
          <a:lstStyle/>
          <a:p>
            <a:pPr>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Italy is home to numerous prestigious wineries and producers, each contributing to the country’s rich wine heritage.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Antinori</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leading Tuscan producer known for its innovative Super Tuscans and traditional Chianti Classico.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Antinori</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has a total of 9 estates spread </a:t>
            </a: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across Tuscana and Umbria primarily </a:t>
            </a: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producing Very high quality Chiantis.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table with bottles of wine&#10;&#10;Description automatically generated">
            <a:extLst>
              <a:ext uri="{FF2B5EF4-FFF2-40B4-BE49-F238E27FC236}">
                <a16:creationId xmlns:a16="http://schemas.microsoft.com/office/drawing/2014/main" id="{63DF5149-E0DC-405C-DF04-8BB55516A6A9}"/>
              </a:ext>
            </a:extLst>
          </p:cNvPr>
          <p:cNvPicPr>
            <a:picLocks noChangeAspect="1"/>
          </p:cNvPicPr>
          <p:nvPr/>
        </p:nvPicPr>
        <p:blipFill>
          <a:blip r:embed="rId2">
            <a:extLst>
              <a:ext uri="{28A0092B-C50C-407E-A947-70E740481C1C}">
                <a14:useLocalDpi xmlns:a14="http://schemas.microsoft.com/office/drawing/2010/main" val="0"/>
              </a:ext>
            </a:extLst>
          </a:blip>
          <a:srcRect b="9262"/>
          <a:stretch/>
        </p:blipFill>
        <p:spPr>
          <a:xfrm>
            <a:off x="5854700" y="2825419"/>
            <a:ext cx="6337300" cy="4032581"/>
          </a:xfrm>
          <a:prstGeom prst="rect">
            <a:avLst/>
          </a:prstGeom>
        </p:spPr>
      </p:pic>
      <p:pic>
        <p:nvPicPr>
          <p:cNvPr id="9" name="Picture 8" descr="A group of people standing in a room with barrels&#10;&#10;Description automatically generated">
            <a:extLst>
              <a:ext uri="{FF2B5EF4-FFF2-40B4-BE49-F238E27FC236}">
                <a16:creationId xmlns:a16="http://schemas.microsoft.com/office/drawing/2014/main" id="{F1A631E7-2F19-56CE-8573-C003F6F6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4455317"/>
            <a:ext cx="4178300" cy="2350294"/>
          </a:xfrm>
          <a:prstGeom prst="rect">
            <a:avLst/>
          </a:prstGeom>
        </p:spPr>
      </p:pic>
    </p:spTree>
    <p:extLst>
      <p:ext uri="{BB962C8B-B14F-4D97-AF65-F5344CB8AC3E}">
        <p14:creationId xmlns:p14="http://schemas.microsoft.com/office/powerpoint/2010/main" val="24440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1C00-8734-AEE0-81C1-43116E9FF707}"/>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Producers and Wineries</a:t>
            </a:r>
            <a:endParaRPr lang="en-US" dirty="0"/>
          </a:p>
        </p:txBody>
      </p:sp>
      <p:sp>
        <p:nvSpPr>
          <p:cNvPr id="3" name="Content Placeholder 2">
            <a:extLst>
              <a:ext uri="{FF2B5EF4-FFF2-40B4-BE49-F238E27FC236}">
                <a16:creationId xmlns:a16="http://schemas.microsoft.com/office/drawing/2014/main" id="{1A921E21-84DC-45A7-3E86-E9BECE457835}"/>
              </a:ext>
            </a:extLst>
          </p:cNvPr>
          <p:cNvSpPr>
            <a:spLocks noGrp="1"/>
          </p:cNvSpPr>
          <p:nvPr>
            <p:ph idx="1"/>
          </p:nvPr>
        </p:nvSpPr>
        <p:spPr>
          <a:xfrm>
            <a:off x="5384800" y="1485900"/>
            <a:ext cx="6642100" cy="4691063"/>
          </a:xfrm>
        </p:spPr>
        <p:txBody>
          <a:bodyPr>
            <a:normAutofit/>
          </a:bodyPr>
          <a:lstStyle/>
          <a:p>
            <a:pPr>
              <a:lnSpc>
                <a:spcPct val="107000"/>
              </a:lnSpc>
              <a:spcBef>
                <a:spcPts val="0"/>
              </a:spcBef>
              <a:spcAft>
                <a:spcPts val="800"/>
              </a:spcAft>
              <a:buSzPct val="100000"/>
              <a:tabLst>
                <a:tab pos="457200" algn="l"/>
              </a:tabLst>
            </a:pPr>
            <a:r>
              <a:rPr lang="en-US" sz="2600" b="1"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Barbaresco winery, founded in 1859 and now run by the fifth generation of the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family.</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Renowned for its Barbaresco and Barolo wines, </a:t>
            </a:r>
            <a:r>
              <a:rPr lang="en-US" sz="2600" kern="100" dirty="0" err="1">
                <a:effectLst/>
                <a:latin typeface="Times New Roman" panose="02020603050405020304" pitchFamily="18" charset="0"/>
                <a:ea typeface="Aptos" panose="020B0004020202020204" pitchFamily="34" charset="0"/>
                <a:cs typeface="Times New Roman" panose="02020603050405020304" pitchFamily="18" charset="0"/>
              </a:rPr>
              <a:t>Gaja</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is a historic name in Piedmont.</a:t>
            </a:r>
            <a:b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b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Castello di Verrazzano:</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Famous for its Chianti Classico and contributions to the Tuscan wine renaissance.</a:t>
            </a:r>
            <a:endParaRPr lang="en-US" dirty="0"/>
          </a:p>
        </p:txBody>
      </p:sp>
      <p:pic>
        <p:nvPicPr>
          <p:cNvPr id="5" name="Picture 4" descr="A green field with trees and buildings in the background&#10;&#10;Description automatically generated">
            <a:extLst>
              <a:ext uri="{FF2B5EF4-FFF2-40B4-BE49-F238E27FC236}">
                <a16:creationId xmlns:a16="http://schemas.microsoft.com/office/drawing/2014/main" id="{509E4F2B-D0ED-0C7D-44D3-21C9308FF8BD}"/>
              </a:ext>
            </a:extLst>
          </p:cNvPr>
          <p:cNvPicPr>
            <a:picLocks noChangeAspect="1"/>
          </p:cNvPicPr>
          <p:nvPr/>
        </p:nvPicPr>
        <p:blipFill>
          <a:blip r:embed="rId2">
            <a:extLst>
              <a:ext uri="{28A0092B-C50C-407E-A947-70E740481C1C}">
                <a14:useLocalDpi xmlns:a14="http://schemas.microsoft.com/office/drawing/2010/main" val="0"/>
              </a:ext>
            </a:extLst>
          </a:blip>
          <a:srcRect l="3014"/>
          <a:stretch/>
        </p:blipFill>
        <p:spPr>
          <a:xfrm>
            <a:off x="-12110" y="4337994"/>
            <a:ext cx="5313174" cy="2520006"/>
          </a:xfrm>
          <a:prstGeom prst="rect">
            <a:avLst/>
          </a:prstGeom>
        </p:spPr>
      </p:pic>
      <p:pic>
        <p:nvPicPr>
          <p:cNvPr id="7" name="Picture 6" descr="A green hills with houses and trees&#10;&#10;Description automatically generated with medium confidence">
            <a:extLst>
              <a:ext uri="{FF2B5EF4-FFF2-40B4-BE49-F238E27FC236}">
                <a16:creationId xmlns:a16="http://schemas.microsoft.com/office/drawing/2014/main" id="{B2E88182-23B2-CD21-EAEE-9E8B83938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5900"/>
            <a:ext cx="5288955" cy="2647306"/>
          </a:xfrm>
          <a:prstGeom prst="rect">
            <a:avLst/>
          </a:prstGeom>
        </p:spPr>
      </p:pic>
    </p:spTree>
    <p:extLst>
      <p:ext uri="{BB962C8B-B14F-4D97-AF65-F5344CB8AC3E}">
        <p14:creationId xmlns:p14="http://schemas.microsoft.com/office/powerpoint/2010/main" val="331433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012C-018D-BE1F-D287-1C8E61C760AB}"/>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Notable Producers and Wineries</a:t>
            </a:r>
            <a:endParaRPr lang="en-US" dirty="0"/>
          </a:p>
        </p:txBody>
      </p:sp>
      <p:sp>
        <p:nvSpPr>
          <p:cNvPr id="3" name="Content Placeholder 2">
            <a:extLst>
              <a:ext uri="{FF2B5EF4-FFF2-40B4-BE49-F238E27FC236}">
                <a16:creationId xmlns:a16="http://schemas.microsoft.com/office/drawing/2014/main" id="{AC636525-4CBC-628C-A3E4-BBA57886A125}"/>
              </a:ext>
            </a:extLst>
          </p:cNvPr>
          <p:cNvSpPr>
            <a:spLocks noGrp="1"/>
          </p:cNvSpPr>
          <p:nvPr>
            <p:ph idx="1"/>
          </p:nvPr>
        </p:nvSpPr>
        <p:spPr>
          <a:xfrm>
            <a:off x="114300" y="1825624"/>
            <a:ext cx="7442200" cy="5032375"/>
          </a:xfrm>
        </p:spPr>
        <p:txBody>
          <a:bodyPr>
            <a:normAutofit/>
          </a:bodyPr>
          <a:lstStyle/>
          <a:p>
            <a:pPr>
              <a:lnSpc>
                <a:spcPct val="107000"/>
              </a:lnSpc>
              <a:spcBef>
                <a:spcPts val="0"/>
              </a:spcBef>
              <a:spcAft>
                <a:spcPts val="800"/>
              </a:spcAft>
              <a:buSzPct val="100000"/>
              <a:tabLst>
                <a:tab pos="457200" algn="l"/>
              </a:tabLst>
            </a:pP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Planeta</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prominent producer in Sicily, known for its Nero d'Avola and fine whites. The entire cultivated area including their vineyards, olive groves, almond orchards, and grains is certified organic.</a:t>
            </a:r>
          </a:p>
          <a:p>
            <a:pPr marL="0" indent="0">
              <a:lnSpc>
                <a:spcPct val="107000"/>
              </a:lnSpc>
              <a:spcBef>
                <a:spcPts val="0"/>
              </a:spcBef>
              <a:spcAft>
                <a:spcPts val="800"/>
              </a:spcAft>
              <a:buSzPct val="100000"/>
              <a:buNone/>
              <a:tabLst>
                <a:tab pos="457200" algn="l"/>
              </a:tabLst>
            </a:pPr>
            <a:br>
              <a:rPr lang="en-US" sz="2400" kern="100" dirty="0">
                <a:latin typeface="Times New Roman" panose="02020603050405020304" pitchFamily="18" charset="0"/>
                <a:ea typeface="Aptos" panose="020B0004020202020204" pitchFamily="34" charset="0"/>
                <a:cs typeface="Times New Roman" panose="02020603050405020304" pitchFamily="18" charset="0"/>
              </a:rPr>
            </a:b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Bibi </a:t>
            </a:r>
            <a:r>
              <a:rPr lang="en-US" sz="2400" b="1" kern="100" dirty="0" err="1">
                <a:effectLst/>
                <a:latin typeface="Times New Roman" panose="02020603050405020304" pitchFamily="18" charset="0"/>
                <a:ea typeface="Aptos" panose="020B0004020202020204" pitchFamily="34" charset="0"/>
                <a:cs typeface="Times New Roman" panose="02020603050405020304" pitchFamily="18" charset="0"/>
              </a:rPr>
              <a:t>Graetz</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boutique producer in Tuscany celebrated for its lively and artisanal wines. The winery was founded in 2000, but Bibi has purchased a vast collection of Old Vine Estates. The varietals include Sangiovese, Canaiolo and Colorino.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green field with a blue sky&#10;&#10;Description automatically generated with medium confidence">
            <a:extLst>
              <a:ext uri="{FF2B5EF4-FFF2-40B4-BE49-F238E27FC236}">
                <a16:creationId xmlns:a16="http://schemas.microsoft.com/office/drawing/2014/main" id="{5FDC96B9-1E98-3CE2-C4A5-A30E91437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378" y="1677987"/>
            <a:ext cx="4362621" cy="2459236"/>
          </a:xfrm>
          <a:prstGeom prst="rect">
            <a:avLst/>
          </a:prstGeom>
        </p:spPr>
      </p:pic>
      <p:pic>
        <p:nvPicPr>
          <p:cNvPr id="7" name="Picture 6" descr="A person standing in a vineyard&#10;&#10;Description automatically generated">
            <a:extLst>
              <a:ext uri="{FF2B5EF4-FFF2-40B4-BE49-F238E27FC236}">
                <a16:creationId xmlns:a16="http://schemas.microsoft.com/office/drawing/2014/main" id="{0507ABA0-5CAA-00F1-8C49-245EADABDCF3}"/>
              </a:ext>
            </a:extLst>
          </p:cNvPr>
          <p:cNvPicPr>
            <a:picLocks noChangeAspect="1"/>
          </p:cNvPicPr>
          <p:nvPr/>
        </p:nvPicPr>
        <p:blipFill>
          <a:blip r:embed="rId3">
            <a:extLst>
              <a:ext uri="{28A0092B-C50C-407E-A947-70E740481C1C}">
                <a14:useLocalDpi xmlns:a14="http://schemas.microsoft.com/office/drawing/2010/main" val="0"/>
              </a:ext>
            </a:extLst>
          </a:blip>
          <a:srcRect b="5680"/>
          <a:stretch/>
        </p:blipFill>
        <p:spPr>
          <a:xfrm>
            <a:off x="7829379" y="4398764"/>
            <a:ext cx="4362621" cy="2459235"/>
          </a:xfrm>
          <a:prstGeom prst="rect">
            <a:avLst/>
          </a:prstGeom>
        </p:spPr>
      </p:pic>
    </p:spTree>
    <p:extLst>
      <p:ext uri="{BB962C8B-B14F-4D97-AF65-F5344CB8AC3E}">
        <p14:creationId xmlns:p14="http://schemas.microsoft.com/office/powerpoint/2010/main" val="56633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a:xfrm>
            <a:off x="0" y="114300"/>
            <a:ext cx="12192000" cy="1571078"/>
          </a:xfrm>
        </p:spPr>
        <p:txBody>
          <a:bodyPr anchor="ctr">
            <a:normAutofit/>
          </a:bodyPr>
          <a:lstStyle/>
          <a:p>
            <a:pPr algn="ctr"/>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Wine and Food Pairings</a:t>
            </a:r>
            <a:endParaRPr lang="en-US" sz="4800" dirty="0"/>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406400" y="1498600"/>
            <a:ext cx="5012359" cy="5245099"/>
          </a:xfrm>
        </p:spPr>
        <p:txBody>
          <a:bodyPr anchor="ctr">
            <a:normAutofit/>
          </a:bodyPr>
          <a:lstStyle/>
          <a:p>
            <a:pPr marL="0" marR="0" indent="0">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Italian wines are deeply integrated into the country’s culinary traditions. Here are some classic pairings:</a:t>
            </a:r>
          </a:p>
          <a:p>
            <a:pPr>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Chianti:</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Pairs well with traditional Italian dishes such as pasta with tomato sauce, pizza, and grilled meats. </a:t>
            </a:r>
          </a:p>
          <a:p>
            <a:pPr>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Barolo: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Complements rich dishes like truffle risotto, braised beef, and aged cheeses. </a:t>
            </a:r>
          </a:p>
          <a:p>
            <a:pPr>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Prosecco: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Ideal as an aperitif or paired with light appetizers, seafood, and fresh salads.</a:t>
            </a:r>
          </a:p>
          <a:p>
            <a:endParaRPr lang="en-US" sz="1700" dirty="0"/>
          </a:p>
        </p:txBody>
      </p:sp>
      <p:pic>
        <p:nvPicPr>
          <p:cNvPr id="9" name="Picture 8" descr="A bowl of rice with black truffles&#10;&#10;Description automatically generated">
            <a:extLst>
              <a:ext uri="{FF2B5EF4-FFF2-40B4-BE49-F238E27FC236}">
                <a16:creationId xmlns:a16="http://schemas.microsoft.com/office/drawing/2014/main" id="{66324038-4A3F-69C4-E757-EC4765C102FC}"/>
              </a:ext>
            </a:extLst>
          </p:cNvPr>
          <p:cNvPicPr>
            <a:picLocks noChangeAspect="1"/>
          </p:cNvPicPr>
          <p:nvPr/>
        </p:nvPicPr>
        <p:blipFill>
          <a:blip r:embed="rId2">
            <a:extLst>
              <a:ext uri="{28A0092B-C50C-407E-A947-70E740481C1C}">
                <a14:useLocalDpi xmlns:a14="http://schemas.microsoft.com/office/drawing/2010/main" val="0"/>
              </a:ext>
            </a:extLst>
          </a:blip>
          <a:srcRect t="10782" r="-4" b="1275"/>
          <a:stretch/>
        </p:blipFill>
        <p:spPr>
          <a:xfrm>
            <a:off x="5380659" y="1816101"/>
            <a:ext cx="3301509" cy="4382398"/>
          </a:xfrm>
          <a:prstGeom prst="rect">
            <a:avLst/>
          </a:prstGeom>
        </p:spPr>
      </p:pic>
      <p:pic>
        <p:nvPicPr>
          <p:cNvPr id="7" name="Picture 6" descr="A plate of pasta with tomatoes and basil&#10;&#10;Description automatically generated">
            <a:extLst>
              <a:ext uri="{FF2B5EF4-FFF2-40B4-BE49-F238E27FC236}">
                <a16:creationId xmlns:a16="http://schemas.microsoft.com/office/drawing/2014/main" id="{B7A6EA0E-624C-CEB6-A939-C5592549E1E6}"/>
              </a:ext>
            </a:extLst>
          </p:cNvPr>
          <p:cNvPicPr>
            <a:picLocks noChangeAspect="1"/>
          </p:cNvPicPr>
          <p:nvPr/>
        </p:nvPicPr>
        <p:blipFill>
          <a:blip r:embed="rId3">
            <a:extLst>
              <a:ext uri="{28A0092B-C50C-407E-A947-70E740481C1C}">
                <a14:useLocalDpi xmlns:a14="http://schemas.microsoft.com/office/drawing/2010/main" val="0"/>
              </a:ext>
            </a:extLst>
          </a:blip>
          <a:srcRect l="10227" t="4840" r="14391" b="4"/>
          <a:stretch/>
        </p:blipFill>
        <p:spPr>
          <a:xfrm>
            <a:off x="8720269" y="1816101"/>
            <a:ext cx="3471732" cy="4382398"/>
          </a:xfrm>
          <a:prstGeom prst="rect">
            <a:avLst/>
          </a:prstGeom>
        </p:spPr>
      </p:pic>
    </p:spTree>
    <p:extLst>
      <p:ext uri="{BB962C8B-B14F-4D97-AF65-F5344CB8AC3E}">
        <p14:creationId xmlns:p14="http://schemas.microsoft.com/office/powerpoint/2010/main" val="17593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Wine and Food Pairings</a:t>
            </a:r>
            <a:endParaRPr lang="en-US" dirty="0"/>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7532792" y="1825624"/>
            <a:ext cx="4570308" cy="5032375"/>
          </a:xfrm>
        </p:spPr>
        <p:txBody>
          <a:bodyPr>
            <a:normAutofit/>
          </a:bodyPr>
          <a:lstStyle/>
          <a:p>
            <a:pPr>
              <a:lnSpc>
                <a:spcPct val="107000"/>
              </a:lnSpc>
              <a:spcBef>
                <a:spcPts val="0"/>
              </a:spcBef>
              <a:spcAft>
                <a:spcPts val="800"/>
              </a:spcAft>
              <a:buSzPct val="100000"/>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Nero d'Avola: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Matches well with hearty dishes like grilled lamb, barbecue, and rich pasta sauces.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When pairing wine what matters more than pairing white wine with fish and red wine with meat is pairing wine you like to drink with your food of choice.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plate of meat and cherry tomatoes&#10;&#10;Description automatically generated">
            <a:extLst>
              <a:ext uri="{FF2B5EF4-FFF2-40B4-BE49-F238E27FC236}">
                <a16:creationId xmlns:a16="http://schemas.microsoft.com/office/drawing/2014/main" id="{9550B6B1-E27A-D23B-4BF1-A482C430D40D}"/>
              </a:ext>
            </a:extLst>
          </p:cNvPr>
          <p:cNvPicPr>
            <a:picLocks noChangeAspect="1"/>
          </p:cNvPicPr>
          <p:nvPr/>
        </p:nvPicPr>
        <p:blipFill>
          <a:blip r:embed="rId2">
            <a:extLst>
              <a:ext uri="{28A0092B-C50C-407E-A947-70E740481C1C}">
                <a14:useLocalDpi xmlns:a14="http://schemas.microsoft.com/office/drawing/2010/main" val="0"/>
              </a:ext>
            </a:extLst>
          </a:blip>
          <a:srcRect l="18000"/>
          <a:stretch/>
        </p:blipFill>
        <p:spPr>
          <a:xfrm>
            <a:off x="-1" y="1690688"/>
            <a:ext cx="7532793" cy="5167312"/>
          </a:xfrm>
          <a:prstGeom prst="rect">
            <a:avLst/>
          </a:prstGeom>
        </p:spPr>
      </p:pic>
    </p:spTree>
    <p:extLst>
      <p:ext uri="{BB962C8B-B14F-4D97-AF65-F5344CB8AC3E}">
        <p14:creationId xmlns:p14="http://schemas.microsoft.com/office/powerpoint/2010/main" val="42459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EAE37-25B3-1C43-65A7-3ED34FC27B1E}"/>
              </a:ext>
            </a:extLst>
          </p:cNvPr>
          <p:cNvSpPr>
            <a:spLocks noGrp="1"/>
          </p:cNvSpPr>
          <p:nvPr>
            <p:ph type="title"/>
          </p:nvPr>
        </p:nvSpPr>
        <p:spPr/>
        <p:txBody>
          <a:bodyPr/>
          <a:lstStyle/>
          <a:p>
            <a:pPr marL="0" marR="0" algn="ctr">
              <a:lnSpc>
                <a:spcPct val="107000"/>
              </a:lnSpc>
              <a:spcBef>
                <a:spcPts val="0"/>
              </a:spcBef>
              <a:spcAft>
                <a:spcPts val="800"/>
              </a:spcAft>
            </a:pP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Conclusion</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957C372-1E8C-1F44-600F-5A30D25ADE7A}"/>
              </a:ext>
            </a:extLst>
          </p:cNvPr>
          <p:cNvSpPr>
            <a:spLocks noGrp="1"/>
          </p:cNvSpPr>
          <p:nvPr>
            <p:ph idx="1"/>
          </p:nvPr>
        </p:nvSpPr>
        <p:spPr>
          <a:xfrm>
            <a:off x="482600" y="1600200"/>
            <a:ext cx="6375400" cy="5257800"/>
          </a:xfrm>
        </p:spPr>
        <p:txBody>
          <a:bodyPr>
            <a:normAutofit/>
          </a:bodyPr>
          <a:lstStyle/>
          <a:p>
            <a:pPr marL="0" marR="0">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Italian wines offer a rich tapestry of flavors, styles, and traditions, reflecting the diverse terroirs and cultural heritage of the country. </a:t>
            </a:r>
          </a:p>
          <a:p>
            <a:pPr marL="0" marR="0">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Whether you’re exploring the bold reds of Piedmont, the crisp whites of Veneto, or the sparkling delights of Prosecco, Italy’s wine regions provide a treasure trove of experiences for enthusiasts and connoisseurs alike. </a:t>
            </a:r>
          </a:p>
          <a:p>
            <a:pPr marL="0" marR="0">
              <a:lnSpc>
                <a:spcPct val="107000"/>
              </a:lnSpc>
              <a:spcBef>
                <a:spcPts val="0"/>
              </a:spcBef>
              <a:spcAft>
                <a:spcPts val="800"/>
              </a:spcAf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Understanding the regions, grape varieties, and classifications can enhance your appreciation of Italian wines and guide you in discovering the perfect bottle to enjoy.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group of wine bottles on a table&#10;&#10;Description automatically generated">
            <a:extLst>
              <a:ext uri="{FF2B5EF4-FFF2-40B4-BE49-F238E27FC236}">
                <a16:creationId xmlns:a16="http://schemas.microsoft.com/office/drawing/2014/main" id="{903D577E-6456-B473-A14F-6B73B262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690688"/>
            <a:ext cx="5334000" cy="4362450"/>
          </a:xfrm>
          <a:prstGeom prst="rect">
            <a:avLst/>
          </a:prstGeom>
        </p:spPr>
      </p:pic>
    </p:spTree>
    <p:extLst>
      <p:ext uri="{BB962C8B-B14F-4D97-AF65-F5344CB8AC3E}">
        <p14:creationId xmlns:p14="http://schemas.microsoft.com/office/powerpoint/2010/main" val="313263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AFD3-DED2-253A-2B41-2FA10F393C6C}"/>
              </a:ext>
            </a:extLst>
          </p:cNvPr>
          <p:cNvSpPr>
            <a:spLocks noGrp="1"/>
          </p:cNvSpPr>
          <p:nvPr>
            <p:ph type="ctrTitle"/>
          </p:nvPr>
        </p:nvSpPr>
        <p:spPr>
          <a:xfrm>
            <a:off x="1524000" y="1122363"/>
            <a:ext cx="9144000" cy="4861748"/>
          </a:xfrm>
        </p:spPr>
        <p:txBody>
          <a:bodyPr anchor="t"/>
          <a:lstStyle/>
          <a:p>
            <a:r>
              <a:rPr lang="en-US" b="1" dirty="0">
                <a:latin typeface="Times New Roman" panose="02020603050405020304" pitchFamily="18" charset="0"/>
                <a:cs typeface="Times New Roman" panose="02020603050405020304" pitchFamily="18" charset="0"/>
              </a:rPr>
              <a:t>Acknowledgement</a:t>
            </a:r>
          </a:p>
        </p:txBody>
      </p:sp>
      <p:sp>
        <p:nvSpPr>
          <p:cNvPr id="3" name="Subtitle 2">
            <a:extLst>
              <a:ext uri="{FF2B5EF4-FFF2-40B4-BE49-F238E27FC236}">
                <a16:creationId xmlns:a16="http://schemas.microsoft.com/office/drawing/2014/main" id="{450139B4-3E62-3A5B-3618-B30935CD254A}"/>
              </a:ext>
            </a:extLst>
          </p:cNvPr>
          <p:cNvSpPr>
            <a:spLocks noGrp="1"/>
          </p:cNvSpPr>
          <p:nvPr>
            <p:ph type="subTitle" idx="1"/>
          </p:nvPr>
        </p:nvSpPr>
        <p:spPr>
          <a:xfrm>
            <a:off x="584200" y="2184400"/>
            <a:ext cx="11010900" cy="4673601"/>
          </a:xfrm>
        </p:spPr>
        <p:txBody>
          <a:bodyPr>
            <a:normAutofit/>
          </a:bodyPr>
          <a:lstStyle/>
          <a:p>
            <a:r>
              <a:rPr lang="en-US" dirty="0">
                <a:latin typeface="Times New Roman" panose="02020603050405020304" pitchFamily="18" charset="0"/>
                <a:cs typeface="Times New Roman" panose="02020603050405020304" pitchFamily="18" charset="0"/>
              </a:rPr>
              <a:t>My seminars are the result of many years of travel experience combined with many hours of research over the internet.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would like to acknowledge the many source I have accessed:</a:t>
            </a:r>
          </a:p>
          <a:p>
            <a:r>
              <a:rPr lang="en-US" dirty="0">
                <a:latin typeface="Times New Roman" panose="02020603050405020304" pitchFamily="18" charset="0"/>
                <a:cs typeface="Times New Roman" panose="02020603050405020304" pitchFamily="18" charset="0"/>
              </a:rPr>
              <a:t>These include: </a:t>
            </a:r>
            <a:r>
              <a:rPr lang="en-US" i="0" dirty="0">
                <a:solidFill>
                  <a:srgbClr val="202122"/>
                </a:solidFill>
                <a:effectLst/>
                <a:latin typeface="Times New Roman" panose="02020603050405020304" pitchFamily="18" charset="0"/>
                <a:cs typeface="Times New Roman" panose="02020603050405020304" pitchFamily="18" charset="0"/>
              </a:rPr>
              <a:t>Wikipedia.com, B</a:t>
            </a:r>
            <a:r>
              <a:rPr lang="en-US" altLang="en-US" dirty="0">
                <a:solidFill>
                  <a:srgbClr val="202124"/>
                </a:solidFill>
                <a:latin typeface="Times New Roman" panose="02020603050405020304" pitchFamily="18" charset="0"/>
                <a:cs typeface="Times New Roman" panose="02020603050405020304" pitchFamily="18" charset="0"/>
              </a:rPr>
              <a:t>ritannica.com, Wine Spectator, Wine Enthusiast, </a:t>
            </a:r>
            <a:r>
              <a:rPr lang="en-US" dirty="0">
                <a:latin typeface="Times New Roman" panose="02020603050405020304" pitchFamily="18" charset="0"/>
                <a:cs typeface="Times New Roman" panose="02020603050405020304" pitchFamily="18" charset="0"/>
              </a:rPr>
              <a:t>The Great Atlas of Italian Wines by Author Alessandro Avataneo and Vittorio Manganelli, The Essential Guide to Real Italian Wine Kindle Edition, by Joe Campanale and  Joshua David Stein, The Everyday Guide to Wines of Italy, Vino Italiano: The Regional Wines of Italy by Joseph Bastianich with Mario Batali, VinoDelVida.com, Wines of Italy by Burton Anderson, Wines of Italy: Il Gusto Italiano Del Vino by Patricia Guy </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latin typeface="Times New Roman" panose="02020603050405020304" pitchFamily="18" charset="0"/>
              <a:cs typeface="Times New Roman" panose="02020603050405020304" pitchFamily="18" charset="0"/>
            </a:endParaRPr>
          </a:p>
        </p:txBody>
      </p:sp>
      <p:sp>
        <p:nvSpPr>
          <p:cNvPr id="4" name="AutoShape 2" descr="Wikipedia">
            <a:extLst>
              <a:ext uri="{FF2B5EF4-FFF2-40B4-BE49-F238E27FC236}">
                <a16:creationId xmlns:a16="http://schemas.microsoft.com/office/drawing/2014/main" id="{0A2D767F-FA10-6464-F9BE-D8BCB560A2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hlinkClick r:id="rId2"/>
            <a:extLst>
              <a:ext uri="{FF2B5EF4-FFF2-40B4-BE49-F238E27FC236}">
                <a16:creationId xmlns:a16="http://schemas.microsoft.com/office/drawing/2014/main" id="{E8986A64-7A03-3ADB-D139-8074AC683DE7}"/>
              </a:ext>
            </a:extLst>
          </p:cNvPr>
          <p:cNvSpPr>
            <a:spLocks noChangeAspect="1" noChangeArrowheads="1"/>
          </p:cNvSpPr>
          <p:nvPr/>
        </p:nvSpPr>
        <p:spPr bwMode="auto">
          <a:xfrm>
            <a:off x="101630" y="-274638"/>
            <a:ext cx="29842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016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46A3-7DDD-0C7B-C667-DAF9D5584329}"/>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3C2265A6-B3F2-1925-3158-E8AE995526EA}"/>
              </a:ext>
            </a:extLst>
          </p:cNvPr>
          <p:cNvSpPr>
            <a:spLocks noGrp="1"/>
          </p:cNvSpPr>
          <p:nvPr>
            <p:ph idx="1"/>
          </p:nvPr>
        </p:nvSpPr>
        <p:spPr>
          <a:xfrm>
            <a:off x="118872" y="1581785"/>
            <a:ext cx="7393991" cy="4351338"/>
          </a:xfrm>
        </p:spPr>
        <p:txBody>
          <a:bodyPr>
            <a:normAutofit fontScale="92500" lnSpcReduction="20000"/>
          </a:bodyPr>
          <a:lstStyle/>
          <a:p>
            <a:pPr marL="622300" indent="-5080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Piedmont:</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Known for its prestigious Barolo and Barbaresco wines made from the Nebbiolo grape, Piedmont also produces excellent Barbera and Dolcetto wines. </a:t>
            </a:r>
          </a:p>
          <a:p>
            <a:pPr marL="622300" marR="0" lvl="0" indent="-5080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region's cool climate and mountainous terrain create ideal conditions for these full-bodied reds.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622300" indent="-5080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Valle d’Aosta: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Wedged in Alpine northwestern Italy between Switzerland and France, the valley lies in the shadows of some of Europe’s tallest peaks: ice-capped Mont Blanc and the Matterhorn. </a:t>
            </a:r>
          </a:p>
          <a:p>
            <a:pPr marL="622300" indent="-508000">
              <a:lnSpc>
                <a:spcPct val="107000"/>
              </a:lnSpc>
              <a:spcBef>
                <a:spcPts val="0"/>
              </a:spcBef>
              <a:spcAft>
                <a:spcPts val="800"/>
              </a:spcAft>
              <a:buSzPct val="100000"/>
              <a:tabLst>
                <a:tab pos="804863"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 is Italy’s smallest appellation, with a mere 750 acres of vineyards, and the highest, with vines climbing lower mountainsides to 4,000 feet in altitude.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5" name="Picture 4" descr="A map of italy with red location&#10;&#10;Description automatically generated">
            <a:extLst>
              <a:ext uri="{FF2B5EF4-FFF2-40B4-BE49-F238E27FC236}">
                <a16:creationId xmlns:a16="http://schemas.microsoft.com/office/drawing/2014/main" id="{C3781470-2553-CF05-8283-4FFB62596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2863" y="1581784"/>
            <a:ext cx="4679137" cy="5276215"/>
          </a:xfrm>
          <a:prstGeom prst="rect">
            <a:avLst/>
          </a:prstGeom>
        </p:spPr>
      </p:pic>
      <p:pic>
        <p:nvPicPr>
          <p:cNvPr id="7" name="Picture 6" descr="A map of italy with a red location&#10;&#10;Description automatically generated">
            <a:extLst>
              <a:ext uri="{FF2B5EF4-FFF2-40B4-BE49-F238E27FC236}">
                <a16:creationId xmlns:a16="http://schemas.microsoft.com/office/drawing/2014/main" id="{71AA1F20-5424-AF7F-DD95-2CF19C76CAD2}"/>
              </a:ext>
            </a:extLst>
          </p:cNvPr>
          <p:cNvPicPr>
            <a:picLocks noChangeAspect="1"/>
          </p:cNvPicPr>
          <p:nvPr/>
        </p:nvPicPr>
        <p:blipFill>
          <a:blip r:embed="rId3">
            <a:extLst>
              <a:ext uri="{28A0092B-C50C-407E-A947-70E740481C1C}">
                <a14:useLocalDpi xmlns:a14="http://schemas.microsoft.com/office/drawing/2010/main" val="0"/>
              </a:ext>
            </a:extLst>
          </a:blip>
          <a:srcRect l="6787" t="3169" r="65920" b="65881"/>
          <a:stretch/>
        </p:blipFill>
        <p:spPr>
          <a:xfrm>
            <a:off x="7512863" y="4776716"/>
            <a:ext cx="2074460" cy="2081283"/>
          </a:xfrm>
          <a:prstGeom prst="rect">
            <a:avLst/>
          </a:prstGeom>
        </p:spPr>
      </p:pic>
    </p:spTree>
    <p:extLst>
      <p:ext uri="{BB962C8B-B14F-4D97-AF65-F5344CB8AC3E}">
        <p14:creationId xmlns:p14="http://schemas.microsoft.com/office/powerpoint/2010/main" val="17951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46A3-7DDD-0C7B-C667-DAF9D5584329}"/>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3C2265A6-B3F2-1925-3158-E8AE995526EA}"/>
              </a:ext>
            </a:extLst>
          </p:cNvPr>
          <p:cNvSpPr>
            <a:spLocks noGrp="1"/>
          </p:cNvSpPr>
          <p:nvPr>
            <p:ph idx="1"/>
          </p:nvPr>
        </p:nvSpPr>
        <p:spPr>
          <a:xfrm>
            <a:off x="109728" y="1581784"/>
            <a:ext cx="7792326" cy="4595179"/>
          </a:xfrm>
        </p:spPr>
        <p:txBody>
          <a:bodyPr>
            <a:noAutofit/>
          </a:bodyPr>
          <a:lstStyle/>
          <a:p>
            <a:pPr marL="457200" indent="-2794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Lombardia: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Renowned for its exceptional wines that reflect the region’s diverse terroir. Nestled in the heart of northern Italy, this region is bordered by the swathes of the Alps, which provide a scenic backdrop and a unique microclimate for viticulture.</a:t>
            </a:r>
          </a:p>
          <a:p>
            <a:pPr marL="457200" indent="-2794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In Lombardy, your palate will be treated to </a:t>
            </a:r>
            <a:r>
              <a:rPr lang="en-US" sz="2400" b="1" i="1" kern="100" dirty="0">
                <a:effectLst/>
                <a:latin typeface="Times New Roman" panose="02020603050405020304" pitchFamily="18" charset="0"/>
                <a:ea typeface="Aptos" panose="020B0004020202020204" pitchFamily="34" charset="0"/>
                <a:cs typeface="Times New Roman" panose="02020603050405020304" pitchFamily="18" charset="0"/>
              </a:rPr>
              <a:t>Franciacorta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prestigious </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sparkling wine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that rivals the best champagnes. Made with the </a:t>
            </a:r>
            <a:r>
              <a:rPr lang="en-US" sz="2400" i="1" kern="100" dirty="0">
                <a:effectLst/>
                <a:latin typeface="Times New Roman" panose="02020603050405020304" pitchFamily="18" charset="0"/>
                <a:ea typeface="Aptos" panose="020B0004020202020204" pitchFamily="34" charset="0"/>
                <a:cs typeface="Times New Roman" panose="02020603050405020304" pitchFamily="18" charset="0"/>
              </a:rPr>
              <a:t>metodo classico</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technique, Franciacorta is primarily produced from Chardonnay and Pinot Noir grapes, creating a sophisticated and layered drinking experience.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map of italy with red location&#10;&#10;Description automatically generated">
            <a:extLst>
              <a:ext uri="{FF2B5EF4-FFF2-40B4-BE49-F238E27FC236}">
                <a16:creationId xmlns:a16="http://schemas.microsoft.com/office/drawing/2014/main" id="{5BBC14B0-57D4-9740-02E0-4D2974CC3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054" y="1564535"/>
            <a:ext cx="4347503" cy="5293465"/>
          </a:xfrm>
          <a:prstGeom prst="rect">
            <a:avLst/>
          </a:prstGeom>
        </p:spPr>
      </p:pic>
    </p:spTree>
    <p:extLst>
      <p:ext uri="{BB962C8B-B14F-4D97-AF65-F5344CB8AC3E}">
        <p14:creationId xmlns:p14="http://schemas.microsoft.com/office/powerpoint/2010/main" val="27687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A955-1EFF-E2B2-433F-C58DB0BEEBD0}"/>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B67756BA-F646-64F4-864A-C5212E21820D}"/>
              </a:ext>
            </a:extLst>
          </p:cNvPr>
          <p:cNvSpPr>
            <a:spLocks noGrp="1"/>
          </p:cNvSpPr>
          <p:nvPr>
            <p:ph idx="1"/>
          </p:nvPr>
        </p:nvSpPr>
        <p:spPr>
          <a:xfrm>
            <a:off x="256032" y="1825624"/>
            <a:ext cx="7421118" cy="3185288"/>
          </a:xfrm>
        </p:spPr>
        <p:txBody>
          <a:bodyPr>
            <a:normAutofit fontScale="92500" lnSpcReduction="20000"/>
          </a:bodyPr>
          <a:lstStyle/>
          <a:p>
            <a:pPr indent="-1651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Trentino Alto Adige: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Trentino-Alto Adige </a:t>
            </a:r>
            <a:r>
              <a:rPr lang="en-US" sz="2400" kern="100" dirty="0">
                <a:latin typeface="Times New Roman" panose="02020603050405020304" pitchFamily="18" charset="0"/>
                <a:ea typeface="Aptos" panose="020B0004020202020204" pitchFamily="34" charset="0"/>
                <a:cs typeface="Times New Roman" panose="02020603050405020304" pitchFamily="18" charset="0"/>
              </a:rPr>
              <a:t>are actually two distinct regions in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Italy's northernmost wine region, located right on the border with Austria. </a:t>
            </a:r>
          </a:p>
          <a:p>
            <a:pPr indent="-165100">
              <a:lnSpc>
                <a:spcPct val="107000"/>
              </a:lnSpc>
              <a:spcBef>
                <a:spcPts val="0"/>
              </a:spcBef>
              <a:spcAft>
                <a:spcPts val="800"/>
              </a:spcAft>
              <a:buSzPct val="100000"/>
              <a:tabLst>
                <a:tab pos="457200" algn="l"/>
              </a:tabLst>
            </a:pPr>
            <a:r>
              <a:rPr lang="en-US" sz="2600" dirty="0">
                <a:latin typeface="Times New Roman" panose="02020603050405020304" pitchFamily="18" charset="0"/>
                <a:cs typeface="Times New Roman" panose="02020603050405020304" pitchFamily="18" charset="0"/>
              </a:rPr>
              <a:t>Trentino</a:t>
            </a:r>
            <a:r>
              <a:rPr lang="en-US" sz="2600" b="1"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is an autonomous province in the far north of Italy, bordering Lombardy to the west and Veneto to the south and east. </a:t>
            </a:r>
          </a:p>
          <a:p>
            <a:pPr indent="-165100">
              <a:lnSpc>
                <a:spcPct val="107000"/>
              </a:lnSpc>
              <a:spcBef>
                <a:spcPts val="0"/>
              </a:spcBef>
              <a:spcAft>
                <a:spcPts val="800"/>
              </a:spcAft>
              <a:buSzPct val="100000"/>
              <a:tabLst>
                <a:tab pos="457200" algn="l"/>
              </a:tabLst>
            </a:pPr>
            <a:r>
              <a:rPr lang="en-US" sz="2600" dirty="0">
                <a:latin typeface="Times New Roman" panose="02020603050405020304" pitchFamily="18" charset="0"/>
                <a:cs typeface="Times New Roman" panose="02020603050405020304" pitchFamily="18" charset="0"/>
              </a:rPr>
              <a:t>The province forms the southern half of the Trentino-Alto Adige region. The other half is Alto Adige (Südtirol to its largely German speaking population).</a:t>
            </a:r>
            <a:endParaRPr lang="en-US" sz="26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5" name="Picture 4" descr="A map of italy with different colored regions&#10;&#10;Description automatically generated">
            <a:extLst>
              <a:ext uri="{FF2B5EF4-FFF2-40B4-BE49-F238E27FC236}">
                <a16:creationId xmlns:a16="http://schemas.microsoft.com/office/drawing/2014/main" id="{C273E7AD-4F0B-194A-2813-7F41F80FFDB2}"/>
              </a:ext>
            </a:extLst>
          </p:cNvPr>
          <p:cNvPicPr>
            <a:picLocks noChangeAspect="1"/>
          </p:cNvPicPr>
          <p:nvPr/>
        </p:nvPicPr>
        <p:blipFill>
          <a:blip r:embed="rId2">
            <a:extLst>
              <a:ext uri="{28A0092B-C50C-407E-A947-70E740481C1C}">
                <a14:useLocalDpi xmlns:a14="http://schemas.microsoft.com/office/drawing/2010/main" val="0"/>
              </a:ext>
            </a:extLst>
          </a:blip>
          <a:srcRect b="28819"/>
          <a:stretch/>
        </p:blipFill>
        <p:spPr>
          <a:xfrm>
            <a:off x="7677150" y="1788094"/>
            <a:ext cx="4514850" cy="2820482"/>
          </a:xfrm>
          <a:prstGeom prst="rect">
            <a:avLst/>
          </a:prstGeom>
        </p:spPr>
      </p:pic>
      <p:sp>
        <p:nvSpPr>
          <p:cNvPr id="7" name="TextBox 6">
            <a:extLst>
              <a:ext uri="{FF2B5EF4-FFF2-40B4-BE49-F238E27FC236}">
                <a16:creationId xmlns:a16="http://schemas.microsoft.com/office/drawing/2014/main" id="{966482B4-44B7-1F3D-2089-862621F62759}"/>
              </a:ext>
            </a:extLst>
          </p:cNvPr>
          <p:cNvSpPr txBox="1"/>
          <p:nvPr/>
        </p:nvSpPr>
        <p:spPr>
          <a:xfrm>
            <a:off x="170688" y="4913376"/>
            <a:ext cx="11679936" cy="1656607"/>
          </a:xfrm>
          <a:prstGeom prst="rect">
            <a:avLst/>
          </a:prstGeom>
          <a:noFill/>
        </p:spPr>
        <p:txBody>
          <a:bodyPr wrap="square">
            <a:spAutoFit/>
          </a:bodyPr>
          <a:lstStyle/>
          <a:p>
            <a:pPr marL="341313" indent="-231775">
              <a:lnSpc>
                <a:spcPct val="107000"/>
              </a:lnSpc>
              <a:spcBef>
                <a:spcPts val="0"/>
              </a:spcBef>
              <a:spcAft>
                <a:spcPts val="800"/>
              </a:spcAft>
              <a:buSzPct val="100000"/>
              <a:buFont typeface="Arial" panose="020B0604020202020204" pitchFamily="34" charset="0"/>
              <a:buChar char="•"/>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Production was once dominated by the local </a:t>
            </a:r>
            <a:r>
              <a:rPr lang="en-US" sz="2400" u="sng" kern="100" dirty="0">
                <a:effectLst/>
                <a:latin typeface="Times New Roman" panose="02020603050405020304" pitchFamily="18" charset="0"/>
                <a:ea typeface="Aptos" panose="020B0004020202020204" pitchFamily="34" charset="0"/>
                <a:cs typeface="Times New Roman" panose="02020603050405020304" pitchFamily="18" charset="0"/>
              </a:rPr>
              <a:t>Lagrein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and </a:t>
            </a:r>
            <a:r>
              <a:rPr lang="en-US" sz="2400" u="sng" kern="100" dirty="0">
                <a:effectLst/>
                <a:latin typeface="Times New Roman" panose="02020603050405020304" pitchFamily="18" charset="0"/>
                <a:ea typeface="Aptos" panose="020B0004020202020204" pitchFamily="34" charset="0"/>
                <a:cs typeface="Times New Roman" panose="02020603050405020304" pitchFamily="18" charset="0"/>
              </a:rPr>
              <a:t>Schiava</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red grape varieties. </a:t>
            </a:r>
            <a:b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But today white wines are now more important in volume terms and are increasingly made from well-known international varieties such as Pinot Grigio, Pinot Bianco, and Chardonnay.</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2917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46A3-7DDD-0C7B-C667-DAF9D5584329}"/>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3C2265A6-B3F2-1925-3158-E8AE995526EA}"/>
              </a:ext>
            </a:extLst>
          </p:cNvPr>
          <p:cNvSpPr>
            <a:spLocks noGrp="1"/>
          </p:cNvSpPr>
          <p:nvPr>
            <p:ph idx="1"/>
          </p:nvPr>
        </p:nvSpPr>
        <p:spPr>
          <a:xfrm>
            <a:off x="136478" y="1647825"/>
            <a:ext cx="7540672" cy="4529138"/>
          </a:xfrm>
        </p:spPr>
        <p:txBody>
          <a:bodyPr>
            <a:normAutofit lnSpcReduction="10000"/>
          </a:bodyPr>
          <a:lstStyle/>
          <a:p>
            <a:pPr marL="457200" indent="-342900">
              <a:lnSpc>
                <a:spcPct val="107000"/>
              </a:lnSpc>
              <a:spcBef>
                <a:spcPts val="0"/>
              </a:spcBef>
              <a:spcAft>
                <a:spcPts val="800"/>
              </a:spcAft>
              <a:buSzPct val="100000"/>
              <a:buNone/>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Veneto: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Veneto is the 8th largest region of Italy. It’s situated in the northeast of the country and bordered to the west by Lombardia and to the south by Emilia-Romagna.</a:t>
            </a: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Well known for Soave, Valpolicello, Amarone, Recioto, Prosecco and Bardolino.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342900">
              <a:lnSpc>
                <a:spcPct val="107000"/>
              </a:lnSpc>
              <a:spcBef>
                <a:spcPts val="0"/>
              </a:spcBef>
              <a:spcAft>
                <a:spcPts val="800"/>
              </a:spcAft>
              <a:buSzPct val="100000"/>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Two unique varietals include: Cornalin, an ancient red grape and </a:t>
            </a:r>
            <a:r>
              <a:rPr lang="en-US" sz="2400" i="1" kern="100" dirty="0">
                <a:effectLst/>
                <a:latin typeface="Times New Roman" panose="02020603050405020304" pitchFamily="18" charset="0"/>
                <a:ea typeface="Aptos" panose="020B0004020202020204" pitchFamily="34" charset="0"/>
                <a:cs typeface="Times New Roman" panose="02020603050405020304" pitchFamily="18" charset="0"/>
              </a:rPr>
              <a:t>Roussin de Morgex</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rare red Italian grape that had almost completely disappeared from the vineyards.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indent="-342900">
              <a:lnSpc>
                <a:spcPct val="107000"/>
              </a:lnSpc>
              <a:spcBef>
                <a:spcPts val="0"/>
              </a:spcBef>
              <a:spcAft>
                <a:spcPts val="800"/>
              </a:spcAft>
              <a:buSzPct val="60000"/>
              <a:buFont typeface="Courier New" panose="02070309020205020404" pitchFamily="49" charset="0"/>
              <a:buChar char="o"/>
              <a:tabLst>
                <a:tab pos="457200" algn="l"/>
              </a:tabLst>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area is best known for medium-bodied red wines from Petit Rouge grapes.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map of italy with a red location&#10;&#10;Description automatically generated">
            <a:extLst>
              <a:ext uri="{FF2B5EF4-FFF2-40B4-BE49-F238E27FC236}">
                <a16:creationId xmlns:a16="http://schemas.microsoft.com/office/drawing/2014/main" id="{D5EE2A5F-4982-F06A-E63C-3473A9ADD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150" y="1647825"/>
            <a:ext cx="4514850" cy="5210175"/>
          </a:xfrm>
          <a:prstGeom prst="rect">
            <a:avLst/>
          </a:prstGeom>
        </p:spPr>
      </p:pic>
    </p:spTree>
    <p:extLst>
      <p:ext uri="{BB962C8B-B14F-4D97-AF65-F5344CB8AC3E}">
        <p14:creationId xmlns:p14="http://schemas.microsoft.com/office/powerpoint/2010/main" val="36979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46A3-7DDD-0C7B-C667-DAF9D5584329}"/>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3C2265A6-B3F2-1925-3158-E8AE995526EA}"/>
              </a:ext>
            </a:extLst>
          </p:cNvPr>
          <p:cNvSpPr>
            <a:spLocks noGrp="1"/>
          </p:cNvSpPr>
          <p:nvPr>
            <p:ph idx="1"/>
          </p:nvPr>
        </p:nvSpPr>
        <p:spPr>
          <a:xfrm>
            <a:off x="136478" y="1647825"/>
            <a:ext cx="7540672" cy="4529138"/>
          </a:xfrm>
        </p:spPr>
        <p:txBody>
          <a:bodyPr>
            <a:normAutofit/>
          </a:bodyPr>
          <a:lstStyle/>
          <a:p>
            <a:pPr marL="406400" indent="-342900">
              <a:buNone/>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Fruili Venezia Giulia: </a:t>
            </a:r>
            <a:r>
              <a:rPr lang="en-US" sz="2400" dirty="0">
                <a:latin typeface="Times New Roman" panose="02020603050405020304" pitchFamily="18" charset="0"/>
                <a:cs typeface="Times New Roman" panose="02020603050405020304" pitchFamily="18" charset="0"/>
              </a:rPr>
              <a:t>In the top part of Italy’s Friuli-Venezia Giulia region, near </a:t>
            </a:r>
            <a:r>
              <a:rPr lang="en-US" sz="2400" b="1" dirty="0">
                <a:latin typeface="Times New Roman" panose="02020603050405020304" pitchFamily="18" charset="0"/>
                <a:cs typeface="Times New Roman" panose="02020603050405020304" pitchFamily="18" charset="0"/>
              </a:rPr>
              <a:t>Austria</a:t>
            </a:r>
            <a:r>
              <a:rPr lang="en-US" sz="2400" dirty="0">
                <a:latin typeface="Times New Roman" panose="02020603050405020304" pitchFamily="18" charset="0"/>
                <a:cs typeface="Times New Roman" panose="02020603050405020304" pitchFamily="18" charset="0"/>
              </a:rPr>
              <a:t> and </a:t>
            </a:r>
            <a:r>
              <a:rPr lang="en-US" sz="2400" b="1" dirty="0">
                <a:latin typeface="Times New Roman" panose="02020603050405020304" pitchFamily="18" charset="0"/>
                <a:cs typeface="Times New Roman" panose="02020603050405020304" pitchFamily="18" charset="0"/>
              </a:rPr>
              <a:t>Slovenia</a:t>
            </a:r>
            <a:r>
              <a:rPr lang="en-US" sz="2400" dirty="0">
                <a:latin typeface="Times New Roman" panose="02020603050405020304" pitchFamily="18" charset="0"/>
                <a:cs typeface="Times New Roman" panose="02020603050405020304" pitchFamily="18" charset="0"/>
              </a:rPr>
              <a:t>, you’ll find a place famous for making (white) wine. </a:t>
            </a:r>
          </a:p>
          <a:p>
            <a:pPr marL="406400" indent="-342900"/>
            <a:r>
              <a:rPr lang="en-US" sz="2400" dirty="0">
                <a:latin typeface="Times New Roman" panose="02020603050405020304" pitchFamily="18" charset="0"/>
                <a:cs typeface="Times New Roman" panose="02020603050405020304" pitchFamily="18" charset="0"/>
              </a:rPr>
              <a:t>It has different weather and landscapes, with some parts being influenced by the ocean and others having a colder Alpine climate. These conditions are great for making unique Italian wines.</a:t>
            </a:r>
          </a:p>
          <a:p>
            <a:pPr marL="406400" indent="-342900"/>
            <a:r>
              <a:rPr lang="en-US" sz="2400" dirty="0">
                <a:effectLst/>
                <a:latin typeface="Times New Roman" panose="02020603050405020304" pitchFamily="18" charset="0"/>
                <a:ea typeface="Aptos" panose="020B0004020202020204" pitchFamily="34" charset="0"/>
                <a:cs typeface="Times New Roman" panose="02020603050405020304" pitchFamily="18" charset="0"/>
              </a:rPr>
              <a:t>Particularly famous white wines including: Pinot Grigio, Friulano, Ribolla Gialla and Sauvignon Blanc. They also produce lesser-known reds like, Refosco dal Peduncolo, Malvasia Istriana, and Schioppettino.</a:t>
            </a:r>
          </a:p>
          <a:p>
            <a:endParaRPr lang="en-US" sz="2400" dirty="0">
              <a:latin typeface="Times New Roman" panose="02020603050405020304" pitchFamily="18" charset="0"/>
              <a:cs typeface="Times New Roman" panose="02020603050405020304" pitchFamily="18" charset="0"/>
            </a:endParaRPr>
          </a:p>
          <a:p>
            <a:endParaRPr lang="en-US" sz="2400" dirty="0"/>
          </a:p>
        </p:txBody>
      </p:sp>
      <p:pic>
        <p:nvPicPr>
          <p:cNvPr id="6" name="Picture 5" descr="A map of italy with a red location&#10;&#10;Description automatically generated">
            <a:extLst>
              <a:ext uri="{FF2B5EF4-FFF2-40B4-BE49-F238E27FC236}">
                <a16:creationId xmlns:a16="http://schemas.microsoft.com/office/drawing/2014/main" id="{BBF82C70-55E1-DD43-E0A1-CBE24F462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700" y="1651232"/>
            <a:ext cx="4276299" cy="5206768"/>
          </a:xfrm>
          <a:prstGeom prst="rect">
            <a:avLst/>
          </a:prstGeom>
        </p:spPr>
      </p:pic>
    </p:spTree>
    <p:extLst>
      <p:ext uri="{BB962C8B-B14F-4D97-AF65-F5344CB8AC3E}">
        <p14:creationId xmlns:p14="http://schemas.microsoft.com/office/powerpoint/2010/main" val="252152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9A955-1EFF-E2B2-433F-C58DB0BEEBD0}"/>
              </a:ext>
            </a:extLst>
          </p:cNvPr>
          <p:cNvSpPr>
            <a:spLocks noGrp="1"/>
          </p:cNvSpPr>
          <p:nvPr>
            <p:ph type="title"/>
          </p:nvPr>
        </p:nvSpPr>
        <p:spPr/>
        <p:txBody>
          <a:bodyPr/>
          <a:lstStyle/>
          <a:p>
            <a:pPr algn="ctr"/>
            <a:r>
              <a:rPr lang="en-US" sz="4400" b="1" kern="100" dirty="0">
                <a:effectLst/>
                <a:latin typeface="Times New Roman" panose="02020603050405020304" pitchFamily="18" charset="0"/>
                <a:ea typeface="Aptos" panose="020B0004020202020204" pitchFamily="34" charset="0"/>
                <a:cs typeface="Times New Roman" panose="02020603050405020304" pitchFamily="18" charset="0"/>
              </a:rPr>
              <a:t>Northern Italy Wine Regions</a:t>
            </a:r>
            <a:endParaRPr lang="en-US" dirty="0"/>
          </a:p>
        </p:txBody>
      </p:sp>
      <p:sp>
        <p:nvSpPr>
          <p:cNvPr id="3" name="Content Placeholder 2">
            <a:extLst>
              <a:ext uri="{FF2B5EF4-FFF2-40B4-BE49-F238E27FC236}">
                <a16:creationId xmlns:a16="http://schemas.microsoft.com/office/drawing/2014/main" id="{B67756BA-F646-64F4-864A-C5212E21820D}"/>
              </a:ext>
            </a:extLst>
          </p:cNvPr>
          <p:cNvSpPr>
            <a:spLocks noGrp="1"/>
          </p:cNvSpPr>
          <p:nvPr>
            <p:ph idx="1"/>
          </p:nvPr>
        </p:nvSpPr>
        <p:spPr>
          <a:xfrm>
            <a:off x="170688" y="1825624"/>
            <a:ext cx="7367860" cy="5159177"/>
          </a:xfrm>
        </p:spPr>
        <p:txBody>
          <a:bodyPr>
            <a:normAutofit fontScale="92500" lnSpcReduction="20000"/>
          </a:bodyPr>
          <a:lstStyle/>
          <a:p>
            <a:pPr marL="342900" indent="-279400">
              <a:lnSpc>
                <a:spcPct val="107000"/>
              </a:lnSpc>
              <a:spcBef>
                <a:spcPts val="0"/>
              </a:spcBef>
              <a:spcAft>
                <a:spcPts val="800"/>
              </a:spcAft>
              <a:buSzPct val="100000"/>
              <a:buNone/>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Veneto: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The area surrounding Venice, t</a:t>
            </a:r>
            <a:r>
              <a:rPr lang="en-US" sz="2600" dirty="0">
                <a:latin typeface="Times New Roman" panose="02020603050405020304" pitchFamily="18" charset="0"/>
                <a:cs typeface="Times New Roman" panose="02020603050405020304" pitchFamily="18" charset="0"/>
              </a:rPr>
              <a:t>his region is most famous worldwide for its </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Prosecco, a sparkling wine made primarily from the Glera grape. </a:t>
            </a:r>
          </a:p>
          <a:p>
            <a:pPr marL="342900" indent="-279400">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Veneto also produces Amarone della Valpolicella, </a:t>
            </a:r>
            <a:r>
              <a:rPr lang="en-US" sz="2600" dirty="0">
                <a:latin typeface="Times New Roman" panose="02020603050405020304" pitchFamily="18" charset="0"/>
                <a:cs typeface="Times New Roman" panose="02020603050405020304" pitchFamily="18" charset="0"/>
              </a:rPr>
              <a:t>typically rich dry red wine made from the partially dried grapes of the Corvina, Rondinella and other approved red grape varieties. </a:t>
            </a:r>
          </a:p>
          <a:p>
            <a:pPr marL="342900" indent="-279400">
              <a:lnSpc>
                <a:spcPct val="107000"/>
              </a:lnSpc>
              <a:spcBef>
                <a:spcPts val="0"/>
              </a:spcBef>
              <a:spcAft>
                <a:spcPts val="800"/>
              </a:spcAft>
              <a:buSzPct val="100000"/>
              <a:tabLst>
                <a:tab pos="457200" algn="l"/>
              </a:tabLst>
            </a:pPr>
            <a:r>
              <a:rPr lang="en-US" sz="2600" dirty="0">
                <a:latin typeface="Times New Roman" panose="02020603050405020304" pitchFamily="18" charset="0"/>
                <a:cs typeface="Times New Roman" panose="02020603050405020304" pitchFamily="18" charset="0"/>
              </a:rPr>
              <a:t>Soave is another well-known variety from the region, but it’s not all about white wine here either. </a:t>
            </a:r>
          </a:p>
          <a:p>
            <a:pPr marL="342900" indent="-279400">
              <a:lnSpc>
                <a:spcPct val="107000"/>
              </a:lnSpc>
              <a:spcBef>
                <a:spcPts val="0"/>
              </a:spcBef>
              <a:spcAft>
                <a:spcPts val="800"/>
              </a:spcAft>
              <a:buSzPct val="100000"/>
              <a:tabLst>
                <a:tab pos="457200" algn="l"/>
              </a:tabLst>
            </a:pPr>
            <a:r>
              <a:rPr lang="en-US" sz="2600" dirty="0">
                <a:latin typeface="Times New Roman" panose="02020603050405020304" pitchFamily="18" charset="0"/>
                <a:cs typeface="Times New Roman" panose="02020603050405020304" pitchFamily="18" charset="0"/>
              </a:rPr>
              <a:t>A trip to Veneto will also leave you with a taste for its big-bodied reds like Amarone and some of its delicious dessert wines or passiti.</a:t>
            </a:r>
            <a:endParaRPr lang="en-US" sz="2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indent="-279400">
              <a:lnSpc>
                <a:spcPct val="107000"/>
              </a:lnSpc>
              <a:spcBef>
                <a:spcPts val="0"/>
              </a:spcBef>
              <a:spcAft>
                <a:spcPts val="800"/>
              </a:spcAft>
              <a:buSzPct val="100000"/>
              <a:tabLst>
                <a:tab pos="457200" algn="l"/>
              </a:tabLst>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The region's diverse offerings range from light and sparkling to deep and complex.</a:t>
            </a:r>
          </a:p>
          <a:p>
            <a:endParaRPr lang="en-US" dirty="0"/>
          </a:p>
        </p:txBody>
      </p:sp>
      <p:pic>
        <p:nvPicPr>
          <p:cNvPr id="6" name="Picture 5" descr="A map of italy with names and cities&#10;&#10;Description automatically generated">
            <a:extLst>
              <a:ext uri="{FF2B5EF4-FFF2-40B4-BE49-F238E27FC236}">
                <a16:creationId xmlns:a16="http://schemas.microsoft.com/office/drawing/2014/main" id="{5B177D06-BCD6-002B-0E88-0EF3DEB8077B}"/>
              </a:ext>
            </a:extLst>
          </p:cNvPr>
          <p:cNvPicPr>
            <a:picLocks noChangeAspect="1"/>
          </p:cNvPicPr>
          <p:nvPr/>
        </p:nvPicPr>
        <p:blipFill>
          <a:blip r:embed="rId3">
            <a:extLst>
              <a:ext uri="{28A0092B-C50C-407E-A947-70E740481C1C}">
                <a14:useLocalDpi xmlns:a14="http://schemas.microsoft.com/office/drawing/2010/main" val="0"/>
              </a:ext>
            </a:extLst>
          </a:blip>
          <a:srcRect l="2244" t="7998" r="3240" b="5325"/>
          <a:stretch/>
        </p:blipFill>
        <p:spPr>
          <a:xfrm>
            <a:off x="7538548" y="1825624"/>
            <a:ext cx="4653452" cy="5032376"/>
          </a:xfrm>
          <a:prstGeom prst="rect">
            <a:avLst/>
          </a:prstGeom>
        </p:spPr>
      </p:pic>
    </p:spTree>
    <p:extLst>
      <p:ext uri="{BB962C8B-B14F-4D97-AF65-F5344CB8AC3E}">
        <p14:creationId xmlns:p14="http://schemas.microsoft.com/office/powerpoint/2010/main" val="2606163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411</TotalTime>
  <Words>3852</Words>
  <Application>Microsoft Office PowerPoint</Application>
  <PresentationFormat>Widescreen</PresentationFormat>
  <Paragraphs>170</Paragraphs>
  <Slides>37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vt:lpstr>
      <vt:lpstr>Aptos Display</vt:lpstr>
      <vt:lpstr>Arial</vt:lpstr>
      <vt:lpstr>Courier New</vt:lpstr>
      <vt:lpstr>Times New Roman</vt:lpstr>
      <vt:lpstr>Office Theme</vt:lpstr>
      <vt:lpstr>The Wines of Italy Presented by Marc Silver</vt:lpstr>
      <vt:lpstr>The Wines of Italy</vt:lpstr>
      <vt:lpstr>An Overview of Italian Wine Regions</vt:lpstr>
      <vt:lpstr>Northern Italy Wine Regions</vt:lpstr>
      <vt:lpstr>Northern Italy Wine Regions</vt:lpstr>
      <vt:lpstr>Northern Italy Wine Regions</vt:lpstr>
      <vt:lpstr>Northern Italy Wine Regions</vt:lpstr>
      <vt:lpstr>Northern Italy Wine Regions</vt:lpstr>
      <vt:lpstr>Northern Italy Wine Regions</vt:lpstr>
      <vt:lpstr>Central Italy Wine Regions</vt:lpstr>
      <vt:lpstr>Central Italy Wine Regions</vt:lpstr>
      <vt:lpstr>Central Italy Wine Regions</vt:lpstr>
      <vt:lpstr>Central Italy Wine Regions</vt:lpstr>
      <vt:lpstr>Central Italy Wine Regions</vt:lpstr>
      <vt:lpstr>Central Italy Wine Regions</vt:lpstr>
      <vt:lpstr>Central Italy Wine Regions</vt:lpstr>
      <vt:lpstr>Central Italy Wine Regions</vt:lpstr>
      <vt:lpstr>Central Italy Wine Regions</vt:lpstr>
      <vt:lpstr>Southern Italy and the Islands</vt:lpstr>
      <vt:lpstr>Southern Italy and the Islands</vt:lpstr>
      <vt:lpstr>Southern Italy and the Islands</vt:lpstr>
      <vt:lpstr>Southern Italy and the Islands</vt:lpstr>
      <vt:lpstr>Southern Italy and the Islands</vt:lpstr>
      <vt:lpstr>Southern Italy and the Islands</vt:lpstr>
      <vt:lpstr>Italy’s Key Grape Varietals</vt:lpstr>
      <vt:lpstr>Italy’s Key Grape Varietals</vt:lpstr>
      <vt:lpstr>Italy’s Key Grape Varietals</vt:lpstr>
      <vt:lpstr>Italy’s Key Grape Varietals</vt:lpstr>
      <vt:lpstr>Italy’s Key Grape Varietals</vt:lpstr>
      <vt:lpstr>Wine Styles and Classification</vt:lpstr>
      <vt:lpstr>Notable Producers and Wineries</vt:lpstr>
      <vt:lpstr>Notable Producers and Wineries</vt:lpstr>
      <vt:lpstr>Notable Producers and Wineries</vt:lpstr>
      <vt:lpstr>Wine and Food Pairings</vt:lpstr>
      <vt:lpstr>Wine and Food Pairings</vt:lpstr>
      <vt:lpstr>Conclusion</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 Silver</dc:creator>
  <cp:lastModifiedBy>Marc Silver</cp:lastModifiedBy>
  <cp:revision>17</cp:revision>
  <dcterms:created xsi:type="dcterms:W3CDTF">2024-08-31T02:09:37Z</dcterms:created>
  <dcterms:modified xsi:type="dcterms:W3CDTF">2024-09-07T00:47:14Z</dcterms:modified>
</cp:coreProperties>
</file>