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98" r:id="rId3"/>
    <p:sldId id="266" r:id="rId4"/>
    <p:sldId id="257" r:id="rId5"/>
    <p:sldId id="263" r:id="rId6"/>
    <p:sldId id="264" r:id="rId7"/>
    <p:sldId id="265" r:id="rId8"/>
    <p:sldId id="267" r:id="rId9"/>
    <p:sldId id="268" r:id="rId10"/>
    <p:sldId id="262" r:id="rId11"/>
    <p:sldId id="258" r:id="rId12"/>
    <p:sldId id="259" r:id="rId13"/>
    <p:sldId id="261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80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49EB-9E43-E0D2-7CC0-F539CE1F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09DF9-B26E-7A35-06F2-B4BEFD5FC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0A20A-24AD-FEEC-9C2D-2B8BE324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811A6-7201-077B-082B-17485CAC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6F3D7-9D58-A202-C74E-8C0E7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0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C2D9-D634-0A82-7431-2E7158D6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96FE1-FA42-DEFA-D241-62EB07C1C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DA116-7A75-0C1B-5EBE-B352AD15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6690F-3F11-DDF2-089D-AFB04FF6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42C6E-4E6E-856B-C1D2-12C1762B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4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8C9E9C-DF9B-364E-E1E9-359400C85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7C38B-3E2D-1097-B205-6BF496F97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7BB7A-F0C3-C1E5-9F62-9738F596A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16CB0-5D78-F3F8-D8CE-D0B5DCB2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A2DA0-434D-7E99-5736-1E197AE35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5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BB482-3D5D-6D57-DD6C-A4341FCDF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26CFC-B44F-21A5-8267-B11E63C52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99BBE-BA1D-84C3-AD3F-14891F002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6930A-D40D-9D84-6780-B4416EBF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70755-73E7-007F-9EE8-CA45CDE4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8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F623E-623C-F32B-1EDC-0C60EEC9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7038C-6397-F247-5BFE-0505C9295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C3027-2CA0-D7B4-CFDF-1E98748C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B9B0A-0CA4-E88E-0919-534FD6C8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7E60D-175C-8FCE-6A3E-302CAEC91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9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2226-F478-9A98-8F2A-B4F827818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7360-AF5E-B531-E41C-B6D6CDA87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AF76F-6AC3-543E-4B61-FB4C49A1E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825C3-C286-09CA-8BAA-FB91417B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1A4F9-27C6-0A4F-E9CC-FFDEA235A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C6683-D3BA-0EFB-E347-801BEABF0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6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C90CE-4ED0-C3DD-CCA7-307F2A7F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82CF0-2E0D-B414-3FCF-A87BD7DA2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D6D37-EC2C-0F7A-652C-25BC5A550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2C596-3D1A-2D0F-0D0C-FAF2F082B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AF4CA1-7FD8-07DB-0EA9-FD67C7F41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E531FE-6FE4-3214-0483-EFA62608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285295-6EFD-3423-585A-3D03B5C9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EEAFF0-3CF0-870D-6D2C-2FA1D2C6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7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290DA-20AD-355D-89CD-6706EAA38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26945E-5FBB-7526-3B08-94B386DB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46AA1-4E0A-1F7C-43BC-9EDF5771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5F6B9-DAFE-3885-13CB-6FE7501A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4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F854E-D7FA-8F8F-44D7-FA951428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10645D-201E-707F-541D-9412DB3D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067E1-69D3-0F33-5779-4CEB041E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9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95660-1C85-8CC3-D285-BF6E3C48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925F-FF01-6455-34DE-59D4ACB49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C65A2-EBD3-3449-26C5-BADE4F212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2B7DF-A4ED-6651-3E8E-33442E07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EA7C7-0154-5DFA-6F22-F4D437DE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90F54-7EAA-0D3F-4429-63E46001F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8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76AF-59C8-6DED-3F58-458A95D8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868640-2D17-BC95-A9E0-0E83E3123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0CB6A-7798-0977-D04A-29C62F01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D1EA3-9BD9-A211-0177-C5DB5C19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DB54D-0056-3FE8-19C1-F4FB35AA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540F3-46AF-C69A-5CD2-47A2DE16C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6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376B99-496F-59D6-AE60-A64C45EC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E8302-07B4-19A7-8482-D334B087F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6D74A-E605-B53F-C0AE-947D968A0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BEA80-9DA1-40CC-927C-EB5CB3E3EFC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75294-98E2-B4D7-D8A3-DAC088BD8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354B8-4FD4-A0EE-489B-A1D166E68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3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trapuntal" TargetMode="External"/><Relationship Id="rId2" Type="http://schemas.openxmlformats.org/officeDocument/2006/relationships/hyperlink" Target="https://en.wikipedia.org/wiki/Contralt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Crescendo" TargetMode="External"/><Relationship Id="rId4" Type="http://schemas.openxmlformats.org/officeDocument/2006/relationships/hyperlink" Target="https://en.wikipedia.org/wiki/Cornet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ezzo-soprano" TargetMode="External"/><Relationship Id="rId2" Type="http://schemas.openxmlformats.org/officeDocument/2006/relationships/hyperlink" Target="https://en.wikipedia.org/wiki/Mandoli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Obbligato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otto_voc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sta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3D42-B9FA-81F3-0F0E-E1B8F16C2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8490"/>
            <a:ext cx="9144000" cy="79606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Italian You Already Know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E095F-FD8B-B199-7D3C-19F6CBD5D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042" y="1796527"/>
            <a:ext cx="9144000" cy="4372983"/>
          </a:xfrm>
        </p:spPr>
        <p:txBody>
          <a:bodyPr/>
          <a:lstStyle/>
          <a:p>
            <a:r>
              <a:rPr lang="en-US" sz="3200" i="0" u="none" strike="noStrike" dirty="0">
                <a:latin typeface="Times New Roman" panose="02020603050405020304" pitchFamily="18" charset="0"/>
              </a:rPr>
              <a:t>Presented by</a:t>
            </a:r>
          </a:p>
          <a:p>
            <a:r>
              <a:rPr lang="en-US" sz="4400" b="1" dirty="0">
                <a:latin typeface="Times New Roman" panose="02020603050405020304" pitchFamily="18" charset="0"/>
              </a:rPr>
              <a:t>Marc Silver</a:t>
            </a:r>
            <a:endParaRPr lang="en-US" sz="4400" b="1" i="0" u="none" strike="noStrike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Cloths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94848"/>
              </p:ext>
            </p:extLst>
          </p:nvPr>
        </p:nvGraphicFramePr>
        <p:xfrm>
          <a:off x="838200" y="1473958"/>
          <a:ext cx="10515599" cy="4305142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435369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503811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</a:rPr>
                        <a:t>jeans 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— this one is kind of cheating because technically, it was taken from the French jean fustian, but that phrase means “cloth of Genoa,” an Italian city from which a twilled cloth originated</a:t>
                      </a:r>
                      <a:endParaRPr lang="en-US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681629"/>
                  </a:ext>
                </a:extLst>
              </a:tr>
              <a:tr h="1035959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</a:rPr>
                        <a:t>stiletto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 — from the Italian word meaning “little stylus,” which itself comes from </a:t>
                      </a:r>
                      <a:r>
                        <a:rPr lang="en-US" sz="2800" b="0" dirty="0" err="1">
                          <a:effectLst/>
                          <a:latin typeface="Times New Roman" panose="02020603050405020304" pitchFamily="18" charset="0"/>
                        </a:rPr>
                        <a:t>stilo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 (“dagger”). It refers to the tiny little heel on stilettos</a:t>
                      </a:r>
                      <a:endParaRPr lang="en-US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720468"/>
                  </a:ext>
                </a:extLst>
              </a:tr>
              <a:tr h="568106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effectLst/>
                          <a:latin typeface="Times New Roman" panose="02020603050405020304" pitchFamily="18" charset="0"/>
                        </a:rPr>
                        <a:t>umbrella </a:t>
                      </a:r>
                      <a:r>
                        <a:rPr lang="it-IT" sz="2800" b="0" dirty="0">
                          <a:effectLst/>
                          <a:latin typeface="Times New Roman" panose="02020603050405020304" pitchFamily="18" charset="0"/>
                        </a:rPr>
                        <a:t>— from the Italian ombrello</a:t>
                      </a:r>
                      <a:endParaRPr lang="it-IT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659622"/>
                  </a:ext>
                </a:extLst>
              </a:tr>
              <a:tr h="761897">
                <a:tc>
                  <a:txBody>
                    <a:bodyPr/>
                    <a:lstStyle/>
                    <a:p>
                      <a:pPr algn="l"/>
                      <a:br>
                        <a:rPr lang="en-US" b="1" dirty="0">
                          <a:effectLst/>
                          <a:latin typeface="Times New Roman" panose="02020603050405020304" pitchFamily="18" charset="0"/>
                        </a:rPr>
                      </a:b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580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831"/>
            <a:ext cx="10515600" cy="1567858"/>
          </a:xfrm>
        </p:spPr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498858"/>
              </p:ext>
            </p:extLst>
          </p:nvPr>
        </p:nvGraphicFramePr>
        <p:xfrm>
          <a:off x="376518" y="1425389"/>
          <a:ext cx="11483788" cy="5868360"/>
        </p:xfrm>
        <a:graphic>
          <a:graphicData uri="http://schemas.openxmlformats.org/drawingml/2006/table">
            <a:tbl>
              <a:tblPr/>
              <a:tblGrid>
                <a:gridCol w="11483788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3803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 dente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“to the tooth,” describing the ideal texture of pasta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antipasto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literally “before food”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artichoke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Northern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articiocco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barista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this Italian word, ironically, was actually coined based on the English word “bar,” so it’s gone back and forth (and it’s a relatively new addition to the English language, appearing in 1992)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broccoli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broccolo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bruschetta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taken from the Tuscan dialect,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bruschetta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 a type of bread, roasted and covered in olive oil in garlic. It’s derived from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“to roast over coals”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cannoli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cannolo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“chilled”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gnocchi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gnocco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681629"/>
                  </a:ext>
                </a:extLst>
              </a:tr>
              <a:tr h="239215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720468"/>
                  </a:ext>
                </a:extLst>
              </a:tr>
              <a:tr h="321000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659622"/>
                  </a:ext>
                </a:extLst>
              </a:tr>
              <a:tr h="239215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353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125"/>
            <a:ext cx="10515600" cy="1540563"/>
          </a:xfrm>
        </p:spPr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81164"/>
              </p:ext>
            </p:extLst>
          </p:nvPr>
        </p:nvGraphicFramePr>
        <p:xfrm>
          <a:off x="268942" y="1385047"/>
          <a:ext cx="11685494" cy="5588047"/>
        </p:xfrm>
        <a:graphic>
          <a:graphicData uri="http://schemas.openxmlformats.org/drawingml/2006/table">
            <a:tbl>
              <a:tblPr/>
              <a:tblGrid>
                <a:gridCol w="11685494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5588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gorgonzola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a cheese named for a town in Milan where it was made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lasagna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lasagne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though a notable difference in usage is Italian speakers refer to the noodles as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lasagne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whereas English speakers call the prepared dish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lasagna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latte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latte meaning “milk.” If you wanted to order what English speakers call a latte in Italy, you’d need to say caffè e latte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macaroni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an anglicization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maccherone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macchiato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word meaning “stained”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mozzarella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mozzare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“to cut”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panini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 word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panino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pasta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pasta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pepperoni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a type of meat with a name counterintuitively derived from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peperone,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“bell pepper”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pesto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pestare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“to crush”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564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005243"/>
              </p:ext>
            </p:extLst>
          </p:nvPr>
        </p:nvGraphicFramePr>
        <p:xfrm>
          <a:off x="968991" y="1385048"/>
          <a:ext cx="10810634" cy="3291840"/>
        </p:xfrm>
        <a:graphic>
          <a:graphicData uri="http://schemas.openxmlformats.org/drawingml/2006/table">
            <a:tbl>
              <a:tblPr/>
              <a:tblGrid>
                <a:gridCol w="10810634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3146612">
                <a:tc>
                  <a:txBody>
                    <a:bodyPr/>
                    <a:lstStyle/>
                    <a:p>
                      <a:pPr rtl="0"/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pizza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pizza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ravioli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raviolo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spaghetti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spaghetto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trattoria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trattoria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“restaurant,” often used by English speakers to refer to Italian restaurants specifically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tutti-frutti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this phrase sounds like it might be made up, but it actually comes from the Italian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tutti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frutti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“all fruits”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258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381680"/>
              </p:ext>
            </p:extLst>
          </p:nvPr>
        </p:nvGraphicFramePr>
        <p:xfrm>
          <a:off x="268943" y="1385047"/>
          <a:ext cx="4129405" cy="5144950"/>
        </p:xfrm>
        <a:graphic>
          <a:graphicData uri="http://schemas.openxmlformats.org/drawingml/2006/table">
            <a:tbl>
              <a:tblPr/>
              <a:tblGrid>
                <a:gridCol w="4129405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Acciaccatura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Adagio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951406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Allegretto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752078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Allergro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630768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Alto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987671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Andante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300910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Appoggiatura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482832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Aria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983977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Arpeggio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4042480"/>
                  </a:ext>
                </a:extLst>
              </a:tr>
              <a:tr h="103015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Ballerina and prima ballerina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Baritone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baritono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04817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8E1CA3-A225-E3C5-656C-ABF5C1E85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704212"/>
              </p:ext>
            </p:extLst>
          </p:nvPr>
        </p:nvGraphicFramePr>
        <p:xfrm>
          <a:off x="4347883" y="884335"/>
          <a:ext cx="5097780" cy="5394960"/>
        </p:xfrm>
        <a:graphic>
          <a:graphicData uri="http://schemas.openxmlformats.org/drawingml/2006/table">
            <a:tbl>
              <a:tblPr/>
              <a:tblGrid>
                <a:gridCol w="5097780">
                  <a:extLst>
                    <a:ext uri="{9D8B030D-6E8A-4147-A177-3AD203B41FA5}">
                      <a16:colId xmlns:a16="http://schemas.microsoft.com/office/drawing/2014/main" val="2154180433"/>
                    </a:ext>
                  </a:extLst>
                </a:gridCol>
              </a:tblGrid>
              <a:tr h="39798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897921"/>
                  </a:ext>
                </a:extLst>
              </a:tr>
              <a:tr h="71636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Bass (from Latin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bassus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influenced by Italian basso)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76274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Basso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117835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785227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378209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06058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Cadenza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341133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Cantata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2131635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Castrato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1313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Cello (from Italian violoncello)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316179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Coda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40341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B1E0DC-C050-754E-F7CB-25EED009C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72158"/>
              </p:ext>
            </p:extLst>
          </p:nvPr>
        </p:nvGraphicFramePr>
        <p:xfrm>
          <a:off x="9386043" y="1314171"/>
          <a:ext cx="2805957" cy="4826820"/>
        </p:xfrm>
        <a:graphic>
          <a:graphicData uri="http://schemas.openxmlformats.org/drawingml/2006/table">
            <a:tbl>
              <a:tblPr/>
              <a:tblGrid>
                <a:gridCol w="2805957">
                  <a:extLst>
                    <a:ext uri="{9D8B030D-6E8A-4147-A177-3AD203B41FA5}">
                      <a16:colId xmlns:a16="http://schemas.microsoft.com/office/drawing/2014/main" val="982511484"/>
                    </a:ext>
                  </a:extLst>
                </a:gridCol>
              </a:tblGrid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Commedia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31549"/>
                  </a:ext>
                </a:extLst>
              </a:tr>
              <a:tr h="83956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 (from Italian concerto)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516199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Concertante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858716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38757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Contralto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14336"/>
                  </a:ext>
                </a:extLst>
              </a:tr>
              <a:tr h="102139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Contrapuntal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contrappuntistico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883191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Cornetto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255413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Crescendo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030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57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79207"/>
              </p:ext>
            </p:extLst>
          </p:nvPr>
        </p:nvGraphicFramePr>
        <p:xfrm>
          <a:off x="268943" y="1223683"/>
          <a:ext cx="6702743" cy="4182040"/>
        </p:xfrm>
        <a:graphic>
          <a:graphicData uri="http://schemas.openxmlformats.org/drawingml/2006/table">
            <a:tbl>
              <a:tblPr/>
              <a:tblGrid>
                <a:gridCol w="6702743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9424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Diminuendo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Diva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Duet (from Italian Duetto)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Falsetto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Fantasia</a:t>
                      </a:r>
                      <a:b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  <a:tr h="61588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95140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909827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8143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8E1CA3-A225-E3C5-656C-ABF5C1E85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56168"/>
              </p:ext>
            </p:extLst>
          </p:nvPr>
        </p:nvGraphicFramePr>
        <p:xfrm>
          <a:off x="4415118" y="709524"/>
          <a:ext cx="5097780" cy="1371600"/>
        </p:xfrm>
        <a:graphic>
          <a:graphicData uri="http://schemas.openxmlformats.org/drawingml/2006/table">
            <a:tbl>
              <a:tblPr/>
              <a:tblGrid>
                <a:gridCol w="5097780">
                  <a:extLst>
                    <a:ext uri="{9D8B030D-6E8A-4147-A177-3AD203B41FA5}">
                      <a16:colId xmlns:a16="http://schemas.microsoft.com/office/drawing/2014/main" val="2154180433"/>
                    </a:ext>
                  </a:extLst>
                </a:gridCol>
              </a:tblGrid>
              <a:tr h="20276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897921"/>
                  </a:ext>
                </a:extLst>
              </a:tr>
              <a:tr h="20276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Intermezzo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762740"/>
                  </a:ext>
                </a:extLst>
              </a:tr>
              <a:tr h="20276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1178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B1E0DC-C050-754E-F7CB-25EED009C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900570"/>
              </p:ext>
            </p:extLst>
          </p:nvPr>
        </p:nvGraphicFramePr>
        <p:xfrm>
          <a:off x="8269941" y="-161361"/>
          <a:ext cx="4175508" cy="3733615"/>
        </p:xfrm>
        <a:graphic>
          <a:graphicData uri="http://schemas.openxmlformats.org/drawingml/2006/table">
            <a:tbl>
              <a:tblPr/>
              <a:tblGrid>
                <a:gridCol w="4175508">
                  <a:extLst>
                    <a:ext uri="{9D8B030D-6E8A-4147-A177-3AD203B41FA5}">
                      <a16:colId xmlns:a16="http://schemas.microsoft.com/office/drawing/2014/main" val="982511484"/>
                    </a:ext>
                  </a:extLst>
                </a:gridCol>
              </a:tblGrid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31549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380553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374597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Opera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413726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Operetta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790093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Oratorio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977184"/>
                  </a:ext>
                </a:extLst>
              </a:tr>
              <a:tr h="1124647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14255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BE33716-E0DA-B2BE-BD9A-026FBBFCF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526631"/>
              </p:ext>
            </p:extLst>
          </p:nvPr>
        </p:nvGraphicFramePr>
        <p:xfrm>
          <a:off x="273427" y="3446251"/>
          <a:ext cx="4325467" cy="3657600"/>
        </p:xfrm>
        <a:graphic>
          <a:graphicData uri="http://schemas.openxmlformats.org/drawingml/2006/table">
            <a:tbl>
              <a:tblPr/>
              <a:tblGrid>
                <a:gridCol w="4325467">
                  <a:extLst>
                    <a:ext uri="{9D8B030D-6E8A-4147-A177-3AD203B41FA5}">
                      <a16:colId xmlns:a16="http://schemas.microsoft.com/office/drawing/2014/main" val="648134677"/>
                    </a:ext>
                  </a:extLst>
                </a:gridCol>
              </a:tblGrid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Fermata</a:t>
                      </a:r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830615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Fiasco (meaning 'flask, bottle')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81673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852122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370668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Fortissimo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288793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Glissando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3851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Impresario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876379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6459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15F732F-4AAE-896B-41DE-9A5B86B6B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32632"/>
              </p:ext>
            </p:extLst>
          </p:nvPr>
        </p:nvGraphicFramePr>
        <p:xfrm>
          <a:off x="4448935" y="1538874"/>
          <a:ext cx="3821006" cy="2174140"/>
        </p:xfrm>
        <a:graphic>
          <a:graphicData uri="http://schemas.openxmlformats.org/drawingml/2006/table">
            <a:tbl>
              <a:tblPr/>
              <a:tblGrid>
                <a:gridCol w="3821006">
                  <a:extLst>
                    <a:ext uri="{9D8B030D-6E8A-4147-A177-3AD203B41FA5}">
                      <a16:colId xmlns:a16="http://schemas.microsoft.com/office/drawing/2014/main" val="1978644268"/>
                    </a:ext>
                  </a:extLst>
                </a:gridCol>
              </a:tblGrid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Largo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51635"/>
                  </a:ext>
                </a:extLst>
              </a:tr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Legato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16458"/>
                  </a:ext>
                </a:extLst>
              </a:tr>
              <a:tr h="42449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Librettist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librettista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863419"/>
                  </a:ext>
                </a:extLst>
              </a:tr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73505"/>
                  </a:ext>
                </a:extLst>
              </a:tr>
              <a:tr h="42449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3628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C56434A-F695-E105-C90E-ACAC8013E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0047"/>
              </p:ext>
            </p:extLst>
          </p:nvPr>
        </p:nvGraphicFramePr>
        <p:xfrm>
          <a:off x="4455459" y="3250100"/>
          <a:ext cx="3821006" cy="4230564"/>
        </p:xfrm>
        <a:graphic>
          <a:graphicData uri="http://schemas.openxmlformats.org/drawingml/2006/table">
            <a:tbl>
              <a:tblPr/>
              <a:tblGrid>
                <a:gridCol w="3821006">
                  <a:extLst>
                    <a:ext uri="{9D8B030D-6E8A-4147-A177-3AD203B41FA5}">
                      <a16:colId xmlns:a16="http://schemas.microsoft.com/office/drawing/2014/main" val="2235772024"/>
                    </a:ext>
                  </a:extLst>
                </a:gridCol>
              </a:tblGrid>
              <a:tr h="61659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Madrigal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madriglae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Maestro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885575"/>
                  </a:ext>
                </a:extLst>
              </a:tr>
              <a:tr h="61659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Mandolin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mandolino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709090"/>
                  </a:ext>
                </a:extLst>
              </a:tr>
              <a:tr h="202509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Mezzo-soprano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Obbligato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Oboe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Ocarina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7971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F388992-68A4-7724-C484-D113A36C3223}"/>
              </a:ext>
            </a:extLst>
          </p:cNvPr>
          <p:cNvSpPr txBox="1"/>
          <p:nvPr/>
        </p:nvSpPr>
        <p:spPr>
          <a:xfrm>
            <a:off x="8276864" y="2395484"/>
            <a:ext cx="62259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Pianissimo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Piano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Piccolo (Italian for small)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Pizzicato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Prestissimo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Presto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Prima ballerina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Prima </a:t>
            </a:r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donna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Quartet (from Italian </a:t>
            </a:r>
            <a:r>
              <a:rPr lang="en-US" sz="2400" u="non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quartetto</a:t>
            </a:r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endParaRPr lang="en-US" sz="1800" u="none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80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15F732F-4AAE-896B-41DE-9A5B86B6B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35173"/>
              </p:ext>
            </p:extLst>
          </p:nvPr>
        </p:nvGraphicFramePr>
        <p:xfrm>
          <a:off x="6094853" y="1259173"/>
          <a:ext cx="5132294" cy="9074388"/>
        </p:xfrm>
        <a:graphic>
          <a:graphicData uri="http://schemas.openxmlformats.org/drawingml/2006/table">
            <a:tbl>
              <a:tblPr/>
              <a:tblGrid>
                <a:gridCol w="5132294">
                  <a:extLst>
                    <a:ext uri="{9D8B030D-6E8A-4147-A177-3AD203B41FA5}">
                      <a16:colId xmlns:a16="http://schemas.microsoft.com/office/drawing/2014/main" val="1978644268"/>
                    </a:ext>
                  </a:extLst>
                </a:gridCol>
              </a:tblGrid>
              <a:tr h="412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Tempo (in Italian means 'time’)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Timpani (Italian timpano, pl. timpani)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Toccata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Tremolo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Trombone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Vibrato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Violin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violino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Violoncello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Virtuoso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sng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51635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16458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863419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73505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362808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024656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538252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889972"/>
                  </a:ext>
                </a:extLst>
              </a:tr>
            </a:tbl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6DA788-FF35-A770-94FD-378AD97C6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255"/>
            <a:ext cx="5132294" cy="47767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Quintet (Italian: quintetto)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Scherzo (in Italian means 'joke’)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Semibreve</a:t>
            </a:r>
            <a:endParaRPr lang="en-US" sz="26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Sextet (Italian: </a:t>
            </a:r>
            <a:r>
              <a:rPr lang="en-US" sz="2600" b="0" i="0" strike="noStrike" dirty="0" err="1">
                <a:latin typeface="Times New Roman" panose="02020603050405020304" pitchFamily="18" charset="0"/>
              </a:rPr>
              <a:t>sestetto</a:t>
            </a:r>
            <a:r>
              <a:rPr lang="en-US" sz="2600" b="0" i="0" strike="noStrike" dirty="0">
                <a:latin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Solo (in Italian means 'alone’)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Soloist (Italian: </a:t>
            </a:r>
            <a:r>
              <a:rPr lang="en-US" sz="2600" b="0" i="0" strike="noStrike" dirty="0" err="1">
                <a:latin typeface="Times New Roman" panose="02020603050405020304" pitchFamily="18" charset="0"/>
              </a:rPr>
              <a:t>solista</a:t>
            </a:r>
            <a:r>
              <a:rPr lang="en-US" sz="2600" b="0" i="0" strike="noStrike" dirty="0">
                <a:latin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Sonata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Soprano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Sotto voce (means 'under the voice’)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Staccato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Tarantella (after the city of Taranto)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Tempo (in Italian means 'time')</a:t>
            </a:r>
          </a:p>
          <a:p>
            <a:pPr marL="0" indent="0">
              <a:buNone/>
            </a:pPr>
            <a:endParaRPr lang="en-US" sz="1800" b="0" i="0" u="sng" strike="noStrike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74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AFECC-6988-E825-45CC-0A8B2542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Art and Architecture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B33B07-2AE0-7844-E33F-509515695E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171818"/>
              </p:ext>
            </p:extLst>
          </p:nvPr>
        </p:nvGraphicFramePr>
        <p:xfrm>
          <a:off x="516368" y="1363532"/>
          <a:ext cx="5185186" cy="5269344"/>
        </p:xfrm>
        <a:graphic>
          <a:graphicData uri="http://schemas.openxmlformats.org/drawingml/2006/table">
            <a:tbl>
              <a:tblPr/>
              <a:tblGrid>
                <a:gridCol w="5185186">
                  <a:extLst>
                    <a:ext uri="{9D8B030D-6E8A-4147-A177-3AD203B41FA5}">
                      <a16:colId xmlns:a16="http://schemas.microsoft.com/office/drawing/2014/main" val="1265471539"/>
                    </a:ext>
                  </a:extLst>
                </a:gridCol>
              </a:tblGrid>
              <a:tr h="4739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Antics (meaning 'old, ancient')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019433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Apartment (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appartamento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193842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Arabesque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arabesco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579267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Architrave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170511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Archivolt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archivolto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723970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Balcony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balcone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058289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Bas-relief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bassorilievo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727568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Belvedere (in Italian means a view point)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114999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Bust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busto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078355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Cameo (Italian: cameo or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cammeo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831300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Campanile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619282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Caricature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caricatura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6585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EAAF36F-5920-98FF-2CCE-6EB8A9940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459250"/>
              </p:ext>
            </p:extLst>
          </p:nvPr>
        </p:nvGraphicFramePr>
        <p:xfrm>
          <a:off x="5798372" y="957434"/>
          <a:ext cx="6045285" cy="6906924"/>
        </p:xfrm>
        <a:graphic>
          <a:graphicData uri="http://schemas.openxmlformats.org/drawingml/2006/table">
            <a:tbl>
              <a:tblPr/>
              <a:tblGrid>
                <a:gridCol w="6045285">
                  <a:extLst>
                    <a:ext uri="{9D8B030D-6E8A-4147-A177-3AD203B41FA5}">
                      <a16:colId xmlns:a16="http://schemas.microsoft.com/office/drawing/2014/main" val="1828993146"/>
                    </a:ext>
                  </a:extLst>
                </a:gridCol>
              </a:tblGrid>
              <a:tr h="379329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036280"/>
                  </a:ext>
                </a:extLst>
              </a:tr>
              <a:tr h="499411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Cartoon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Chiaroscuro (from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chiaro-oscuro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'light-dark’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Corridor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corridoio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Cupola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Dado (in Italian meaning 'dice’)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Fresco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Gesso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Graffiti (Italian: graffito, pl. graffiti)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Grotto (in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grotta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'cave')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Impasto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Intaglio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Loggia (from French loge)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Madonna (in Medieval Italian meant Lady)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Magenta (after the Italian town)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sng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978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176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E0A54-BC2D-019F-3EBF-393987FF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Art and Architecture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08F550-064B-BD4E-6D80-BEF5C2B507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260382"/>
              </p:ext>
            </p:extLst>
          </p:nvPr>
        </p:nvGraphicFramePr>
        <p:xfrm>
          <a:off x="838200" y="1459866"/>
          <a:ext cx="5038165" cy="5212920"/>
        </p:xfrm>
        <a:graphic>
          <a:graphicData uri="http://schemas.openxmlformats.org/drawingml/2006/table">
            <a:tbl>
              <a:tblPr/>
              <a:tblGrid>
                <a:gridCol w="5038165">
                  <a:extLst>
                    <a:ext uri="{9D8B030D-6E8A-4147-A177-3AD203B41FA5}">
                      <a16:colId xmlns:a16="http://schemas.microsoft.com/office/drawing/2014/main" val="1808625163"/>
                    </a:ext>
                  </a:extLst>
                </a:gridCol>
              </a:tblGrid>
              <a:tr h="83598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Mezzanine (Italian mezzanino, from mezzano 'middle')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442501"/>
                  </a:ext>
                </a:extLst>
              </a:tr>
              <a:tr h="83598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Modello (Italian modello 'model, sketch')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759588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>
                          <a:effectLst/>
                          <a:latin typeface="Times New Roman" panose="02020603050405020304" pitchFamily="18" charset="0"/>
                        </a:rPr>
                        <a:t>Moresco</a:t>
                      </a:r>
                      <a:endParaRPr lang="en-US" sz="2400" u="non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24323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Parapet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parapetto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00248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Patina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791205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Patio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754650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Pergola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69591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Piazza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306031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Pietà (in Italian means 'pity')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626531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Portico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58394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20B31D-3B08-6BAC-0290-39CC2733F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644341"/>
              </p:ext>
            </p:extLst>
          </p:nvPr>
        </p:nvGraphicFramePr>
        <p:xfrm>
          <a:off x="5876365" y="1459866"/>
          <a:ext cx="5038165" cy="5212920"/>
        </p:xfrm>
        <a:graphic>
          <a:graphicData uri="http://schemas.openxmlformats.org/drawingml/2006/table">
            <a:tbl>
              <a:tblPr/>
              <a:tblGrid>
                <a:gridCol w="5038165">
                  <a:extLst>
                    <a:ext uri="{9D8B030D-6E8A-4147-A177-3AD203B41FA5}">
                      <a16:colId xmlns:a16="http://schemas.microsoft.com/office/drawing/2014/main" val="157794958"/>
                    </a:ext>
                  </a:extLst>
                </a:gridCol>
              </a:tblGrid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Putto (Italian putto 'baby', 'cherub')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710284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Replica (in Italian means 'repeat performance')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45365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Sgraffito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sgraffiare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'to scratch, write')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637725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Stucco (in Italian means 'plaster')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61196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Tempera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72465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Terra-cotta (in Italian without hyphen)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247632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it-IT" sz="2400" u="none">
                          <a:effectLst/>
                          <a:latin typeface="Times New Roman" panose="02020603050405020304" pitchFamily="18" charset="0"/>
                        </a:rPr>
                        <a:t>Terrazza (in Italian means 'terrace', 'balcony')</a:t>
                      </a:r>
                      <a:endParaRPr lang="it-IT" sz="2400" u="non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9881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Torso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482603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Veranda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420841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Villa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784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308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2086-2052-76F1-609F-E15D00A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effectLst/>
                <a:latin typeface="Times New Roman" panose="02020603050405020304" pitchFamily="18" charset="0"/>
              </a:rPr>
              <a:t>Literature and language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CBB7F4-CB2C-4ECB-5367-4A0879FBD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821691"/>
              </p:ext>
            </p:extLst>
          </p:nvPr>
        </p:nvGraphicFramePr>
        <p:xfrm>
          <a:off x="838200" y="870888"/>
          <a:ext cx="6920753" cy="5710057"/>
        </p:xfrm>
        <a:graphic>
          <a:graphicData uri="http://schemas.openxmlformats.org/drawingml/2006/table">
            <a:tbl>
              <a:tblPr/>
              <a:tblGrid>
                <a:gridCol w="6920753">
                  <a:extLst>
                    <a:ext uri="{9D8B030D-6E8A-4147-A177-3AD203B41FA5}">
                      <a16:colId xmlns:a16="http://schemas.microsoft.com/office/drawing/2014/main" val="1640773625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54590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Canto (from canto 'song', originally from Latin.)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3336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Ditto (Old Italian for 'said')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862015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Lingua franca (Italian lingua Franca, 'Frankish language').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61169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Motto (Italian motto 'word')[6]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86027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Novel (Italian novella 'tale')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56370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Ottava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rima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665807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Rodomontade (from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Rodomonte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a character in Italian Renaissance epic poems Orlando)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344978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Sestina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276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Sonnet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sonetto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3757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Stanza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7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33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3D42-B9FA-81F3-0F0E-E1B8F16C2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484556"/>
          </a:xfrm>
        </p:spPr>
        <p:txBody>
          <a:bodyPr anchor="ctr"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Italian You Already Know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E095F-FD8B-B199-7D3C-19F6CBD5D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150" y="1796526"/>
            <a:ext cx="9144000" cy="4372983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latin typeface="Times New Roman" panose="02020603050405020304" pitchFamily="18" charset="0"/>
              </a:rPr>
              <a:t>There are hundreds of English words that sound or look similar to their Italian equivalents.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latin typeface="Times New Roman" panose="02020603050405020304" pitchFamily="18" charset="0"/>
              </a:rPr>
              <a:t>This isn’t because Italian had a direct influence on English but because French, Spanish, and extremely similar Romance languages have existed in various forms on the British Isles since the Norman Conquest in the 11th century.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0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2086-2052-76F1-609F-E15D00A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Theatre and Dramatic Arts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CBB7F4-CB2C-4ECB-5367-4A0879FBD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205258"/>
              </p:ext>
            </p:extLst>
          </p:nvPr>
        </p:nvGraphicFramePr>
        <p:xfrm>
          <a:off x="838200" y="1005358"/>
          <a:ext cx="6920753" cy="5508721"/>
        </p:xfrm>
        <a:graphic>
          <a:graphicData uri="http://schemas.openxmlformats.org/drawingml/2006/table">
            <a:tbl>
              <a:tblPr/>
              <a:tblGrid>
                <a:gridCol w="6920753">
                  <a:extLst>
                    <a:ext uri="{9D8B030D-6E8A-4147-A177-3AD203B41FA5}">
                      <a16:colId xmlns:a16="http://schemas.microsoft.com/office/drawing/2014/main" val="1640773625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54590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(from 'sung story' or 'singing history)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3336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Commedia dell’arte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862015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Extravaganza (in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stravaganza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61169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Finale, Series finale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86027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Imbroglio (Itatian meaning ‘cheat’)</a:t>
                      </a:r>
                      <a:endParaRPr lang="it-IT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56370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Mask (from Medieval Latin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masca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'mask)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665807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Punch (from the Italian character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Pulcinella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344978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Scenario (in Italian also meaning 'scenery')[10]</a:t>
                      </a:r>
                      <a:endParaRPr lang="en-US" sz="2400" u="non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276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it-IT" sz="2400" u="non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Sotto voce (Italian sottovoce 'in a low voice')</a:t>
                      </a:r>
                      <a:endParaRPr lang="it-IT" sz="2400" u="non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3757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(from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historia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'sung story’)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7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650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A94EB-785B-3AFA-8461-BB8BBCC9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90689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Colors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665583-E1B8-BC21-1591-D2549FE51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885729"/>
              </p:ext>
            </p:extLst>
          </p:nvPr>
        </p:nvGraphicFramePr>
        <p:xfrm>
          <a:off x="838200" y="1405719"/>
          <a:ext cx="10204767" cy="4866711"/>
        </p:xfrm>
        <a:graphic>
          <a:graphicData uri="http://schemas.openxmlformats.org/drawingml/2006/table">
            <a:tbl>
              <a:tblPr/>
              <a:tblGrid>
                <a:gridCol w="10204767">
                  <a:extLst>
                    <a:ext uri="{9D8B030D-6E8A-4147-A177-3AD203B41FA5}">
                      <a16:colId xmlns:a16="http://schemas.microsoft.com/office/drawing/2014/main" val="1173190622"/>
                    </a:ext>
                  </a:extLst>
                </a:gridCol>
              </a:tblGrid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372723"/>
                  </a:ext>
                </a:extLst>
              </a:tr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Lava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74445"/>
                  </a:ext>
                </a:extLst>
              </a:tr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Magenta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850832"/>
                  </a:ext>
                </a:extLst>
              </a:tr>
              <a:tr h="67321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Rosso Corsa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74628"/>
                  </a:ext>
                </a:extLst>
              </a:tr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Sepia (from Italian meaning 'cuttlefish')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451779"/>
                  </a:ext>
                </a:extLst>
              </a:tr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it-IT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Sienna (from Italian terra di Siena 'soil of Siena')</a:t>
                      </a:r>
                      <a:endParaRPr lang="it-IT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202369"/>
                  </a:ext>
                </a:extLst>
              </a:tr>
              <a:tr h="53762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Terra cotta (color)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250283"/>
                  </a:ext>
                </a:extLst>
              </a:tr>
              <a:tr h="967731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Umber (from Latin umbra 'shadow', and the region of its origin, Umbria)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403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887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AA71-4D46-A189-6243-90389C3E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032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28E48B-405E-AB2F-EC14-C7A2115465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392196"/>
              </p:ext>
            </p:extLst>
          </p:nvPr>
        </p:nvGraphicFramePr>
        <p:xfrm>
          <a:off x="672354" y="1239001"/>
          <a:ext cx="5056093" cy="5257801"/>
        </p:xfrm>
        <a:graphic>
          <a:graphicData uri="http://schemas.openxmlformats.org/drawingml/2006/table">
            <a:tbl>
              <a:tblPr/>
              <a:tblGrid>
                <a:gridCol w="5056093">
                  <a:extLst>
                    <a:ext uri="{9D8B030D-6E8A-4147-A177-3AD203B41FA5}">
                      <a16:colId xmlns:a16="http://schemas.microsoft.com/office/drawing/2014/main" val="1583681407"/>
                    </a:ext>
                  </a:extLst>
                </a:gridCol>
              </a:tblGrid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 dente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42840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 fresco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038664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Antipasto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487323"/>
                  </a:ext>
                </a:extLst>
              </a:tr>
              <a:tr h="49276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Artichoke (from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articiocco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273831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Baguette (from Italian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bacchetta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980050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Banquet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banchetto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180364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Barista (from barista 'bartender’)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855192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Bergamot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bergamotto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232932"/>
                  </a:ext>
                </a:extLst>
              </a:tr>
              <a:tr h="80597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Biscuit (from Italian biscotto, meaning 'cooked twice')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566728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Bologna (after the Italian city)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335977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Bruschetta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23418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33EC15-B7F1-2857-3278-FFAA7EFFB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113449"/>
              </p:ext>
            </p:extLst>
          </p:nvPr>
        </p:nvGraphicFramePr>
        <p:xfrm>
          <a:off x="5826281" y="1288157"/>
          <a:ext cx="6208837" cy="4968846"/>
        </p:xfrm>
        <a:graphic>
          <a:graphicData uri="http://schemas.openxmlformats.org/drawingml/2006/table">
            <a:tbl>
              <a:tblPr/>
              <a:tblGrid>
                <a:gridCol w="6208837">
                  <a:extLst>
                    <a:ext uri="{9D8B030D-6E8A-4147-A177-3AD203B41FA5}">
                      <a16:colId xmlns:a16="http://schemas.microsoft.com/office/drawing/2014/main" val="4197123441"/>
                    </a:ext>
                  </a:extLst>
                </a:gridCol>
              </a:tblGrid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Broccoli (Italian: broccolo, pl. broccoli)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17494"/>
                  </a:ext>
                </a:extLst>
              </a:tr>
              <a:tr h="374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Candy (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 French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sucre cand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858704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Cannelloni (Italian: cannellone, pl. cannelloni)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400035"/>
                  </a:ext>
                </a:extLst>
              </a:tr>
              <a:tr h="397553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Cantaloupe (after the Italian village of Cantalupo)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453963"/>
                  </a:ext>
                </a:extLst>
              </a:tr>
              <a:tr h="52561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Cappuccino (from cappuccino 'little hood'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210305"/>
                  </a:ext>
                </a:extLst>
              </a:tr>
              <a:tr h="397553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Cauliflower (from Italian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cavolfiore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215776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Chianti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620462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Chipolata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cipolla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meaning 'onion')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771868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Ciabatta (whose Italian basic meaning is 'slipper')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986400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Coffee (from Italian caffè,)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10724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Espresso (from espresso 'expressed')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068459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Fava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771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49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447556"/>
              </p:ext>
            </p:extLst>
          </p:nvPr>
        </p:nvGraphicFramePr>
        <p:xfrm>
          <a:off x="838200" y="1438835"/>
          <a:ext cx="5710518" cy="5421402"/>
        </p:xfrm>
        <a:graphic>
          <a:graphicData uri="http://schemas.openxmlformats.org/drawingml/2006/table">
            <a:tbl>
              <a:tblPr/>
              <a:tblGrid>
                <a:gridCol w="571051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Frascati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Fusilli (Italian: meaning 'spindle')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Gelatine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gelatina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Gnocchi (Italian: gnocco, pl. gnocchi)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Gorgonzola (after the village near Milan)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Granita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Grappa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717996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Gusto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15591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Lasagne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(Italian: lasagna, pl.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lasagne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48719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Latte or caffè latte (Italian: 'coffee and milk')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36947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Latte macchiato (Italian 'stained milk')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204594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72B909-4C42-5536-BCE7-5E8E6C46E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36437"/>
              </p:ext>
            </p:extLst>
          </p:nvPr>
        </p:nvGraphicFramePr>
        <p:xfrm>
          <a:off x="6548718" y="1354512"/>
          <a:ext cx="5338482" cy="5663334"/>
        </p:xfrm>
        <a:graphic>
          <a:graphicData uri="http://schemas.openxmlformats.org/drawingml/2006/table">
            <a:tbl>
              <a:tblPr/>
              <a:tblGrid>
                <a:gridCol w="5338482">
                  <a:extLst>
                    <a:ext uri="{9D8B030D-6E8A-4147-A177-3AD203B41FA5}">
                      <a16:colId xmlns:a16="http://schemas.microsoft.com/office/drawing/2014/main" val="4088679729"/>
                    </a:ext>
                  </a:extLst>
                </a:gridCol>
              </a:tblGrid>
              <a:tr h="38637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Macaroni (Italian maccherone)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973945"/>
                  </a:ext>
                </a:extLst>
              </a:tr>
              <a:tr h="55196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Macchiato (espresso coffee with milk)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435232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Maraschino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7984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Marinate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marinare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092005"/>
                  </a:ext>
                </a:extLst>
              </a:tr>
              <a:tr h="68618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Marzipan (through German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marzapane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797233"/>
                  </a:ext>
                </a:extLst>
              </a:tr>
              <a:tr h="68618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Martini cocktail (named after the famous brand of vermouth)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912809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Minestrone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749498"/>
                  </a:ext>
                </a:extLst>
              </a:tr>
              <a:tr h="38637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Mozzarella (from Italian mozzare 'to cut’)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Mozzarella (from Italian mozzare 'to cut’)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Muscat (through French 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moscato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098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9116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466451"/>
              </p:ext>
            </p:extLst>
          </p:nvPr>
        </p:nvGraphicFramePr>
        <p:xfrm>
          <a:off x="838200" y="1438835"/>
          <a:ext cx="4997824" cy="5460890"/>
        </p:xfrm>
        <a:graphic>
          <a:graphicData uri="http://schemas.openxmlformats.org/drawingml/2006/table">
            <a:tbl>
              <a:tblPr/>
              <a:tblGrid>
                <a:gridCol w="499782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arancia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fi-FI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Panini (Italian: panino, pl. panni)</a:t>
                      </a:r>
                      <a:endParaRPr lang="fi-FI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Parmesan (from Italian parmigiano)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Pepperoni (from Italian peperone)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Pesto (from Italian 'to crush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Pistachio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pistacchio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71799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Pizza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1559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Pizzeria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48719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Polenta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36947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arancia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204594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BBABD1-30B9-CD2C-3BCA-21DC31D6E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80934"/>
              </p:ext>
            </p:extLst>
          </p:nvPr>
        </p:nvGraphicFramePr>
        <p:xfrm>
          <a:off x="5836023" y="1438835"/>
          <a:ext cx="6037729" cy="4987986"/>
        </p:xfrm>
        <a:graphic>
          <a:graphicData uri="http://schemas.openxmlformats.org/drawingml/2006/table">
            <a:tbl>
              <a:tblPr/>
              <a:tblGrid>
                <a:gridCol w="6037729">
                  <a:extLst>
                    <a:ext uri="{9D8B030D-6E8A-4147-A177-3AD203B41FA5}">
                      <a16:colId xmlns:a16="http://schemas.microsoft.com/office/drawing/2014/main" val="4227864469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Polenta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592484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Provolone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503751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Radicchio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Ravioli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Risotto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Salami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Salumi (Italian for Salted Meat)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Scampi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Semolina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Semilino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Sorbet (Italian Sorbetto)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Spaghetti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Spumoni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Spumone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Sultana (Italian female Sultan)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811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500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591647"/>
              </p:ext>
            </p:extLst>
          </p:nvPr>
        </p:nvGraphicFramePr>
        <p:xfrm>
          <a:off x="838199" y="1513266"/>
          <a:ext cx="5158563" cy="3174890"/>
        </p:xfrm>
        <a:graphic>
          <a:graphicData uri="http://schemas.openxmlformats.org/drawingml/2006/table">
            <a:tbl>
              <a:tblPr/>
              <a:tblGrid>
                <a:gridCol w="515856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Tagliatelle (from Italian tagliare 'to cut')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Tortellini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pl. tortellini)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Trattoria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Tutti Frutti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Vermicelli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Vino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7357C8-EB57-B4C2-7B1F-FE71311EB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51468"/>
              </p:ext>
            </p:extLst>
          </p:nvPr>
        </p:nvGraphicFramePr>
        <p:xfrm>
          <a:off x="6096000" y="1543237"/>
          <a:ext cx="5365898" cy="2286000"/>
        </p:xfrm>
        <a:graphic>
          <a:graphicData uri="http://schemas.openxmlformats.org/drawingml/2006/table">
            <a:tbl>
              <a:tblPr/>
              <a:tblGrid>
                <a:gridCol w="5365898">
                  <a:extLst>
                    <a:ext uri="{9D8B030D-6E8A-4147-A177-3AD203B41FA5}">
                      <a16:colId xmlns:a16="http://schemas.microsoft.com/office/drawing/2014/main" val="2405830706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Zucchini (Italian: zucchina, pl. zucchine)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175225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Tagliatelle (from Italian tagliare 'to cut')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77501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Tortellini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pl. tortellini)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76305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Trattoria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075860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Tutti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frutti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15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1601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Clothes, accessories, furniture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58826"/>
              </p:ext>
            </p:extLst>
          </p:nvPr>
        </p:nvGraphicFramePr>
        <p:xfrm>
          <a:off x="838200" y="1573305"/>
          <a:ext cx="10515600" cy="317489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Baldachin (from Italian baldacchino; Baldacco is an old Italian name for Baghdad)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Brocade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broccato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through Spanish)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Costume (through French)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Jeans (after the city of Genoa Gênes)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Muslin (through French mousseline from Italian mussolina after the city of Mosul)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Organza (after the city of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Urgenč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124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Geography and Geology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628424"/>
              </p:ext>
            </p:extLst>
          </p:nvPr>
        </p:nvGraphicFramePr>
        <p:xfrm>
          <a:off x="838200" y="1573305"/>
          <a:ext cx="10515600" cy="317489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Archipelago (through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arcipelago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from Greek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arkhipélagos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Lagoon (Italian: laguna)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Littoral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litorale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Marina (from Italian mare 'sea')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Riviera (from Italian "riviera", coming from Latin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ripa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'coastline')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Sirocco (Italian: scirocco, from Arabic)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082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Cities/Regions with Italian Origin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017718"/>
              </p:ext>
            </p:extLst>
          </p:nvPr>
        </p:nvGraphicFramePr>
        <p:xfrm>
          <a:off x="838200" y="1573304"/>
          <a:ext cx="5257800" cy="3943632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Aleppo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Angora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121896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Cairo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217696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Crimea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33585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Monaco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153092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Monte Carlo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092623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92475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F7E328-4852-90A1-C3E1-DB545FD9A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306616"/>
              </p:ext>
            </p:extLst>
          </p:nvPr>
        </p:nvGraphicFramePr>
        <p:xfrm>
          <a:off x="6095998" y="1690688"/>
          <a:ext cx="5257801" cy="3641228"/>
        </p:xfrm>
        <a:graphic>
          <a:graphicData uri="http://schemas.openxmlformats.org/drawingml/2006/table">
            <a:tbl>
              <a:tblPr/>
              <a:tblGrid>
                <a:gridCol w="5257801">
                  <a:extLst>
                    <a:ext uri="{9D8B030D-6E8A-4147-A177-3AD203B41FA5}">
                      <a16:colId xmlns:a16="http://schemas.microsoft.com/office/drawing/2014/main" val="4209508532"/>
                    </a:ext>
                  </a:extLst>
                </a:gridCol>
              </a:tblGrid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Montenegro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991653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Negroponte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396285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Santorini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798017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Tripoli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30645"/>
                  </a:ext>
                </a:extLst>
              </a:tr>
              <a:tr h="141582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Valletta</a:t>
                      </a:r>
                    </a:p>
                    <a:p>
                      <a:pPr algn="l"/>
                      <a:endParaRPr lang="en-US" sz="18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Vienna</a:t>
                      </a: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3983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7782B6-A912-37EA-6853-49FAFF9B3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32352"/>
              </p:ext>
            </p:extLst>
          </p:nvPr>
        </p:nvGraphicFramePr>
        <p:xfrm>
          <a:off x="838199" y="5029200"/>
          <a:ext cx="10901083" cy="1463676"/>
        </p:xfrm>
        <a:graphic>
          <a:graphicData uri="http://schemas.openxmlformats.org/drawingml/2006/table">
            <a:tbl>
              <a:tblPr/>
              <a:tblGrid>
                <a:gridCol w="10901083">
                  <a:extLst>
                    <a:ext uri="{9D8B030D-6E8A-4147-A177-3AD203B41FA5}">
                      <a16:colId xmlns:a16="http://schemas.microsoft.com/office/drawing/2014/main" val="180804673"/>
                    </a:ext>
                  </a:extLst>
                </a:gridCol>
              </a:tblGrid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America after Amerigo Vespucci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872625"/>
                  </a:ext>
                </a:extLst>
              </a:tr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Colombia after Christopher Columbus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980635"/>
                  </a:ext>
                </a:extLst>
              </a:tr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British 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Columbia also after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Christopher Columbus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492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2468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Commerce and Finance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141609"/>
              </p:ext>
            </p:extLst>
          </p:nvPr>
        </p:nvGraphicFramePr>
        <p:xfrm>
          <a:off x="685800" y="1573304"/>
          <a:ext cx="5970494" cy="5369450"/>
        </p:xfrm>
        <a:graphic>
          <a:graphicData uri="http://schemas.openxmlformats.org/drawingml/2006/table">
            <a:tbl>
              <a:tblPr/>
              <a:tblGrid>
                <a:gridCol w="597049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Bank (Italian: banco or banca)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Bankrupt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bancarotta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Capitalism (from Italian </a:t>
                      </a:r>
                      <a:r>
                        <a:rPr lang="en-US" sz="2400" u="sng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capitale</a:t>
                      </a: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Carat / karat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carato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Cartel (rom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cartello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meaning 'poster')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69321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Cash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cassa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caisse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Provençal)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Credit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Del credere (Italian: star del credere)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Ducat (from Italian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ducato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is 'duchy')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Florin (through French from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fiorino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Finance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affinare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'do something precisely' in economy)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428158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55463"/>
              </p:ext>
            </p:extLst>
          </p:nvPr>
        </p:nvGraphicFramePr>
        <p:xfrm>
          <a:off x="6656294" y="1417320"/>
          <a:ext cx="5177118" cy="512064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Lombard (through French,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lombardo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meaning an inhabitant of Lombardy or also Northern Italy)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81057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Mercantile (through French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3706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Management (from Italian mano for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maneggiamento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meaning 'hand' for "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handlement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")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46654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Merchandise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merce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4341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Money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moneta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03383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Ponzi scheme (from Charles Ponzi)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02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Post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poste)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689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50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96BD5-0A66-103D-EA75-4B14919C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Italian Cognates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0B6A0-FEA3-83E2-93A2-CA6240778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Definition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b="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cognate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a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that is related in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to another word, such as the English word </a:t>
            </a:r>
            <a:r>
              <a:rPr lang="en-US" b="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brother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the German word </a:t>
            </a:r>
            <a:r>
              <a:rPr lang="en-US" b="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bruder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or the English word </a:t>
            </a:r>
            <a:r>
              <a:rPr lang="en-US" b="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the Spanish word</a:t>
            </a:r>
            <a:r>
              <a:rPr lang="en-US" b="0" i="1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 err="1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words were derived from the same source; thus, they are cognates (like cousins tracing their ancestry). Because they come from the same origin, cognates have similar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often similar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spellings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 two different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en-US" b="0" i="0" dirty="0">
                <a:solidFill>
                  <a:srgbClr val="2828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5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Military and Weaponry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08327"/>
              </p:ext>
            </p:extLst>
          </p:nvPr>
        </p:nvGraphicFramePr>
        <p:xfrm>
          <a:off x="685800" y="1573305"/>
          <a:ext cx="5970494" cy="4272170"/>
        </p:xfrm>
        <a:graphic>
          <a:graphicData uri="http://schemas.openxmlformats.org/drawingml/2006/table">
            <a:tbl>
              <a:tblPr/>
              <a:tblGrid>
                <a:gridCol w="597049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Arsenal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arsenale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from Arabic)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Brigade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Brigand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brigante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Cannon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Cavalier (from Italian cavaliere)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151271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Cavalry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cavalleria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Catapult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catapulta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Citadel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cittadella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Colonel (from Italian </a:t>
                      </a:r>
                      <a:r>
                        <a:rPr lang="en-US" sz="2400" b="0" i="0" u="sng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colonnello</a:t>
                      </a: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69753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897009"/>
              </p:ext>
            </p:extLst>
          </p:nvPr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6A5E96-110B-CF65-F86C-27CB20B73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388167"/>
              </p:ext>
            </p:extLst>
          </p:nvPr>
        </p:nvGraphicFramePr>
        <p:xfrm>
          <a:off x="6656294" y="1192101"/>
          <a:ext cx="4948518" cy="3840480"/>
        </p:xfrm>
        <a:graphic>
          <a:graphicData uri="http://schemas.openxmlformats.org/drawingml/2006/table">
            <a:tbl>
              <a:tblPr/>
              <a:tblGrid>
                <a:gridCol w="4948518">
                  <a:extLst>
                    <a:ext uri="{9D8B030D-6E8A-4147-A177-3AD203B41FA5}">
                      <a16:colId xmlns:a16="http://schemas.microsoft.com/office/drawing/2014/main" val="245447117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sng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Condottieri (Italian condottiero)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Infantry (from Italian </a:t>
                      </a:r>
                      <a:r>
                        <a:rPr lang="en-US" sz="2400" b="0" i="0" u="sng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infanteria</a:t>
                      </a: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Generalissimo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23605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Salvo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salva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402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Scimitar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scimitarra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69288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Stiletto (Italian stiletto 'little stylus')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78127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Stratagem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stratagemma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0507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Venture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ventura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14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0131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Crime and Immorality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444373"/>
              </p:ext>
            </p:extLst>
          </p:nvPr>
        </p:nvGraphicFramePr>
        <p:xfrm>
          <a:off x="685800" y="1573304"/>
          <a:ext cx="9573768" cy="4379666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Assassination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assassinio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Bandit (from Italian bandito)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Bordello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68623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Casino (in Italian means 'hunting cottage' or 'brothel', and – figuratively – 'mess' or 'a lot')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129621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Charlatan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ciarlatano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Cosa Nostra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Mafia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59968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5221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Politics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493221"/>
              </p:ext>
            </p:extLst>
          </p:nvPr>
        </p:nvGraphicFramePr>
        <p:xfrm>
          <a:off x="685800" y="1573304"/>
          <a:ext cx="9573768" cy="2992010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Doge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Fascism (Italian:facismo)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Facist (Italian:fascista)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Ghetto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Machiavellian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Manifesto (Italian: Poster)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Politico (Italian: meaning politician)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Propiganda</a:t>
                      </a: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515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Love and Sex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301977"/>
              </p:ext>
            </p:extLst>
          </p:nvPr>
        </p:nvGraphicFramePr>
        <p:xfrm>
          <a:off x="685800" y="1573304"/>
          <a:ext cx="9573768" cy="3086175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Bimbo (from Italian bimbo 'child')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Casanova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Dildo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diletto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meaning 'pleasure')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Inamorata (from Italian innamorata, a female lover)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Ruffian (Italian: m. ruffiano, f. ruffiana)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722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241012"/>
              </p:ext>
            </p:extLst>
          </p:nvPr>
        </p:nvGraphicFramePr>
        <p:xfrm>
          <a:off x="685800" y="1573304"/>
          <a:ext cx="5934456" cy="5212080"/>
        </p:xfrm>
        <a:graphic>
          <a:graphicData uri="http://schemas.openxmlformats.org/drawingml/2006/table">
            <a:tbl>
              <a:tblPr/>
              <a:tblGrid>
                <a:gridCol w="5934456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Antenna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Belladonna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Cascade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cascata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Flu (from influenza)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Influenza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Lava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Lazarette 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lazzaretto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Manganese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Malaria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Medico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Neutrino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Parma violet 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vop;eetta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di Parma)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and Nature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E9499E-4793-18E1-A0F2-08F83FC7E170}"/>
              </a:ext>
            </a:extLst>
          </p:cNvPr>
          <p:cNvSpPr txBox="1"/>
          <p:nvPr/>
        </p:nvSpPr>
        <p:spPr>
          <a:xfrm>
            <a:off x="6487668" y="1573304"/>
            <a:ext cx="60990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Pellargra</a:t>
            </a:r>
            <a:endParaRPr lang="en-US" sz="2400" u="none" dirty="0">
              <a:effectLst/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Quarantine 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 (from Italian;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quarantena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Saliva</a:t>
            </a:r>
          </a:p>
          <a:p>
            <a:r>
              <a:rPr lang="en-US" sz="2400" u="none" dirty="0" err="1">
                <a:effectLst/>
                <a:latin typeface="Times New Roman" panose="02020603050405020304" pitchFamily="18" charset="0"/>
              </a:rPr>
              <a:t>Tarantul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 (from Italian </a:t>
            </a:r>
            <a:r>
              <a:rPr lang="en-US" sz="2400" dirty="0" err="1">
                <a:latin typeface="Times New Roman" panose="02020603050405020304" pitchFamily="18" charset="0"/>
              </a:rPr>
              <a:t>vity</a:t>
            </a:r>
            <a:r>
              <a:rPr lang="en-US" sz="2400" dirty="0">
                <a:latin typeface="Times New Roman" panose="02020603050405020304" pitchFamily="18" charset="0"/>
              </a:rPr>
              <a:t> Taranto)</a:t>
            </a:r>
          </a:p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Volcano (from Italian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Vul</a:t>
            </a:r>
            <a:r>
              <a:rPr lang="en-US" sz="2400" dirty="0" err="1">
                <a:latin typeface="Times New Roman" panose="02020603050405020304" pitchFamily="18" charset="0"/>
              </a:rPr>
              <a:t>cano</a:t>
            </a:r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Zebra</a:t>
            </a:r>
          </a:p>
        </p:txBody>
      </p:sp>
    </p:spTree>
    <p:extLst>
      <p:ext uri="{BB962C8B-B14F-4D97-AF65-F5344CB8AC3E}">
        <p14:creationId xmlns:p14="http://schemas.microsoft.com/office/powerpoint/2010/main" val="25429472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009652"/>
              </p:ext>
            </p:extLst>
          </p:nvPr>
        </p:nvGraphicFramePr>
        <p:xfrm>
          <a:off x="685800" y="1573304"/>
          <a:ext cx="5934456" cy="4180326"/>
        </p:xfrm>
        <a:graphic>
          <a:graphicData uri="http://schemas.openxmlformats.org/drawingml/2006/table">
            <a:tbl>
              <a:tblPr/>
              <a:tblGrid>
                <a:gridCol w="5934456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pt-BR">
                          <a:effectLst/>
                          <a:latin typeface="Times New Roman" panose="02020603050405020304" pitchFamily="18" charset="0"/>
                        </a:rPr>
                        <a:t>Avogadro constant after Amedeo Avogadro</a:t>
                      </a:r>
                      <a:endParaRPr lang="pt-BR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Eustachian tube after Bartolomeo Eustachi</a:t>
                      </a:r>
                      <a:endParaRPr lang="en-US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>
                          <a:effectLst/>
                          <a:latin typeface="Times New Roman" panose="02020603050405020304" pitchFamily="18" charset="0"/>
                        </a:rPr>
                        <a:t>Fermion, Fermium, Fermi (unit), Fermi level after Enrico Fermi</a:t>
                      </a:r>
                      <a:endParaRPr lang="it-IT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it-IT">
                          <a:effectLst/>
                          <a:latin typeface="Times New Roman" panose="02020603050405020304" pitchFamily="18" charset="0"/>
                        </a:rPr>
                        <a:t>Fibonacci series after Leonardo Fibonacci</a:t>
                      </a:r>
                      <a:endParaRPr lang="it-IT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Galilean transformation after Galileo Galilei</a:t>
                      </a: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Galvanic after Luigi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</a:rPr>
                        <a:t>Galcani</a:t>
                      </a:r>
                      <a:endParaRPr lang="en-US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</a:rPr>
                        <a:t>Lagrangian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 after Giuseppe Luigi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</a:rPr>
                        <a:t>Lagrangia</a:t>
                      </a:r>
                      <a:endParaRPr lang="en-US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Pareto after Vilfredo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</a:rPr>
                        <a:t>Patetp</a:t>
                      </a:r>
                      <a:endParaRPr lang="en-US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Ricci curvature after Gregorio Ricci-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</a:rPr>
                        <a:t>Curbastro</a:t>
                      </a:r>
                      <a:endParaRPr lang="en-US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Torr after Evangelista Torricelli</a:t>
                      </a: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Venturi effect after Giovanni Battista Venturi</a:t>
                      </a:r>
                    </a:p>
                    <a:p>
                      <a:pPr algn="l"/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Volt after Alessandro Volta</a:t>
                      </a: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after Italian Scientist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CB6A50-8F1F-2442-8ECB-0D67A45FDC09}"/>
              </a:ext>
            </a:extLst>
          </p:cNvPr>
          <p:cNvSpPr txBox="1"/>
          <p:nvPr/>
        </p:nvSpPr>
        <p:spPr>
          <a:xfrm>
            <a:off x="3048886" y="3185855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after Italian Scientist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613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502795"/>
              </p:ext>
            </p:extLst>
          </p:nvPr>
        </p:nvGraphicFramePr>
        <p:xfrm>
          <a:off x="685800" y="1188996"/>
          <a:ext cx="5619307" cy="4911846"/>
        </p:xfrm>
        <a:graphic>
          <a:graphicData uri="http://schemas.openxmlformats.org/drawingml/2006/table">
            <a:tbl>
              <a:tblPr/>
              <a:tblGrid>
                <a:gridCol w="5619307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Biretta (Italian: berretta)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Camerlengo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Carnival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carnevale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Confetti (from Italian confetto)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Intaglio (burial mound) (from the art usage)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Masquerade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mascherata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Monsignor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monsignore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Padre (in Italian means 'father')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Promession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promessa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'promise’)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Religion, Rituals &amp; Holidays</a:t>
            </a:r>
          </a:p>
        </p:txBody>
      </p:sp>
    </p:spTree>
    <p:extLst>
      <p:ext uri="{BB962C8B-B14F-4D97-AF65-F5344CB8AC3E}">
        <p14:creationId xmlns:p14="http://schemas.microsoft.com/office/powerpoint/2010/main" val="2654825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217454"/>
              </p:ext>
            </p:extLst>
          </p:nvPr>
        </p:nvGraphicFramePr>
        <p:xfrm>
          <a:off x="685799" y="1188996"/>
          <a:ext cx="10882423" cy="491184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Catenaccio (from catenaccio 'door-bolt', a defensive tactic in association football)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Curva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(a curved stadium grandstand)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Fianchetto (Italian fianchetto 'little flank', a chess tactic)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Lottery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lotteria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Tarot (through French) and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taroc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tarocco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Tifo (literally meaning 'typhus') and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tifosi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tifosi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'sports fans', 'supporters')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Tombola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Zona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mista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(literally meaning 'mixed zone'; often referred to as "Gioco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all'italiana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")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Libero (from Italian libero 'free', a defensive specialist posit position in modern volleyball)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Games &amp; Sports</a:t>
            </a:r>
          </a:p>
        </p:txBody>
      </p:sp>
    </p:spTree>
    <p:extLst>
      <p:ext uri="{BB962C8B-B14F-4D97-AF65-F5344CB8AC3E}">
        <p14:creationId xmlns:p14="http://schemas.microsoft.com/office/powerpoint/2010/main" val="37429006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280219"/>
              </p:ext>
            </p:extLst>
          </p:nvPr>
        </p:nvGraphicFramePr>
        <p:xfrm>
          <a:off x="685799" y="1188996"/>
          <a:ext cx="10882423" cy="5201620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Antenna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Armature (through Italian plural armature singular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armatura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in English rebar)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Berlinetta (from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berlinetta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'little saloon', a two-seater sports car)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Bravado (through French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bravade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bravata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Brave (through French from Italian bravo)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Capisci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('understand', second-person imperative form of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capire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often misspelled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kapish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or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kapeesh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Ciao (from ciao, originally from Venetian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sciavo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'(your humble) servant'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Cognoscente (from Italian conoscente, Italian: conoscitore)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sv-SE" sz="2400" u="none" dirty="0">
                          <a:effectLst/>
                          <a:latin typeface="Times New Roman" panose="02020603050405020304" pitchFamily="18" charset="0"/>
                        </a:rPr>
                        <a:t>Dilemma (Italian dilemma from Greek dilemmaton)</a:t>
                      </a:r>
                      <a:endParaRPr lang="sv-SE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Dilettante (in Italian means 'amateur')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30959066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618786"/>
              </p:ext>
            </p:extLst>
          </p:nvPr>
        </p:nvGraphicFramePr>
        <p:xfrm>
          <a:off x="685799" y="1327225"/>
          <a:ext cx="10882423" cy="500328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Dilettante (in Italian means 'amateur')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Ditto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Genoa after the city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Gonzo (in Italian means 'simpleton', 'diddled')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Humanist (through French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umanista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Inferno (in Italian means 'hell')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Latrine (through Italian plural latrine from Latin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lavatrina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Lido (in Italian means 'coast', usually 'sandy coast')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Lipizzan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lipizzano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Major-domo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maggiordomo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5391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-ty,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its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tà</a:t>
            </a:r>
            <a:r>
              <a:rPr lang="en-US" sz="4800" b="1" i="1" u="none" strike="noStrike" dirty="0">
                <a:latin typeface="Times New Roman" panose="02020603050405020304" pitchFamily="18" charset="0"/>
              </a:rPr>
              <a:t>.</a:t>
            </a:r>
            <a:endParaRPr lang="en-US" sz="4800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104409"/>
              </p:ext>
            </p:extLst>
          </p:nvPr>
        </p:nvGraphicFramePr>
        <p:xfrm>
          <a:off x="838200" y="1331259"/>
          <a:ext cx="10515599" cy="2377440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4801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38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Abilità — L’insegnante ha visto la sua abilità musicale.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Ability — The teacher saw her musical ability.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81197"/>
              </p:ext>
            </p:extLst>
          </p:nvPr>
        </p:nvGraphicFramePr>
        <p:xfrm>
          <a:off x="838200" y="2334094"/>
          <a:ext cx="10672481" cy="4631484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631484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Brevità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Brevity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Durabilità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Durability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Felicità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Felicity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Generosità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Generosity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Maturità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Maturity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Pubblicità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Publicity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Qualità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Quality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University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22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603727"/>
              </p:ext>
            </p:extLst>
          </p:nvPr>
        </p:nvGraphicFramePr>
        <p:xfrm>
          <a:off x="685799" y="1327225"/>
          <a:ext cx="10882423" cy="500328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Nostalgia (with the same meaning in Italian)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Paparazzi (Italian paparazzi, the name of a character in the film La Dolce Vita)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Pococurante (from poco 'little' and curante 'caring')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Poltroon (through French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poltron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poltrona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Pronto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Regatta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regata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Vendetta (in Italian means 'vengeance')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Vista (in Italian means 'sight')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Viva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Nostalgia (with the same meaning in Italian)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90383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ble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-bile.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450504"/>
              </p:ext>
            </p:extLst>
          </p:nvPr>
        </p:nvGraphicFramePr>
        <p:xfrm>
          <a:off x="838200" y="1331259"/>
          <a:ext cx="10515599" cy="2377440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4801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38164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Memorabile — Il nostro viaggio in Italia è stato memorabile.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Memorable — Our trip to Italy was memorable.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263429"/>
              </p:ext>
            </p:extLst>
          </p:nvPr>
        </p:nvGraphicFramePr>
        <p:xfrm>
          <a:off x="838200" y="253579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03981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Adorabile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Adorable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Accettabile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Acceptable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Credible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Eccitabile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Excitable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Flessibile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Flexible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Impossibile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Impossible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Possible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Responsabile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Responsible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Visible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380307"/>
              </p:ext>
            </p:extLst>
          </p:nvPr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79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tion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zione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182395"/>
              </p:ext>
            </p:extLst>
          </p:nvPr>
        </p:nvGraphicFramePr>
        <p:xfrm>
          <a:off x="838200" y="1331259"/>
          <a:ext cx="11210365" cy="2377440"/>
        </p:xfrm>
        <a:graphic>
          <a:graphicData uri="http://schemas.openxmlformats.org/drawingml/2006/table">
            <a:tbl>
              <a:tblPr/>
              <a:tblGrid>
                <a:gridCol w="11210365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76159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049404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Situazione — È una situazione delicata.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Situation — It’s a delicate situation.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68286"/>
              </p:ext>
            </p:extLst>
          </p:nvPr>
        </p:nvGraphicFramePr>
        <p:xfrm>
          <a:off x="838200" y="253579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03981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Attenzione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Attention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Celebrazione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Celebration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Comunicazione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Communication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Educazione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Education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Information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Liberazione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Liberation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Organizzazione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Organization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Popolazione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Population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Reaction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31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 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ly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</a:t>
            </a:r>
            <a:br>
              <a:rPr lang="en-US" b="1" i="0" u="none" strike="noStrike" dirty="0">
                <a:latin typeface="Times New Roman" panose="02020603050405020304" pitchFamily="18" charset="0"/>
              </a:rPr>
            </a:br>
            <a:r>
              <a:rPr lang="en-US" b="1" i="0" u="none" strike="noStrike" dirty="0">
                <a:latin typeface="Times New Roman" panose="02020603050405020304" pitchFamily="18" charset="0"/>
              </a:rPr>
              <a:t>(as with most adverbs),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mente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30515"/>
              </p:ext>
            </p:extLst>
          </p:nvPr>
        </p:nvGraphicFramePr>
        <p:xfrm>
          <a:off x="838200" y="1653987"/>
          <a:ext cx="11681012" cy="2743200"/>
        </p:xfrm>
        <a:graphic>
          <a:graphicData uri="http://schemas.openxmlformats.org/drawingml/2006/table">
            <a:tbl>
              <a:tblPr/>
              <a:tblGrid>
                <a:gridCol w="11681012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2838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29921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Probabilmente</a:t>
                      </a: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</a:t>
                      </a:r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Probabilmente mangeremo la pasta per cena.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Probably — We will probably eat pasta for dinner.</a:t>
                      </a:r>
                    </a:p>
                    <a:p>
                      <a:pPr rtl="0"/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539578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Brevemente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Briefly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Costantemente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Constantly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Direttamente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Directly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Generally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Naturalmente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Naturally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Originariamente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Originally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Rapidamente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Rapidly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Semplicemente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Simply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Totalmente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Totally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43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ic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ico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880639"/>
              </p:ext>
            </p:extLst>
          </p:nvPr>
        </p:nvGraphicFramePr>
        <p:xfrm>
          <a:off x="838200" y="1653987"/>
          <a:ext cx="8076946" cy="2011680"/>
        </p:xfrm>
        <a:graphic>
          <a:graphicData uri="http://schemas.openxmlformats.org/drawingml/2006/table">
            <a:tbl>
              <a:tblPr/>
              <a:tblGrid>
                <a:gridCol w="8076946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2838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29921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Classico — “Il Mago Di Oz” ѐ un film classico.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Classic — “The Wizard of Oz” is a classic film.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48483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Automatico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Automatic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Drammatico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Dramatic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Economico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Economic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Elettronico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Electric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Fantastico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Fantastic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Ironico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Ironic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Pacifico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Pacific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Pubblico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Public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Traffico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Traffic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20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-ism,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ismo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968450"/>
              </p:ext>
            </p:extLst>
          </p:nvPr>
        </p:nvGraphicFramePr>
        <p:xfrm>
          <a:off x="838200" y="1492623"/>
          <a:ext cx="8076946" cy="2377440"/>
        </p:xfrm>
        <a:graphic>
          <a:graphicData uri="http://schemas.openxmlformats.org/drawingml/2006/table">
            <a:tbl>
              <a:tblPr/>
              <a:tblGrid>
                <a:gridCol w="8076946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53426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064387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Ottimismo — È pieno di ottimismo.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Optimism — He is full of optimism.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484230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Attivismo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Activism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Eroismo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Heroism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Mechanismo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Mechanism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Multiculturalismo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Multiculturalism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Narcisismo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Narcissism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Ottimismo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Optimism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Organism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Romanticismo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Romanticism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Vandalismo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Vandalism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28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3140</Words>
  <Application>Microsoft Office PowerPoint</Application>
  <PresentationFormat>Widescreen</PresentationFormat>
  <Paragraphs>563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Calibri Light</vt:lpstr>
      <vt:lpstr>Georgia</vt:lpstr>
      <vt:lpstr>Times New Roman</vt:lpstr>
      <vt:lpstr>Office Theme</vt:lpstr>
      <vt:lpstr>Italian You Already Know</vt:lpstr>
      <vt:lpstr>Italian You Already Know</vt:lpstr>
      <vt:lpstr>Italian Cognates</vt:lpstr>
      <vt:lpstr>When an English word ends in -ty, its Italian cognate ends in -tà.</vt:lpstr>
      <vt:lpstr>When an English word ends in -ble, the Italian cognate ends in -bile.</vt:lpstr>
      <vt:lpstr>When an English word ends in -tion, the Italian cognate ends in -zione.</vt:lpstr>
      <vt:lpstr>When an English word ends in -ly  (as with most adverbs), the Italian cognate ends in -mente.</vt:lpstr>
      <vt:lpstr>When an English word ends in -ic, the Italian cognate ends in -ico.</vt:lpstr>
      <vt:lpstr>When an English word ends in -ism, the Italian cognate ends in -ismo.</vt:lpstr>
      <vt:lpstr>Cloths</vt:lpstr>
      <vt:lpstr>Food</vt:lpstr>
      <vt:lpstr>Food</vt:lpstr>
      <vt:lpstr>Food</vt:lpstr>
      <vt:lpstr>Italian musical terms used in English</vt:lpstr>
      <vt:lpstr>Italian musical terms used in English</vt:lpstr>
      <vt:lpstr>Italian musical terms used in English</vt:lpstr>
      <vt:lpstr>Art and Architecture</vt:lpstr>
      <vt:lpstr>Art and Architecture</vt:lpstr>
      <vt:lpstr>Literature and language</vt:lpstr>
      <vt:lpstr>Theatre and Dramatic Arts</vt:lpstr>
      <vt:lpstr>Colors</vt:lpstr>
      <vt:lpstr>Cuisine</vt:lpstr>
      <vt:lpstr>Cuisine</vt:lpstr>
      <vt:lpstr>Cuisine</vt:lpstr>
      <vt:lpstr>Cuisine</vt:lpstr>
      <vt:lpstr>Clothes, accessories, furniture</vt:lpstr>
      <vt:lpstr>Geography and Geology</vt:lpstr>
      <vt:lpstr>Cities/Regions with Italian Origin</vt:lpstr>
      <vt:lpstr>Commerce and Finance</vt:lpstr>
      <vt:lpstr>Military and Weaponry</vt:lpstr>
      <vt:lpstr>Crime and Immorality</vt:lpstr>
      <vt:lpstr>Politics</vt:lpstr>
      <vt:lpstr>Love and Sex</vt:lpstr>
      <vt:lpstr>Science and Nature</vt:lpstr>
      <vt:lpstr>Words after Italian Scientist</vt:lpstr>
      <vt:lpstr>Religion, Rituals &amp; Holidays</vt:lpstr>
      <vt:lpstr>Games &amp; Sports</vt:lpstr>
      <vt:lpstr>Others</vt:lpstr>
      <vt:lpstr>Others</vt:lpstr>
      <vt:lpstr>Others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Italian You Already Know</dc:title>
  <dc:creator>Marc Silver</dc:creator>
  <cp:lastModifiedBy>Marc Silver</cp:lastModifiedBy>
  <cp:revision>62</cp:revision>
  <dcterms:created xsi:type="dcterms:W3CDTF">2023-04-14T15:27:45Z</dcterms:created>
  <dcterms:modified xsi:type="dcterms:W3CDTF">2026-03-01T20:38:04Z</dcterms:modified>
</cp:coreProperties>
</file>