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397" r:id="rId4"/>
    <p:sldId id="377" r:id="rId5"/>
    <p:sldId id="416" r:id="rId6"/>
    <p:sldId id="379" r:id="rId7"/>
    <p:sldId id="414" r:id="rId8"/>
    <p:sldId id="415" r:id="rId9"/>
    <p:sldId id="411" r:id="rId10"/>
    <p:sldId id="407" r:id="rId11"/>
    <p:sldId id="410" r:id="rId12"/>
    <p:sldId id="408" r:id="rId13"/>
    <p:sldId id="409" r:id="rId14"/>
    <p:sldId id="391" r:id="rId15"/>
    <p:sldId id="386" r:id="rId16"/>
    <p:sldId id="398" r:id="rId17"/>
    <p:sldId id="417" r:id="rId18"/>
    <p:sldId id="372" r:id="rId19"/>
    <p:sldId id="403" r:id="rId20"/>
    <p:sldId id="412" r:id="rId21"/>
    <p:sldId id="413" r:id="rId22"/>
    <p:sldId id="382" r:id="rId23"/>
    <p:sldId id="352" r:id="rId24"/>
    <p:sldId id="418" r:id="rId25"/>
    <p:sldId id="304"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53" autoAdjust="0"/>
    <p:restoredTop sz="95407" autoAdjust="0"/>
  </p:normalViewPr>
  <p:slideViewPr>
    <p:cSldViewPr snapToGrid="0" showGuides="1">
      <p:cViewPr varScale="1">
        <p:scale>
          <a:sx n="85" d="100"/>
          <a:sy n="85" d="100"/>
        </p:scale>
        <p:origin x="102" y="180"/>
      </p:cViewPr>
      <p:guideLst>
        <p:guide orient="horz" pos="13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C774-FC8A-81A9-2B9D-4D02C2D1B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47F61-DC05-18A0-23FB-AF3267169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AEA1B-949E-AAE4-F934-3A1013F4F7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9BE1A4-C881-0542-E542-FFFB8492B48F}"/>
              </a:ext>
            </a:extLst>
          </p:cNvPr>
          <p:cNvSpPr>
            <a:spLocks noGrp="1"/>
          </p:cNvSpPr>
          <p:nvPr>
            <p:ph type="sldNum" sz="quarter" idx="5"/>
          </p:nvPr>
        </p:nvSpPr>
        <p:spPr/>
        <p:txBody>
          <a:bodyPr/>
          <a:lstStyle/>
          <a:p>
            <a:fld id="{D8D87E49-3BF5-468C-94CD-AD0776A81355}" type="slidenum">
              <a:rPr lang="en-US" smtClean="0"/>
              <a:t>24</a:t>
            </a:fld>
            <a:endParaRPr lang="en-US" dirty="0"/>
          </a:p>
        </p:txBody>
      </p:sp>
    </p:spTree>
    <p:extLst>
      <p:ext uri="{BB962C8B-B14F-4D97-AF65-F5344CB8AC3E}">
        <p14:creationId xmlns:p14="http://schemas.microsoft.com/office/powerpoint/2010/main" val="59104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25</a:t>
            </a:fld>
            <a:endParaRPr lang="en-US" dirty="0"/>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dirty="0"/>
          </a:p>
        </p:txBody>
      </p:sp>
    </p:spTree>
    <p:extLst>
      <p:ext uri="{BB962C8B-B14F-4D97-AF65-F5344CB8AC3E}">
        <p14:creationId xmlns:p14="http://schemas.microsoft.com/office/powerpoint/2010/main" val="341413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FF127-84CF-9C4E-9905-7D964D4DD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D713E-2611-A71C-85C0-14B1A6F3C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033CA-8709-CE68-2E65-228EFE7BEB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1D822C-A7DF-A423-DCBC-D3DCFE88F485}"/>
              </a:ext>
            </a:extLst>
          </p:cNvPr>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241460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dirty="0"/>
          </a:p>
        </p:txBody>
      </p:sp>
    </p:spTree>
    <p:extLst>
      <p:ext uri="{BB962C8B-B14F-4D97-AF65-F5344CB8AC3E}">
        <p14:creationId xmlns:p14="http://schemas.microsoft.com/office/powerpoint/2010/main" val="109900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8C2DB-3090-AF97-2AC9-7336661AA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76726-172B-5FD2-B19B-9034D0802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B61CA-0750-BE7A-C66D-52677088DB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40497-F05E-A378-6928-BC8756BDDD5A}"/>
              </a:ext>
            </a:extLst>
          </p:cNvPr>
          <p:cNvSpPr>
            <a:spLocks noGrp="1"/>
          </p:cNvSpPr>
          <p:nvPr>
            <p:ph type="sldNum" sz="quarter" idx="5"/>
          </p:nvPr>
        </p:nvSpPr>
        <p:spPr/>
        <p:txBody>
          <a:bodyPr/>
          <a:lstStyle/>
          <a:p>
            <a:fld id="{D8D87E49-3BF5-468C-94CD-AD0776A81355}" type="slidenum">
              <a:rPr lang="en-US" smtClean="0"/>
              <a:t>20</a:t>
            </a:fld>
            <a:endParaRPr lang="en-US" dirty="0"/>
          </a:p>
        </p:txBody>
      </p:sp>
    </p:spTree>
    <p:extLst>
      <p:ext uri="{BB962C8B-B14F-4D97-AF65-F5344CB8AC3E}">
        <p14:creationId xmlns:p14="http://schemas.microsoft.com/office/powerpoint/2010/main" val="376011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666D-43F0-AB3E-CE52-56E0AFB64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EB44F-46AE-A364-FB68-A8C40C9E2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95809-D37F-B459-8CC0-9C0FB9F4B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FA363A-9D09-A4A0-D95A-A0C7CB5E2368}"/>
              </a:ext>
            </a:extLst>
          </p:cNvPr>
          <p:cNvSpPr>
            <a:spLocks noGrp="1"/>
          </p:cNvSpPr>
          <p:nvPr>
            <p:ph type="sldNum" sz="quarter" idx="5"/>
          </p:nvPr>
        </p:nvSpPr>
        <p:spPr/>
        <p:txBody>
          <a:bodyPr/>
          <a:lstStyle/>
          <a:p>
            <a:fld id="{D8D87E49-3BF5-468C-94CD-AD0776A81355}" type="slidenum">
              <a:rPr lang="en-US" smtClean="0"/>
              <a:t>21</a:t>
            </a:fld>
            <a:endParaRPr lang="en-US" dirty="0"/>
          </a:p>
        </p:txBody>
      </p:sp>
    </p:spTree>
    <p:extLst>
      <p:ext uri="{BB962C8B-B14F-4D97-AF65-F5344CB8AC3E}">
        <p14:creationId xmlns:p14="http://schemas.microsoft.com/office/powerpoint/2010/main" val="81073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44A03-AFDA-CF2F-962F-AD75DAA8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3E4DB-009E-F759-AFCC-04C66992D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DDF8C-6F90-EC0D-616B-F083B70BA0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D3C2-F8FD-B583-4682-DCC484CCDAAB}"/>
              </a:ext>
            </a:extLst>
          </p:cNvPr>
          <p:cNvSpPr>
            <a:spLocks noGrp="1"/>
          </p:cNvSpPr>
          <p:nvPr>
            <p:ph type="sldNum" sz="quarter" idx="5"/>
          </p:nvPr>
        </p:nvSpPr>
        <p:spPr/>
        <p:txBody>
          <a:bodyPr/>
          <a:lstStyle/>
          <a:p>
            <a:fld id="{D8D87E49-3BF5-468C-94CD-AD0776A81355}" type="slidenum">
              <a:rPr lang="en-US" smtClean="0"/>
              <a:t>22</a:t>
            </a:fld>
            <a:endParaRPr lang="en-US" dirty="0"/>
          </a:p>
        </p:txBody>
      </p:sp>
    </p:spTree>
    <p:extLst>
      <p:ext uri="{BB962C8B-B14F-4D97-AF65-F5344CB8AC3E}">
        <p14:creationId xmlns:p14="http://schemas.microsoft.com/office/powerpoint/2010/main" val="319956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dirty="0"/>
          </a:p>
        </p:txBody>
      </p:sp>
    </p:spTree>
    <p:extLst>
      <p:ext uri="{BB962C8B-B14F-4D97-AF65-F5344CB8AC3E}">
        <p14:creationId xmlns:p14="http://schemas.microsoft.com/office/powerpoint/2010/main" val="329684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12/13/2024</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12/13/2024</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505E6D-DEE6-B4A7-1C8C-4CF7BBEFAD25}"/>
              </a:ext>
            </a:extLst>
          </p:cNvPr>
          <p:cNvPicPr>
            <a:picLocks noChangeAspect="1"/>
          </p:cNvPicPr>
          <p:nvPr/>
        </p:nvPicPr>
        <p:blipFill>
          <a:blip r:embed="rId3">
            <a:extLst>
              <a:ext uri="{28A0092B-C50C-407E-A947-70E740481C1C}">
                <a14:useLocalDpi xmlns:a14="http://schemas.microsoft.com/office/drawing/2010/main" val="0"/>
              </a:ext>
            </a:extLst>
          </a:blip>
          <a:srcRect r="41342"/>
          <a:stretch/>
        </p:blipFill>
        <p:spPr>
          <a:xfrm>
            <a:off x="0" y="0"/>
            <a:ext cx="12192000" cy="6858001"/>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3930733"/>
          </a:xfrm>
        </p:spPr>
        <p:txBody>
          <a:bodyPr anchor="ctr">
            <a:noAutofit/>
          </a:bodyPr>
          <a:lstStyle/>
          <a:p>
            <a:pPr>
              <a:lnSpc>
                <a:spcPct val="115000"/>
              </a:lnSpc>
              <a:spcBef>
                <a:spcPts val="0"/>
              </a:spcBef>
              <a:spcAft>
                <a:spcPts val="800"/>
              </a:spcAft>
              <a:tabLst>
                <a:tab pos="225425" algn="l"/>
              </a:tabLst>
            </a:pPr>
            <a:r>
              <a:rPr lang="en-US" sz="50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From Ancient Vines to Modern Wines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outerShdw blurRad="38100" dist="38100" dir="2700000" algn="tl">
                    <a:srgbClr val="000000">
                      <a:alpha val="43137"/>
                    </a:srgbClr>
                  </a:outerShdw>
                </a:effectLst>
                <a:latin typeface="Times New Roman, serif"/>
              </a:rPr>
              <a:t>Presented by</a:t>
            </a:r>
            <a:br>
              <a:rPr lang="en-US" sz="2800"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latin typeface="Times New Roman, serif"/>
              </a:rPr>
              <a:t>Marc Silver</a:t>
            </a:r>
            <a:endParaRPr lang="en-US" sz="60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a:t>
            </a: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Isreal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633046" y="1170433"/>
            <a:ext cx="11558952" cy="5781696"/>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Judean Hills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Judean Hills, located west of Jerusalem,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are often referred to as the "Tuscany of Israel"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due to their rolling landscapes and high-quality</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wines.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region’s limestone-rich soils and moderate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Mediterranean climate create ideal conditions for growing grapes like Cabernet Sauvignon, Syrah, and Chardonnay.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here produce elegant, full-bodied reds and crisp whites with complex minerality.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F4963EF-DECD-2D86-A8A7-4D920ACA9181}"/>
              </a:ext>
            </a:extLst>
          </p:cNvPr>
          <p:cNvPicPr>
            <a:picLocks noChangeAspect="1"/>
          </p:cNvPicPr>
          <p:nvPr/>
        </p:nvPicPr>
        <p:blipFill>
          <a:blip r:embed="rId2">
            <a:extLst>
              <a:ext uri="{28A0092B-C50C-407E-A947-70E740481C1C}">
                <a14:useLocalDpi xmlns:a14="http://schemas.microsoft.com/office/drawing/2010/main" val="0"/>
              </a:ext>
            </a:extLst>
          </a:blip>
          <a:srcRect l="1767" t="12871" r="26067" b="13190"/>
          <a:stretch/>
        </p:blipFill>
        <p:spPr>
          <a:xfrm>
            <a:off x="7845778" y="1170433"/>
            <a:ext cx="4346220" cy="3175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68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12191998"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Isreal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0"/>
            <a:ext cx="6842175" cy="5556723"/>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Galilee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Galilee region, particularly the Upper Galilee, is a cool-climate area that produces some of Israel’s finest wines.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volcanic soils and elevation create a unique terroir for varietals like Merlot, Sauvignon Blanc, and Viognier.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wines from Galilee often display bright acidity, bold flavors, and exceptional aging potential.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34ECD9C1-8A15-C9A2-6D95-09E48C7DF6DD}"/>
              </a:ext>
            </a:extLst>
          </p:cNvPr>
          <p:cNvPicPr>
            <a:picLocks noChangeAspect="1"/>
          </p:cNvPicPr>
          <p:nvPr/>
        </p:nvPicPr>
        <p:blipFill>
          <a:blip r:embed="rId3">
            <a:extLst>
              <a:ext uri="{28A0092B-C50C-407E-A947-70E740481C1C}">
                <a14:useLocalDpi xmlns:a14="http://schemas.microsoft.com/office/drawing/2010/main" val="0"/>
              </a:ext>
            </a:extLst>
          </a:blip>
          <a:srcRect l="38838" t="21319" r="28348" b="11572"/>
          <a:stretch/>
        </p:blipFill>
        <p:spPr>
          <a:xfrm>
            <a:off x="7475220" y="1314359"/>
            <a:ext cx="4716780" cy="5556723"/>
          </a:xfrm>
          <a:prstGeom prst="rect">
            <a:avLst/>
          </a:prstGeom>
        </p:spPr>
      </p:pic>
    </p:spTree>
    <p:extLst>
      <p:ext uri="{BB962C8B-B14F-4D97-AF65-F5344CB8AC3E}">
        <p14:creationId xmlns:p14="http://schemas.microsoft.com/office/powerpoint/2010/main" val="60241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9B125D-53ED-7FEC-714B-FC2E076CC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AFC97-938A-C4BB-71AB-7253B804633C}"/>
              </a:ext>
            </a:extLst>
          </p:cNvPr>
          <p:cNvSpPr>
            <a:spLocks noGrp="1"/>
          </p:cNvSpPr>
          <p:nvPr>
            <p:ph type="ctrTitle"/>
          </p:nvPr>
        </p:nvSpPr>
        <p:spPr>
          <a:xfrm>
            <a:off x="0" y="1"/>
            <a:ext cx="12191999"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Isreal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D7D0C24-73E0-85FC-1AC7-DDEE94AD983C}"/>
              </a:ext>
            </a:extLst>
          </p:cNvPr>
          <p:cNvSpPr>
            <a:spLocks noGrp="1"/>
          </p:cNvSpPr>
          <p:nvPr>
            <p:ph type="subTitle" idx="1"/>
          </p:nvPr>
        </p:nvSpPr>
        <p:spPr>
          <a:xfrm>
            <a:off x="633046" y="1170433"/>
            <a:ext cx="7536628" cy="5230367"/>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Negev Desert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While unconventional, the Negev Desert has emerged as an exciting wine region.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Using advanced irrigation techniques, vineyards thrive in the arid climate, producing distinctive wines with rich, concentrated flavors. Varietals like Shiraz and Petit Verdot shine here.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2EF43E2-D498-6C11-B61F-8FA6B1DEF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674" y="1170431"/>
            <a:ext cx="4022325" cy="5687567"/>
          </a:xfrm>
          <a:prstGeom prst="rect">
            <a:avLst/>
          </a:prstGeom>
        </p:spPr>
      </p:pic>
    </p:spTree>
    <p:extLst>
      <p:ext uri="{BB962C8B-B14F-4D97-AF65-F5344CB8AC3E}">
        <p14:creationId xmlns:p14="http://schemas.microsoft.com/office/powerpoint/2010/main" val="237216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8F5AFBE-A451-AE37-F681-73ED4E972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7B757-799F-EE38-AF7B-9FFBE96F096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Isreal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42676F8-4B98-CE51-4FA8-33C51B4BC1DD}"/>
              </a:ext>
            </a:extLst>
          </p:cNvPr>
          <p:cNvSpPr>
            <a:spLocks noGrp="1"/>
          </p:cNvSpPr>
          <p:nvPr>
            <p:ph type="subTitle" idx="1"/>
          </p:nvPr>
        </p:nvSpPr>
        <p:spPr>
          <a:xfrm>
            <a:off x="633046" y="1170432"/>
            <a:ext cx="11361730" cy="5795143"/>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Shomron (Samaria)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This historic region includes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areas like Mount Carmel and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offers a mix of traditional and</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modern styles.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region’s Mediterranean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influence is evident in its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approachable, fruit-forward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wines made from varietals like Carignan and Cabernet Franc.</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B79494D0-B21A-6A23-2A1B-9FAF6E45529F}"/>
              </a:ext>
            </a:extLst>
          </p:cNvPr>
          <p:cNvPicPr>
            <a:picLocks noChangeAspect="1"/>
          </p:cNvPicPr>
          <p:nvPr/>
        </p:nvPicPr>
        <p:blipFill>
          <a:blip r:embed="rId2">
            <a:extLst>
              <a:ext uri="{28A0092B-C50C-407E-A947-70E740481C1C}">
                <a14:useLocalDpi xmlns:a14="http://schemas.microsoft.com/office/drawing/2010/main" val="0"/>
              </a:ext>
            </a:extLst>
          </a:blip>
          <a:srcRect b="58273"/>
          <a:stretch/>
        </p:blipFill>
        <p:spPr>
          <a:xfrm>
            <a:off x="5244163" y="1274063"/>
            <a:ext cx="6947837" cy="4099448"/>
          </a:xfrm>
          <a:prstGeom prst="rect">
            <a:avLst/>
          </a:prstGeom>
        </p:spPr>
      </p:pic>
    </p:spTree>
    <p:extLst>
      <p:ext uri="{BB962C8B-B14F-4D97-AF65-F5344CB8AC3E}">
        <p14:creationId xmlns:p14="http://schemas.microsoft.com/office/powerpoint/2010/main" val="412528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DBECAE-8834-7673-21D6-457581EBC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59221-0D38-35E7-826F-585A6F58620A}"/>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Unique Terroir</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7329658-D1DC-D559-5B9E-A36E0F609EEC}"/>
              </a:ext>
            </a:extLst>
          </p:cNvPr>
          <p:cNvSpPr txBox="1"/>
          <p:nvPr/>
        </p:nvSpPr>
        <p:spPr>
          <a:xfrm>
            <a:off x="400049" y="968153"/>
            <a:ext cx="11534929" cy="1444306"/>
          </a:xfrm>
          <a:prstGeom prst="rect">
            <a:avLst/>
          </a:prstGeom>
          <a:noFill/>
        </p:spPr>
        <p:txBody>
          <a:bodyPr wrap="square">
            <a:spAutoFit/>
          </a:bodyPr>
          <a:lstStyle/>
          <a:p>
            <a:pPr marL="457200" marR="0" indent="-457200">
              <a:lnSpc>
                <a:spcPct val="107000"/>
              </a:lnSpc>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Israel’s diverse terroir is one of its greatest assets. From the high-altitude vineyards of Galilee to the arid plains of the Negev, the country’s geography provides a variety of microclimates and soil types. </a:t>
            </a:r>
          </a:p>
        </p:txBody>
      </p:sp>
      <p:pic>
        <p:nvPicPr>
          <p:cNvPr id="4" name="Picture 3">
            <a:extLst>
              <a:ext uri="{FF2B5EF4-FFF2-40B4-BE49-F238E27FC236}">
                <a16:creationId xmlns:a16="http://schemas.microsoft.com/office/drawing/2014/main" id="{8B75BA3C-8950-422D-E5DC-733B6C30F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4372"/>
            <a:ext cx="6762044" cy="4503627"/>
          </a:xfrm>
          <a:prstGeom prst="rect">
            <a:avLst/>
          </a:prstGeom>
        </p:spPr>
      </p:pic>
      <p:sp>
        <p:nvSpPr>
          <p:cNvPr id="6" name="TextBox 5">
            <a:extLst>
              <a:ext uri="{FF2B5EF4-FFF2-40B4-BE49-F238E27FC236}">
                <a16:creationId xmlns:a16="http://schemas.microsoft.com/office/drawing/2014/main" id="{2D2E0BE0-29C4-2623-5D4E-B48E6B606353}"/>
              </a:ext>
            </a:extLst>
          </p:cNvPr>
          <p:cNvSpPr txBox="1"/>
          <p:nvPr/>
        </p:nvSpPr>
        <p:spPr>
          <a:xfrm>
            <a:off x="6863644" y="2468257"/>
            <a:ext cx="5328356" cy="2366353"/>
          </a:xfrm>
          <a:prstGeom prst="rect">
            <a:avLst/>
          </a:prstGeom>
          <a:noFill/>
        </p:spPr>
        <p:txBody>
          <a:bodyPr wrap="square">
            <a:spAutoFit/>
          </a:bodyPr>
          <a:lstStyle/>
          <a:p>
            <a:pPr marL="457200" marR="0" indent="-457200">
              <a:lnSpc>
                <a:spcPct val="107000"/>
              </a:lnSpc>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diversity enables winemakers to experiment and produce a broad range of styles, from robust reds to aromatic whites.</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60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C45D723-4BD6-BDB2-4334-A8A4092DA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94DA8-1396-E053-32B5-8D8632571BD5}"/>
              </a:ext>
            </a:extLst>
          </p:cNvPr>
          <p:cNvSpPr>
            <a:spLocks noGrp="1"/>
          </p:cNvSpPr>
          <p:nvPr>
            <p:ph type="ctrTitle"/>
          </p:nvPr>
        </p:nvSpPr>
        <p:spPr>
          <a:xfrm>
            <a:off x="0" y="1"/>
            <a:ext cx="12191999" cy="1170431"/>
          </a:xfrm>
        </p:spPr>
        <p:txBody>
          <a:bodyPr anchor="ctr">
            <a:norm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5B34628-28EA-BB2B-681E-84E48F4BACBF}"/>
              </a:ext>
            </a:extLst>
          </p:cNvPr>
          <p:cNvSpPr>
            <a:spLocks noGrp="1"/>
          </p:cNvSpPr>
          <p:nvPr>
            <p:ph type="subTitle" idx="1"/>
          </p:nvPr>
        </p:nvSpPr>
        <p:spPr>
          <a:xfrm>
            <a:off x="633046" y="1170432"/>
            <a:ext cx="9819249" cy="5687568"/>
          </a:xfrm>
        </p:spPr>
        <p:txBody>
          <a:bodyPr>
            <a:noAutofit/>
          </a:bodyPr>
          <a:lstStyle/>
          <a:p>
            <a:pPr marR="0" algn="l">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Israel is rediscovering its ancient grape varieties, such as Marawi and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Dabouki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which are gaining attention for their unique profiles and historical significance. </a:t>
            </a:r>
            <a:endParaRPr lang="en-US" kern="100" dirty="0">
              <a:ea typeface="Calibri" panose="020F0502020204030204" pitchFamily="34" charset="0"/>
            </a:endParaRP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These wines often feature bright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acidity, floral aromas, and notes of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stone fruit.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A681ED0-9623-3375-69FF-3083D372B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403600"/>
            <a:ext cx="6096000" cy="3454400"/>
          </a:xfrm>
          <a:prstGeom prst="rect">
            <a:avLst/>
          </a:prstGeom>
        </p:spPr>
      </p:pic>
    </p:spTree>
    <p:extLst>
      <p:ext uri="{BB962C8B-B14F-4D97-AF65-F5344CB8AC3E}">
        <p14:creationId xmlns:p14="http://schemas.microsoft.com/office/powerpoint/2010/main" val="335962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ADEF2A3-B655-6531-874E-BC0E818CF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60AF6-37C1-D84B-8214-014BA322FC77}"/>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727F140-41E1-5CDA-4D0F-052F3855E2B7}"/>
              </a:ext>
            </a:extLst>
          </p:cNvPr>
          <p:cNvSpPr>
            <a:spLocks noGrp="1"/>
          </p:cNvSpPr>
          <p:nvPr>
            <p:ph type="subTitle" idx="1"/>
          </p:nvPr>
        </p:nvSpPr>
        <p:spPr>
          <a:xfrm>
            <a:off x="1727200" y="1170432"/>
            <a:ext cx="10464800" cy="5507093"/>
          </a:xfrm>
        </p:spPr>
        <p:txBody>
          <a:bodyPr>
            <a:noAutofit/>
          </a:bodyPr>
          <a:lstStyle/>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International grape varietals dominate Israeli vineyards, with Cabernet Sauvignon and Syrah leading the reds, and Chardonnay and Sauvignon Blanc among the whites.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 thrives in Israel’s warm climate, producing wines with deep black fruit flavors, firm tannins, and hints of Mediterranean herbs.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Syrah, meanwhile, develops a rich and spicy profile with notes of dark berries, pepper, and smoked meat. These robust reds often have excellent aging potential.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Chardonnay is crafted into a range of styles, from crisp and unoaked to lush and barrel-aged, with flavors of citrus, apple, and tropical fruit. </a:t>
            </a:r>
          </a:p>
        </p:txBody>
      </p:sp>
      <p:pic>
        <p:nvPicPr>
          <p:cNvPr id="5" name="Picture 4">
            <a:extLst>
              <a:ext uri="{FF2B5EF4-FFF2-40B4-BE49-F238E27FC236}">
                <a16:creationId xmlns:a16="http://schemas.microsoft.com/office/drawing/2014/main" id="{265FD374-4F66-2F51-99E6-19769E79D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180475"/>
            <a:ext cx="6858000" cy="6858000"/>
          </a:xfrm>
          <a:prstGeom prst="rect">
            <a:avLst/>
          </a:prstGeom>
        </p:spPr>
      </p:pic>
    </p:spTree>
    <p:extLst>
      <p:ext uri="{BB962C8B-B14F-4D97-AF65-F5344CB8AC3E}">
        <p14:creationId xmlns:p14="http://schemas.microsoft.com/office/powerpoint/2010/main" val="67322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1A20A2B-B534-A966-D1E4-B3D8B8821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5B7C1-26C3-4874-A7C4-53FB77123BC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4907A38-1F06-2FA0-C4B9-88B9942FC86F}"/>
              </a:ext>
            </a:extLst>
          </p:cNvPr>
          <p:cNvSpPr>
            <a:spLocks noGrp="1"/>
          </p:cNvSpPr>
          <p:nvPr>
            <p:ph type="subTitle" idx="1"/>
          </p:nvPr>
        </p:nvSpPr>
        <p:spPr>
          <a:xfrm>
            <a:off x="633046" y="1170432"/>
            <a:ext cx="10001087" cy="5507093"/>
          </a:xfrm>
        </p:spPr>
        <p:txBody>
          <a:bodyPr>
            <a:noAutofit/>
          </a:bodyPr>
          <a:lstStyle/>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Sauvignon Blanc is celebrated for its refreshing acidity and aromas of green apple, passion fruit, and grass, making it a popular choice for white wine enthusiasts.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Other international varietals, like Merlot and Petit Verdot, also play a significant role, often blended to create complex, balanced wines. </a:t>
            </a:r>
          </a:p>
          <a:p>
            <a:pPr marL="285750" marR="0" indent="-285750" algn="l">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Winemakers continually innovate, tailoring these classic varietals to the unique microclimates and soils of Israel, resulting in wines that are both globally recognizable and distinctly Israeli.</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F275D65-2C42-CCAB-0532-952281B4B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5109" y="1131037"/>
            <a:ext cx="1411111" cy="5736220"/>
          </a:xfrm>
          <a:prstGeom prst="rect">
            <a:avLst/>
          </a:prstGeom>
        </p:spPr>
      </p:pic>
    </p:spTree>
    <p:extLst>
      <p:ext uri="{BB962C8B-B14F-4D97-AF65-F5344CB8AC3E}">
        <p14:creationId xmlns:p14="http://schemas.microsoft.com/office/powerpoint/2010/main" val="329399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AF36C5F-D4DE-FBCA-A33F-8850C01A7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9C03D-A6CA-D2E7-2CD8-09497FF0A7B7}"/>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E1DCB2D5-8923-12D0-DE8B-B51A6C050FC6}"/>
              </a:ext>
            </a:extLst>
          </p:cNvPr>
          <p:cNvSpPr>
            <a:spLocks noGrp="1"/>
          </p:cNvSpPr>
          <p:nvPr>
            <p:ph type="subTitle" idx="1"/>
          </p:nvPr>
        </p:nvSpPr>
        <p:spPr>
          <a:xfrm>
            <a:off x="564776" y="1187662"/>
            <a:ext cx="11627224" cy="2898915"/>
          </a:xfrm>
        </p:spPr>
        <p:txBody>
          <a:bodyPr>
            <a:noAutofit/>
          </a:bodyPr>
          <a:lstStyle/>
          <a:p>
            <a:pPr marR="0" algn="l">
              <a:lnSpc>
                <a:spcPct val="10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Domaine du Castel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l">
              <a:lnSpc>
                <a:spcPct val="100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Nestled in the picturesque Judean Hills, Domaine du Castel is a must-visit for wine enthusiasts. </a:t>
            </a:r>
          </a:p>
          <a:p>
            <a:pPr marL="457200" marR="0" indent="-457200" algn="l">
              <a:lnSpc>
                <a:spcPct val="100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Renowned for its Bordeaux-style blends and elegant Chardonnays, this winery combines Old World sophistication with Israeli innovation. </a:t>
            </a:r>
          </a:p>
        </p:txBody>
      </p:sp>
      <p:pic>
        <p:nvPicPr>
          <p:cNvPr id="5" name="Picture 4">
            <a:extLst>
              <a:ext uri="{FF2B5EF4-FFF2-40B4-BE49-F238E27FC236}">
                <a16:creationId xmlns:a16="http://schemas.microsoft.com/office/drawing/2014/main" id="{3EB1A549-E488-1D41-C682-AF7F56F6D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9511"/>
            <a:ext cx="4034932" cy="3008489"/>
          </a:xfrm>
          <a:prstGeom prst="rect">
            <a:avLst/>
          </a:prstGeom>
        </p:spPr>
      </p:pic>
      <p:sp>
        <p:nvSpPr>
          <p:cNvPr id="7" name="TextBox 6">
            <a:extLst>
              <a:ext uri="{FF2B5EF4-FFF2-40B4-BE49-F238E27FC236}">
                <a16:creationId xmlns:a16="http://schemas.microsoft.com/office/drawing/2014/main" id="{363BA6DD-F6B9-7611-22B3-4CC801B1BCBF}"/>
              </a:ext>
            </a:extLst>
          </p:cNvPr>
          <p:cNvSpPr txBox="1"/>
          <p:nvPr/>
        </p:nvSpPr>
        <p:spPr>
          <a:xfrm>
            <a:off x="4034932" y="3687324"/>
            <a:ext cx="8157068" cy="3170676"/>
          </a:xfrm>
          <a:prstGeom prst="rect">
            <a:avLst/>
          </a:prstGeom>
          <a:noFill/>
        </p:spPr>
        <p:txBody>
          <a:bodyPr wrap="square">
            <a:spAutoFit/>
          </a:bodyPr>
          <a:lstStyle/>
          <a:p>
            <a:pPr marL="457200" marR="0" indent="-457200" algn="l">
              <a:lnSpc>
                <a:spcPct val="107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Their flagship wine, “Grand Vin,” consistently earns high marks from critics and has received gold medals in prestigious competitions like the Decanter World Wine Awards. </a:t>
            </a:r>
          </a:p>
          <a:p>
            <a:pPr marL="457200" marR="0" indent="-457200" algn="l">
              <a:lnSpc>
                <a:spcPct val="107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Visitors can enjoy guided tours through the scenic vineyards, explore the cellar, and indulge in a curated tasting experience.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68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67E6129-2A41-F675-411F-A8DB9F23D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80BC4-3290-D45B-637F-EE11824047A2}"/>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05C64CB-780C-AA3A-6105-9ECACA581150}"/>
              </a:ext>
            </a:extLst>
          </p:cNvPr>
          <p:cNvSpPr>
            <a:spLocks noGrp="1"/>
          </p:cNvSpPr>
          <p:nvPr>
            <p:ph type="subTitle" idx="1"/>
          </p:nvPr>
        </p:nvSpPr>
        <p:spPr>
          <a:xfrm>
            <a:off x="597877" y="1170432"/>
            <a:ext cx="11356558" cy="5591314"/>
          </a:xfrm>
        </p:spPr>
        <p:txBody>
          <a:bodyPr>
            <a:noAutofit/>
          </a:bodyPr>
          <a:lstStyle/>
          <a:p>
            <a:pPr marR="0" algn="l">
              <a:lnSpc>
                <a:spcPct val="10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Golan Heights Winery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Located in the breathtaking Galilee region,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Golan Heights Winery is a pioneer in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modern Israeli winemaking. </a:t>
            </a:r>
          </a:p>
          <a:p>
            <a:pPr marL="285750" marR="0" indent="-285750" algn="l">
              <a:lnSpc>
                <a:spcPct val="10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Their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Yarden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label, featuring award-winning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 and sparkling wines, </a:t>
            </a:r>
            <a:br>
              <a:rPr lang="en-US"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has garnered international acclaim, including top honors at the International Wine Challenge. </a:t>
            </a:r>
          </a:p>
          <a:p>
            <a:pPr marL="285750" marR="0" indent="-285750" algn="l">
              <a:lnSpc>
                <a:spcPct val="10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 visit to the winery offers a blend of education and indulgence, with tours highlighting the volcanic soils, state-of-the-art facilities, and an exceptional tasting room showcasing their finest vintages.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F24ADA-1596-581A-48BE-968673D20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222" y="1170433"/>
            <a:ext cx="4797778" cy="2999606"/>
          </a:xfrm>
          <a:prstGeom prst="rect">
            <a:avLst/>
          </a:prstGeom>
        </p:spPr>
      </p:pic>
    </p:spTree>
    <p:extLst>
      <p:ext uri="{BB962C8B-B14F-4D97-AF65-F5344CB8AC3E}">
        <p14:creationId xmlns:p14="http://schemas.microsoft.com/office/powerpoint/2010/main" val="186544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ea typeface="Aptos" panose="020B0004020202020204" pitchFamily="34" charset="0"/>
              </a:rPr>
              <a:t>An Introduction to Wine in Isreal</a:t>
            </a:r>
            <a:endParaRPr lang="en-US" kern="100" dirty="0">
              <a:effectLst/>
              <a:ea typeface="Aptos" panose="020B0004020202020204" pitchFamily="34"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520042" y="1170431"/>
            <a:ext cx="10049658" cy="5577361"/>
          </a:xfrm>
          <a:prstGeom prst="rect">
            <a:avLst/>
          </a:prstGeom>
          <a:noFill/>
        </p:spPr>
        <p:txBody>
          <a:bodyPr wrap="square">
            <a:spAutoFit/>
          </a:bodyPr>
          <a:lstStyle/>
          <a:p>
            <a:pPr marL="342900" marR="0" lvl="0" indent="-342900">
              <a:lnSpc>
                <a:spcPct val="107000"/>
              </a:lnSpc>
              <a:spcAft>
                <a:spcPts val="800"/>
              </a:spcAft>
              <a:buFont typeface="+mj-lt"/>
              <a:buAutoNum type="arabicPeriod"/>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Exploring Israel's World-Class Wine Heritage</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History of Wine in Isreal</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Isreal’s Wine Classification System</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Wine Regions of Isreal</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Isreal’s Unique Terroir</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Major Varietals of Isreal</a:t>
            </a:r>
          </a:p>
          <a:p>
            <a:pPr marL="342900" marR="0" lvl="0" indent="-342900">
              <a:lnSpc>
                <a:spcPct val="107000"/>
              </a:lnSpc>
              <a:spcAft>
                <a:spcPts val="800"/>
              </a:spcAft>
              <a:buFont typeface="+mj-lt"/>
              <a:buAutoNum type="arabicPeriod"/>
              <a:tabLst>
                <a:tab pos="45720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 Varietals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Notable Wineries in Isreal</a:t>
            </a:r>
          </a:p>
          <a:p>
            <a:pPr marL="342900" marR="0" lvl="0" indent="-342900">
              <a:lnSpc>
                <a:spcPct val="107000"/>
              </a:lnSpc>
              <a:spcAft>
                <a:spcPts val="800"/>
              </a:spcAft>
              <a:buFont typeface="+mj-lt"/>
              <a:buAutoNum type="arabicPeriod"/>
              <a:tabLst>
                <a:tab pos="457200" algn="l"/>
              </a:tabLst>
            </a:pPr>
            <a:r>
              <a:rPr lang="en-US" sz="2200" b="1" dirty="0">
                <a:latin typeface="Times New Roman" panose="02020603050405020304" pitchFamily="18" charset="0"/>
                <a:cs typeface="Times New Roman" panose="02020603050405020304" pitchFamily="18" charset="0"/>
              </a:rPr>
              <a:t>Cultural Significance</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Isreal’s Wine Culture and Traditions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tabLst>
                <a:tab pos="457200" algn="l"/>
              </a:tabLst>
            </a:pPr>
            <a:r>
              <a:rPr lang="en-US" sz="2200" b="1" kern="0"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buFont typeface="+mj-lt"/>
              <a:buAutoNum type="arabicPeriod"/>
              <a:tabLst>
                <a:tab pos="457200" algn="l"/>
              </a:tabLst>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References</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45F1538-12BD-C05D-854D-362129290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6C5C4-CA50-5503-C1E0-68D258868A9D}"/>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31F8115-3F40-5CA9-8A8F-6242B5DBE339}"/>
              </a:ext>
            </a:extLst>
          </p:cNvPr>
          <p:cNvSpPr>
            <a:spLocks noGrp="1"/>
          </p:cNvSpPr>
          <p:nvPr>
            <p:ph type="subTitle" idx="1"/>
          </p:nvPr>
        </p:nvSpPr>
        <p:spPr>
          <a:xfrm>
            <a:off x="597877" y="1170432"/>
            <a:ext cx="11356558" cy="2732700"/>
          </a:xfrm>
        </p:spPr>
        <p:txBody>
          <a:bodyPr>
            <a:noAutofit/>
          </a:bodyPr>
          <a:lstStyle/>
          <a:p>
            <a:pPr marR="0" algn="l">
              <a:lnSpc>
                <a:spcPct val="100000"/>
              </a:lnSpc>
              <a:spcAft>
                <a:spcPts val="800"/>
              </a:spcAft>
            </a:pPr>
            <a:r>
              <a:rPr lang="en-US" b="1" kern="100" dirty="0" err="1">
                <a:effectLst/>
                <a:latin typeface="Times New Roman" panose="02020603050405020304" pitchFamily="18" charset="0"/>
                <a:ea typeface="Calibri" panose="020F0502020204030204" pitchFamily="34" charset="0"/>
                <a:cs typeface="Times New Roman" panose="02020603050405020304" pitchFamily="18" charset="0"/>
              </a:rPr>
              <a:t>Tzora</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 Vineyards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l">
              <a:lnSpc>
                <a:spcPct val="100000"/>
              </a:lnSpc>
              <a:spcAft>
                <a:spcPts val="800"/>
              </a:spcAft>
              <a:buFont typeface="Arial" panose="020B0604020202020204" pitchFamily="34" charset="0"/>
              <a:buChar char="•"/>
            </a:pP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Tzora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Vineyards, another gem in the Judean Hills, is celebrated for its terroir-driven approach. </a:t>
            </a:r>
          </a:p>
          <a:p>
            <a:pPr marL="457200" marR="0" indent="-457200" algn="l">
              <a:lnSpc>
                <a:spcPct val="10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Their meticulously crafted wines, such as the acclaimed Misty Hills blend, reflect the unique limestone and clay soils of the region. </a:t>
            </a:r>
          </a:p>
        </p:txBody>
      </p:sp>
      <p:pic>
        <p:nvPicPr>
          <p:cNvPr id="5" name="Picture 4">
            <a:extLst>
              <a:ext uri="{FF2B5EF4-FFF2-40B4-BE49-F238E27FC236}">
                <a16:creationId xmlns:a16="http://schemas.microsoft.com/office/drawing/2014/main" id="{9BA32A28-1E06-4024-E421-F4903DE9B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03132"/>
            <a:ext cx="3939822" cy="2954867"/>
          </a:xfrm>
          <a:prstGeom prst="rect">
            <a:avLst/>
          </a:prstGeom>
        </p:spPr>
      </p:pic>
      <p:sp>
        <p:nvSpPr>
          <p:cNvPr id="7" name="TextBox 6">
            <a:extLst>
              <a:ext uri="{FF2B5EF4-FFF2-40B4-BE49-F238E27FC236}">
                <a16:creationId xmlns:a16="http://schemas.microsoft.com/office/drawing/2014/main" id="{9DEEE33F-C612-BE27-B5A5-2A4CEF4E3105}"/>
              </a:ext>
            </a:extLst>
          </p:cNvPr>
          <p:cNvSpPr txBox="1"/>
          <p:nvPr/>
        </p:nvSpPr>
        <p:spPr>
          <a:xfrm>
            <a:off x="4109155" y="3903132"/>
            <a:ext cx="7845279" cy="2780248"/>
          </a:xfrm>
          <a:prstGeom prst="rect">
            <a:avLst/>
          </a:prstGeom>
          <a:noFill/>
        </p:spPr>
        <p:txBody>
          <a:bodyPr wrap="square">
            <a:spAutoFit/>
          </a:bodyPr>
          <a:lstStyle/>
          <a:p>
            <a:pPr marL="457200" marR="0" indent="-457200" algn="l">
              <a:lnSpc>
                <a:spcPct val="100000"/>
              </a:lnSpc>
              <a:spcAft>
                <a:spcPts val="800"/>
              </a:spcAft>
              <a:buFont typeface="Arial" panose="020B0604020202020204" pitchFamily="34" charset="0"/>
              <a:buChar char="•"/>
            </a:pP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Tzora’s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wines have won accolades at competitions like Mundus Vini, cementing their status as a leader in Israeli viticulture. </a:t>
            </a:r>
          </a:p>
          <a:p>
            <a:pPr marL="457200" marR="0" indent="-457200" algn="l">
              <a:lnSpc>
                <a:spcPct val="100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Visitors can explore the vineyard, learn about sustainable practices, and enjoy intimate tastings guided by knowledgeable staff.</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44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A2E93C5-70F3-201E-1541-2EAC48156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EBD42-AFB2-749A-28FF-5004EB4E0715}"/>
              </a:ext>
            </a:extLst>
          </p:cNvPr>
          <p:cNvSpPr>
            <a:spLocks noGrp="1"/>
          </p:cNvSpPr>
          <p:nvPr>
            <p:ph type="ctrTitle"/>
          </p:nvPr>
        </p:nvSpPr>
        <p:spPr>
          <a:xfrm>
            <a:off x="0" y="1"/>
            <a:ext cx="12192000" cy="117043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7468675-647D-C08E-8355-D13537036466}"/>
              </a:ext>
            </a:extLst>
          </p:cNvPr>
          <p:cNvSpPr>
            <a:spLocks noGrp="1"/>
          </p:cNvSpPr>
          <p:nvPr>
            <p:ph type="subTitle" idx="1"/>
          </p:nvPr>
        </p:nvSpPr>
        <p:spPr>
          <a:xfrm>
            <a:off x="597877" y="1283322"/>
            <a:ext cx="11356558" cy="5591314"/>
          </a:xfrm>
        </p:spPr>
        <p:txBody>
          <a:bodyPr>
            <a:noAutofit/>
          </a:bodyPr>
          <a:lstStyle/>
          <a:p>
            <a:pPr marR="0" algn="l">
              <a:lnSpc>
                <a:spcPct val="100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Carmel Winery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0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As one of Israel’s oldest and largest wineries, </a:t>
            </a:r>
            <a:b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Carmel combines a rich history with a modern </a:t>
            </a:r>
            <a:b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vision. </a:t>
            </a:r>
          </a:p>
          <a:p>
            <a:pPr marL="285750" marR="0" indent="-285750" algn="l">
              <a:lnSpc>
                <a:spcPct val="100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Established in 1882 by Baron Edmond de Rothschild, Carmel has evolved into a powerhouse of innovation and quality. </a:t>
            </a:r>
          </a:p>
          <a:p>
            <a:pPr marL="285750" marR="0" indent="-285750" algn="l">
              <a:lnSpc>
                <a:spcPct val="100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Their diverse portfolio ranges from everyday table wines to premium offerings like “Limited Edition,” which has received multiple awards at the Berlin Wine Trophy. </a:t>
            </a:r>
          </a:p>
          <a:p>
            <a:pPr marL="285750" marR="0" indent="-285750" algn="l">
              <a:lnSpc>
                <a:spcPct val="100000"/>
              </a:lnSpc>
              <a:spcAft>
                <a:spcPts val="800"/>
              </a:spcAft>
              <a:buFont typeface="Arial" panose="020B0604020202020204" pitchFamily="34" charset="0"/>
              <a:buChar char="•"/>
            </a:pP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Visitors can tour the historic cellars in </a:t>
            </a:r>
            <a:r>
              <a:rPr lang="en-US" sz="2600" kern="100" dirty="0" err="1">
                <a:effectLst/>
                <a:latin typeface="Times New Roman" panose="02020603050405020304" pitchFamily="18" charset="0"/>
                <a:ea typeface="Calibri" panose="020F0502020204030204" pitchFamily="34" charset="0"/>
                <a:cs typeface="Times New Roman" panose="02020603050405020304" pitchFamily="18" charset="0"/>
              </a:rPr>
              <a:t>Zichron</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Yaakov, participate in blending workshops, and savor a variety of wines paired with gourmet local cuisine.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58CA00F-AE35-CEFE-8024-6170A0B12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644" y="1170432"/>
            <a:ext cx="4312356" cy="2263987"/>
          </a:xfrm>
          <a:prstGeom prst="rect">
            <a:avLst/>
          </a:prstGeom>
        </p:spPr>
      </p:pic>
    </p:spTree>
    <p:extLst>
      <p:ext uri="{BB962C8B-B14F-4D97-AF65-F5344CB8AC3E}">
        <p14:creationId xmlns:p14="http://schemas.microsoft.com/office/powerpoint/2010/main" val="165920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4CBED7F-30F3-2CE3-BBF9-E7A39CAF8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9DA33-0446-52CA-7655-070D7CF2CE04}"/>
              </a:ext>
            </a:extLst>
          </p:cNvPr>
          <p:cNvSpPr>
            <a:spLocks noGrp="1"/>
          </p:cNvSpPr>
          <p:nvPr>
            <p:ph type="ctrTitle"/>
          </p:nvPr>
        </p:nvSpPr>
        <p:spPr>
          <a:xfrm>
            <a:off x="0" y="1"/>
            <a:ext cx="12192000" cy="1170431"/>
          </a:xfrm>
        </p:spPr>
        <p:txBody>
          <a:bodyPr anchor="ctr">
            <a:normAutofit/>
          </a:bodyPr>
          <a:lstStyle/>
          <a:p>
            <a:r>
              <a:rPr lang="en-US" b="1" dirty="0"/>
              <a:t>The Cultural Significance of Wine in Isreal</a:t>
            </a:r>
            <a:endParaRPr lang="en-US" dirty="0"/>
          </a:p>
        </p:txBody>
      </p:sp>
      <p:sp>
        <p:nvSpPr>
          <p:cNvPr id="3" name="Subtitle 2">
            <a:extLst>
              <a:ext uri="{FF2B5EF4-FFF2-40B4-BE49-F238E27FC236}">
                <a16:creationId xmlns:a16="http://schemas.microsoft.com/office/drawing/2014/main" id="{31478E47-7986-519F-A460-A492308AF9DD}"/>
              </a:ext>
            </a:extLst>
          </p:cNvPr>
          <p:cNvSpPr>
            <a:spLocks noGrp="1"/>
          </p:cNvSpPr>
          <p:nvPr>
            <p:ph type="subTitle" idx="1"/>
          </p:nvPr>
        </p:nvSpPr>
        <p:spPr>
          <a:xfrm>
            <a:off x="605118" y="1062856"/>
            <a:ext cx="11586882" cy="2481855"/>
          </a:xfrm>
        </p:spPr>
        <p:txBody>
          <a:bodyPr>
            <a:noAutofit/>
          </a:bodyPr>
          <a:lstStyle/>
          <a:p>
            <a:pPr marL="457200" indent="-457200" algn="l">
              <a:buFont typeface="Arial" panose="020B0604020202020204" pitchFamily="34" charset="0"/>
              <a:buChar char="•"/>
            </a:pPr>
            <a:r>
              <a:rPr lang="en-US" dirty="0"/>
              <a:t>Wine holds a special place in Israeli culture, deeply tied to religious practices and celebrations. From Sabbath meals to Passover seders, wine is a symbol of joy and tradition.</a:t>
            </a:r>
          </a:p>
          <a:p>
            <a:pPr marL="457200" indent="-457200" algn="l">
              <a:buFont typeface="Arial" panose="020B0604020202020204" pitchFamily="34" charset="0"/>
              <a:buChar char="•"/>
            </a:pPr>
            <a:r>
              <a:rPr lang="en-US" dirty="0"/>
              <a:t>In recent years, sustainability has become a priority for many wineries. </a:t>
            </a:r>
          </a:p>
        </p:txBody>
      </p:sp>
      <p:pic>
        <p:nvPicPr>
          <p:cNvPr id="7" name="Picture 6">
            <a:extLst>
              <a:ext uri="{FF2B5EF4-FFF2-40B4-BE49-F238E27FC236}">
                <a16:creationId xmlns:a16="http://schemas.microsoft.com/office/drawing/2014/main" id="{4E577FC4-9633-0CF4-65E6-9EEAFA3CE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9861"/>
            <a:ext cx="7213600" cy="4048138"/>
          </a:xfrm>
          <a:prstGeom prst="rect">
            <a:avLst/>
          </a:prstGeom>
        </p:spPr>
      </p:pic>
      <p:sp>
        <p:nvSpPr>
          <p:cNvPr id="9" name="TextBox 8">
            <a:extLst>
              <a:ext uri="{FF2B5EF4-FFF2-40B4-BE49-F238E27FC236}">
                <a16:creationId xmlns:a16="http://schemas.microsoft.com/office/drawing/2014/main" id="{4F2370B2-319C-DBAD-A482-824236C8D46D}"/>
              </a:ext>
            </a:extLst>
          </p:cNvPr>
          <p:cNvSpPr txBox="1"/>
          <p:nvPr/>
        </p:nvSpPr>
        <p:spPr>
          <a:xfrm>
            <a:off x="7326487" y="2888101"/>
            <a:ext cx="4741333" cy="3108543"/>
          </a:xfrm>
          <a:prstGeom prst="rect">
            <a:avLst/>
          </a:prstGeom>
          <a:noFill/>
        </p:spPr>
        <p:txBody>
          <a:bodyPr wrap="square">
            <a:spAutoFit/>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Practices like organic farming, water conservation, and solar energy usage are increasingly common, reflecting a commitment to preserving the land for future generations.</a:t>
            </a:r>
          </a:p>
        </p:txBody>
      </p:sp>
    </p:spTree>
    <p:extLst>
      <p:ext uri="{BB962C8B-B14F-4D97-AF65-F5344CB8AC3E}">
        <p14:creationId xmlns:p14="http://schemas.microsoft.com/office/powerpoint/2010/main" val="32561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75572" y="1252975"/>
            <a:ext cx="11625075" cy="5605024"/>
          </a:xfrm>
        </p:spPr>
        <p:txBody>
          <a:bodyPr>
            <a:noAutofit/>
          </a:bodyPr>
          <a:lstStyle/>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Israel’s wine industry stands as a remarkable blend of resilience, tradition, and innovation. From ancient vineyards rooted in history to modern wineries pushing the boundaries of winemaking, Israel offers an unparalleled journey through its diverse landscapes and flavors. </a:t>
            </a:r>
          </a:p>
          <a:p>
            <a:pPr marL="342900" marR="0" indent="-3429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Each wine region brings its </a:t>
            </a:r>
            <a:br>
              <a:rPr lang="en-US" sz="2400" kern="100" dirty="0">
                <a:effectLst/>
                <a:ea typeface="Calibri" panose="020F0502020204030204" pitchFamily="34" charset="0"/>
              </a:rPr>
            </a:br>
            <a:r>
              <a:rPr lang="en-US" sz="2400" kern="100" dirty="0">
                <a:effectLst/>
                <a:ea typeface="Calibri" panose="020F0502020204030204" pitchFamily="34" charset="0"/>
              </a:rPr>
              <a:t>unique character to the table, </a:t>
            </a:r>
            <a:br>
              <a:rPr lang="en-US" sz="2400" kern="100" dirty="0">
                <a:effectLst/>
                <a:ea typeface="Calibri" panose="020F0502020204030204" pitchFamily="34" charset="0"/>
              </a:rPr>
            </a:br>
            <a:r>
              <a:rPr lang="en-US" sz="2400" kern="100" dirty="0">
                <a:effectLst/>
                <a:ea typeface="Calibri" panose="020F0502020204030204" pitchFamily="34" charset="0"/>
              </a:rPr>
              <a:t>whether it’s the elegant reds of </a:t>
            </a:r>
            <a:br>
              <a:rPr lang="en-US" sz="2400" kern="100" dirty="0">
                <a:effectLst/>
                <a:ea typeface="Calibri" panose="020F0502020204030204" pitchFamily="34" charset="0"/>
              </a:rPr>
            </a:br>
            <a:r>
              <a:rPr lang="en-US" sz="2400" kern="100" dirty="0">
                <a:effectLst/>
                <a:ea typeface="Calibri" panose="020F0502020204030204" pitchFamily="34" charset="0"/>
              </a:rPr>
              <a:t>the Judean Hills, the vibrant </a:t>
            </a:r>
            <a:br>
              <a:rPr lang="en-US" sz="2400" kern="100" dirty="0">
                <a:effectLst/>
                <a:ea typeface="Calibri" panose="020F0502020204030204" pitchFamily="34" charset="0"/>
              </a:rPr>
            </a:br>
            <a:r>
              <a:rPr lang="en-US" sz="2400" kern="100" dirty="0">
                <a:effectLst/>
                <a:ea typeface="Calibri" panose="020F0502020204030204" pitchFamily="34" charset="0"/>
              </a:rPr>
              <a:t>whites of Galilee, or the bold </a:t>
            </a:r>
            <a:br>
              <a:rPr lang="en-US" sz="2400" kern="100" dirty="0">
                <a:effectLst/>
                <a:ea typeface="Calibri" panose="020F0502020204030204" pitchFamily="34" charset="0"/>
              </a:rPr>
            </a:br>
            <a:r>
              <a:rPr lang="en-US" sz="2400" kern="100" dirty="0">
                <a:effectLst/>
                <a:ea typeface="Calibri" panose="020F0502020204030204" pitchFamily="34" charset="0"/>
              </a:rPr>
              <a:t>experiments in the Negev </a:t>
            </a:r>
            <a:br>
              <a:rPr lang="en-US" sz="2400" kern="100" dirty="0">
                <a:effectLst/>
                <a:ea typeface="Calibri" panose="020F0502020204030204" pitchFamily="34" charset="0"/>
              </a:rPr>
            </a:br>
            <a:r>
              <a:rPr lang="en-US" sz="2400" kern="100" dirty="0">
                <a:effectLst/>
                <a:ea typeface="Calibri" panose="020F0502020204030204" pitchFamily="34" charset="0"/>
              </a:rPr>
              <a:t>Desert.</a:t>
            </a:r>
          </a:p>
        </p:txBody>
      </p:sp>
      <p:pic>
        <p:nvPicPr>
          <p:cNvPr id="5" name="Picture 4">
            <a:extLst>
              <a:ext uri="{FF2B5EF4-FFF2-40B4-BE49-F238E27FC236}">
                <a16:creationId xmlns:a16="http://schemas.microsoft.com/office/drawing/2014/main" id="{3A652F02-1AD6-BF36-6BB7-7F7FF4A95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759" y="2709334"/>
            <a:ext cx="7634460" cy="4148666"/>
          </a:xfrm>
          <a:prstGeom prst="rect">
            <a:avLst/>
          </a:prstGeom>
        </p:spPr>
      </p:pic>
    </p:spTree>
    <p:extLst>
      <p:ext uri="{BB962C8B-B14F-4D97-AF65-F5344CB8AC3E}">
        <p14:creationId xmlns:p14="http://schemas.microsoft.com/office/powerpoint/2010/main" val="1151273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FADF5B8-8912-E393-DB2C-6CD0E3026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7EF0E-1BCA-06DD-95FD-2281563C8CCF}"/>
              </a:ext>
            </a:extLst>
          </p:cNvPr>
          <p:cNvSpPr>
            <a:spLocks noGrp="1"/>
          </p:cNvSpPr>
          <p:nvPr>
            <p:ph type="ctrTitle"/>
          </p:nvPr>
        </p:nvSpPr>
        <p:spPr>
          <a:xfrm>
            <a:off x="0" y="0"/>
            <a:ext cx="12192000" cy="1564019"/>
          </a:xfrm>
        </p:spPr>
        <p:txBody>
          <a:bodyPr anchor="ctr">
            <a:noAutofit/>
          </a:bodyPr>
          <a:lstStyle/>
          <a:p>
            <a:r>
              <a:rPr lang="en-US" dirty="0"/>
              <a:t>Final Thoughts</a:t>
            </a:r>
          </a:p>
        </p:txBody>
      </p:sp>
      <p:sp>
        <p:nvSpPr>
          <p:cNvPr id="3" name="Subtitle 2">
            <a:extLst>
              <a:ext uri="{FF2B5EF4-FFF2-40B4-BE49-F238E27FC236}">
                <a16:creationId xmlns:a16="http://schemas.microsoft.com/office/drawing/2014/main" id="{FF7D11B6-93D2-6CFF-3941-FC4564379743}"/>
              </a:ext>
            </a:extLst>
          </p:cNvPr>
          <p:cNvSpPr>
            <a:spLocks noGrp="1"/>
          </p:cNvSpPr>
          <p:nvPr>
            <p:ph type="subTitle" idx="1"/>
          </p:nvPr>
        </p:nvSpPr>
        <p:spPr>
          <a:xfrm>
            <a:off x="541867" y="1343378"/>
            <a:ext cx="11408428" cy="3914422"/>
          </a:xfrm>
        </p:spPr>
        <p:txBody>
          <a:bodyPr>
            <a:noAutofit/>
          </a:bodyPr>
          <a:lstStyle/>
          <a:p>
            <a:pPr marL="457200" indent="-457200" algn="l">
              <a:buFont typeface="Arial" panose="020B0604020202020204" pitchFamily="34" charset="0"/>
              <a:buChar char="•"/>
            </a:pPr>
            <a:r>
              <a:rPr lang="en-US" dirty="0"/>
              <a:t>Visiting Israel’s wineries is more than a tasting experience—it’s a dive into the stories, traditions, and passion of the people behind each bottle. </a:t>
            </a:r>
          </a:p>
          <a:p>
            <a:pPr marL="457200" indent="-457200" algn="l">
              <a:buFont typeface="Arial" panose="020B0604020202020204" pitchFamily="34" charset="0"/>
              <a:buChar char="•"/>
            </a:pPr>
            <a:r>
              <a:rPr lang="en-US" dirty="0"/>
              <a:t>The combination of groundbreaking techniques and respect for the land creates wines that are both globally recognized and deeply connected to their roots. </a:t>
            </a:r>
          </a:p>
        </p:txBody>
      </p:sp>
      <p:pic>
        <p:nvPicPr>
          <p:cNvPr id="5" name="Picture 4">
            <a:extLst>
              <a:ext uri="{FF2B5EF4-FFF2-40B4-BE49-F238E27FC236}">
                <a16:creationId xmlns:a16="http://schemas.microsoft.com/office/drawing/2014/main" id="{8D1D1F6B-BB9B-98DE-4EA8-C2E96D071F94}"/>
              </a:ext>
            </a:extLst>
          </p:cNvPr>
          <p:cNvPicPr>
            <a:picLocks noChangeAspect="1"/>
          </p:cNvPicPr>
          <p:nvPr/>
        </p:nvPicPr>
        <p:blipFill>
          <a:blip r:embed="rId3">
            <a:extLst>
              <a:ext uri="{28A0092B-C50C-407E-A947-70E740481C1C}">
                <a14:useLocalDpi xmlns:a14="http://schemas.microsoft.com/office/drawing/2010/main" val="0"/>
              </a:ext>
            </a:extLst>
          </a:blip>
          <a:srcRect l="25551" b="7422"/>
          <a:stretch/>
        </p:blipFill>
        <p:spPr>
          <a:xfrm>
            <a:off x="0" y="3429000"/>
            <a:ext cx="4895916" cy="3430628"/>
          </a:xfrm>
          <a:prstGeom prst="rect">
            <a:avLst/>
          </a:prstGeom>
        </p:spPr>
      </p:pic>
      <p:sp>
        <p:nvSpPr>
          <p:cNvPr id="7" name="TextBox 6">
            <a:extLst>
              <a:ext uri="{FF2B5EF4-FFF2-40B4-BE49-F238E27FC236}">
                <a16:creationId xmlns:a16="http://schemas.microsoft.com/office/drawing/2014/main" id="{F13C7452-802D-0A46-6B0E-987376737128}"/>
              </a:ext>
            </a:extLst>
          </p:cNvPr>
          <p:cNvSpPr txBox="1"/>
          <p:nvPr/>
        </p:nvSpPr>
        <p:spPr>
          <a:xfrm>
            <a:off x="4967111" y="3623733"/>
            <a:ext cx="6983184" cy="2827377"/>
          </a:xfrm>
          <a:prstGeom prst="rect">
            <a:avLst/>
          </a:prstGeom>
          <a:noFill/>
        </p:spPr>
        <p:txBody>
          <a:bodyPr wrap="square">
            <a:spAutoFit/>
          </a:bodyPr>
          <a:lstStyle/>
          <a:p>
            <a:pPr marL="342900" marR="0" indent="-34290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Whether you’re savoring a glass of award-winning Cabernet Sauvignon or exploring the nuances of indigenous varietals like Marawi, Israeli wine invites you to celebrate the spirit of innovation and cultural richness that defines this extraordinary region.</a:t>
            </a:r>
          </a:p>
        </p:txBody>
      </p:sp>
    </p:spTree>
    <p:extLst>
      <p:ext uri="{BB962C8B-B14F-4D97-AF65-F5344CB8AC3E}">
        <p14:creationId xmlns:p14="http://schemas.microsoft.com/office/powerpoint/2010/main" val="49375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457200" marR="0" lvl="0" indent="-457200" algn="l">
              <a:buFont typeface="Arial" panose="020B0604020202020204" pitchFamily="34" charset="0"/>
              <a:buChar char="•"/>
              <a:tabLst>
                <a:tab pos="228600" algn="l"/>
              </a:tabLst>
            </a:pPr>
            <a:r>
              <a:rPr lang="en-US" kern="100" dirty="0">
                <a:effectLst/>
                <a:ea typeface="Calibri" panose="020F0502020204030204" pitchFamily="34" charset="0"/>
              </a:rPr>
              <a:t>: The Next Great Wine Destination."</a:t>
            </a:r>
          </a:p>
          <a:p>
            <a:pPr marR="0" lvl="0" algn="l">
              <a:tabLst>
                <a:tab pos="228600" algn="l"/>
              </a:tabLst>
            </a:pPr>
            <a:endParaRPr lang="en-US" kern="100" dirty="0">
              <a:effectLst/>
              <a:ea typeface="Calibri" panose="020F0502020204030204" pitchFamily="34"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Exploring Israel's World-Class Wine Heritage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211015" y="1170431"/>
            <a:ext cx="11358685" cy="5448607"/>
          </a:xfrm>
          <a:prstGeom prst="rect">
            <a:avLst/>
          </a:prstGeom>
          <a:noFill/>
        </p:spPr>
        <p:txBody>
          <a:bodyPr wrap="square">
            <a:spAutoFit/>
          </a:bodyPr>
          <a:lstStyle/>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a land where history and innovation meet,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Israel’s wine industry is crafting a story as rich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and diverse as its landscapes. </a:t>
            </a: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the rolling hills of Judea to the cool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climates of Galilee, winemakers are blending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ancient traditions with cutting-edge techniques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to produce wines that are capturing the attention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of connoisseurs worldwide. </a:t>
            </a: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Whether it’s bold reds or crisp whites, the wines of Israel are a testament to the resilience and creativity of its people. </a:t>
            </a: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Let’s delve into this fascinating world of flavors, heritage, and artistry.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079DED6-CD60-1A1D-2A64-D6C0457D6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199" y="1170430"/>
            <a:ext cx="4368801" cy="3863961"/>
          </a:xfrm>
          <a:prstGeom prst="rect">
            <a:avLst/>
          </a:prstGeom>
        </p:spPr>
      </p:pic>
    </p:spTree>
    <p:extLst>
      <p:ext uri="{BB962C8B-B14F-4D97-AF65-F5344CB8AC3E}">
        <p14:creationId xmlns:p14="http://schemas.microsoft.com/office/powerpoint/2010/main" val="188814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Israel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3"/>
            <a:ext cx="11080914" cy="2026132"/>
          </a:xfrm>
        </p:spPr>
        <p:txBody>
          <a:bodyPr>
            <a:noAutofit/>
          </a:bodyPr>
          <a:lstStyle/>
          <a:p>
            <a:pPr marR="0" algn="l">
              <a:lnSpc>
                <a:spcPct val="107000"/>
              </a:lnSpc>
              <a:spcAft>
                <a:spcPts val="800"/>
              </a:spcAft>
            </a:pPr>
            <a:r>
              <a:rPr lang="en-US" sz="2400" b="1" kern="100" dirty="0">
                <a:effectLst/>
                <a:ea typeface="Calibri" panose="020F0502020204030204" pitchFamily="34" charset="0"/>
              </a:rPr>
              <a:t>Ancient Beginnings</a:t>
            </a:r>
            <a:endParaRPr lang="en-US" sz="2400" kern="100" dirty="0">
              <a:effectLst/>
              <a:ea typeface="Calibri" panose="020F0502020204030204" pitchFamily="34" charset="0"/>
            </a:endParaRPr>
          </a:p>
          <a:p>
            <a:pPr marL="457200" marR="0" indent="-4572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Winemaking in Israel traces its origins back over 5,000 years, to biblical times when wine was integral to daily life, religious rituals, and trade. Archaeological evidence of ancient wine presses and amphorae points to a thriving viticultural tradition.</a:t>
            </a:r>
          </a:p>
        </p:txBody>
      </p:sp>
      <p:pic>
        <p:nvPicPr>
          <p:cNvPr id="5" name="Picture 4">
            <a:extLst>
              <a:ext uri="{FF2B5EF4-FFF2-40B4-BE49-F238E27FC236}">
                <a16:creationId xmlns:a16="http://schemas.microsoft.com/office/drawing/2014/main" id="{3F278FF9-8432-B11C-F6D0-F4FEF01C7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96565"/>
            <a:ext cx="6096000" cy="3661434"/>
          </a:xfrm>
          <a:prstGeom prst="rect">
            <a:avLst/>
          </a:prstGeom>
        </p:spPr>
      </p:pic>
      <p:sp>
        <p:nvSpPr>
          <p:cNvPr id="7" name="TextBox 6">
            <a:extLst>
              <a:ext uri="{FF2B5EF4-FFF2-40B4-BE49-F238E27FC236}">
                <a16:creationId xmlns:a16="http://schemas.microsoft.com/office/drawing/2014/main" id="{72D732D9-EA78-4C0C-AA5F-71D5787A008B}"/>
              </a:ext>
            </a:extLst>
          </p:cNvPr>
          <p:cNvSpPr txBox="1"/>
          <p:nvPr/>
        </p:nvSpPr>
        <p:spPr>
          <a:xfrm>
            <a:off x="6096000" y="3117541"/>
            <a:ext cx="6096000" cy="3724866"/>
          </a:xfrm>
          <a:prstGeom prst="rect">
            <a:avLst/>
          </a:prstGeom>
          <a:noFill/>
        </p:spPr>
        <p:txBody>
          <a:bodyPr wrap="square">
            <a:spAutoFit/>
          </a:bodyPr>
          <a:lstStyle/>
          <a:p>
            <a:pPr marL="457200" marR="0" indent="-4572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Wine has always held a profound role in Jewish culture and religious traditions. From the blessings over wine during Shabbat meals to its symbolic use in festivals like Passover, wine embodies joy, spirituality, and community. </a:t>
            </a:r>
          </a:p>
          <a:p>
            <a:pPr marL="457200" marR="0" indent="-457200" algn="l">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deep connection ensured its continued cultivation even through challenging periods.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862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6F3F19F-10D8-0E6C-96C1-66FD81B69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707AA-CDCE-99A7-CE4A-79B72D512720}"/>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Israel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2ABE24B-C333-C84B-661A-C1FF0F6E0DD2}"/>
              </a:ext>
            </a:extLst>
          </p:cNvPr>
          <p:cNvSpPr>
            <a:spLocks noGrp="1"/>
          </p:cNvSpPr>
          <p:nvPr>
            <p:ph type="subTitle" idx="1"/>
          </p:nvPr>
        </p:nvSpPr>
        <p:spPr>
          <a:xfrm>
            <a:off x="485422" y="1170432"/>
            <a:ext cx="4239550" cy="5687567"/>
          </a:xfrm>
        </p:spPr>
        <p:txBody>
          <a:bodyPr>
            <a:noAutofit/>
          </a:bodyPr>
          <a:lstStyle/>
          <a:p>
            <a:pPr marR="0" algn="l">
              <a:lnSpc>
                <a:spcPct val="107000"/>
              </a:lnSpc>
              <a:spcAft>
                <a:spcPts val="800"/>
              </a:spcAft>
            </a:pPr>
            <a:r>
              <a:rPr lang="en-US" sz="2400" b="1" kern="100" dirty="0">
                <a:effectLst/>
                <a:ea typeface="Calibri" panose="020F0502020204030204" pitchFamily="34" charset="0"/>
              </a:rPr>
              <a:t>Ancient Beginnings</a:t>
            </a:r>
            <a:endParaRPr lang="en-US" sz="2400" kern="100" dirty="0">
              <a:effectLst/>
              <a:ea typeface="Calibri" panose="020F0502020204030204" pitchFamily="34" charset="0"/>
            </a:endParaRPr>
          </a:p>
          <a:p>
            <a:pPr marL="457200" marR="0" indent="-4572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During the Roman and Byzantine periods, winemaking flourished, with wines from Judea celebrated across the Mediterranean. </a:t>
            </a:r>
          </a:p>
          <a:p>
            <a:pPr marL="457200" marR="0" indent="-457200" algn="l">
              <a:lnSpc>
                <a:spcPct val="107000"/>
              </a:lnSpc>
              <a:spcAft>
                <a:spcPts val="800"/>
              </a:spcAft>
              <a:buFont typeface="Arial" panose="020B0604020202020204" pitchFamily="34" charset="0"/>
              <a:buChar char="•"/>
            </a:pPr>
            <a:r>
              <a:rPr lang="en-US" sz="2400" kern="100" dirty="0">
                <a:effectLst/>
                <a:ea typeface="Calibri" panose="020F0502020204030204" pitchFamily="34" charset="0"/>
              </a:rPr>
              <a:t>However, with the Islamic conquests in the 7th century, winemaking declined, as alcohol production was largely prohibited under Islamic law.</a:t>
            </a:r>
          </a:p>
          <a:p>
            <a:pPr marL="285750" marR="0" indent="-285750" algn="l">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8F29B7A-930A-613C-F444-C4B0610C9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972" y="1414541"/>
            <a:ext cx="7467028" cy="4205918"/>
          </a:xfrm>
          <a:prstGeom prst="rect">
            <a:avLst/>
          </a:prstGeom>
        </p:spPr>
      </p:pic>
      <p:sp>
        <p:nvSpPr>
          <p:cNvPr id="7" name="TextBox 6">
            <a:extLst>
              <a:ext uri="{FF2B5EF4-FFF2-40B4-BE49-F238E27FC236}">
                <a16:creationId xmlns:a16="http://schemas.microsoft.com/office/drawing/2014/main" id="{2940C584-2ADF-4C3A-8058-09703160D9B0}"/>
              </a:ext>
            </a:extLst>
          </p:cNvPr>
          <p:cNvSpPr txBox="1"/>
          <p:nvPr/>
        </p:nvSpPr>
        <p:spPr>
          <a:xfrm>
            <a:off x="4724972" y="5771399"/>
            <a:ext cx="7467028"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Israeli archaeologists discovered massive ancient winemaking complex.</a:t>
            </a:r>
          </a:p>
        </p:txBody>
      </p:sp>
    </p:spTree>
    <p:extLst>
      <p:ext uri="{BB962C8B-B14F-4D97-AF65-F5344CB8AC3E}">
        <p14:creationId xmlns:p14="http://schemas.microsoft.com/office/powerpoint/2010/main" val="399000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Modern Revival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8" y="1302784"/>
            <a:ext cx="11533632" cy="1733927"/>
          </a:xfrm>
        </p:spPr>
        <p:txBody>
          <a:bodyPr>
            <a:noAutofit/>
          </a:bodyPr>
          <a:lstStyle/>
          <a:p>
            <a:pPr marL="285750" marR="0" indent="-28575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The modern Israeli wine industry began in the late 19th century when Baron Edmond de Rothschild, owner of the renowned Château Lafite Rothschild in Bordeaux, took a personal interest in reviving viticulture in the region. </a:t>
            </a:r>
          </a:p>
        </p:txBody>
      </p:sp>
      <p:pic>
        <p:nvPicPr>
          <p:cNvPr id="5" name="Picture 4">
            <a:extLst>
              <a:ext uri="{FF2B5EF4-FFF2-40B4-BE49-F238E27FC236}">
                <a16:creationId xmlns:a16="http://schemas.microsoft.com/office/drawing/2014/main" id="{CCBC53D4-4A5C-0B7B-13DA-0BB66434C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162"/>
            <a:ext cx="3115733" cy="3906837"/>
          </a:xfrm>
          <a:prstGeom prst="rect">
            <a:avLst/>
          </a:prstGeom>
        </p:spPr>
      </p:pic>
      <p:sp>
        <p:nvSpPr>
          <p:cNvPr id="7" name="TextBox 6">
            <a:extLst>
              <a:ext uri="{FF2B5EF4-FFF2-40B4-BE49-F238E27FC236}">
                <a16:creationId xmlns:a16="http://schemas.microsoft.com/office/drawing/2014/main" id="{6BA96387-2298-487A-752B-B5914135C6DB}"/>
              </a:ext>
            </a:extLst>
          </p:cNvPr>
          <p:cNvSpPr txBox="1"/>
          <p:nvPr/>
        </p:nvSpPr>
        <p:spPr>
          <a:xfrm>
            <a:off x="3363072" y="2917495"/>
            <a:ext cx="8682171" cy="3852017"/>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Recognizing the historical significance and potential of Israeli vineyards, Rothschild provided significant financial support and expertise. </a:t>
            </a:r>
          </a:p>
          <a:p>
            <a:pPr marL="285750" marR="0" indent="-285750" algn="l">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He sent agronomists and winemaking experts from France to Israel, introduced high-quality French grape varietals such as Cabernet Sauvignon and Merlot, and established two of Israel's earliest modern wineries in Rishon LeZion and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Zichron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Yaakov.</a:t>
            </a:r>
          </a:p>
        </p:txBody>
      </p:sp>
    </p:spTree>
    <p:extLst>
      <p:ext uri="{BB962C8B-B14F-4D97-AF65-F5344CB8AC3E}">
        <p14:creationId xmlns:p14="http://schemas.microsoft.com/office/powerpoint/2010/main" val="276682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318C630-0A36-F06B-17D8-39E026D16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CFC7F-0C76-4CD8-36E6-9FA86D875469}"/>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Modern Revival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2FE6819-8470-380E-12E9-50EF1DEFE6C5}"/>
              </a:ext>
            </a:extLst>
          </p:cNvPr>
          <p:cNvSpPr>
            <a:spLocks noGrp="1"/>
          </p:cNvSpPr>
          <p:nvPr>
            <p:ph type="subTitle" idx="1"/>
          </p:nvPr>
        </p:nvSpPr>
        <p:spPr>
          <a:xfrm>
            <a:off x="658368" y="1302784"/>
            <a:ext cx="11533632" cy="4775287"/>
          </a:xfrm>
        </p:spPr>
        <p:txBody>
          <a:bodyPr>
            <a:noAutofit/>
          </a:bodyPr>
          <a:lstStyle/>
          <a:p>
            <a:pPr marL="285750" marR="0" indent="-28575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Rothschild also invested in research, creating an agricultural school to train local farmers in vineyard management and modern winemaking techniques. His contributions not only revitalized the wine industry but also laid the groundwork for the vibrant and innovative scene we see today. </a:t>
            </a:r>
          </a:p>
          <a:p>
            <a:pPr marL="285750" marR="0" indent="-285750" algn="l">
              <a:lnSpc>
                <a:spcPct val="107000"/>
              </a:lnSpc>
              <a:spcAft>
                <a:spcPts val="800"/>
              </a:spcAft>
              <a:buFont typeface="Arial" panose="020B0604020202020204" pitchFamily="34" charset="0"/>
              <a:buChar char="•"/>
            </a:pPr>
            <a:r>
              <a:rPr lang="en-US" kern="100" dirty="0">
                <a:effectLst/>
                <a:ea typeface="Calibri" panose="020F0502020204030204" pitchFamily="34" charset="0"/>
              </a:rPr>
              <a:t>His legacy continues to </a:t>
            </a:r>
            <a:br>
              <a:rPr lang="en-US" kern="100" dirty="0">
                <a:effectLst/>
                <a:ea typeface="Calibri" panose="020F0502020204030204" pitchFamily="34" charset="0"/>
              </a:rPr>
            </a:br>
            <a:r>
              <a:rPr lang="en-US" kern="100" dirty="0">
                <a:effectLst/>
                <a:ea typeface="Calibri" panose="020F0502020204030204" pitchFamily="34" charset="0"/>
              </a:rPr>
              <a:t>inspire winemakers across </a:t>
            </a:r>
            <a:br>
              <a:rPr lang="en-US" kern="100" dirty="0">
                <a:effectLst/>
                <a:ea typeface="Calibri" panose="020F0502020204030204" pitchFamily="34" charset="0"/>
              </a:rPr>
            </a:br>
            <a:r>
              <a:rPr lang="en-US" kern="100" dirty="0">
                <a:effectLst/>
                <a:ea typeface="Calibri" panose="020F0502020204030204" pitchFamily="34" charset="0"/>
              </a:rPr>
              <a:t>Israel, many of whom still </a:t>
            </a:r>
            <a:br>
              <a:rPr lang="en-US" kern="100" dirty="0">
                <a:effectLst/>
                <a:ea typeface="Calibri" panose="020F0502020204030204" pitchFamily="34" charset="0"/>
              </a:rPr>
            </a:br>
            <a:r>
              <a:rPr lang="en-US" kern="100" dirty="0">
                <a:effectLst/>
                <a:ea typeface="Calibri" panose="020F0502020204030204" pitchFamily="34" charset="0"/>
              </a:rPr>
              <a:t>draw on his vision of </a:t>
            </a:r>
            <a:br>
              <a:rPr lang="en-US" kern="100" dirty="0">
                <a:effectLst/>
                <a:ea typeface="Calibri" panose="020F0502020204030204" pitchFamily="34" charset="0"/>
              </a:rPr>
            </a:br>
            <a:r>
              <a:rPr lang="en-US" kern="100" dirty="0">
                <a:effectLst/>
                <a:ea typeface="Calibri" panose="020F0502020204030204" pitchFamily="34" charset="0"/>
              </a:rPr>
              <a:t>combining tradition with </a:t>
            </a:r>
            <a:br>
              <a:rPr lang="en-US" kern="100" dirty="0">
                <a:effectLst/>
                <a:ea typeface="Calibri" panose="020F0502020204030204" pitchFamily="34" charset="0"/>
              </a:rPr>
            </a:br>
            <a:r>
              <a:rPr lang="en-US" kern="100" dirty="0">
                <a:effectLst/>
                <a:ea typeface="Calibri" panose="020F0502020204030204" pitchFamily="34" charset="0"/>
              </a:rPr>
              <a:t>innovation.</a:t>
            </a:r>
          </a:p>
        </p:txBody>
      </p:sp>
      <p:pic>
        <p:nvPicPr>
          <p:cNvPr id="5" name="Picture 4">
            <a:extLst>
              <a:ext uri="{FF2B5EF4-FFF2-40B4-BE49-F238E27FC236}">
                <a16:creationId xmlns:a16="http://schemas.microsoft.com/office/drawing/2014/main" id="{8CE5A22D-67F8-EE73-B08B-1D05B60DB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289" y="3192792"/>
            <a:ext cx="7100711" cy="3730120"/>
          </a:xfrm>
          <a:prstGeom prst="rect">
            <a:avLst/>
          </a:prstGeom>
        </p:spPr>
      </p:pic>
    </p:spTree>
    <p:extLst>
      <p:ext uri="{BB962C8B-B14F-4D97-AF65-F5344CB8AC3E}">
        <p14:creationId xmlns:p14="http://schemas.microsoft.com/office/powerpoint/2010/main" val="100280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32858D3-916F-3BF7-2C9C-56111A3E0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5B643-A7AA-85D7-8DF7-D97C0BF46C51}"/>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Modern Revival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0713038-14CC-E529-C39C-9D5EE419B685}"/>
              </a:ext>
            </a:extLst>
          </p:cNvPr>
          <p:cNvSpPr>
            <a:spLocks noGrp="1"/>
          </p:cNvSpPr>
          <p:nvPr>
            <p:ph type="subTitle" idx="1"/>
          </p:nvPr>
        </p:nvSpPr>
        <p:spPr>
          <a:xfrm>
            <a:off x="658368" y="1302785"/>
            <a:ext cx="11533632" cy="3348238"/>
          </a:xfrm>
        </p:spPr>
        <p:txBody>
          <a:bodyPr>
            <a:noAutofit/>
          </a:bodyPr>
          <a:lstStyle/>
          <a:p>
            <a:pPr marL="285750" indent="-285750" algn="l">
              <a:buFont typeface="Arial" panose="020B0604020202020204" pitchFamily="34" charset="0"/>
              <a:buChar char="•"/>
            </a:pPr>
            <a:r>
              <a:rPr lang="en-US" sz="2400" dirty="0">
                <a:effectLst/>
                <a:ea typeface="Calibri" panose="020F0502020204030204" pitchFamily="34" charset="0"/>
              </a:rPr>
              <a:t>In the late 20th century, a wave of boutique wineries and cutting-edge technology transformed Israeli wine, elevating its quality and reputation on the global stage. </a:t>
            </a:r>
          </a:p>
          <a:p>
            <a:pPr marL="285750" indent="-285750" algn="l">
              <a:buFont typeface="Arial" panose="020B0604020202020204" pitchFamily="34" charset="0"/>
              <a:buChar char="•"/>
            </a:pPr>
            <a:r>
              <a:rPr lang="en-US" sz="2400" dirty="0">
                <a:effectLst/>
                <a:ea typeface="Calibri" panose="020F0502020204030204" pitchFamily="34" charset="0"/>
              </a:rPr>
              <a:t>These boutique wineries began focusing on small-batch production, allowing winemakers to experiment with techniques and varietals that highlighted Israel's unique terroir. </a:t>
            </a:r>
          </a:p>
          <a:p>
            <a:pPr marL="285750" indent="-285750" algn="l">
              <a:buFont typeface="Arial" panose="020B0604020202020204" pitchFamily="34" charset="0"/>
              <a:buChar char="•"/>
            </a:pPr>
            <a:r>
              <a:rPr lang="en-US" sz="2400" dirty="0">
                <a:effectLst/>
                <a:ea typeface="Calibri" panose="020F0502020204030204" pitchFamily="34" charset="0"/>
              </a:rPr>
              <a:t>Advanced viticultural practices, such as precision irrigation and soil analysis, further improved grape quality. The introduction of modern fermentation technologies and oak aging techniques helped craft wines that were not only technically excellent but also reflective of the region's distinct character. </a:t>
            </a:r>
          </a:p>
        </p:txBody>
      </p:sp>
      <p:pic>
        <p:nvPicPr>
          <p:cNvPr id="5" name="Picture 4">
            <a:extLst>
              <a:ext uri="{FF2B5EF4-FFF2-40B4-BE49-F238E27FC236}">
                <a16:creationId xmlns:a16="http://schemas.microsoft.com/office/drawing/2014/main" id="{01F7BCD3-E8CC-F946-FF6F-FC8DA3C30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3645"/>
            <a:ext cx="3801530" cy="2534354"/>
          </a:xfrm>
          <a:prstGeom prst="rect">
            <a:avLst/>
          </a:prstGeom>
        </p:spPr>
      </p:pic>
      <p:sp>
        <p:nvSpPr>
          <p:cNvPr id="7" name="TextBox 6">
            <a:extLst>
              <a:ext uri="{FF2B5EF4-FFF2-40B4-BE49-F238E27FC236}">
                <a16:creationId xmlns:a16="http://schemas.microsoft.com/office/drawing/2014/main" id="{C8A1B974-1599-08B5-C64E-1727D10DFBDB}"/>
              </a:ext>
            </a:extLst>
          </p:cNvPr>
          <p:cNvSpPr txBox="1"/>
          <p:nvPr/>
        </p:nvSpPr>
        <p:spPr>
          <a:xfrm>
            <a:off x="1400609" y="4323644"/>
            <a:ext cx="10599480" cy="1200329"/>
          </a:xfrm>
          <a:prstGeom prst="rect">
            <a:avLst/>
          </a:prstGeom>
          <a:noFill/>
        </p:spPr>
        <p:txBody>
          <a:bodyPr wrap="square">
            <a:spAutoFit/>
          </a:bodyPr>
          <a:lstStyle/>
          <a:p>
            <a:pPr marL="3028950" lvl="6" indent="-285750" algn="l">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combination of innovation and artistry captured the attention of international critics, earning Israeli wines top awards and a growing presence in global markets.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7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1B429C-8CBA-88F3-293E-FE1AD37B5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19FE-46FE-5F39-6947-D43513658D26}"/>
              </a:ext>
            </a:extLst>
          </p:cNvPr>
          <p:cNvSpPr>
            <a:spLocks noGrp="1"/>
          </p:cNvSpPr>
          <p:nvPr>
            <p:ph type="ctrTitle"/>
          </p:nvPr>
        </p:nvSpPr>
        <p:spPr>
          <a:xfrm>
            <a:off x="0" y="1"/>
            <a:ext cx="12192000" cy="1170431"/>
          </a:xfrm>
        </p:spPr>
        <p:txBody>
          <a:bodyPr anchor="ct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Classification System in Israel</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6F743FA-DFFA-6E2A-0C89-513DF6DA7C7E}"/>
              </a:ext>
            </a:extLst>
          </p:cNvPr>
          <p:cNvSpPr>
            <a:spLocks noGrp="1"/>
          </p:cNvSpPr>
          <p:nvPr>
            <p:ph type="subTitle" idx="1"/>
          </p:nvPr>
        </p:nvSpPr>
        <p:spPr>
          <a:xfrm>
            <a:off x="658368" y="1170432"/>
            <a:ext cx="7959044" cy="5687568"/>
          </a:xfrm>
        </p:spPr>
        <p:txBody>
          <a:bodyPr>
            <a:noAutofit/>
          </a:bodyPr>
          <a:lstStyle/>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Israel does not have a formalized wine classification system like France or Italy. However, wines are often categorized by region and style.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Most wineries adhere to international standards of labeling, including varietal designation and vintage. </a:t>
            </a:r>
          </a:p>
          <a:p>
            <a:pPr marL="285750" marR="0" indent="-285750" algn="l">
              <a:lnSpc>
                <a:spcPct val="107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Kosher certification is also significant, as many wines are produced under strict religious guidelines to meet kosher requirements.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9CE05F2-1BC2-8EBB-5140-DD4F5776C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411" y="1170432"/>
            <a:ext cx="3574589" cy="5687568"/>
          </a:xfrm>
          <a:prstGeom prst="rect">
            <a:avLst/>
          </a:prstGeom>
        </p:spPr>
      </p:pic>
    </p:spTree>
    <p:extLst>
      <p:ext uri="{BB962C8B-B14F-4D97-AF65-F5344CB8AC3E}">
        <p14:creationId xmlns:p14="http://schemas.microsoft.com/office/powerpoint/2010/main" val="3204739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2798</TotalTime>
  <Words>1953</Words>
  <Application>Microsoft Office PowerPoint</Application>
  <PresentationFormat>Widescreen</PresentationFormat>
  <Paragraphs>131</Paragraphs>
  <Slides>26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Aptos Display</vt:lpstr>
      <vt:lpstr>Arial</vt:lpstr>
      <vt:lpstr>Calibri</vt:lpstr>
      <vt:lpstr>Consolas</vt:lpstr>
      <vt:lpstr>Times New Roman</vt:lpstr>
      <vt:lpstr>Times New Roman, serif</vt:lpstr>
      <vt:lpstr>Office Theme</vt:lpstr>
      <vt:lpstr>From Ancient Vines to Modern Wines  Presented by Marc Silver</vt:lpstr>
      <vt:lpstr>An Introduction to Wine in Isreal</vt:lpstr>
      <vt:lpstr>Exploring Israel's World-Class Wine Heritage</vt:lpstr>
      <vt:lpstr>History of Wine in Israel</vt:lpstr>
      <vt:lpstr>History of Wine in Israel</vt:lpstr>
      <vt:lpstr>The Modern Revival</vt:lpstr>
      <vt:lpstr>The Modern Revival</vt:lpstr>
      <vt:lpstr>The Modern Revival</vt:lpstr>
      <vt:lpstr>Wine Classification System in Israel</vt:lpstr>
      <vt:lpstr>Wine Regions of Isreal</vt:lpstr>
      <vt:lpstr>Wine Regions of Isreal</vt:lpstr>
      <vt:lpstr>Wine Regions of Isreal</vt:lpstr>
      <vt:lpstr>Wine Regions of Isreal</vt:lpstr>
      <vt:lpstr>Unique Terroir</vt:lpstr>
      <vt:lpstr>Major Varietals</vt:lpstr>
      <vt:lpstr>International Varietals</vt:lpstr>
      <vt:lpstr>International Varietals</vt:lpstr>
      <vt:lpstr>Notable Wineries</vt:lpstr>
      <vt:lpstr>Notable Wineries</vt:lpstr>
      <vt:lpstr>Notable Wineries</vt:lpstr>
      <vt:lpstr>Notable Wineries</vt:lpstr>
      <vt:lpstr>The Cultural Significance of Wine in Isreal</vt:lpstr>
      <vt:lpstr>Final Thoughts</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166</cp:revision>
  <dcterms:created xsi:type="dcterms:W3CDTF">2024-07-15T00:09:41Z</dcterms:created>
  <dcterms:modified xsi:type="dcterms:W3CDTF">2024-12-13T23:25:00Z</dcterms:modified>
</cp:coreProperties>
</file>