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0" r:id="rId3"/>
  </p:sldMasterIdLst>
  <p:notesMasterIdLst>
    <p:notesMasterId r:id="rId24"/>
  </p:notesMasterIdLst>
  <p:handoutMasterIdLst>
    <p:handoutMasterId r:id="rId25"/>
  </p:handoutMasterIdLst>
  <p:sldIdLst>
    <p:sldId id="256" r:id="rId4"/>
    <p:sldId id="273" r:id="rId5"/>
    <p:sldId id="257" r:id="rId6"/>
    <p:sldId id="274" r:id="rId7"/>
    <p:sldId id="258" r:id="rId8"/>
    <p:sldId id="276" r:id="rId9"/>
    <p:sldId id="399" r:id="rId10"/>
    <p:sldId id="279" r:id="rId11"/>
    <p:sldId id="277" r:id="rId12"/>
    <p:sldId id="260" r:id="rId13"/>
    <p:sldId id="282" r:id="rId14"/>
    <p:sldId id="280" r:id="rId15"/>
    <p:sldId id="264" r:id="rId16"/>
    <p:sldId id="265" r:id="rId17"/>
    <p:sldId id="281" r:id="rId18"/>
    <p:sldId id="284" r:id="rId19"/>
    <p:sldId id="285" r:id="rId20"/>
    <p:sldId id="275" r:id="rId21"/>
    <p:sldId id="283" r:id="rId22"/>
    <p:sldId id="272"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2"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3592" autoAdjust="0"/>
  </p:normalViewPr>
  <p:slideViewPr>
    <p:cSldViewPr snapToGrid="0">
      <p:cViewPr varScale="1">
        <p:scale>
          <a:sx n="97" d="100"/>
          <a:sy n="97" d="100"/>
        </p:scale>
        <p:origin x="2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26530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75504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08158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35296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4969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0731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92979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491542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1594191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4269725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081824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1909221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556177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10830405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1134110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2940542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3857751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2727035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167163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C764DE79-268F-4C1A-8933-263129D2AF90}" type="datetimeFigureOut">
              <a:rPr lang="en-US" dirty="0"/>
              <a:t>8/29/2025</a:t>
            </a:fld>
            <a:endParaRPr lang="en-US" dirty="0"/>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69940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512584"/>
            <a:ext cx="6012058" cy="2252924"/>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Ishinomaki Japan</a:t>
            </a:r>
            <a:br>
              <a:rPr lang="en-US" sz="4800" b="1" dirty="0">
                <a:solidFill>
                  <a:srgbClr val="000000"/>
                </a:solidFill>
                <a:latin typeface="Times New Roman" panose="02020603050405020304" pitchFamily="18" charset="0"/>
                <a:cs typeface="Times New Roman" panose="02020603050405020304" pitchFamily="18" charset="0"/>
              </a:rPr>
            </a:br>
            <a:r>
              <a:rPr lang="en-US" sz="3000" b="1" dirty="0">
                <a:solidFill>
                  <a:srgbClr val="000000"/>
                </a:solidFill>
                <a:latin typeface="Times New Roman" panose="02020603050405020304" pitchFamily="18" charset="0"/>
                <a:cs typeface="Times New Roman" panose="02020603050405020304" pitchFamily="18" charset="0"/>
              </a:rPr>
              <a:t>Presented by</a:t>
            </a:r>
            <a:br>
              <a:rPr lang="en-US" sz="3000" b="1" dirty="0">
                <a:solidFill>
                  <a:srgbClr val="000000"/>
                </a:solidFill>
                <a:latin typeface="Times New Roman" panose="02020603050405020304" pitchFamily="18" charset="0"/>
                <a:cs typeface="Times New Roman" panose="02020603050405020304" pitchFamily="18" charset="0"/>
              </a:rPr>
            </a:br>
            <a:r>
              <a:rPr lang="en-US" sz="30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white circle with a circle in the middle with a circle in the middle with a circle in the middle with a circle in the middle with a circle in the middle with a circle in the middle&#10;&#10;Description automatically generated">
            <a:extLst>
              <a:ext uri="{FF2B5EF4-FFF2-40B4-BE49-F238E27FC236}">
                <a16:creationId xmlns:a16="http://schemas.microsoft.com/office/drawing/2014/main" id="{41A865CB-067D-2644-4599-DC15678D4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131" y="1219070"/>
            <a:ext cx="4256219" cy="2837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10071708"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Ishinomaki</a:t>
            </a:r>
          </a:p>
        </p:txBody>
      </p:sp>
      <p:pic>
        <p:nvPicPr>
          <p:cNvPr id="5" name="Picture 4" descr="A map of a city&#10;&#10;Description automatically generated">
            <a:extLst>
              <a:ext uri="{FF2B5EF4-FFF2-40B4-BE49-F238E27FC236}">
                <a16:creationId xmlns:a16="http://schemas.microsoft.com/office/drawing/2014/main" id="{8717EBCA-E5A5-BCFB-2F91-2D22EC4CC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 y="901905"/>
            <a:ext cx="10071708" cy="47686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p:txBody>
          <a:bodyPr/>
          <a:lstStyle/>
          <a:p>
            <a:pPr lvl="0"/>
            <a:fld id="{12C53A42-FDC9-48E4-B9B6-1F3136EDA0A4}" type="datetimeFigureOut">
              <a:rPr lang="en-US"/>
              <a:t>8/29/2025</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931159"/>
          </a:xfrm>
        </p:spPr>
        <p:txBody>
          <a:bodyPr vert="horz"/>
          <a:lstStyle/>
          <a:p>
            <a:pPr algn="ctr"/>
            <a:r>
              <a:rPr lang="en-US" sz="4000" b="1" dirty="0" err="1">
                <a:solidFill>
                  <a:schemeClr val="tx1"/>
                </a:solidFill>
                <a:latin typeface="Times New Roman" panose="02020603050405020304" pitchFamily="18" charset="0"/>
                <a:cs typeface="Times New Roman" panose="02020603050405020304" pitchFamily="18" charset="0"/>
              </a:rPr>
              <a:t>Kashimamiko</a:t>
            </a:r>
            <a:r>
              <a:rPr lang="en-US" sz="4000" b="1" dirty="0">
                <a:solidFill>
                  <a:schemeClr val="tx1"/>
                </a:solidFill>
                <a:latin typeface="Times New Roman" panose="02020603050405020304" pitchFamily="18" charset="0"/>
                <a:cs typeface="Times New Roman" panose="02020603050405020304" pitchFamily="18" charset="0"/>
              </a:rPr>
              <a:t> Shrine</a:t>
            </a:r>
          </a:p>
        </p:txBody>
      </p:sp>
      <p:pic>
        <p:nvPicPr>
          <p:cNvPr id="4" name="Picture 3" descr="A stone path with trees and a structure&#10;&#10;Description automatically generated">
            <a:extLst>
              <a:ext uri="{FF2B5EF4-FFF2-40B4-BE49-F238E27FC236}">
                <a16:creationId xmlns:a16="http://schemas.microsoft.com/office/drawing/2014/main" id="{08C266C8-E206-A43E-8337-F7A402E53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688" y="2427210"/>
            <a:ext cx="5765937" cy="3243340"/>
          </a:xfrm>
          <a:prstGeom prst="rect">
            <a:avLst/>
          </a:prstGeom>
        </p:spPr>
      </p:pic>
      <p:sp>
        <p:nvSpPr>
          <p:cNvPr id="8" name="TextBox 7">
            <a:extLst>
              <a:ext uri="{FF2B5EF4-FFF2-40B4-BE49-F238E27FC236}">
                <a16:creationId xmlns:a16="http://schemas.microsoft.com/office/drawing/2014/main" id="{35FAD09C-F6F9-4F15-5E9F-4122C88F1B26}"/>
              </a:ext>
            </a:extLst>
          </p:cNvPr>
          <p:cNvSpPr txBox="1"/>
          <p:nvPr/>
        </p:nvSpPr>
        <p:spPr>
          <a:xfrm>
            <a:off x="122548" y="888296"/>
            <a:ext cx="9803877"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STKaiti" panose="020B0503020204020204" pitchFamily="2" charset="-122"/>
                <a:cs typeface="Times New Roman" panose="02020603050405020304" pitchFamily="18" charset="0"/>
              </a:rPr>
              <a:t>This Shrine commemorates those lost in the 2011 tsunami. It is small but there is a cleansing water ceremony that can be done and several smaller shrines around it. The Shrine can be walked to, up lots of steps from the Manga Museum in about 20 minutes. </a:t>
            </a:r>
          </a:p>
          <a:p>
            <a:pPr marL="342900" indent="-342900">
              <a:buFont typeface="Arial" panose="020B0604020202020204" pitchFamily="34" charset="0"/>
              <a:buChar char="•"/>
            </a:pPr>
            <a:r>
              <a:rPr lang="en-US" sz="2400" dirty="0">
                <a:latin typeface="Times New Roman" panose="02020603050405020304" pitchFamily="18" charset="0"/>
                <a:ea typeface="STKaiti" panose="020B0503020204020204" pitchFamily="2" charset="-122"/>
                <a:cs typeface="Times New Roman" panose="02020603050405020304" pitchFamily="18" charset="0"/>
              </a:rPr>
              <a:t>From here you have an </a:t>
            </a:r>
            <a:br>
              <a:rPr lang="en-US" sz="2400" dirty="0">
                <a:latin typeface="Times New Roman" panose="02020603050405020304" pitchFamily="18" charset="0"/>
                <a:ea typeface="STKaiti" panose="020B0503020204020204" pitchFamily="2" charset="-122"/>
                <a:cs typeface="Times New Roman" panose="02020603050405020304" pitchFamily="18" charset="0"/>
              </a:rPr>
            </a:br>
            <a:r>
              <a:rPr lang="en-US" sz="2400" dirty="0">
                <a:latin typeface="Times New Roman" panose="02020603050405020304" pitchFamily="18" charset="0"/>
                <a:ea typeface="STKaiti" panose="020B0503020204020204" pitchFamily="2" charset="-122"/>
                <a:cs typeface="Times New Roman" panose="02020603050405020304" pitchFamily="18" charset="0"/>
              </a:rPr>
              <a:t>overview of Ishinomaki. </a:t>
            </a:r>
          </a:p>
          <a:p>
            <a:pPr marL="342900" indent="-342900">
              <a:buFont typeface="Arial" panose="020B0604020202020204" pitchFamily="34" charset="0"/>
              <a:buChar char="•"/>
            </a:pPr>
            <a:r>
              <a:rPr lang="en-US" sz="2400" dirty="0">
                <a:latin typeface="Times New Roman" panose="02020603050405020304" pitchFamily="18" charset="0"/>
                <a:ea typeface="STKaiti" panose="020B0503020204020204" pitchFamily="2" charset="-122"/>
                <a:cs typeface="Times New Roman" panose="02020603050405020304" pitchFamily="18" charset="0"/>
              </a:rPr>
              <a:t>You have an amazing view </a:t>
            </a:r>
            <a:br>
              <a:rPr lang="en-US" sz="2400" dirty="0">
                <a:latin typeface="Times New Roman" panose="02020603050405020304" pitchFamily="18" charset="0"/>
                <a:ea typeface="STKaiti" panose="020B0503020204020204" pitchFamily="2" charset="-122"/>
                <a:cs typeface="Times New Roman" panose="02020603050405020304" pitchFamily="18" charset="0"/>
              </a:rPr>
            </a:br>
            <a:r>
              <a:rPr lang="en-US" sz="2400" dirty="0">
                <a:latin typeface="Times New Roman" panose="02020603050405020304" pitchFamily="18" charset="0"/>
                <a:ea typeface="STKaiti" panose="020B0503020204020204" pitchFamily="2" charset="-122"/>
                <a:cs typeface="Times New Roman" panose="02020603050405020304" pitchFamily="18" charset="0"/>
              </a:rPr>
              <a:t>over </a:t>
            </a:r>
            <a:r>
              <a:rPr lang="en-US" sz="2400" dirty="0" err="1">
                <a:latin typeface="Times New Roman" panose="02020603050405020304" pitchFamily="18" charset="0"/>
                <a:ea typeface="STKaiti" panose="020B0503020204020204" pitchFamily="2" charset="-122"/>
                <a:cs typeface="Times New Roman" panose="02020603050405020304" pitchFamily="18" charset="0"/>
              </a:rPr>
              <a:t>Ishinomaki</a:t>
            </a:r>
            <a:r>
              <a:rPr lang="en-US" sz="2400" dirty="0">
                <a:latin typeface="Times New Roman" panose="02020603050405020304" pitchFamily="18" charset="0"/>
                <a:ea typeface="STKaiti" panose="020B0503020204020204" pitchFamily="2" charset="-122"/>
                <a:cs typeface="Times New Roman" panose="02020603050405020304" pitchFamily="18" charset="0"/>
              </a:rPr>
              <a:t> and the bay.</a:t>
            </a:r>
          </a:p>
        </p:txBody>
      </p:sp>
    </p:spTree>
    <p:extLst>
      <p:ext uri="{BB962C8B-B14F-4D97-AF65-F5344CB8AC3E}">
        <p14:creationId xmlns:p14="http://schemas.microsoft.com/office/powerpoint/2010/main" val="24873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p:txBody>
          <a:bodyPr/>
          <a:lstStyle/>
          <a:p>
            <a:pPr lvl="0"/>
            <a:fld id="{12C53A42-FDC9-48E4-B9B6-1F3136EDA0A4}" type="datetimeFigureOut">
              <a:rPr lang="en-US"/>
              <a:t>8/29/2025</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4"/>
            <a:ext cx="10080625" cy="1013823"/>
          </a:xfrm>
        </p:spPr>
        <p:txBody>
          <a:bodyPr vert="horz"/>
          <a:lstStyle/>
          <a:p>
            <a:pPr algn="ctr"/>
            <a:r>
              <a:rPr lang="en-US" sz="4800" b="1" dirty="0" err="1">
                <a:solidFill>
                  <a:schemeClr val="tx1"/>
                </a:solidFill>
                <a:latin typeface="Times New Roman" panose="02020603050405020304" pitchFamily="18" charset="0"/>
                <a:cs typeface="Times New Roman" panose="02020603050405020304" pitchFamily="18" charset="0"/>
              </a:rPr>
              <a:t>Hiyoriyama</a:t>
            </a:r>
            <a:r>
              <a:rPr lang="en-US" sz="4800" b="1" dirty="0">
                <a:solidFill>
                  <a:schemeClr val="tx1"/>
                </a:solidFill>
                <a:latin typeface="Times New Roman" panose="02020603050405020304" pitchFamily="18" charset="0"/>
                <a:cs typeface="Times New Roman" panose="02020603050405020304" pitchFamily="18" charset="0"/>
              </a:rPr>
              <a:t> Park </a:t>
            </a:r>
          </a:p>
        </p:txBody>
      </p:sp>
      <p:sp>
        <p:nvSpPr>
          <p:cNvPr id="4" name="TextBox 3">
            <a:extLst>
              <a:ext uri="{FF2B5EF4-FFF2-40B4-BE49-F238E27FC236}">
                <a16:creationId xmlns:a16="http://schemas.microsoft.com/office/drawing/2014/main" id="{54F68870-618A-D7E0-D723-5AE503FA61E9}"/>
              </a:ext>
            </a:extLst>
          </p:cNvPr>
          <p:cNvSpPr txBox="1"/>
          <p:nvPr/>
        </p:nvSpPr>
        <p:spPr>
          <a:xfrm>
            <a:off x="179110" y="970960"/>
            <a:ext cx="5092802" cy="3785652"/>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a:t>
            </a:r>
            <a:r>
              <a:rPr lang="en-US" sz="2000" dirty="0" err="1">
                <a:solidFill>
                  <a:schemeClr val="tx1"/>
                </a:solidFill>
                <a:latin typeface="Times New Roman" panose="02020603050405020304" pitchFamily="18" charset="0"/>
                <a:cs typeface="Times New Roman" panose="02020603050405020304" pitchFamily="18" charset="0"/>
              </a:rPr>
              <a:t>Hiyoriyama</a:t>
            </a:r>
            <a:r>
              <a:rPr lang="en-US" sz="2000" dirty="0">
                <a:solidFill>
                  <a:schemeClr val="tx1"/>
                </a:solidFill>
                <a:latin typeface="Times New Roman" panose="02020603050405020304" pitchFamily="18" charset="0"/>
                <a:cs typeface="Times New Roman" panose="02020603050405020304" pitchFamily="18" charset="0"/>
              </a:rPr>
              <a:t> Park is located about 2 miles from the cruise terminal not far past the </a:t>
            </a:r>
            <a:r>
              <a:rPr lang="it-IT" sz="2000" dirty="0">
                <a:solidFill>
                  <a:schemeClr val="tx1"/>
                </a:solidFill>
                <a:latin typeface="Times New Roman" panose="02020603050405020304" pitchFamily="18" charset="0"/>
                <a:cs typeface="Times New Roman" panose="02020603050405020304" pitchFamily="18" charset="0"/>
              </a:rPr>
              <a:t>Ishinomaki Minamihama Tsunami Memorial Park.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about a 20-minute hike to the top. You will be rewarded with sweeping views of the ocean and the river.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benches placed throughout and lots of signs in Japanese and English that show some of the "before" and "after" photos of various vantage points (pre-quake/tsunami and after).</a:t>
            </a:r>
          </a:p>
        </p:txBody>
      </p:sp>
      <p:pic>
        <p:nvPicPr>
          <p:cNvPr id="8" name="Picture 7" descr="A stone monument in a park&#10;&#10;Description automatically generated">
            <a:extLst>
              <a:ext uri="{FF2B5EF4-FFF2-40B4-BE49-F238E27FC236}">
                <a16:creationId xmlns:a16="http://schemas.microsoft.com/office/drawing/2014/main" id="{3B3BEA54-71DC-2705-1E50-38A6E1AE386E}"/>
              </a:ext>
            </a:extLst>
          </p:cNvPr>
          <p:cNvPicPr>
            <a:picLocks noChangeAspect="1"/>
          </p:cNvPicPr>
          <p:nvPr/>
        </p:nvPicPr>
        <p:blipFill rotWithShape="1">
          <a:blip r:embed="rId3">
            <a:extLst>
              <a:ext uri="{28A0092B-C50C-407E-A947-70E740481C1C}">
                <a14:useLocalDpi xmlns:a14="http://schemas.microsoft.com/office/drawing/2010/main" val="0"/>
              </a:ext>
            </a:extLst>
          </a:blip>
          <a:srcRect r="17931"/>
          <a:stretch/>
        </p:blipFill>
        <p:spPr>
          <a:xfrm>
            <a:off x="5451023" y="962612"/>
            <a:ext cx="4562224" cy="3709347"/>
          </a:xfrm>
          <a:prstGeom prst="rect">
            <a:avLst/>
          </a:prstGeom>
        </p:spPr>
      </p:pic>
      <p:sp>
        <p:nvSpPr>
          <p:cNvPr id="6" name="TextBox 5">
            <a:extLst>
              <a:ext uri="{FF2B5EF4-FFF2-40B4-BE49-F238E27FC236}">
                <a16:creationId xmlns:a16="http://schemas.microsoft.com/office/drawing/2014/main" id="{110A00AE-CB6A-54F1-AADC-620CA4063925}"/>
              </a:ext>
            </a:extLst>
          </p:cNvPr>
          <p:cNvSpPr txBox="1"/>
          <p:nvPr/>
        </p:nvSpPr>
        <p:spPr>
          <a:xfrm>
            <a:off x="101244" y="4655594"/>
            <a:ext cx="9878137"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sobering to look down upon the flatlands adjacent to the ocean/river and realize the magnitude of the tragedy that struck this community. Well worth the hike.</a:t>
            </a:r>
            <a:endParaRPr lang="en-US" sz="2000" dirty="0"/>
          </a:p>
        </p:txBody>
      </p:sp>
    </p:spTree>
    <p:extLst>
      <p:ext uri="{BB962C8B-B14F-4D97-AF65-F5344CB8AC3E}">
        <p14:creationId xmlns:p14="http://schemas.microsoft.com/office/powerpoint/2010/main" val="198365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727AED1-D40F-DC54-ECBE-0631348300B6}"/>
              </a:ext>
            </a:extLst>
          </p:cNvPr>
          <p:cNvSpPr>
            <a:spLocks noGrp="1"/>
          </p:cNvSpPr>
          <p:nvPr>
            <p:ph type="dt" sz="half" idx="10"/>
          </p:nvPr>
        </p:nvSpPr>
        <p:spPr/>
        <p:txBody>
          <a:bodyPr/>
          <a:lstStyle/>
          <a:p>
            <a:pPr lvl="0"/>
            <a:fld id="{EEBD806B-18AD-45AD-A29F-1B97AE0E21D0}" type="datetimeFigureOut">
              <a:rPr lang="en-US"/>
              <a:t>8/29/2025</a:t>
            </a:fld>
            <a:endParaRPr lang="en-US"/>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13</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602123"/>
          </a:xfrm>
        </p:spPr>
        <p:txBody>
          <a:bodyPr vert="horz">
            <a:normAutofit fontScale="90000"/>
          </a:bodyPr>
          <a:lstStyle/>
          <a:p>
            <a:pPr algn="ctr"/>
            <a:br>
              <a:rPr lang="en-US" sz="4400" dirty="0">
                <a:solidFill>
                  <a:schemeClr val="tx1"/>
                </a:solidFill>
              </a:rPr>
            </a:br>
            <a:r>
              <a:rPr lang="en-US" sz="4400" b="1" dirty="0">
                <a:solidFill>
                  <a:schemeClr val="tx1"/>
                </a:solidFill>
                <a:latin typeface="Times New Roman" panose="02020603050405020304" pitchFamily="18" charset="0"/>
                <a:cs typeface="Times New Roman" panose="02020603050405020304" pitchFamily="18" charset="0"/>
              </a:rPr>
              <a:t>Ishinomaki </a:t>
            </a:r>
            <a:r>
              <a:rPr lang="en-US" sz="4400" b="1" dirty="0" err="1">
                <a:solidFill>
                  <a:schemeClr val="tx1"/>
                </a:solidFill>
                <a:latin typeface="Times New Roman" panose="02020603050405020304" pitchFamily="18" charset="0"/>
                <a:cs typeface="Times New Roman" panose="02020603050405020304" pitchFamily="18" charset="0"/>
              </a:rPr>
              <a:t>Mangattan</a:t>
            </a:r>
            <a:r>
              <a:rPr lang="en-US" sz="4400" b="1" dirty="0">
                <a:solidFill>
                  <a:schemeClr val="tx1"/>
                </a:solidFill>
                <a:latin typeface="Times New Roman" panose="02020603050405020304" pitchFamily="18" charset="0"/>
                <a:cs typeface="Times New Roman" panose="02020603050405020304" pitchFamily="18" charset="0"/>
              </a:rPr>
              <a:t> Museum</a:t>
            </a:r>
            <a:br>
              <a:rPr lang="en-US" sz="2800" b="1" dirty="0">
                <a:latin typeface="Times New Roman" panose="02020603050405020304" pitchFamily="18" charset="0"/>
                <a:cs typeface="Times New Roman" panose="02020603050405020304" pitchFamily="18" charset="0"/>
              </a:rPr>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6" name="TextBox 5">
            <a:extLst>
              <a:ext uri="{FF2B5EF4-FFF2-40B4-BE49-F238E27FC236}">
                <a16:creationId xmlns:a16="http://schemas.microsoft.com/office/drawing/2014/main" id="{AFAB4475-7731-865B-1B5B-91BD12F2F674}"/>
              </a:ext>
            </a:extLst>
          </p:cNvPr>
          <p:cNvSpPr txBox="1"/>
          <p:nvPr/>
        </p:nvSpPr>
        <p:spPr>
          <a:xfrm>
            <a:off x="103695" y="857838"/>
            <a:ext cx="6381946"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Japanese animation and comic books are icons of Japanese popular culture and have been praised as an easily accessed medium that is capable of introducing casual reading, fantastical literature, traditional ideals, and futuristic wonders.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Perhaps no one knew this better than Ishinomori Shotaro: The King of Manga (The King of Comics).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Sadly, passing away at just 60 years old, he is the legendary creator of series such as Cyborg009 and Kamen Rider. </a:t>
            </a:r>
          </a:p>
        </p:txBody>
      </p:sp>
      <p:pic>
        <p:nvPicPr>
          <p:cNvPr id="10" name="Picture 9" descr="A statue of a cartoon character&#10;&#10;Description automatically generated">
            <a:extLst>
              <a:ext uri="{FF2B5EF4-FFF2-40B4-BE49-F238E27FC236}">
                <a16:creationId xmlns:a16="http://schemas.microsoft.com/office/drawing/2014/main" id="{2640E52D-2C3D-BDE0-7E41-39C232DEC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806" y="857838"/>
            <a:ext cx="2961194" cy="39642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rPr lang="en-US"/>
              <a:t>8/29/2025</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1"/>
            <a:ext cx="10080625" cy="1125538"/>
          </a:xfrm>
        </p:spPr>
        <p:txBody>
          <a:bodyPr vert="horz">
            <a:normAutofit/>
          </a:bodyPr>
          <a:lstStyle/>
          <a:p>
            <a:pPr algn="ctr"/>
            <a:r>
              <a:rPr lang="it-IT" sz="3200" b="1" dirty="0">
                <a:solidFill>
                  <a:schemeClr val="tx1"/>
                </a:solidFill>
                <a:latin typeface="Times New Roman" panose="02020603050405020304" pitchFamily="18" charset="0"/>
                <a:cs typeface="Times New Roman" panose="02020603050405020304" pitchFamily="18" charset="0"/>
              </a:rPr>
              <a:t>Ishinomaki Minamihama Tsunami Memorial Park</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A28BF260-C389-5868-7FD2-5DF7D19DA6DF}"/>
              </a:ext>
            </a:extLst>
          </p:cNvPr>
          <p:cNvSpPr txBox="1"/>
          <p:nvPr/>
        </p:nvSpPr>
        <p:spPr>
          <a:xfrm>
            <a:off x="197964" y="923827"/>
            <a:ext cx="5769762"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Ishinomaki is located at the mouth of the Kitakami River in Miyagi Prefecture.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location also makes it one of the most exposed cities in times of natural disasters. </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Ishinomaki</a:t>
            </a:r>
            <a:r>
              <a:rPr lang="en-US" sz="2400" dirty="0">
                <a:latin typeface="Times New Roman" panose="02020603050405020304" pitchFamily="18" charset="0"/>
                <a:cs typeface="Times New Roman" panose="02020603050405020304" pitchFamily="18" charset="0"/>
              </a:rPr>
              <a:t> is easy to reach on the E-45 highway.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the Ishinomaki exit, then go on R-108 east until you see R-33 south.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Follow R-33 along the river south and you'll end up at the memorial park.</a:t>
            </a:r>
          </a:p>
        </p:txBody>
      </p:sp>
      <p:pic>
        <p:nvPicPr>
          <p:cNvPr id="11" name="Picture 10" descr="A group of stone sculptures outside&#10;&#10;Description automatically generated">
            <a:extLst>
              <a:ext uri="{FF2B5EF4-FFF2-40B4-BE49-F238E27FC236}">
                <a16:creationId xmlns:a16="http://schemas.microsoft.com/office/drawing/2014/main" id="{E10F40AA-F2E0-BDC5-D757-4C4DA0758E1E}"/>
              </a:ext>
            </a:extLst>
          </p:cNvPr>
          <p:cNvPicPr>
            <a:picLocks noChangeAspect="1"/>
          </p:cNvPicPr>
          <p:nvPr/>
        </p:nvPicPr>
        <p:blipFill rotWithShape="1">
          <a:blip r:embed="rId3">
            <a:extLst>
              <a:ext uri="{28A0092B-C50C-407E-A947-70E740481C1C}">
                <a14:useLocalDpi xmlns:a14="http://schemas.microsoft.com/office/drawing/2010/main" val="0"/>
              </a:ext>
            </a:extLst>
          </a:blip>
          <a:srcRect l="29336" t="1988" r="19295" b="1"/>
          <a:stretch/>
        </p:blipFill>
        <p:spPr>
          <a:xfrm>
            <a:off x="5967725" y="777375"/>
            <a:ext cx="3914312" cy="42010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rPr lang="en-US"/>
              <a:t>8/29/2025</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1"/>
            <a:ext cx="10080625" cy="1125538"/>
          </a:xfrm>
        </p:spPr>
        <p:txBody>
          <a:bodyPr vert="horz">
            <a:norm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Ishinomaki Genki </a:t>
            </a:r>
            <a:r>
              <a:rPr lang="en-US" sz="4000" b="1" dirty="0">
                <a:solidFill>
                  <a:schemeClr val="tx1"/>
                </a:solidFill>
                <a:effectLst/>
                <a:latin typeface="Times New Roman" panose="02020603050405020304" pitchFamily="18" charset="0"/>
                <a:cs typeface="Times New Roman" panose="02020603050405020304" pitchFamily="18" charset="0"/>
              </a:rPr>
              <a:t>Market</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A28BF260-C389-5868-7FD2-5DF7D19DA6DF}"/>
              </a:ext>
            </a:extLst>
          </p:cNvPr>
          <p:cNvSpPr txBox="1"/>
          <p:nvPr/>
        </p:nvSpPr>
        <p:spPr>
          <a:xfrm>
            <a:off x="197964" y="1048705"/>
            <a:ext cx="5335568"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along the river across from the manga museum, the Genki Market (Genki Ichiba) is an indoor market selling local specialties, including seafood products and produce.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second floor is a food fair where a variety of dishes, including seafood donburi and noodle dishes are served.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2nd floor has a spacious food court, which serves seafood from around </a:t>
            </a:r>
            <a:r>
              <a:rPr lang="en-US" sz="2400" dirty="0" err="1">
                <a:latin typeface="Times New Roman" panose="02020603050405020304" pitchFamily="18" charset="0"/>
                <a:cs typeface="Times New Roman" panose="02020603050405020304" pitchFamily="18" charset="0"/>
              </a:rPr>
              <a:t>Kinkazan</a:t>
            </a:r>
            <a:r>
              <a:rPr lang="en-US" sz="2400" dirty="0">
                <a:latin typeface="Times New Roman" panose="02020603050405020304" pitchFamily="18" charset="0"/>
                <a:cs typeface="Times New Roman" panose="02020603050405020304" pitchFamily="18" charset="0"/>
              </a:rPr>
              <a:t> Island. </a:t>
            </a:r>
          </a:p>
        </p:txBody>
      </p:sp>
      <p:sp>
        <p:nvSpPr>
          <p:cNvPr id="7" name="TextBox 6">
            <a:extLst>
              <a:ext uri="{FF2B5EF4-FFF2-40B4-BE49-F238E27FC236}">
                <a16:creationId xmlns:a16="http://schemas.microsoft.com/office/drawing/2014/main" id="{8662DCD3-32CD-1FEA-66A3-94FE32C5FC5F}"/>
              </a:ext>
            </a:extLst>
          </p:cNvPr>
          <p:cNvSpPr txBox="1"/>
          <p:nvPr/>
        </p:nvSpPr>
        <p:spPr>
          <a:xfrm>
            <a:off x="5533533" y="4614049"/>
            <a:ext cx="4547090" cy="646331"/>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rPr>
              <a:t>Hours: 9:00 to 19:00 (shops), 11:00 to 20:00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Closed: No closing days</a:t>
            </a:r>
          </a:p>
        </p:txBody>
      </p:sp>
      <p:pic>
        <p:nvPicPr>
          <p:cNvPr id="10" name="Picture 9" descr="A large store with many shelves&#10;&#10;Description automatically generated with medium confidence">
            <a:extLst>
              <a:ext uri="{FF2B5EF4-FFF2-40B4-BE49-F238E27FC236}">
                <a16:creationId xmlns:a16="http://schemas.microsoft.com/office/drawing/2014/main" id="{D80EBA62-37EC-3564-37B4-186B51E598D1}"/>
              </a:ext>
            </a:extLst>
          </p:cNvPr>
          <p:cNvPicPr>
            <a:picLocks noChangeAspect="1"/>
          </p:cNvPicPr>
          <p:nvPr/>
        </p:nvPicPr>
        <p:blipFill rotWithShape="1">
          <a:blip r:embed="rId3">
            <a:extLst>
              <a:ext uri="{28A0092B-C50C-407E-A947-70E740481C1C}">
                <a14:useLocalDpi xmlns:a14="http://schemas.microsoft.com/office/drawing/2010/main" val="0"/>
              </a:ext>
            </a:extLst>
          </a:blip>
          <a:srcRect l="26006"/>
          <a:stretch/>
        </p:blipFill>
        <p:spPr>
          <a:xfrm>
            <a:off x="5533533" y="1197809"/>
            <a:ext cx="4547089" cy="3456667"/>
          </a:xfrm>
          <a:prstGeom prst="rect">
            <a:avLst/>
          </a:prstGeom>
        </p:spPr>
      </p:pic>
    </p:spTree>
    <p:extLst>
      <p:ext uri="{BB962C8B-B14F-4D97-AF65-F5344CB8AC3E}">
        <p14:creationId xmlns:p14="http://schemas.microsoft.com/office/powerpoint/2010/main" val="425359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rPr lang="en-US"/>
              <a:t>8/29/2025</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16</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1"/>
            <a:ext cx="10080625" cy="1125538"/>
          </a:xfrm>
        </p:spPr>
        <p:txBody>
          <a:bodyPr vert="horz">
            <a:norm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Tashiro Island</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A28BF260-C389-5868-7FD2-5DF7D19DA6DF}"/>
              </a:ext>
            </a:extLst>
          </p:cNvPr>
          <p:cNvSpPr txBox="1"/>
          <p:nvPr/>
        </p:nvSpPr>
        <p:spPr>
          <a:xfrm>
            <a:off x="197964" y="911050"/>
            <a:ext cx="9575301"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called Cat Island, </a:t>
            </a:r>
            <a:r>
              <a:rPr lang="en-US" sz="2400" b="1" dirty="0">
                <a:solidFill>
                  <a:schemeClr val="tx1"/>
                </a:solidFill>
                <a:latin typeface="Times New Roman" panose="02020603050405020304" pitchFamily="18" charset="0"/>
                <a:cs typeface="Times New Roman" panose="02020603050405020304" pitchFamily="18" charset="0"/>
              </a:rPr>
              <a:t>Tashiro Island </a:t>
            </a:r>
            <a:br>
              <a:rPr lang="en-US" sz="2400" b="1"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is all about</a:t>
            </a:r>
            <a:r>
              <a:rPr lang="en-US" sz="2400" dirty="0">
                <a:latin typeface="Times New Roman" panose="02020603050405020304" pitchFamily="18" charset="0"/>
                <a:cs typeface="Times New Roman" panose="02020603050405020304" pitchFamily="18" charset="0"/>
              </a:rPr>
              <a:t> Cats and their relationship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with humans and our cultures are 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old as civilization itself.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Japanese culture is no exception.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Cats are revered by the Japanese,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different types of good luck charms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temples are devoted to cats.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Maneki</a:t>
            </a:r>
            <a:r>
              <a:rPr lang="en-US" sz="2400" dirty="0">
                <a:latin typeface="Times New Roman" panose="02020603050405020304" pitchFamily="18" charset="0"/>
                <a:cs typeface="Times New Roman" panose="02020603050405020304" pitchFamily="18" charset="0"/>
              </a:rPr>
              <a:t> Neko “good fortune” cat, depicted as a sitting cat waving one paw, is seen in most Japanese business establishments because it is believed to draw in good business</a:t>
            </a:r>
            <a:r>
              <a:rPr lang="en-US" sz="2400" dirty="0"/>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Long shot of a red fence&#10;&#10;Description automatically generated">
            <a:extLst>
              <a:ext uri="{FF2B5EF4-FFF2-40B4-BE49-F238E27FC236}">
                <a16:creationId xmlns:a16="http://schemas.microsoft.com/office/drawing/2014/main" id="{DBFE89AF-5722-F71E-3FA2-07CEE2BBD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407" y="924858"/>
            <a:ext cx="4653218" cy="2952561"/>
          </a:xfrm>
          <a:prstGeom prst="rect">
            <a:avLst/>
          </a:prstGeom>
        </p:spPr>
      </p:pic>
    </p:spTree>
    <p:extLst>
      <p:ext uri="{BB962C8B-B14F-4D97-AF65-F5344CB8AC3E}">
        <p14:creationId xmlns:p14="http://schemas.microsoft.com/office/powerpoint/2010/main" val="71201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descr="A building with a dome shaped roof&#10;&#10;Description automatically generated">
            <a:extLst>
              <a:ext uri="{FF2B5EF4-FFF2-40B4-BE49-F238E27FC236}">
                <a16:creationId xmlns:a16="http://schemas.microsoft.com/office/drawing/2014/main" id="{65A3CFC7-11A9-8F2A-6A1B-DCA476DBF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944" y="951706"/>
            <a:ext cx="4825681" cy="3206940"/>
          </a:xfrm>
          <a:prstGeom prst="rect">
            <a:avLst/>
          </a:prstGeom>
        </p:spPr>
      </p:pic>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rPr lang="en-US"/>
              <a:t>8/29/2025</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17</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1"/>
            <a:ext cx="10080625" cy="1125538"/>
          </a:xfrm>
        </p:spPr>
        <p:txBody>
          <a:bodyPr vert="horz">
            <a:normAutofit/>
          </a:bodyPr>
          <a:lstStyle/>
          <a:p>
            <a:pPr algn="ctr"/>
            <a:r>
              <a:rPr lang="en-US" sz="4000" dirty="0">
                <a:solidFill>
                  <a:schemeClr val="tx1"/>
                </a:solidFill>
                <a:latin typeface="Times New Roman" panose="02020603050405020304" pitchFamily="18" charset="0"/>
                <a:cs typeface="Times New Roman" panose="02020603050405020304" pitchFamily="18" charset="0"/>
              </a:rPr>
              <a:t>Sant Juan Bautista Museum</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A28BF260-C389-5868-7FD2-5DF7D19DA6DF}"/>
              </a:ext>
            </a:extLst>
          </p:cNvPr>
          <p:cNvSpPr txBox="1"/>
          <p:nvPr/>
        </p:nvSpPr>
        <p:spPr>
          <a:xfrm>
            <a:off x="196285" y="933932"/>
            <a:ext cx="9688055"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Sant Juan Bautista is a Spanish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style galleon that embarked on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diplomatic mission across the Pacific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Ocean during the Edo Period.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museum about the ship and journey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is located south of </a:t>
            </a:r>
            <a:r>
              <a:rPr lang="en-US" sz="2400" dirty="0" err="1">
                <a:latin typeface="Times New Roman" panose="02020603050405020304" pitchFamily="18" charset="0"/>
                <a:cs typeface="Times New Roman" panose="02020603050405020304" pitchFamily="18" charset="0"/>
              </a:rPr>
              <a:t>Ishinomaki's</a:t>
            </a:r>
            <a:r>
              <a:rPr lang="en-US" sz="2400" dirty="0">
                <a:latin typeface="Times New Roman" panose="02020603050405020304" pitchFamily="18" charset="0"/>
                <a:cs typeface="Times New Roman" panose="02020603050405020304" pitchFamily="18" charset="0"/>
              </a:rPr>
              <a:t> city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center.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replica of the ship used to be 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display but has since been removed.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museum offers excellent displays and an interesting motion simulator video that explains the history of Japan during the Age of Exploration.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52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solidFill>
                  <a:srgbClr val="000000"/>
                </a:solidFill>
                <a:latin typeface="Times New Roman" panose="02020603050405020304" pitchFamily="18" charset="0"/>
                <a:cs typeface="Times New Roman" panose="02020603050405020304" pitchFamily="18" charset="0"/>
              </a:rPr>
              <a:t>Ishinomaki</a:t>
            </a:r>
            <a:r>
              <a:rPr lang="en-US" sz="4000" b="1" dirty="0"/>
              <a:t>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206477" y="742950"/>
            <a:ext cx="9729714" cy="4647426"/>
          </a:xfrm>
          <a:prstGeom prst="rect">
            <a:avLst/>
          </a:prstGeom>
          <a:noFill/>
        </p:spPr>
        <p:txBody>
          <a:bodyPr wrap="square">
            <a:spAutoFit/>
          </a:bodyPr>
          <a:lstStyle/>
          <a:p>
            <a:pPr>
              <a:buClrTx/>
            </a:pPr>
            <a:r>
              <a:rPr lang="en-US" sz="2000" b="1" dirty="0">
                <a:solidFill>
                  <a:srgbClr val="000000"/>
                </a:solidFill>
                <a:latin typeface="Times New Roman" panose="02020603050405020304" pitchFamily="18" charset="0"/>
                <a:cs typeface="Times New Roman" panose="02020603050405020304" pitchFamily="18" charset="0"/>
              </a:rPr>
              <a:t>Ishinomaki</a:t>
            </a:r>
            <a:r>
              <a:rPr 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has many excellent seafood restaurants. Many of us on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are foodies, so naturally, we’re always on the hunt to eat at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most exclusive spots anytime we travel.</a:t>
            </a:r>
          </a:p>
          <a:p>
            <a:pPr>
              <a:buClrTx/>
            </a:pPr>
            <a:r>
              <a:rPr lang="en-US" altLang="en-US" sz="2000" dirty="0">
                <a:latin typeface="Times New Roman" panose="02020603050405020304" pitchFamily="18" charset="0"/>
                <a:cs typeface="Times New Roman" panose="02020603050405020304" pitchFamily="18" charset="0"/>
              </a:rPr>
              <a:t>Here are a few of the best restaurants to consider not far from the</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terminal. </a:t>
            </a:r>
          </a:p>
          <a:p>
            <a:pPr marL="285750" indent="-28575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Watanoha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 Japanese Seafood Barbecue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75-5 </a:t>
            </a:r>
            <a:r>
              <a:rPr lang="en-US" sz="2000" dirty="0" err="1">
                <a:latin typeface="Times New Roman" panose="02020603050405020304" pitchFamily="18" charset="0"/>
                <a:cs typeface="Times New Roman" panose="02020603050405020304" pitchFamily="18" charset="0"/>
              </a:rPr>
              <a:t>Iwaida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Watanoha</a:t>
            </a:r>
            <a:r>
              <a:rPr lang="en-US" sz="2000" dirty="0">
                <a:latin typeface="Times New Roman" panose="02020603050405020304" pitchFamily="18" charset="0"/>
                <a:cs typeface="Times New Roman" panose="02020603050405020304" pitchFamily="18" charset="0"/>
              </a:rPr>
              <a:t>, Ishinomaki</a:t>
            </a:r>
          </a:p>
          <a:p>
            <a:pPr marL="285750" indent="-28575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Sakanadokoro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Sankichi</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 Japanese Izakaya (Japanese Style Tavern)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1-3 </a:t>
            </a:r>
            <a:r>
              <a:rPr lang="en-US" sz="2000" dirty="0" err="1">
                <a:latin typeface="Times New Roman" panose="02020603050405020304" pitchFamily="18" charset="0"/>
                <a:cs typeface="Times New Roman" panose="02020603050405020304" pitchFamily="18" charset="0"/>
              </a:rPr>
              <a:t>Sengokucho</a:t>
            </a:r>
            <a:r>
              <a:rPr lang="en-US" sz="2000" dirty="0">
                <a:latin typeface="Times New Roman" panose="02020603050405020304" pitchFamily="18" charset="0"/>
                <a:cs typeface="Times New Roman" panose="02020603050405020304" pitchFamily="18" charset="0"/>
              </a:rPr>
              <a:t>, Ishinomaki</a:t>
            </a:r>
          </a:p>
          <a:p>
            <a:pPr marL="285750" indent="-28575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Shiraken</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 Japanese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2-4-29 </a:t>
            </a:r>
            <a:r>
              <a:rPr lang="en-US" sz="2000" dirty="0" err="1">
                <a:latin typeface="Times New Roman" panose="02020603050405020304" pitchFamily="18" charset="0"/>
                <a:cs typeface="Times New Roman" panose="02020603050405020304" pitchFamily="18" charset="0"/>
              </a:rPr>
              <a:t>Tachimachi</a:t>
            </a:r>
            <a:r>
              <a:rPr lang="en-US" sz="2000" dirty="0">
                <a:latin typeface="Times New Roman" panose="02020603050405020304" pitchFamily="18" charset="0"/>
                <a:cs typeface="Times New Roman" panose="02020603050405020304" pitchFamily="18" charset="0"/>
              </a:rPr>
              <a:t>, Ishinomaki</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Tonkatsu </a:t>
            </a:r>
            <a:r>
              <a:rPr lang="en-US" sz="2000" b="1" dirty="0" err="1">
                <a:latin typeface="Times New Roman" panose="02020603050405020304" pitchFamily="18" charset="0"/>
                <a:cs typeface="Times New Roman" panose="02020603050405020304" pitchFamily="18" charset="0"/>
              </a:rPr>
              <a:t>Shonai</a:t>
            </a:r>
            <a:r>
              <a:rPr lang="en-US" sz="2000" b="1" dirty="0">
                <a:latin typeface="Times New Roman" panose="02020603050405020304" pitchFamily="18" charset="0"/>
                <a:cs typeface="Times New Roman" panose="02020603050405020304" pitchFamily="18" charset="0"/>
              </a:rPr>
              <a:t> Ishinomaki</a:t>
            </a:r>
            <a:r>
              <a:rPr lang="en-US" sz="2000" dirty="0">
                <a:latin typeface="Times New Roman" panose="02020603050405020304" pitchFamily="18" charset="0"/>
                <a:cs typeface="Times New Roman" panose="02020603050405020304" pitchFamily="18" charset="0"/>
              </a:rPr>
              <a:t> $$ - $$$ Japanese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2-2-9 Nakasato, </a:t>
            </a:r>
            <a:r>
              <a:rPr lang="en-US" sz="2000" dirty="0" err="1">
                <a:latin typeface="Times New Roman" panose="02020603050405020304" pitchFamily="18" charset="0"/>
                <a:cs typeface="Times New Roman" panose="02020603050405020304" pitchFamily="18" charset="0"/>
              </a:rPr>
              <a:t>Ishinomaki</a:t>
            </a:r>
            <a:endParaRPr lang="en-US" altLang="en-US" dirty="0">
              <a:latin typeface="Times New Roman" panose="02020603050405020304" pitchFamily="18" charset="0"/>
              <a:cs typeface="Times New Roman" panose="02020603050405020304" pitchFamily="18" charset="0"/>
            </a:endParaRPr>
          </a:p>
          <a:p>
            <a:pPr>
              <a:buClrTx/>
              <a:buFontTx/>
              <a:buNone/>
            </a:pPr>
            <a:r>
              <a:rPr lang="en-US" altLang="en-US" dirty="0">
                <a:latin typeface="Times New Roman" panose="02020603050405020304" pitchFamily="18" charset="0"/>
                <a:cs typeface="Times New Roman" panose="02020603050405020304" pitchFamily="18" charset="0"/>
              </a:rPr>
              <a:t>For those of you who just like good food, you can’t go wrong just about anywhere you go in </a:t>
            </a:r>
            <a:r>
              <a:rPr lang="en-US" sz="1800" dirty="0">
                <a:solidFill>
                  <a:srgbClr val="000000"/>
                </a:solidFill>
                <a:latin typeface="Times New Roman" panose="02020603050405020304" pitchFamily="18" charset="0"/>
                <a:cs typeface="Times New Roman" panose="02020603050405020304" pitchFamily="18" charset="0"/>
              </a:rPr>
              <a:t>Ishinomaki</a:t>
            </a:r>
            <a:r>
              <a:rPr lang="en-US" altLang="en-US" dirty="0"/>
              <a:t>.</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4" name="Picture 3" descr="A plate of food on a table&#10;&#10;Description automatically generated">
            <a:extLst>
              <a:ext uri="{FF2B5EF4-FFF2-40B4-BE49-F238E27FC236}">
                <a16:creationId xmlns:a16="http://schemas.microsoft.com/office/drawing/2014/main" id="{6E95F4E5-7360-7A81-2ECA-6B2AEC26B7E2}"/>
              </a:ext>
            </a:extLst>
          </p:cNvPr>
          <p:cNvPicPr>
            <a:picLocks noChangeAspect="1"/>
          </p:cNvPicPr>
          <p:nvPr/>
        </p:nvPicPr>
        <p:blipFill rotWithShape="1">
          <a:blip r:embed="rId3">
            <a:extLst>
              <a:ext uri="{28A0092B-C50C-407E-A947-70E740481C1C}">
                <a14:useLocalDpi xmlns:a14="http://schemas.microsoft.com/office/drawing/2010/main" val="0"/>
              </a:ext>
            </a:extLst>
          </a:blip>
          <a:srcRect b="8401"/>
          <a:stretch/>
        </p:blipFill>
        <p:spPr>
          <a:xfrm>
            <a:off x="7393837" y="735868"/>
            <a:ext cx="2614571" cy="3188505"/>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8/29/2025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626857"/>
          </a:xfrm>
        </p:spPr>
        <p:txBody>
          <a:bodyPr vert="horz">
            <a:normAutofit/>
          </a:bodyPr>
          <a:lstStyle/>
          <a:p>
            <a:pPr lvl="0" algn="ctr" rtl="0"/>
            <a:r>
              <a:rPr lang="en-US" b="1"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14632" y="1079500"/>
            <a:ext cx="9045268" cy="2105025"/>
          </a:xfrm>
        </p:spPr>
        <p:txBody>
          <a:bodyPr vert="horz">
            <a:normAutofit lnSpcReduction="10000"/>
          </a:bodyPr>
          <a:lstStyle/>
          <a:p>
            <a:pPr lvl="0" rtl="0"/>
            <a:r>
              <a:rPr lang="en-US" sz="2800" dirty="0">
                <a:solidFill>
                  <a:srgbClr val="000000"/>
                </a:solidFill>
                <a:latin typeface="Times New Roman" panose="02020603050405020304" pitchFamily="18" charset="0"/>
                <a:cs typeface="Times New Roman" panose="02020603050405020304" pitchFamily="18" charset="0"/>
              </a:rPr>
              <a:t>Ishinomaki is a beautiful City with a rich history and numerous attractions</a:t>
            </a:r>
            <a:r>
              <a:rPr lang="en-US" sz="2800">
                <a:solidFill>
                  <a:srgbClr val="000000"/>
                </a:solidFill>
                <a:latin typeface="Times New Roman" panose="02020603050405020304" pitchFamily="18" charset="0"/>
                <a:cs typeface="Times New Roman" panose="02020603050405020304" pitchFamily="18" charset="0"/>
              </a:rPr>
              <a:t>. </a:t>
            </a:r>
          </a:p>
          <a:p>
            <a:pPr lvl="0" rtl="0"/>
            <a:r>
              <a:rPr lang="en-US" sz="2800">
                <a:solidFill>
                  <a:srgbClr val="000000"/>
                </a:solidFill>
                <a:latin typeface="Times New Roman" panose="02020603050405020304" pitchFamily="18" charset="0"/>
                <a:cs typeface="Times New Roman" panose="02020603050405020304" pitchFamily="18" charset="0"/>
              </a:rPr>
              <a:t>Regardless </a:t>
            </a:r>
            <a:r>
              <a:rPr lang="en-US" sz="2800" dirty="0">
                <a:solidFill>
                  <a:srgbClr val="000000"/>
                </a:solidFill>
                <a:latin typeface="Times New Roman" panose="02020603050405020304" pitchFamily="18" charset="0"/>
                <a:cs typeface="Times New Roman" panose="02020603050405020304" pitchFamily="18" charset="0"/>
              </a:rPr>
              <a:t>of what you're looking for, Ishinomaki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Ishinomaki!</a:t>
            </a:r>
          </a:p>
        </p:txBody>
      </p:sp>
    </p:spTree>
    <p:extLst>
      <p:ext uri="{BB962C8B-B14F-4D97-AF65-F5344CB8AC3E}">
        <p14:creationId xmlns:p14="http://schemas.microsoft.com/office/powerpoint/2010/main" val="73663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260475" y="1410786"/>
            <a:ext cx="8615044" cy="5670949"/>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Ishinomaki</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Ishinomaki</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Ishinomaki</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Ishinomaki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a:t>
            </a:r>
            <a:r>
              <a:rPr lang="en-US" altLang="en-US" sz="2400">
                <a:solidFill>
                  <a:srgbClr val="000000"/>
                </a:solidFill>
                <a:latin typeface="Times New Roman" panose="02020603050405020304" pitchFamily="18" charset="0"/>
              </a:rPr>
              <a:t>over 45 </a:t>
            </a:r>
            <a:r>
              <a:rPr lang="en-US" altLang="en-US" sz="2400" dirty="0">
                <a:solidFill>
                  <a:srgbClr val="000000"/>
                </a:solidFill>
                <a:latin typeface="Times New Roman" panose="02020603050405020304" pitchFamily="18" charset="0"/>
              </a:rPr>
              <a:t>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B1F94DA3-0B00-4536-D7CE-ED9C1C900FEC}"/>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63644" y="1047023"/>
            <a:ext cx="3216980" cy="2172872"/>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D51902-AF3F-8448-33D3-F843DD9D9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369" y="1982358"/>
            <a:ext cx="5401694" cy="3594582"/>
          </a:xfrm>
          <a:prstGeom prst="rect">
            <a:avLst/>
          </a:prstGeom>
        </p:spPr>
      </p:pic>
      <p:sp>
        <p:nvSpPr>
          <p:cNvPr id="5" name="Freeform: Shape 4">
            <a:extLst>
              <a:ext uri="{FF2B5EF4-FFF2-40B4-BE49-F238E27FC236}">
                <a16:creationId xmlns:a16="http://schemas.microsoft.com/office/drawing/2014/main" id="{733CFC60-60FD-EE78-23B3-C384EF7A5D7A}"/>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7" name="Freeform: Shape 6">
            <a:extLst>
              <a:ext uri="{FF2B5EF4-FFF2-40B4-BE49-F238E27FC236}">
                <a16:creationId xmlns:a16="http://schemas.microsoft.com/office/drawing/2014/main" id="{C4EF06EB-8584-30E8-93BC-705A1A031062}"/>
              </a:ext>
            </a:extLst>
          </p:cNvPr>
          <p:cNvSpPr/>
          <p:nvPr/>
        </p:nvSpPr>
        <p:spPr>
          <a:xfrm>
            <a:off x="685799" y="917904"/>
            <a:ext cx="868680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142.15 Yen to the US Dollar</a:t>
            </a: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8177"/>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Ishinomaki</a:t>
            </a:r>
          </a:p>
        </p:txBody>
      </p:sp>
      <p:sp>
        <p:nvSpPr>
          <p:cNvPr id="9" name="TextBox 8">
            <a:extLst>
              <a:ext uri="{FF2B5EF4-FFF2-40B4-BE49-F238E27FC236}">
                <a16:creationId xmlns:a16="http://schemas.microsoft.com/office/drawing/2014/main" id="{0AA076BD-5A1E-A706-6E3F-34F2F4AA7682}"/>
              </a:ext>
            </a:extLst>
          </p:cNvPr>
          <p:cNvSpPr txBox="1"/>
          <p:nvPr/>
        </p:nvSpPr>
        <p:spPr>
          <a:xfrm>
            <a:off x="194629" y="838986"/>
            <a:ext cx="9731796"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area of present-day Ishinomaki was part of ancient Mutsu Province. During the Sengoku period, (</a:t>
            </a:r>
            <a:r>
              <a:rPr lang="en-US" sz="2400" b="0" i="0" dirty="0">
                <a:solidFill>
                  <a:srgbClr val="202122"/>
                </a:solidFill>
                <a:effectLst/>
                <a:latin typeface="Times New Roman" panose="02020603050405020304" pitchFamily="18" charset="0"/>
                <a:cs typeface="Times New Roman" panose="02020603050405020304" pitchFamily="18" charset="0"/>
              </a:rPr>
              <a:t>in the 15th and 16th centuries)</a:t>
            </a:r>
            <a:r>
              <a:rPr lang="en-US" sz="2400" dirty="0">
                <a:latin typeface="Times New Roman" panose="02020603050405020304" pitchFamily="18" charset="0"/>
                <a:cs typeface="Times New Roman" panose="02020603050405020304" pitchFamily="18" charset="0"/>
              </a:rPr>
              <a:t> the area was contested by various samurai clans before the area came under the control of the Date clan of Sendai Domain during the Edo period.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town prospered as a major port and transshipment center for coastal shipping. The town of Ishinomaki was established within Oshika District in 1889, with the establishment of the modern municipalities system.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city was founded on April 1, 1933. On April 1, 2005, Ishinomaki absorbed the 6 neighboring towns to more than quadruple its area and add nearly 60,000 people to its population.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town of Ogatsu is famous for its annual scallop festival in the summer</a:t>
            </a: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449038"/>
            <a:ext cx="5681063" cy="1148853"/>
          </a:xfrm>
        </p:spPr>
        <p:txBody>
          <a:bodyPr vert="horz" lIns="91440" tIns="45720" rIns="91440" bIns="45720" rtlCol="0" anchor="ctr">
            <a:normAutofit/>
          </a:bodyPr>
          <a:lstStyle/>
          <a:p>
            <a:pPr algn="ctr" rtl="0" hangingPunct="1">
              <a:lnSpc>
                <a:spcPct val="90000"/>
              </a:lnSpc>
              <a:spcBef>
                <a:spcPct val="0"/>
              </a:spcBef>
            </a:pPr>
            <a:r>
              <a:rPr lang="en-US" sz="3300" b="1" kern="1200" dirty="0">
                <a:solidFill>
                  <a:schemeClr val="tx1"/>
                </a:solidFill>
                <a:latin typeface="Times New Roman" panose="02020603050405020304" pitchFamily="18" charset="0"/>
                <a:ea typeface="+mj-ea"/>
                <a:cs typeface="Times New Roman" panose="02020603050405020304" pitchFamily="18" charset="0"/>
              </a:rPr>
              <a:t>PASMO, Suica, &amp; ICOCA Cards</a:t>
            </a: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6" y="1558059"/>
            <a:ext cx="5681063" cy="3780559"/>
          </a:xfrm>
        </p:spPr>
        <p:txBody>
          <a:bodyPr vert="horz" lIns="91440" tIns="45720" rIns="91440" bIns="45720" rtlCol="0">
            <a:noAutofit/>
          </a:bodyPr>
          <a:lstStyle/>
          <a:p>
            <a:pPr indent="-228600" rtl="0" hangingPunct="1">
              <a:lnSpc>
                <a:spcPct val="90000"/>
              </a:lnSpc>
              <a:spcAft>
                <a:spcPts val="496"/>
              </a:spcAft>
            </a:pPr>
            <a:r>
              <a:rPr lang="en-US" sz="2000" dirty="0">
                <a:solidFill>
                  <a:schemeClr val="tx1"/>
                </a:solidFill>
                <a:latin typeface="Times New Roman" panose="02020603050405020304" pitchFamily="18" charset="0"/>
                <a:ea typeface="+mn-ea"/>
                <a:cs typeface="Times New Roman" panose="02020603050405020304" pitchFamily="18" charset="0"/>
              </a:rPr>
              <a:t>The PASMO, Suica, and ICOCA Cards are e-money IC cards that can be used for travel and shopping across Japan.</a:t>
            </a:r>
          </a:p>
          <a:p>
            <a:pPr indent="-228600" rtl="0" hangingPunct="1">
              <a:lnSpc>
                <a:spcPct val="90000"/>
              </a:lnSpc>
              <a:spcAft>
                <a:spcPts val="496"/>
              </a:spcAft>
            </a:pPr>
            <a:r>
              <a:rPr lang="en-US" sz="2000" dirty="0">
                <a:solidFill>
                  <a:schemeClr val="tx1"/>
                </a:solidFill>
                <a:latin typeface="Times New Roman" panose="02020603050405020304" pitchFamily="18" charset="0"/>
                <a:ea typeface="+mn-ea"/>
                <a:cs typeface="Times New Roman" panose="02020603050405020304" pitchFamily="18" charset="0"/>
              </a:rPr>
              <a:t>Cashless fare payment</a:t>
            </a:r>
          </a:p>
          <a:p>
            <a:pPr indent="-228600" rtl="0" hangingPunct="1">
              <a:lnSpc>
                <a:spcPct val="90000"/>
              </a:lnSpc>
              <a:spcAft>
                <a:spcPts val="496"/>
              </a:spcAft>
            </a:pPr>
            <a:r>
              <a:rPr lang="en-US" sz="2000" dirty="0">
                <a:solidFill>
                  <a:schemeClr val="tx1"/>
                </a:solidFill>
                <a:latin typeface="Times New Roman" panose="02020603050405020304" pitchFamily="18" charset="0"/>
                <a:ea typeface="+mn-ea"/>
                <a:cs typeface="Times New Roman" panose="02020603050405020304" pitchFamily="18" charset="0"/>
              </a:rPr>
              <a:t>Use it for shopping</a:t>
            </a:r>
          </a:p>
          <a:p>
            <a:pPr indent="-228600" rtl="0" hangingPunct="1">
              <a:lnSpc>
                <a:spcPct val="90000"/>
              </a:lnSpc>
              <a:spcAft>
                <a:spcPts val="496"/>
              </a:spcAft>
            </a:pPr>
            <a:r>
              <a:rPr lang="en-US" sz="2000" dirty="0">
                <a:solidFill>
                  <a:schemeClr val="tx1"/>
                </a:solidFill>
                <a:latin typeface="Times New Roman" panose="02020603050405020304" pitchFamily="18" charset="0"/>
                <a:ea typeface="+mn-ea"/>
                <a:cs typeface="Times New Roman" panose="02020603050405020304" pitchFamily="18" charset="0"/>
              </a:rPr>
              <a:t>No waiting for change</a:t>
            </a:r>
          </a:p>
          <a:p>
            <a:pPr indent="-228600" rtl="0" hangingPunct="1">
              <a:lnSpc>
                <a:spcPct val="90000"/>
              </a:lnSpc>
              <a:spcAft>
                <a:spcPts val="496"/>
              </a:spcAft>
            </a:pPr>
            <a:r>
              <a:rPr lang="en-US" sz="2000" dirty="0">
                <a:solidFill>
                  <a:schemeClr val="tx1"/>
                </a:solidFill>
                <a:latin typeface="Times New Roman" panose="02020603050405020304" pitchFamily="18" charset="0"/>
                <a:ea typeface="+mn-ea"/>
                <a:cs typeface="Times New Roman" panose="02020603050405020304" pitchFamily="18" charset="0"/>
              </a:rPr>
              <a:t>Get special privileges</a:t>
            </a:r>
          </a:p>
          <a:p>
            <a:pPr indent="-228600" rtl="0" hangingPunct="1">
              <a:lnSpc>
                <a:spcPct val="90000"/>
              </a:lnSpc>
              <a:spcAft>
                <a:spcPts val="496"/>
              </a:spcAft>
            </a:pPr>
            <a:r>
              <a:rPr lang="en-US" sz="2000" dirty="0">
                <a:solidFill>
                  <a:schemeClr val="tx1"/>
                </a:solidFill>
                <a:latin typeface="Times New Roman" panose="02020603050405020304" pitchFamily="18" charset="0"/>
                <a:ea typeface="+mn-ea"/>
                <a:cs typeface="Times New Roman" panose="02020603050405020304" pitchFamily="18" charset="0"/>
              </a:rPr>
              <a:t>Apple phone users can also link with all three cards.</a:t>
            </a:r>
          </a:p>
          <a:p>
            <a:pPr indent="-228600" rtl="0" hangingPunct="1">
              <a:lnSpc>
                <a:spcPct val="90000"/>
              </a:lnSpc>
            </a:pPr>
            <a:r>
              <a:rPr lang="en-US" sz="2000" dirty="0">
                <a:solidFill>
                  <a:schemeClr val="tx1"/>
                </a:solidFill>
                <a:latin typeface="Times New Roman" panose="02020603050405020304" pitchFamily="18" charset="0"/>
                <a:ea typeface="+mn-ea"/>
                <a:cs typeface="Times New Roman" panose="02020603050405020304" pitchFamily="18" charset="0"/>
              </a:rPr>
              <a:t>PASMO refunds - If you no longer need your PASMO, it can be refunded. Suica and ICOA cards do not offer refunds.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2"/>
          <a:srcRect t="7884" r="1" b="9077"/>
          <a:stretch/>
        </p:blipFill>
        <p:spPr>
          <a:xfrm>
            <a:off x="20" y="10"/>
            <a:ext cx="3461979" cy="1859415"/>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3"/>
          <a:srcRect t="7739" r="-5" b="8163"/>
          <a:stretch/>
        </p:blipFill>
        <p:spPr>
          <a:xfrm>
            <a:off x="20" y="1936751"/>
            <a:ext cx="3461979" cy="1789573"/>
          </a:xfrm>
          <a:prstGeom prst="rect">
            <a:avLst/>
          </a:prstGeom>
        </p:spPr>
      </p:pic>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03650"/>
            <a:ext cx="3461999" cy="1789574"/>
          </a:xfrm>
          <a:prstGeom prst="rect">
            <a:avLst/>
          </a:prstGeom>
        </p:spPr>
      </p:pic>
    </p:spTree>
    <p:extLst>
      <p:ext uri="{BB962C8B-B14F-4D97-AF65-F5344CB8AC3E}">
        <p14:creationId xmlns:p14="http://schemas.microsoft.com/office/powerpoint/2010/main" val="112342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3949"/>
            <a:ext cx="10080625" cy="1258542"/>
          </a:xfrm>
        </p:spPr>
        <p:txBody>
          <a:bodyPr vert="horz" lIns="91440" tIns="45720" rIns="91440" bIns="45720" rtlCol="0" anchor="ctr">
            <a:normAutofit/>
          </a:bodyPr>
          <a:lstStyle/>
          <a:p>
            <a:pPr lvl="0" algn="ctr" rtl="0" hangingPunct="1">
              <a:lnSpc>
                <a:spcPct val="90000"/>
              </a:lnSpc>
              <a:spcBef>
                <a:spcPct val="0"/>
              </a:spcBef>
            </a:pPr>
            <a:r>
              <a:rPr kumimoji="0" lang="en-US" alt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2011 Earthquake</a:t>
            </a:r>
            <a:r>
              <a:rPr lang="en-US" altLang="en-US" sz="4400" b="1" dirty="0">
                <a:solidFill>
                  <a:schemeClr val="tx1"/>
                </a:solidFill>
                <a:latin typeface="Times New Roman" panose="02020603050405020304" pitchFamily="18" charset="0"/>
                <a:cs typeface="Times New Roman" panose="02020603050405020304" pitchFamily="18" charset="0"/>
              </a:rPr>
              <a:t> &amp;</a:t>
            </a:r>
            <a:r>
              <a:rPr kumimoji="0" lang="en-US" alt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Tsunami</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5BFEB05-C91E-C1DB-0725-600CB4720A6A}"/>
              </a:ext>
            </a:extLst>
          </p:cNvPr>
          <p:cNvSpPr txBox="1"/>
          <p:nvPr/>
        </p:nvSpPr>
        <p:spPr>
          <a:xfrm>
            <a:off x="175846" y="1419596"/>
            <a:ext cx="6533532" cy="3924765"/>
          </a:xfrm>
          <a:prstGeom prst="rect">
            <a:avLst/>
          </a:prstGeom>
        </p:spPr>
        <p:txBody>
          <a:bodyPr vert="horz" lIns="91440" tIns="45720" rIns="91440" bIns="45720" rtlCol="0" anchor="t">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Ishinomaki was among the municipalities most seriously affected by the 2011 Tōhoku earthquake and tsunami. Several tsunamis, up to about 33 ft high, traveled inland up to 3.1 miles from the coast. The tsunami destroyed around 80% of the 700 houses in the coastal port of Ayukawa, and the Kadonowaki neighborhood was largely leveled. Approximately 46% of the city was inundated by the tsunami. Following the tsunami, a </a:t>
            </a:r>
            <a:r>
              <a:rPr kumimoji="0" lang="en-US" altLang="en-US" b="0" i="1" u="none" strike="noStrike" cap="none" normalizeH="0" baseline="0" dirty="0">
                <a:ln>
                  <a:noFill/>
                </a:ln>
                <a:effectLst/>
                <a:latin typeface="Times New Roman" panose="02020603050405020304" pitchFamily="18" charset="0"/>
                <a:cs typeface="Times New Roman" panose="02020603050405020304" pitchFamily="18" charset="0"/>
              </a:rPr>
              <a:t>Kamen Rider</a:t>
            </a: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 statue was found completely intact despite damage to the surrounding area.</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dirty="0">
                <a:latin typeface="Times New Roman" panose="02020603050405020304" pitchFamily="18" charset="0"/>
                <a:cs typeface="Times New Roman" panose="02020603050405020304" pitchFamily="18" charset="0"/>
              </a:rPr>
              <a:t>The earthquake shifted the city southeast and downward, lowering it by as much as 1.2 meters in some areas and causing it to flood twice daily at high tide.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dirty="0">
                <a:latin typeface="Times New Roman" panose="02020603050405020304" pitchFamily="18" charset="0"/>
                <a:cs typeface="Times New Roman" panose="02020603050405020304" pitchFamily="18" charset="0"/>
              </a:rPr>
              <a:t>Since 2011, Ishinomaki and other municipalities have been focusing on rebuilding and attracting residents back into the area. In 2019, eight years after the tragedy, Okawa Elementary School remains in ruins, as a memorial to those that were lost in the tsunami. </a:t>
            </a:r>
            <a:endParaRPr kumimoji="0" lang="en-US" altLang="ja-JP"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3" name="Picture 12" descr="A car crashed into a boat&#10;&#10;Description automatically generated">
            <a:extLst>
              <a:ext uri="{FF2B5EF4-FFF2-40B4-BE49-F238E27FC236}">
                <a16:creationId xmlns:a16="http://schemas.microsoft.com/office/drawing/2014/main" id="{05160189-6EC5-6F91-8794-05F9A292F840}"/>
              </a:ext>
            </a:extLst>
          </p:cNvPr>
          <p:cNvPicPr>
            <a:picLocks noChangeAspect="1"/>
          </p:cNvPicPr>
          <p:nvPr/>
        </p:nvPicPr>
        <p:blipFill rotWithShape="1">
          <a:blip r:embed="rId3">
            <a:extLst>
              <a:ext uri="{28A0092B-C50C-407E-A947-70E740481C1C}">
                <a14:useLocalDpi xmlns:a14="http://schemas.microsoft.com/office/drawing/2010/main" val="0"/>
              </a:ext>
            </a:extLst>
          </a:blip>
          <a:srcRect l="21053" r="15214" b="1"/>
          <a:stretch/>
        </p:blipFill>
        <p:spPr>
          <a:xfrm>
            <a:off x="6764460" y="1580521"/>
            <a:ext cx="3258562" cy="3387209"/>
          </a:xfrm>
          <a:prstGeom prst="rect">
            <a:avLst/>
          </a:prstGeom>
        </p:spPr>
      </p:pic>
    </p:spTree>
    <p:extLst>
      <p:ext uri="{BB962C8B-B14F-4D97-AF65-F5344CB8AC3E}">
        <p14:creationId xmlns:p14="http://schemas.microsoft.com/office/powerpoint/2010/main" val="230959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descr="A map of japan with a location&#10;&#10;Description automatically generated">
            <a:extLst>
              <a:ext uri="{FF2B5EF4-FFF2-40B4-BE49-F238E27FC236}">
                <a16:creationId xmlns:a16="http://schemas.microsoft.com/office/drawing/2014/main" id="{47225F2E-42ED-B74B-FF9C-7B79F34EC601}"/>
              </a:ext>
            </a:extLst>
          </p:cNvPr>
          <p:cNvPicPr>
            <a:picLocks noChangeAspect="1"/>
          </p:cNvPicPr>
          <p:nvPr/>
        </p:nvPicPr>
        <p:blipFill rotWithShape="1">
          <a:blip r:embed="rId3">
            <a:extLst>
              <a:ext uri="{28A0092B-C50C-407E-A947-70E740481C1C}">
                <a14:useLocalDpi xmlns:a14="http://schemas.microsoft.com/office/drawing/2010/main" val="0"/>
              </a:ext>
            </a:extLst>
          </a:blip>
          <a:srcRect t="29663" b="3228"/>
          <a:stretch/>
        </p:blipFill>
        <p:spPr>
          <a:xfrm>
            <a:off x="693043" y="0"/>
            <a:ext cx="8772936" cy="5647472"/>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857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Ishinomaki</a:t>
            </a:r>
          </a:p>
        </p:txBody>
      </p:sp>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1616</Words>
  <Application>Microsoft Office PowerPoint</Application>
  <PresentationFormat>Custom</PresentationFormat>
  <Paragraphs>145</Paragraphs>
  <Slides>20</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Alef</vt:lpstr>
      <vt:lpstr>Arial</vt:lpstr>
      <vt:lpstr>Calibri</vt:lpstr>
      <vt:lpstr>Calibri Light</vt:lpstr>
      <vt:lpstr>Liberation Sans</vt:lpstr>
      <vt:lpstr>Times New Roman</vt:lpstr>
      <vt:lpstr>Wingdings</vt:lpstr>
      <vt:lpstr>Default</vt:lpstr>
      <vt:lpstr>Office Theme</vt:lpstr>
      <vt:lpstr>1_Office Theme</vt:lpstr>
      <vt:lpstr>Ishinomaki Japan Presented by Fellow Cruiser Marc Silver</vt:lpstr>
      <vt:lpstr>What I Will Cover</vt:lpstr>
      <vt:lpstr>My Port Philosophy</vt:lpstr>
      <vt:lpstr>PowerPoint Presentation</vt:lpstr>
      <vt:lpstr>PowerPoint Presentation</vt:lpstr>
      <vt:lpstr>About Ishinomaki</vt:lpstr>
      <vt:lpstr>PASMO, Suica, &amp; ICOCA Cards</vt:lpstr>
      <vt:lpstr>2011 Earthquake &amp; Tsunami</vt:lpstr>
      <vt:lpstr>Area Map of Ishinomaki</vt:lpstr>
      <vt:lpstr>Map of Ishinomaki</vt:lpstr>
      <vt:lpstr>Kashimamiko Shrine</vt:lpstr>
      <vt:lpstr>Hiyoriyama Park </vt:lpstr>
      <vt:lpstr> Ishinomaki Mangattan Museum </vt:lpstr>
      <vt:lpstr>Ishinomaki Minamihama Tsunami Memorial Park</vt:lpstr>
      <vt:lpstr>Ishinomaki Genki Market</vt:lpstr>
      <vt:lpstr>Tashiro Island</vt:lpstr>
      <vt:lpstr>Sant Juan Bautista Museum</vt:lpstr>
      <vt:lpstr>PowerPoint Presentation</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127</cp:revision>
  <dcterms:created xsi:type="dcterms:W3CDTF">2023-03-25T21:24:27Z</dcterms:created>
  <dcterms:modified xsi:type="dcterms:W3CDTF">2025-08-30T04:42:27Z</dcterms:modified>
</cp:coreProperties>
</file>