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2" r:id="rId3"/>
    <p:sldId id="397" r:id="rId4"/>
    <p:sldId id="414" r:id="rId5"/>
    <p:sldId id="435" r:id="rId6"/>
    <p:sldId id="377" r:id="rId7"/>
    <p:sldId id="379" r:id="rId8"/>
    <p:sldId id="436" r:id="rId9"/>
    <p:sldId id="437" r:id="rId10"/>
    <p:sldId id="412" r:id="rId11"/>
    <p:sldId id="425" r:id="rId12"/>
    <p:sldId id="426" r:id="rId13"/>
    <p:sldId id="428" r:id="rId14"/>
    <p:sldId id="441" r:id="rId15"/>
    <p:sldId id="438" r:id="rId16"/>
    <p:sldId id="439" r:id="rId17"/>
    <p:sldId id="442" r:id="rId18"/>
    <p:sldId id="431" r:id="rId19"/>
    <p:sldId id="432" r:id="rId20"/>
    <p:sldId id="423" r:id="rId21"/>
    <p:sldId id="304"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807" autoAdjust="0"/>
    <p:restoredTop sz="95407" autoAdjust="0"/>
  </p:normalViewPr>
  <p:slideViewPr>
    <p:cSldViewPr snapToGrid="0" showGuides="1">
      <p:cViewPr varScale="1">
        <p:scale>
          <a:sx n="79" d="100"/>
          <a:sy n="79" d="100"/>
        </p:scale>
        <p:origin x="132" y="258"/>
      </p:cViewPr>
      <p:guideLst>
        <p:guide orient="horz" pos="13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dirty="0"/>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dirty="0"/>
          </a:p>
        </p:txBody>
      </p:sp>
    </p:spTree>
    <p:extLst>
      <p:ext uri="{BB962C8B-B14F-4D97-AF65-F5344CB8AC3E}">
        <p14:creationId xmlns:p14="http://schemas.microsoft.com/office/powerpoint/2010/main" val="52839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2C31D-27DB-8F78-9364-41B16F681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D8A6C-9A36-7039-D591-314152724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667FB-8A6E-4BE8-290E-BDB32FA73D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CCC5C0-1923-A0D8-5067-1D7AC234F542}"/>
              </a:ext>
            </a:extLst>
          </p:cNvPr>
          <p:cNvSpPr>
            <a:spLocks noGrp="1"/>
          </p:cNvSpPr>
          <p:nvPr>
            <p:ph type="sldNum" sz="quarter" idx="5"/>
          </p:nvPr>
        </p:nvSpPr>
        <p:spPr/>
        <p:txBody>
          <a:bodyPr/>
          <a:lstStyle/>
          <a:p>
            <a:fld id="{D8D87E49-3BF5-468C-94CD-AD0776A81355}" type="slidenum">
              <a:rPr lang="en-US" smtClean="0"/>
              <a:t>20</a:t>
            </a:fld>
            <a:endParaRPr lang="en-US" dirty="0"/>
          </a:p>
        </p:txBody>
      </p:sp>
    </p:spTree>
    <p:extLst>
      <p:ext uri="{BB962C8B-B14F-4D97-AF65-F5344CB8AC3E}">
        <p14:creationId xmlns:p14="http://schemas.microsoft.com/office/powerpoint/2010/main" val="13192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21</a:t>
            </a:fld>
            <a:endParaRPr lang="en-US" dirty="0"/>
          </a:p>
        </p:txBody>
      </p:sp>
    </p:spTree>
    <p:extLst>
      <p:ext uri="{BB962C8B-B14F-4D97-AF65-F5344CB8AC3E}">
        <p14:creationId xmlns:p14="http://schemas.microsoft.com/office/powerpoint/2010/main" val="323884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1/26/2025</a:t>
            </a:fld>
            <a:endParaRPr lang="en-US" dirty="0"/>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dirty="0"/>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1/26/2025</a:t>
            </a:fld>
            <a:endParaRPr lang="en-US" dirty="0"/>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dirty="0"/>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web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77D299-7E19-E643-CD54-FBDF40C46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344384"/>
            <a:ext cx="12192000" cy="5544352"/>
          </a:xfrm>
        </p:spPr>
        <p:txBody>
          <a:bodyPr anchor="ctr">
            <a:noAutofit/>
          </a:bodyPr>
          <a:lstStyle/>
          <a:p>
            <a:pPr>
              <a:spcAft>
                <a:spcPts val="576"/>
              </a:spcAft>
            </a:pPr>
            <a:r>
              <a:rPr lang="en-US" b="1" dirty="0">
                <a:solidFill>
                  <a:schemeClr val="bg1"/>
                </a:solidFill>
                <a:effectLst>
                  <a:outerShdw blurRad="38100" dist="38100" dir="2700000" algn="tl">
                    <a:srgbClr val="000000">
                      <a:alpha val="43137"/>
                    </a:srgbClr>
                  </a:outerShdw>
                </a:effectLst>
                <a:latin typeface="Times New Roman, serif"/>
              </a:rPr>
              <a:t>Wine Regions of the World</a:t>
            </a:r>
            <a:br>
              <a:rPr lang="en-US" dirty="0">
                <a:solidFill>
                  <a:schemeClr val="bg1"/>
                </a:solidFill>
                <a:effectLst>
                  <a:outerShdw blurRad="38100" dist="38100" dir="2700000" algn="tl">
                    <a:srgbClr val="000000">
                      <a:alpha val="43137"/>
                    </a:srgbClr>
                  </a:outerShdw>
                </a:effectLst>
              </a:rPr>
            </a:br>
            <a:r>
              <a:rPr lang="en-US" sz="60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Wine Desert of Iran</a:t>
            </a:r>
            <a:br>
              <a:rPr lang="en-US" sz="60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solidFill>
                  <a:schemeClr val="bg1"/>
                </a:solidFill>
                <a:effectLst>
                  <a:outerShdw blurRad="38100" dist="38100" dir="2700000" algn="tl">
                    <a:srgbClr val="000000">
                      <a:alpha val="43137"/>
                    </a:srgbClr>
                  </a:outerShdw>
                </a:effectLst>
                <a:latin typeface="Times New Roman, serif"/>
              </a:rPr>
            </a:br>
            <a:r>
              <a:rPr lang="en-US" sz="2800" b="1" dirty="0">
                <a:solidFill>
                  <a:schemeClr val="bg1"/>
                </a:solidFill>
                <a:effectLst>
                  <a:outerShdw blurRad="38100" dist="38100" dir="2700000" algn="tl">
                    <a:srgbClr val="000000">
                      <a:alpha val="43137"/>
                    </a:srgbClr>
                  </a:outerShdw>
                </a:effectLst>
                <a:latin typeface="Times New Roman, serif"/>
              </a:rPr>
              <a:t>Presented by </a:t>
            </a:r>
            <a:br>
              <a:rPr lang="en-US"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latin typeface="Times New Roman, serif"/>
              </a:rPr>
              <a:t>Marc Silver</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743DB97-2415-A2E0-89BA-DC0FD57AF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B92A3-EE38-F6B3-CE78-28AD18028274}"/>
              </a:ext>
            </a:extLst>
          </p:cNvPr>
          <p:cNvSpPr>
            <a:spLocks noGrp="1"/>
          </p:cNvSpPr>
          <p:nvPr>
            <p:ph type="ctrTitle"/>
          </p:nvPr>
        </p:nvSpPr>
        <p:spPr>
          <a:xfrm>
            <a:off x="0" y="1"/>
            <a:ext cx="12192000" cy="1024127"/>
          </a:xfrm>
        </p:spPr>
        <p:txBody>
          <a:bodyPr anchor="ctr">
            <a:normAutofit/>
          </a:bodyPr>
          <a:lstStyle/>
          <a:p>
            <a:pPr rtl="0">
              <a:spcAft>
                <a:spcPts val="576"/>
              </a:spcAft>
            </a:pPr>
            <a:r>
              <a:rPr lang="en-US" b="1" dirty="0"/>
              <a:t>History of Wine in Iran</a:t>
            </a:r>
            <a:endParaRPr lang="en-US" dirty="0">
              <a:effectLst/>
            </a:endParaRPr>
          </a:p>
        </p:txBody>
      </p:sp>
      <p:sp>
        <p:nvSpPr>
          <p:cNvPr id="3" name="Subtitle 2">
            <a:extLst>
              <a:ext uri="{FF2B5EF4-FFF2-40B4-BE49-F238E27FC236}">
                <a16:creationId xmlns:a16="http://schemas.microsoft.com/office/drawing/2014/main" id="{2ECEC18C-685E-F0E2-E474-F1CD55AB452D}"/>
              </a:ext>
            </a:extLst>
          </p:cNvPr>
          <p:cNvSpPr>
            <a:spLocks noGrp="1"/>
          </p:cNvSpPr>
          <p:nvPr>
            <p:ph type="subTitle" idx="1"/>
          </p:nvPr>
        </p:nvSpPr>
        <p:spPr>
          <a:xfrm>
            <a:off x="658366" y="1024128"/>
            <a:ext cx="11533633" cy="5833871"/>
          </a:xfrm>
        </p:spPr>
        <p:txBody>
          <a:bodyPr>
            <a:noAutofit/>
          </a:bodyPr>
          <a:lstStyle/>
          <a:p>
            <a:pPr algn="l"/>
            <a:r>
              <a:rPr lang="en-US" b="1" dirty="0"/>
              <a:t>The Renaissance and Wine Development</a:t>
            </a:r>
            <a:endParaRPr lang="en-US" dirty="0"/>
          </a:p>
          <a:p>
            <a:pPr marL="457200" indent="-457200" algn="l">
              <a:buFont typeface="Arial" panose="020B0604020202020204" pitchFamily="34" charset="0"/>
              <a:buChar char="•"/>
            </a:pPr>
            <a:r>
              <a:rPr lang="en-US" dirty="0"/>
              <a:t>Despite religious restrictions, wine continued to play a cultural role, with underground and limited production maintaining traditional winemaking knowledge.</a:t>
            </a:r>
          </a:p>
          <a:p>
            <a:pPr algn="l"/>
            <a:r>
              <a:rPr lang="en-US" b="1" dirty="0"/>
              <a:t>Modern Revitalization and Global Recognition</a:t>
            </a:r>
            <a:endParaRPr lang="en-US" dirty="0"/>
          </a:p>
          <a:p>
            <a:pPr marL="457200" indent="-457200" algn="l">
              <a:buFont typeface="Arial" panose="020B0604020202020204" pitchFamily="34" charset="0"/>
              <a:buChar char="•"/>
            </a:pPr>
            <a:r>
              <a:rPr lang="en-US" dirty="0"/>
              <a:t>Contemporary Iran faces significant challenges in developing a global wine presence due to religious and legal restrictions.</a:t>
            </a:r>
          </a:p>
          <a:p>
            <a:pPr marL="457200" indent="-457200" algn="l">
              <a:buFont typeface="Arial" panose="020B0604020202020204" pitchFamily="34" charset="0"/>
              <a:buChar char="•"/>
            </a:pPr>
            <a:r>
              <a:rPr lang="en-US" dirty="0"/>
              <a:t>In short – they have no Global recognition at all, and until they either soften their religious restrictions concerning wine production or the religious zealots are removed and replaced with a democratic government this will not change.</a:t>
            </a:r>
          </a:p>
          <a:p>
            <a:pPr marL="457200" indent="-457200" algn="l">
              <a:buFont typeface="Arial" panose="020B0604020202020204" pitchFamily="34" charset="0"/>
              <a:buChar char="•"/>
            </a:pPr>
            <a:r>
              <a:rPr lang="en-US" dirty="0"/>
              <a:t>The historical roots of Iranian viticulture remain visible in its geography, where regions once flourished with grape cultivation</a:t>
            </a: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277288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DD3EC69-DDCE-0987-3017-1749EFB7567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10D43EB-6B5A-23F6-3F2E-5E34CC931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1648" y="2081325"/>
            <a:ext cx="4329847" cy="2845522"/>
          </a:xfrm>
          <a:prstGeom prst="rect">
            <a:avLst/>
          </a:prstGeom>
        </p:spPr>
      </p:pic>
      <p:sp>
        <p:nvSpPr>
          <p:cNvPr id="2" name="Title 1">
            <a:extLst>
              <a:ext uri="{FF2B5EF4-FFF2-40B4-BE49-F238E27FC236}">
                <a16:creationId xmlns:a16="http://schemas.microsoft.com/office/drawing/2014/main" id="{06C62B63-2124-3329-5524-BB8F1501928E}"/>
              </a:ext>
            </a:extLst>
          </p:cNvPr>
          <p:cNvSpPr>
            <a:spLocks noGrp="1"/>
          </p:cNvSpPr>
          <p:nvPr>
            <p:ph type="ctrTitle"/>
          </p:nvPr>
        </p:nvSpPr>
        <p:spPr>
          <a:xfrm>
            <a:off x="0" y="1"/>
            <a:ext cx="12191999" cy="1170431"/>
          </a:xfrm>
        </p:spPr>
        <p:txBody>
          <a:bodyPr anchor="ctr">
            <a:normAutofit/>
          </a:bodyPr>
          <a:lstStyle/>
          <a:p>
            <a:pPr rtl="0">
              <a:spcAft>
                <a:spcPts val="576"/>
              </a:spcAft>
            </a:pPr>
            <a:r>
              <a:rPr lang="en-US" b="1" dirty="0">
                <a:effectLst/>
                <a:latin typeface="Times New Roman, serif"/>
              </a:rPr>
              <a:t>Iran's Wine Regions</a:t>
            </a:r>
            <a:endParaRPr lang="en-US" dirty="0">
              <a:effectLst/>
            </a:endParaRPr>
          </a:p>
        </p:txBody>
      </p:sp>
      <p:sp>
        <p:nvSpPr>
          <p:cNvPr id="8" name="TextBox 7">
            <a:extLst>
              <a:ext uri="{FF2B5EF4-FFF2-40B4-BE49-F238E27FC236}">
                <a16:creationId xmlns:a16="http://schemas.microsoft.com/office/drawing/2014/main" id="{B47577C3-5E91-A529-7F6A-F011505CEEDD}"/>
              </a:ext>
            </a:extLst>
          </p:cNvPr>
          <p:cNvSpPr txBox="1"/>
          <p:nvPr/>
        </p:nvSpPr>
        <p:spPr>
          <a:xfrm>
            <a:off x="539827" y="1170432"/>
            <a:ext cx="11408334" cy="5570756"/>
          </a:xfrm>
          <a:prstGeom prst="rect">
            <a:avLst/>
          </a:prstGeom>
          <a:noFill/>
        </p:spPr>
        <p:txBody>
          <a:bodyPr wrap="square">
            <a:spAutoFit/>
          </a:bodyPr>
          <a:lstStyle/>
          <a:p>
            <a:pPr marL="457200" marR="0" indent="-457200">
              <a:spcAft>
                <a:spcPts val="8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Iran's varied geography offers ideal conditions for grape cultivation, with diverse climates ranging from the lush Caspian Sea region to the high-altitude plateaus of the Zagros Mountains. </a:t>
            </a:r>
          </a:p>
          <a:p>
            <a:pPr marL="457200" marR="0" indent="-457200">
              <a:spcAft>
                <a:spcPts val="8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Provinces like Fars, Qazvin, and Khorasan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Razavi lead the way in grape production,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benefiting from fertile soils and favorable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weather. </a:t>
            </a:r>
          </a:p>
          <a:p>
            <a:pPr marL="457200" marR="0" indent="-457200">
              <a:spcAft>
                <a:spcPts val="8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These regions could potentially host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internationally renowned vineyards if restrictions were lifted, but for now, they primarily produce table grapes and raisins. </a:t>
            </a:r>
          </a:p>
          <a:p>
            <a:pPr marL="457200" marR="0" indent="-457200">
              <a:spcAft>
                <a:spcPts val="8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dirty="0" err="1">
                <a:latin typeface="Times New Roman" panose="02020603050405020304" pitchFamily="18" charset="0"/>
                <a:cs typeface="Times New Roman" panose="02020603050405020304" pitchFamily="18" charset="0"/>
              </a:rPr>
              <a:t>Jowzan</a:t>
            </a:r>
            <a:r>
              <a:rPr lang="en-US" sz="2800" dirty="0">
                <a:latin typeface="Times New Roman" panose="02020603050405020304" pitchFamily="18" charset="0"/>
                <a:cs typeface="Times New Roman" panose="02020603050405020304" pitchFamily="18" charset="0"/>
              </a:rPr>
              <a:t> Valley, with its microclimate, remains a standout example of Iran's untapped potential for viticulture.</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138C52A-0103-FDDF-747A-9F16F02DEC5E}"/>
              </a:ext>
            </a:extLst>
          </p:cNvPr>
          <p:cNvSpPr txBox="1"/>
          <p:nvPr/>
        </p:nvSpPr>
        <p:spPr>
          <a:xfrm>
            <a:off x="7851648" y="4557515"/>
            <a:ext cx="3328415" cy="369332"/>
          </a:xfrm>
          <a:prstGeom prst="rect">
            <a:avLst/>
          </a:prstGeom>
          <a:noFill/>
        </p:spPr>
        <p:txBody>
          <a:bodyPr wrap="square">
            <a:spAutoFit/>
          </a:bodyPr>
          <a:lstStyle/>
          <a:p>
            <a:pPr>
              <a:spcAft>
                <a:spcPts val="800"/>
              </a:spcAft>
              <a:buSzPts val="1000"/>
              <a:tabLst>
                <a:tab pos="457200" algn="l"/>
              </a:tabLst>
            </a:pPr>
            <a:r>
              <a:rPr lang="en-US" sz="1800" dirty="0" err="1">
                <a:solidFill>
                  <a:schemeClr val="bg1"/>
                </a:solidFill>
                <a:latin typeface="Times New Roman" panose="02020603050405020304" pitchFamily="18" charset="0"/>
                <a:cs typeface="Times New Roman" panose="02020603050405020304" pitchFamily="18" charset="0"/>
              </a:rPr>
              <a:t>Jowzan</a:t>
            </a:r>
            <a:r>
              <a:rPr lang="en-US" sz="1800" dirty="0">
                <a:solidFill>
                  <a:schemeClr val="bg1"/>
                </a:solidFill>
                <a:latin typeface="Times New Roman" panose="02020603050405020304" pitchFamily="18" charset="0"/>
                <a:cs typeface="Times New Roman" panose="02020603050405020304" pitchFamily="18" charset="0"/>
              </a:rPr>
              <a:t> Valley Grape Farmer</a:t>
            </a:r>
            <a:endPar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8924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BBBB0B4-7325-B56F-F27B-5C964BB608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62045-BA2A-09BE-CBCF-FDA2953E2C3A}"/>
              </a:ext>
            </a:extLst>
          </p:cNvPr>
          <p:cNvSpPr>
            <a:spLocks noGrp="1"/>
          </p:cNvSpPr>
          <p:nvPr>
            <p:ph type="ctrTitle"/>
          </p:nvPr>
        </p:nvSpPr>
        <p:spPr>
          <a:xfrm>
            <a:off x="0" y="1"/>
            <a:ext cx="12192000" cy="1170431"/>
          </a:xfrm>
        </p:spPr>
        <p:txBody>
          <a:bodyPr anchor="ctr">
            <a:normAutofit/>
          </a:bodyPr>
          <a:lstStyle/>
          <a:p>
            <a:pPr marL="0" marR="0"/>
            <a:r>
              <a:rPr lang="en-US" b="1" dirty="0">
                <a:effectLst/>
                <a:latin typeface="Times New Roman" panose="02020603050405020304" pitchFamily="18" charset="0"/>
                <a:ea typeface="Times New Roman" panose="02020603050405020304" pitchFamily="18" charset="0"/>
              </a:rPr>
              <a:t>Iran’s Wine Culture</a:t>
            </a:r>
            <a:endParaRPr lang="en-US" dirty="0">
              <a:effectLst/>
              <a:latin typeface="Times New Roman" panose="02020603050405020304" pitchFamily="18" charset="0"/>
              <a:ea typeface="Times New Roman" panose="02020603050405020304" pitchFamily="18" charset="0"/>
            </a:endParaRPr>
          </a:p>
        </p:txBody>
      </p:sp>
      <p:sp>
        <p:nvSpPr>
          <p:cNvPr id="3" name="Subtitle 2">
            <a:extLst>
              <a:ext uri="{FF2B5EF4-FFF2-40B4-BE49-F238E27FC236}">
                <a16:creationId xmlns:a16="http://schemas.microsoft.com/office/drawing/2014/main" id="{8C4F173F-D603-EDB2-C940-E4DAC5E1B12C}"/>
              </a:ext>
            </a:extLst>
          </p:cNvPr>
          <p:cNvSpPr>
            <a:spLocks noGrp="1"/>
          </p:cNvSpPr>
          <p:nvPr>
            <p:ph type="subTitle" idx="1"/>
          </p:nvPr>
        </p:nvSpPr>
        <p:spPr>
          <a:xfrm>
            <a:off x="658367" y="1068636"/>
            <a:ext cx="11533633" cy="1599191"/>
          </a:xfrm>
        </p:spPr>
        <p:txBody>
          <a:bodyPr>
            <a:noAutofit/>
          </a:bodyPr>
          <a:lstStyle/>
          <a:p>
            <a:pPr marL="342900" indent="-342900" algn="l">
              <a:buFont typeface="Arial" panose="020B0604020202020204" pitchFamily="34" charset="0"/>
              <a:buChar char="•"/>
            </a:pPr>
            <a:r>
              <a:rPr lang="en-US" sz="2400" dirty="0"/>
              <a:t>Wine has long been celebrated in Persian poetry, art, and mythology, symbolizing beauty, wisdom, and the fleeting nature of life. </a:t>
            </a:r>
          </a:p>
          <a:p>
            <a:pPr marL="342900" indent="-342900" algn="l">
              <a:buFont typeface="Arial" panose="020B0604020202020204" pitchFamily="34" charset="0"/>
              <a:buChar char="•"/>
            </a:pPr>
            <a:r>
              <a:rPr lang="en-US" sz="2400" dirty="0"/>
              <a:t>Renowned poets like Omar Khayyam wove vivid imagery of wine and companionship into their verses, making it an enduring motif in Persian culture.</a:t>
            </a:r>
            <a:endParaRPr lang="en-US"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D1E29906-1B02-9D65-6D7F-495292FCC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7827"/>
            <a:ext cx="5827776" cy="4190171"/>
          </a:xfrm>
          <a:prstGeom prst="rect">
            <a:avLst/>
          </a:prstGeom>
        </p:spPr>
      </p:pic>
      <p:sp>
        <p:nvSpPr>
          <p:cNvPr id="8" name="TextBox 7">
            <a:extLst>
              <a:ext uri="{FF2B5EF4-FFF2-40B4-BE49-F238E27FC236}">
                <a16:creationId xmlns:a16="http://schemas.microsoft.com/office/drawing/2014/main" id="{D1FF9F25-701F-3762-300B-8B38369169CC}"/>
              </a:ext>
            </a:extLst>
          </p:cNvPr>
          <p:cNvSpPr txBox="1"/>
          <p:nvPr/>
        </p:nvSpPr>
        <p:spPr>
          <a:xfrm>
            <a:off x="6071616" y="2413337"/>
            <a:ext cx="6120384" cy="2954655"/>
          </a:xfrm>
          <a:prstGeom prst="rect">
            <a:avLst/>
          </a:prstGeom>
          <a:noFill/>
        </p:spPr>
        <p:txBody>
          <a:bodyPr wrap="square">
            <a:spAutoFit/>
          </a:bodyPr>
          <a:lstStyle/>
          <a:p>
            <a:pPr marL="342900" indent="-342900" algn="l">
              <a:buFont typeface="Arial" panose="020B0604020202020204" pitchFamily="34" charset="0"/>
              <a:buChar char="•"/>
            </a:pPr>
            <a:endParaRPr lang="en-US" sz="1800" dirty="0"/>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Modern Iran’s strict religious and legal restrictions have nearly eradicated public wine production and consumption.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 Sharia law, wine is banned, with severe penalties for those caught producing or consuming it, confining viticulture to an underground existence.</a:t>
            </a:r>
          </a:p>
        </p:txBody>
      </p:sp>
    </p:spTree>
    <p:extLst>
      <p:ext uri="{BB962C8B-B14F-4D97-AF65-F5344CB8AC3E}">
        <p14:creationId xmlns:p14="http://schemas.microsoft.com/office/powerpoint/2010/main" val="422368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1D72DE0-A818-15A8-9A52-038E66EE80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607D8-8AC9-88F4-16B7-FF3722F35922}"/>
              </a:ext>
            </a:extLst>
          </p:cNvPr>
          <p:cNvSpPr>
            <a:spLocks noGrp="1"/>
          </p:cNvSpPr>
          <p:nvPr>
            <p:ph type="ctrTitle"/>
          </p:nvPr>
        </p:nvSpPr>
        <p:spPr>
          <a:xfrm>
            <a:off x="0" y="1"/>
            <a:ext cx="12192000" cy="1170431"/>
          </a:xfrm>
        </p:spPr>
        <p:txBody>
          <a:bodyPr anchor="ctr">
            <a:normAutofit/>
          </a:bodyPr>
          <a:lstStyle/>
          <a:p>
            <a:r>
              <a:rPr lang="en-US" b="1" dirty="0"/>
              <a:t>Major Varietals of Iran</a:t>
            </a:r>
            <a:endParaRPr lang="en-US" dirty="0"/>
          </a:p>
        </p:txBody>
      </p:sp>
      <p:sp>
        <p:nvSpPr>
          <p:cNvPr id="7" name="TextBox 6">
            <a:extLst>
              <a:ext uri="{FF2B5EF4-FFF2-40B4-BE49-F238E27FC236}">
                <a16:creationId xmlns:a16="http://schemas.microsoft.com/office/drawing/2014/main" id="{29C04C7A-35B2-DCFD-434D-00977DD7D5B8}"/>
              </a:ext>
            </a:extLst>
          </p:cNvPr>
          <p:cNvSpPr txBox="1"/>
          <p:nvPr/>
        </p:nvSpPr>
        <p:spPr>
          <a:xfrm>
            <a:off x="594910" y="969484"/>
            <a:ext cx="11446526"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Iran grows over 40 grape varieties, many of which are unique to its soil and climate.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Cultivars like Asgari and </a:t>
            </a:r>
            <a:r>
              <a:rPr lang="en-US" sz="2400" dirty="0" err="1">
                <a:latin typeface="Times New Roman" panose="02020603050405020304" pitchFamily="18" charset="0"/>
                <a:cs typeface="Times New Roman" panose="02020603050405020304" pitchFamily="18" charset="0"/>
              </a:rPr>
              <a:t>Keshmeshi</a:t>
            </a:r>
            <a:r>
              <a:rPr lang="en-US" sz="2400" dirty="0">
                <a:latin typeface="Times New Roman" panose="02020603050405020304" pitchFamily="18" charset="0"/>
                <a:cs typeface="Times New Roman" panose="02020603050405020304" pitchFamily="18" charset="0"/>
              </a:rPr>
              <a:t> are staples of the country's agricultural output, serving as fresh table grapes or raisins.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Indigenous varietals, such as Khalili Siah and Marandi, reflect a deep-rooted history of viticulture.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modern wine production is limited, historical texts suggest that these grapes were central to ancient winemaking practices. </a:t>
            </a:r>
          </a:p>
        </p:txBody>
      </p:sp>
      <p:sp>
        <p:nvSpPr>
          <p:cNvPr id="8" name="TextBox 7">
            <a:extLst>
              <a:ext uri="{FF2B5EF4-FFF2-40B4-BE49-F238E27FC236}">
                <a16:creationId xmlns:a16="http://schemas.microsoft.com/office/drawing/2014/main" id="{0AB112F3-A2BE-3F0D-C346-8536DFDDB3D7}"/>
              </a:ext>
            </a:extLst>
          </p:cNvPr>
          <p:cNvSpPr txBox="1"/>
          <p:nvPr/>
        </p:nvSpPr>
        <p:spPr>
          <a:xfrm>
            <a:off x="5002686" y="3477768"/>
            <a:ext cx="6888480" cy="369331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International varietals, like Shiraz and Chardonnay, could thrive in Iran’s diverse climates, but their cultivation remains speculative due to legal and cultural barriers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Asgari and </a:t>
            </a:r>
            <a:r>
              <a:rPr lang="en-US" sz="2400" dirty="0" err="1">
                <a:latin typeface="Times New Roman" panose="02020603050405020304" pitchFamily="18" charset="0"/>
                <a:cs typeface="Times New Roman" panose="02020603050405020304" pitchFamily="18" charset="0"/>
              </a:rPr>
              <a:t>Keshmeshi</a:t>
            </a:r>
            <a:r>
              <a:rPr lang="en-US" sz="2400" dirty="0">
                <a:latin typeface="Times New Roman" panose="02020603050405020304" pitchFamily="18" charset="0"/>
                <a:cs typeface="Times New Roman" panose="02020603050405020304" pitchFamily="18" charset="0"/>
              </a:rPr>
              <a:t>, in particular, play dual roles, serving as fresh table grapes and as essential ingredients for raisin production.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Their adaptability and high yield make them cornerstones of Iranian agriculture.</a:t>
            </a:r>
          </a:p>
          <a:p>
            <a:pPr marL="857250" indent="-40005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0792DD7C-249A-41B6-94E2-5054B0F967A3}"/>
              </a:ext>
            </a:extLst>
          </p:cNvPr>
          <p:cNvPicPr>
            <a:picLocks noChangeAspect="1"/>
          </p:cNvPicPr>
          <p:nvPr/>
        </p:nvPicPr>
        <p:blipFill>
          <a:blip r:embed="rId2">
            <a:extLst>
              <a:ext uri="{28A0092B-C50C-407E-A947-70E740481C1C}">
                <a14:useLocalDpi xmlns:a14="http://schemas.microsoft.com/office/drawing/2010/main" val="0"/>
              </a:ext>
            </a:extLst>
          </a:blip>
          <a:srcRect b="4516"/>
          <a:stretch/>
        </p:blipFill>
        <p:spPr>
          <a:xfrm>
            <a:off x="0" y="3632064"/>
            <a:ext cx="4852416" cy="3225936"/>
          </a:xfrm>
          <a:prstGeom prst="rect">
            <a:avLst/>
          </a:prstGeom>
        </p:spPr>
      </p:pic>
    </p:spTree>
    <p:extLst>
      <p:ext uri="{BB962C8B-B14F-4D97-AF65-F5344CB8AC3E}">
        <p14:creationId xmlns:p14="http://schemas.microsoft.com/office/powerpoint/2010/main" val="376914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34489B1-9D8B-15A7-88E0-4F4C81D10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DB2F78-F291-8F47-9AAC-15B1C22DC712}"/>
              </a:ext>
            </a:extLst>
          </p:cNvPr>
          <p:cNvSpPr>
            <a:spLocks noGrp="1"/>
          </p:cNvSpPr>
          <p:nvPr>
            <p:ph type="ctrTitle"/>
          </p:nvPr>
        </p:nvSpPr>
        <p:spPr>
          <a:xfrm>
            <a:off x="0" y="1"/>
            <a:ext cx="12192000" cy="1170431"/>
          </a:xfrm>
        </p:spPr>
        <p:txBody>
          <a:bodyPr anchor="ctr">
            <a:normAutofit/>
          </a:bodyPr>
          <a:lstStyle/>
          <a:p>
            <a:r>
              <a:rPr lang="en-US" b="1" dirty="0"/>
              <a:t>Major Varietals of Iran</a:t>
            </a:r>
            <a:endParaRPr lang="en-US" dirty="0"/>
          </a:p>
        </p:txBody>
      </p:sp>
      <p:sp>
        <p:nvSpPr>
          <p:cNvPr id="7" name="TextBox 6">
            <a:extLst>
              <a:ext uri="{FF2B5EF4-FFF2-40B4-BE49-F238E27FC236}">
                <a16:creationId xmlns:a16="http://schemas.microsoft.com/office/drawing/2014/main" id="{D6921B7D-343F-7601-B3B3-858BC946477F}"/>
              </a:ext>
            </a:extLst>
          </p:cNvPr>
          <p:cNvSpPr txBox="1"/>
          <p:nvPr/>
        </p:nvSpPr>
        <p:spPr>
          <a:xfrm>
            <a:off x="594910" y="969484"/>
            <a:ext cx="11446526" cy="5632311"/>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Beyond ripe grapes, Iranian culinary traditions also embrace the use of unripe grapes, or </a:t>
            </a:r>
            <a:r>
              <a:rPr lang="en-US" sz="2400" i="1" dirty="0" err="1">
                <a:latin typeface="Times New Roman" panose="02020603050405020304" pitchFamily="18" charset="0"/>
                <a:cs typeface="Times New Roman" panose="02020603050405020304" pitchFamily="18" charset="0"/>
              </a:rPr>
              <a:t>Ghooreh</a:t>
            </a:r>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tart, green grapes are beloved for their sharp flavor and versatility in cooking.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Whether enhancing the tang of a salad, adding complexity to stews, or simply enjoyed fresh, </a:t>
            </a:r>
            <a:r>
              <a:rPr lang="en-US" sz="2400" i="1" dirty="0" err="1">
                <a:latin typeface="Times New Roman" panose="02020603050405020304" pitchFamily="18" charset="0"/>
                <a:cs typeface="Times New Roman" panose="02020603050405020304" pitchFamily="18" charset="0"/>
              </a:rPr>
              <a:t>Ghooreh</a:t>
            </a:r>
            <a:r>
              <a:rPr lang="en-US" sz="2400" dirty="0">
                <a:latin typeface="Times New Roman" panose="02020603050405020304" pitchFamily="18" charset="0"/>
                <a:cs typeface="Times New Roman" panose="02020603050405020304" pitchFamily="18" charset="0"/>
              </a:rPr>
              <a:t> reflects the resourcefulness and culinary creativity of Iranian culture.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terms of production, Iran cultivated an impressive 800,000 tons of grapes in 2017—roughly 5% of the global total.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Grape-growing regions such as Fars,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Qazvin, Khorasan Razavi, Hamadan,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East and West Azerbaijan provinces thrive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thanks to their varied climates, fertile soils,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historical expertise.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regions reflect the untapped potential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of Iran’s viticultural landscape.</a:t>
            </a:r>
          </a:p>
          <a:p>
            <a:pPr marL="857250" indent="-4000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8012E5E-A189-FB27-1E23-F509CEDC6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563" y="3285744"/>
            <a:ext cx="5700437" cy="3206496"/>
          </a:xfrm>
          <a:prstGeom prst="rect">
            <a:avLst/>
          </a:prstGeom>
        </p:spPr>
      </p:pic>
      <p:sp>
        <p:nvSpPr>
          <p:cNvPr id="4" name="TextBox 3">
            <a:extLst>
              <a:ext uri="{FF2B5EF4-FFF2-40B4-BE49-F238E27FC236}">
                <a16:creationId xmlns:a16="http://schemas.microsoft.com/office/drawing/2014/main" id="{FEBB23AA-2D94-3E13-2020-6D33C9B3E1FB}"/>
              </a:ext>
            </a:extLst>
          </p:cNvPr>
          <p:cNvSpPr txBox="1"/>
          <p:nvPr/>
        </p:nvSpPr>
        <p:spPr>
          <a:xfrm>
            <a:off x="6491563" y="6492240"/>
            <a:ext cx="5700437" cy="365760"/>
          </a:xfrm>
          <a:prstGeom prst="rect">
            <a:avLst/>
          </a:prstGeom>
          <a:noFill/>
        </p:spPr>
        <p:txBody>
          <a:bodyPr wrap="square">
            <a:spAutoFit/>
          </a:bodyPr>
          <a:lstStyle/>
          <a:p>
            <a:pPr algn="ctr"/>
            <a:r>
              <a:rPr lang="en-US" b="1" dirty="0"/>
              <a:t>Picking Sour Grapes And Making Sour Grape Juice</a:t>
            </a:r>
          </a:p>
        </p:txBody>
      </p:sp>
    </p:spTree>
    <p:extLst>
      <p:ext uri="{BB962C8B-B14F-4D97-AF65-F5344CB8AC3E}">
        <p14:creationId xmlns:p14="http://schemas.microsoft.com/office/powerpoint/2010/main" val="1950390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F199249-EFB1-538A-8504-C24AB5876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FB776A-8CD9-D86B-E5F9-41996133E1C9}"/>
              </a:ext>
            </a:extLst>
          </p:cNvPr>
          <p:cNvSpPr>
            <a:spLocks noGrp="1"/>
          </p:cNvSpPr>
          <p:nvPr>
            <p:ph type="ctrTitle"/>
          </p:nvPr>
        </p:nvSpPr>
        <p:spPr>
          <a:xfrm>
            <a:off x="0" y="1"/>
            <a:ext cx="12192000" cy="1170431"/>
          </a:xfrm>
        </p:spPr>
        <p:txBody>
          <a:bodyPr anchor="ctr">
            <a:normAutofit/>
          </a:bodyPr>
          <a:lstStyle/>
          <a:p>
            <a:r>
              <a:rPr lang="en-US" b="1" dirty="0"/>
              <a:t>Major Varietals of Iran</a:t>
            </a:r>
            <a:endParaRPr lang="en-US" dirty="0"/>
          </a:p>
        </p:txBody>
      </p:sp>
      <p:sp>
        <p:nvSpPr>
          <p:cNvPr id="7" name="TextBox 6">
            <a:extLst>
              <a:ext uri="{FF2B5EF4-FFF2-40B4-BE49-F238E27FC236}">
                <a16:creationId xmlns:a16="http://schemas.microsoft.com/office/drawing/2014/main" id="{3035EBC0-9269-D2FB-0293-E8F58310C9EB}"/>
              </a:ext>
            </a:extLst>
          </p:cNvPr>
          <p:cNvSpPr txBox="1"/>
          <p:nvPr/>
        </p:nvSpPr>
        <p:spPr>
          <a:xfrm>
            <a:off x="6096000" y="1170432"/>
            <a:ext cx="6096000" cy="526297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Indigenous Grapes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limited contemporary wine production in Iran makes it challenging to definitively identify indigenous grape varieties.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historical and archaeological evidence suggests a few that may have been central to Persian winemaking traditions.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Varietals such as Khalili Siah, with its dark skin, and Rizvan, linked to traditional viticulture, are part of Iran’s rich grape heritage.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Marandi, another variety potentially native to the Azerbaijan region, hints at the diversity of grapes that once flourished here.</a:t>
            </a:r>
          </a:p>
        </p:txBody>
      </p:sp>
      <p:pic>
        <p:nvPicPr>
          <p:cNvPr id="4" name="Picture 3">
            <a:extLst>
              <a:ext uri="{FF2B5EF4-FFF2-40B4-BE49-F238E27FC236}">
                <a16:creationId xmlns:a16="http://schemas.microsoft.com/office/drawing/2014/main" id="{D3AAF165-1CEE-C304-B66D-ADE4B3DF7E02}"/>
              </a:ext>
            </a:extLst>
          </p:cNvPr>
          <p:cNvPicPr>
            <a:picLocks noChangeAspect="1"/>
          </p:cNvPicPr>
          <p:nvPr/>
        </p:nvPicPr>
        <p:blipFill>
          <a:blip r:embed="rId2">
            <a:extLst>
              <a:ext uri="{28A0092B-C50C-407E-A947-70E740481C1C}">
                <a14:useLocalDpi xmlns:a14="http://schemas.microsoft.com/office/drawing/2010/main" val="0"/>
              </a:ext>
            </a:extLst>
          </a:blip>
          <a:srcRect l="18801"/>
          <a:stretch/>
        </p:blipFill>
        <p:spPr>
          <a:xfrm>
            <a:off x="7931" y="1292353"/>
            <a:ext cx="5892997" cy="5141058"/>
          </a:xfrm>
          <a:prstGeom prst="rect">
            <a:avLst/>
          </a:prstGeom>
        </p:spPr>
      </p:pic>
    </p:spTree>
    <p:extLst>
      <p:ext uri="{BB962C8B-B14F-4D97-AF65-F5344CB8AC3E}">
        <p14:creationId xmlns:p14="http://schemas.microsoft.com/office/powerpoint/2010/main" val="917652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2754F0F-8580-46F1-C2CC-2D36E613099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9C57177-8A45-22E8-A44A-C16A5D865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5504" y="3663695"/>
            <a:ext cx="3206496" cy="3206496"/>
          </a:xfrm>
          <a:prstGeom prst="rect">
            <a:avLst/>
          </a:prstGeom>
        </p:spPr>
      </p:pic>
      <p:sp>
        <p:nvSpPr>
          <p:cNvPr id="2" name="Title 1">
            <a:extLst>
              <a:ext uri="{FF2B5EF4-FFF2-40B4-BE49-F238E27FC236}">
                <a16:creationId xmlns:a16="http://schemas.microsoft.com/office/drawing/2014/main" id="{7972780E-A119-B5F8-DE82-E794AF9EC26A}"/>
              </a:ext>
            </a:extLst>
          </p:cNvPr>
          <p:cNvSpPr>
            <a:spLocks noGrp="1"/>
          </p:cNvSpPr>
          <p:nvPr>
            <p:ph type="ctrTitle"/>
          </p:nvPr>
        </p:nvSpPr>
        <p:spPr>
          <a:xfrm>
            <a:off x="0" y="1"/>
            <a:ext cx="12192000" cy="1170431"/>
          </a:xfrm>
        </p:spPr>
        <p:txBody>
          <a:bodyPr anchor="ctr">
            <a:normAutofit/>
          </a:bodyPr>
          <a:lstStyle/>
          <a:p>
            <a:r>
              <a:rPr lang="en-US" b="1" dirty="0"/>
              <a:t>Major Varietals of Iran</a:t>
            </a:r>
            <a:endParaRPr lang="en-US" dirty="0"/>
          </a:p>
        </p:txBody>
      </p:sp>
      <p:sp>
        <p:nvSpPr>
          <p:cNvPr id="7" name="TextBox 6">
            <a:extLst>
              <a:ext uri="{FF2B5EF4-FFF2-40B4-BE49-F238E27FC236}">
                <a16:creationId xmlns:a16="http://schemas.microsoft.com/office/drawing/2014/main" id="{C28F0DBF-B4A6-693B-A509-27BF577DE612}"/>
              </a:ext>
            </a:extLst>
          </p:cNvPr>
          <p:cNvSpPr txBox="1"/>
          <p:nvPr/>
        </p:nvSpPr>
        <p:spPr>
          <a:xfrm>
            <a:off x="594910" y="969484"/>
            <a:ext cx="11446526" cy="563231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Internationally Recognized Varietals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most wine production is curtailed,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Iran's climatic diversity suggests it could support an array of internationally recognized grape varietals if restrictions were lifted.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cooler mountainous areas could suit Cabernet Sauvignon, while Shiraz or Syrah could thrive in Iran’s warmer zones.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Chardonnay, a versatile white grape, might also adapt well to the country's higher altitudes and moderate climates.</a:t>
            </a:r>
          </a:p>
          <a:p>
            <a:r>
              <a:rPr lang="en-US" sz="2400" b="1" dirty="0">
                <a:latin typeface="Times New Roman" panose="02020603050405020304" pitchFamily="18" charset="0"/>
                <a:cs typeface="Times New Roman" panose="02020603050405020304" pitchFamily="18" charset="0"/>
              </a:rPr>
              <a:t>Grapes Beyond Wine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Iran's grape cultivation is not solely focused on wine or raisins.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deep integration of grapes into everyday life underscores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their cultural and economic importance.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fresh consumption to </a:t>
            </a:r>
            <a:r>
              <a:rPr lang="en-US" sz="2400" i="1" dirty="0" err="1">
                <a:latin typeface="Times New Roman" panose="02020603050405020304" pitchFamily="18" charset="0"/>
                <a:cs typeface="Times New Roman" panose="02020603050405020304" pitchFamily="18" charset="0"/>
              </a:rPr>
              <a:t>Ghooreh</a:t>
            </a:r>
            <a:r>
              <a:rPr lang="en-US" sz="2400" dirty="0">
                <a:latin typeface="Times New Roman" panose="02020603050405020304" pitchFamily="18" charset="0"/>
                <a:cs typeface="Times New Roman" panose="02020603050405020304" pitchFamily="18" charset="0"/>
              </a:rPr>
              <a:t> in cooking, grapes are more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than a crop—they’re part of the fabric of Iranian identity.</a:t>
            </a:r>
          </a:p>
          <a:p>
            <a:endParaRPr lang="en-US" sz="2400" dirty="0"/>
          </a:p>
        </p:txBody>
      </p:sp>
    </p:spTree>
    <p:extLst>
      <p:ext uri="{BB962C8B-B14F-4D97-AF65-F5344CB8AC3E}">
        <p14:creationId xmlns:p14="http://schemas.microsoft.com/office/powerpoint/2010/main" val="69196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58132AE-D811-05A8-7E2B-E4EB181A6F9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D6C917F-5CE0-FEE0-A427-D55FE8DBD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008" y="3186684"/>
            <a:ext cx="4888992" cy="2825496"/>
          </a:xfrm>
          <a:prstGeom prst="rect">
            <a:avLst/>
          </a:prstGeom>
        </p:spPr>
      </p:pic>
      <p:sp>
        <p:nvSpPr>
          <p:cNvPr id="2" name="Title 1">
            <a:extLst>
              <a:ext uri="{FF2B5EF4-FFF2-40B4-BE49-F238E27FC236}">
                <a16:creationId xmlns:a16="http://schemas.microsoft.com/office/drawing/2014/main" id="{404E113D-A896-D3A9-25C7-24CEB1E1C510}"/>
              </a:ext>
            </a:extLst>
          </p:cNvPr>
          <p:cNvSpPr>
            <a:spLocks noGrp="1"/>
          </p:cNvSpPr>
          <p:nvPr>
            <p:ph type="ctrTitle"/>
          </p:nvPr>
        </p:nvSpPr>
        <p:spPr>
          <a:xfrm>
            <a:off x="0" y="1"/>
            <a:ext cx="12192000" cy="1170431"/>
          </a:xfrm>
        </p:spPr>
        <p:txBody>
          <a:bodyPr anchor="ctr">
            <a:normAutofit/>
          </a:bodyPr>
          <a:lstStyle/>
          <a:p>
            <a:pPr marL="0" marR="0"/>
            <a:r>
              <a:rPr lang="en-US" b="1" dirty="0">
                <a:effectLst/>
                <a:latin typeface="Times New Roman" panose="02020603050405020304" pitchFamily="18" charset="0"/>
                <a:ea typeface="Times New Roman" panose="02020603050405020304" pitchFamily="18" charset="0"/>
              </a:rPr>
              <a:t>Iran’s Wine Culture</a:t>
            </a:r>
            <a:endParaRPr lang="en-US" dirty="0">
              <a:effectLst/>
              <a:latin typeface="Times New Roman" panose="02020603050405020304" pitchFamily="18" charset="0"/>
              <a:ea typeface="Times New Roman" panose="02020603050405020304" pitchFamily="18" charset="0"/>
            </a:endParaRPr>
          </a:p>
        </p:txBody>
      </p:sp>
      <p:sp>
        <p:nvSpPr>
          <p:cNvPr id="3" name="Subtitle 2">
            <a:extLst>
              <a:ext uri="{FF2B5EF4-FFF2-40B4-BE49-F238E27FC236}">
                <a16:creationId xmlns:a16="http://schemas.microsoft.com/office/drawing/2014/main" id="{C5424B0F-9BCD-5ED5-1550-D7C09B646C3B}"/>
              </a:ext>
            </a:extLst>
          </p:cNvPr>
          <p:cNvSpPr>
            <a:spLocks noGrp="1"/>
          </p:cNvSpPr>
          <p:nvPr>
            <p:ph type="subTitle" idx="1"/>
          </p:nvPr>
        </p:nvSpPr>
        <p:spPr>
          <a:xfrm>
            <a:off x="658367" y="1068636"/>
            <a:ext cx="11533633" cy="5789364"/>
          </a:xfrm>
        </p:spPr>
        <p:txBody>
          <a:bodyPr>
            <a:noAutofit/>
          </a:bodyPr>
          <a:lstStyle/>
          <a:p>
            <a:pPr marL="342900" indent="-342900" algn="l">
              <a:buFont typeface="Arial" panose="020B0604020202020204" pitchFamily="34" charset="0"/>
              <a:buChar char="•"/>
            </a:pPr>
            <a:r>
              <a:rPr lang="en-US" sz="2400" dirty="0"/>
              <a:t>Despite these restrictions, underground wine production continues to preserve elements of Iran’s rich viticultural heritage. </a:t>
            </a:r>
          </a:p>
          <a:p>
            <a:pPr marL="342900" indent="-342900" algn="l">
              <a:buFont typeface="Arial" panose="020B0604020202020204" pitchFamily="34" charset="0"/>
              <a:buChar char="•"/>
            </a:pPr>
            <a:r>
              <a:rPr lang="en-US" sz="2400" dirty="0"/>
              <a:t>Small-scale efforts by non-Muslim minorities and hidden family operations keep ancient traditions alive. </a:t>
            </a:r>
          </a:p>
          <a:p>
            <a:pPr marL="342900" indent="-342900" algn="l">
              <a:buFont typeface="Arial" panose="020B0604020202020204" pitchFamily="34" charset="0"/>
              <a:buChar char="•"/>
            </a:pPr>
            <a:r>
              <a:rPr lang="en-US" sz="2400" dirty="0"/>
              <a:t>These clandestine winemakers use techniques passed down for generations, blending modern ingenuity with ancestral knowledge. </a:t>
            </a:r>
          </a:p>
          <a:p>
            <a:pPr marL="342900" indent="-342900" algn="l">
              <a:buFont typeface="Arial" panose="020B0604020202020204" pitchFamily="34" charset="0"/>
              <a:buChar char="•"/>
            </a:pPr>
            <a:r>
              <a:rPr lang="en-US" sz="2400" dirty="0"/>
              <a:t>Although their production is minimal and often </a:t>
            </a:r>
            <a:br>
              <a:rPr lang="en-US" sz="2400" dirty="0"/>
            </a:br>
            <a:r>
              <a:rPr lang="en-US" sz="2400" dirty="0"/>
              <a:t>ceremonial, it reflects the resilience of a culture |</a:t>
            </a:r>
            <a:br>
              <a:rPr lang="en-US" sz="2400" dirty="0"/>
            </a:br>
            <a:r>
              <a:rPr lang="en-US" sz="2400" dirty="0"/>
              <a:t>deeply tied to the vine. </a:t>
            </a:r>
          </a:p>
          <a:p>
            <a:pPr marL="342900" indent="-342900" algn="l">
              <a:buFont typeface="Arial" panose="020B0604020202020204" pitchFamily="34" charset="0"/>
              <a:buChar char="•"/>
            </a:pPr>
            <a:r>
              <a:rPr lang="en-US" sz="2400" dirty="0"/>
              <a:t>From traditional Armenian wines in the northwest </a:t>
            </a:r>
            <a:br>
              <a:rPr lang="en-US" sz="2400" dirty="0"/>
            </a:br>
            <a:r>
              <a:rPr lang="en-US" sz="2400" dirty="0"/>
              <a:t>to hidden cellars in historic towns, these efforts </a:t>
            </a:r>
            <a:br>
              <a:rPr lang="en-US" sz="2400" dirty="0"/>
            </a:br>
            <a:r>
              <a:rPr lang="en-US" sz="2400" dirty="0"/>
              <a:t>honor Iran’s legacy, quietly defying the constraints </a:t>
            </a:r>
            <a:br>
              <a:rPr lang="en-US" sz="2400" dirty="0"/>
            </a:br>
            <a:r>
              <a:rPr lang="en-US" sz="2400" dirty="0"/>
              <a:t>imposed on a once-thriving practice.</a:t>
            </a:r>
          </a:p>
          <a:p>
            <a:pPr marL="457200" marR="0" indent="-457200" algn="l">
              <a:buFont typeface="Arial" panose="020B0604020202020204" pitchFamily="34" charset="0"/>
              <a:buChar char="•"/>
            </a:pPr>
            <a:r>
              <a:rPr lang="en-US" sz="2400" dirty="0"/>
              <a:t>Despite the challenges in identifying Iran's indigenous varietals, underground wine production continues to preserve elements of its vinicultural heritage</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0825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F152C68-DAAA-D69E-F321-FB65A0E2BC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6C7FDA-FA6B-E107-1D47-0E1ECD411D6D}"/>
              </a:ext>
            </a:extLst>
          </p:cNvPr>
          <p:cNvSpPr>
            <a:spLocks noGrp="1"/>
          </p:cNvSpPr>
          <p:nvPr>
            <p:ph type="ctrTitle"/>
          </p:nvPr>
        </p:nvSpPr>
        <p:spPr>
          <a:xfrm>
            <a:off x="0" y="1"/>
            <a:ext cx="12192000" cy="1170431"/>
          </a:xfrm>
        </p:spPr>
        <p:txBody>
          <a:bodyPr anchor="ctr">
            <a:normAutofit/>
          </a:bodyPr>
          <a:lstStyle/>
          <a:p>
            <a:r>
              <a:rPr lang="en-US" sz="4400" b="1" dirty="0">
                <a:latin typeface="Times New Roman" panose="02020603050405020304" pitchFamily="18" charset="0"/>
                <a:cs typeface="Times New Roman" panose="02020603050405020304" pitchFamily="18" charset="0"/>
              </a:rPr>
              <a:t>Underground Wine Production in Iran</a:t>
            </a:r>
            <a:endParaRPr lang="en-US" sz="4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7FBA748-BD86-931A-1381-5458A363765C}"/>
              </a:ext>
            </a:extLst>
          </p:cNvPr>
          <p:cNvSpPr txBox="1"/>
          <p:nvPr/>
        </p:nvSpPr>
        <p:spPr>
          <a:xfrm>
            <a:off x="605790" y="1170432"/>
            <a:ext cx="11435646" cy="230832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Clandestine Wine Production Outlets</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the current legal restrictions, wine production occurs through extremely limited channels:</a:t>
            </a:r>
          </a:p>
          <a:p>
            <a:r>
              <a:rPr lang="en-US" sz="2400" b="1" dirty="0">
                <a:latin typeface="Times New Roman" panose="02020603050405020304" pitchFamily="18" charset="0"/>
                <a:cs typeface="Times New Roman" panose="02020603050405020304" pitchFamily="18" charset="0"/>
              </a:rPr>
              <a:t>Armenian Christian Communities</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Armenian Christian communities in the northwest produce minimal traditional wines, primarily for religious ceremonies, under heavy governmental scrutiny. </a:t>
            </a:r>
          </a:p>
        </p:txBody>
      </p:sp>
      <p:pic>
        <p:nvPicPr>
          <p:cNvPr id="5" name="Picture 4">
            <a:extLst>
              <a:ext uri="{FF2B5EF4-FFF2-40B4-BE49-F238E27FC236}">
                <a16:creationId xmlns:a16="http://schemas.microsoft.com/office/drawing/2014/main" id="{093DBAF5-844C-6E6A-E405-0378C39EB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23488"/>
            <a:ext cx="5941948" cy="3334511"/>
          </a:xfrm>
          <a:prstGeom prst="rect">
            <a:avLst/>
          </a:prstGeom>
        </p:spPr>
      </p:pic>
      <p:sp>
        <p:nvSpPr>
          <p:cNvPr id="8" name="TextBox 7">
            <a:extLst>
              <a:ext uri="{FF2B5EF4-FFF2-40B4-BE49-F238E27FC236}">
                <a16:creationId xmlns:a16="http://schemas.microsoft.com/office/drawing/2014/main" id="{B7B10E05-3CF2-F7BB-60CE-5F9916A6D3E3}"/>
              </a:ext>
            </a:extLst>
          </p:cNvPr>
          <p:cNvSpPr txBox="1"/>
          <p:nvPr/>
        </p:nvSpPr>
        <p:spPr>
          <a:xfrm>
            <a:off x="6096000" y="3480816"/>
            <a:ext cx="6096000" cy="34163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Hidden Family Enterprises</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Similarly, hidden family enterprises in historic settlements like Urmia and Isfahan preserve ancestral winemaking techniques but operate on a non-commercial scale.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efforts are less about commerce and more about preserving Iran’s ancient viticultural legacy against significant legal and cultural barriers.</a:t>
            </a:r>
          </a:p>
        </p:txBody>
      </p:sp>
    </p:spTree>
    <p:extLst>
      <p:ext uri="{BB962C8B-B14F-4D97-AF65-F5344CB8AC3E}">
        <p14:creationId xmlns:p14="http://schemas.microsoft.com/office/powerpoint/2010/main" val="3978149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68A0458-C3C4-7745-3B54-A80D8302D6B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03DD551-207A-BBD3-8697-0EFB0FAA7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88" y="3986783"/>
            <a:ext cx="5315711" cy="2871215"/>
          </a:xfrm>
          <a:prstGeom prst="rect">
            <a:avLst/>
          </a:prstGeom>
        </p:spPr>
      </p:pic>
      <p:sp>
        <p:nvSpPr>
          <p:cNvPr id="2" name="Title 1">
            <a:extLst>
              <a:ext uri="{FF2B5EF4-FFF2-40B4-BE49-F238E27FC236}">
                <a16:creationId xmlns:a16="http://schemas.microsoft.com/office/drawing/2014/main" id="{9C8ECCEE-6143-4004-84D2-41D148D4C5DE}"/>
              </a:ext>
            </a:extLst>
          </p:cNvPr>
          <p:cNvSpPr>
            <a:spLocks noGrp="1"/>
          </p:cNvSpPr>
          <p:nvPr>
            <p:ph type="ctrTitle"/>
          </p:nvPr>
        </p:nvSpPr>
        <p:spPr>
          <a:xfrm>
            <a:off x="0" y="1"/>
            <a:ext cx="12192000" cy="1170431"/>
          </a:xfrm>
        </p:spPr>
        <p:txBody>
          <a:bodyPr anchor="ctr">
            <a:normAutofit/>
          </a:bodyPr>
          <a:lstStyle/>
          <a:p>
            <a:r>
              <a:rPr lang="en-US" sz="4400" b="1" dirty="0">
                <a:latin typeface="Times New Roman" panose="02020603050405020304" pitchFamily="18" charset="0"/>
                <a:cs typeface="Times New Roman" panose="02020603050405020304" pitchFamily="18" charset="0"/>
              </a:rPr>
              <a:t>Culture and Traditions</a:t>
            </a:r>
            <a:endParaRPr lang="en-US"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CB6C6FE-0F96-3E2E-0E56-AEB162648943}"/>
              </a:ext>
            </a:extLst>
          </p:cNvPr>
          <p:cNvSpPr txBox="1"/>
          <p:nvPr/>
        </p:nvSpPr>
        <p:spPr>
          <a:xfrm>
            <a:off x="594911" y="969484"/>
            <a:ext cx="11597088" cy="563231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Iran's Wine Culture and Traditions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Wine was more than a drink in ancient Persia—it symbolized refinement and intellect, celebrated in poetry by Omar Khayyam and depicted in miniature paintings. This cultural significance persists through minority communities and historical records.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Celebrated in Persian poetry and art by figures like Omar Khayyam, wine symbolized hospitality and intellectual discourse in Zoroastrian and pre-Islamic traditions.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Persian literature and art often romanticized wine, reflecting its refinement.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Advanced cultivation and fermentation techniques emerged during the Islamic Golden Age, even as cultural interpretations shifted,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transforming wine from a celebrated symbol 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 prohibited substance.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Today, this rich history lives on through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historical records and the practices of minority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communities, preserving the legacy of Iran’s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profound relationship with viticulture.</a:t>
            </a:r>
          </a:p>
        </p:txBody>
      </p:sp>
    </p:spTree>
    <p:extLst>
      <p:ext uri="{BB962C8B-B14F-4D97-AF65-F5344CB8AC3E}">
        <p14:creationId xmlns:p14="http://schemas.microsoft.com/office/powerpoint/2010/main" val="336361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1511809" y="85345"/>
            <a:ext cx="9180576" cy="1170431"/>
          </a:xfrm>
        </p:spPr>
        <p:txBody>
          <a:bodyPr anchor="ctr">
            <a:normAutofit/>
          </a:bodyPr>
          <a:lstStyle/>
          <a:p>
            <a:pPr marL="0" marR="0" algn="ctr">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The Wines of Iran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781C9BB-E8E3-DB4D-53E4-013781664C27}"/>
              </a:ext>
            </a:extLst>
          </p:cNvPr>
          <p:cNvSpPr txBox="1"/>
          <p:nvPr/>
        </p:nvSpPr>
        <p:spPr>
          <a:xfrm>
            <a:off x="4653386" y="1255775"/>
            <a:ext cx="6343798" cy="4493538"/>
          </a:xfrm>
          <a:prstGeom prst="rect">
            <a:avLst/>
          </a:prstGeom>
          <a:noFill/>
        </p:spPr>
        <p:txBody>
          <a:bodyPr wrap="square">
            <a:spAutoFit/>
          </a:bodyPr>
          <a:lstStyle/>
          <a:p>
            <a:pPr marL="463550" indent="-463550"/>
            <a:r>
              <a:rPr lang="en-US" sz="2600" b="1" dirty="0">
                <a:latin typeface="Times New Roman" panose="02020603050405020304" pitchFamily="18" charset="0"/>
                <a:cs typeface="Times New Roman" panose="02020603050405020304" pitchFamily="18" charset="0"/>
              </a:rPr>
              <a:t>Table of Contents</a:t>
            </a:r>
          </a:p>
          <a:p>
            <a:pPr marL="463550" indent="-463550">
              <a:buFont typeface="+mj-lt"/>
              <a:buAutoNum type="arabicPeriod"/>
            </a:pPr>
            <a:r>
              <a:rPr lang="en-US" sz="2600" b="1" dirty="0">
                <a:latin typeface="Times New Roman" panose="02020603050405020304" pitchFamily="18" charset="0"/>
                <a:cs typeface="Times New Roman" panose="02020603050405020304" pitchFamily="18" charset="0"/>
              </a:rPr>
              <a:t>Wine Desert Not Dessert Wine</a:t>
            </a:r>
          </a:p>
          <a:p>
            <a:pPr marL="463550" indent="-463550">
              <a:buFont typeface="+mj-lt"/>
              <a:buAutoNum type="arabicPeriod"/>
            </a:pPr>
            <a:r>
              <a:rPr lang="en-US" sz="2600" b="1" dirty="0">
                <a:latin typeface="Times New Roman" panose="02020603050405020304" pitchFamily="18" charset="0"/>
                <a:cs typeface="Times New Roman" panose="02020603050405020304" pitchFamily="18" charset="0"/>
              </a:rPr>
              <a:t>Iran's Wine Constraints</a:t>
            </a:r>
          </a:p>
          <a:p>
            <a:pPr marL="463550" indent="-463550">
              <a:buFont typeface="+mj-lt"/>
              <a:buAutoNum type="arabicPeriod"/>
            </a:pPr>
            <a:r>
              <a:rPr lang="en-US" sz="2600" b="1" dirty="0">
                <a:latin typeface="Times New Roman" panose="02020603050405020304" pitchFamily="18" charset="0"/>
                <a:cs typeface="Times New Roman" panose="02020603050405020304" pitchFamily="18" charset="0"/>
              </a:rPr>
              <a:t>History of Wine in Iran</a:t>
            </a:r>
          </a:p>
          <a:p>
            <a:pPr marL="463550" indent="-463550">
              <a:buFont typeface="+mj-lt"/>
              <a:buAutoNum type="arabicPeriod"/>
            </a:pPr>
            <a:r>
              <a:rPr lang="en-US" sz="2600" b="1" dirty="0">
                <a:latin typeface="Times New Roman" panose="02020603050405020304" pitchFamily="18" charset="0"/>
                <a:cs typeface="Times New Roman" panose="02020603050405020304" pitchFamily="18" charset="0"/>
              </a:rPr>
              <a:t>Iran's Wine Regions</a:t>
            </a:r>
          </a:p>
          <a:p>
            <a:pPr marL="463550" indent="-463550">
              <a:buFont typeface="+mj-lt"/>
              <a:buAutoNum type="arabicPeriod"/>
            </a:pPr>
            <a:r>
              <a:rPr lang="en-US" sz="2600" b="1" dirty="0">
                <a:latin typeface="Times New Roman" panose="02020603050405020304" pitchFamily="18" charset="0"/>
                <a:cs typeface="Times New Roman" panose="02020603050405020304" pitchFamily="18" charset="0"/>
              </a:rPr>
              <a:t>Iran's Wine Culture and Traditions</a:t>
            </a:r>
          </a:p>
          <a:p>
            <a:pPr marL="463550" indent="-463550">
              <a:buFont typeface="+mj-lt"/>
              <a:buAutoNum type="arabicPeriod"/>
            </a:pPr>
            <a:r>
              <a:rPr lang="en-US" sz="2600" b="1" dirty="0">
                <a:latin typeface="Times New Roman" panose="02020603050405020304" pitchFamily="18" charset="0"/>
                <a:cs typeface="Times New Roman" panose="02020603050405020304" pitchFamily="18" charset="0"/>
              </a:rPr>
              <a:t>Major Varietals of Iran</a:t>
            </a:r>
          </a:p>
          <a:p>
            <a:pPr marL="463550" indent="-463550">
              <a:buFont typeface="+mj-lt"/>
              <a:buAutoNum type="arabicPeriod"/>
            </a:pPr>
            <a:r>
              <a:rPr lang="en-US" sz="2600" b="1" dirty="0">
                <a:latin typeface="Times New Roman" panose="02020603050405020304" pitchFamily="18" charset="0"/>
                <a:cs typeface="Times New Roman" panose="02020603050405020304" pitchFamily="18" charset="0"/>
              </a:rPr>
              <a:t>Underground Wine Production in Iran</a:t>
            </a:r>
          </a:p>
          <a:p>
            <a:pPr marL="463550" indent="-463550">
              <a:buFont typeface="+mj-lt"/>
              <a:buAutoNum type="arabicPeriod"/>
            </a:pPr>
            <a:r>
              <a:rPr lang="en-US" sz="2600" b="1" dirty="0">
                <a:latin typeface="Times New Roman" panose="02020603050405020304" pitchFamily="18" charset="0"/>
                <a:cs typeface="Times New Roman" panose="02020603050405020304" pitchFamily="18" charset="0"/>
              </a:rPr>
              <a:t>Culture and Traditions</a:t>
            </a:r>
          </a:p>
          <a:p>
            <a:pPr marL="463550" indent="-463550">
              <a:buFont typeface="+mj-lt"/>
              <a:buAutoNum type="arabicPeriod"/>
            </a:pPr>
            <a:r>
              <a:rPr lang="en-US" sz="2600" b="1" dirty="0">
                <a:latin typeface="Times New Roman" panose="02020603050405020304" pitchFamily="18" charset="0"/>
                <a:cs typeface="Times New Roman" panose="02020603050405020304" pitchFamily="18" charset="0"/>
              </a:rPr>
              <a:t>Final Thoughts and Conclusion</a:t>
            </a:r>
          </a:p>
          <a:p>
            <a:pPr marL="463550" indent="-463550">
              <a:buFont typeface="+mj-lt"/>
              <a:buAutoNum type="arabicPeriod"/>
            </a:pPr>
            <a:r>
              <a:rPr lang="en-US" sz="2600" b="1" dirty="0">
                <a:latin typeface="Times New Roman" panose="02020603050405020304" pitchFamily="18" charset="0"/>
                <a:cs typeface="Times New Roman" panose="02020603050405020304" pitchFamily="18" charset="0"/>
              </a:rPr>
              <a:t>Citations and References</a:t>
            </a:r>
          </a:p>
        </p:txBody>
      </p:sp>
      <p:sp>
        <p:nvSpPr>
          <p:cNvPr id="6" name="TextBox 5">
            <a:extLst>
              <a:ext uri="{FF2B5EF4-FFF2-40B4-BE49-F238E27FC236}">
                <a16:creationId xmlns:a16="http://schemas.microsoft.com/office/drawing/2014/main" id="{7652DFE1-DFFD-CBD1-8058-EEE5D8748D59}"/>
              </a:ext>
            </a:extLst>
          </p:cNvPr>
          <p:cNvSpPr txBox="1"/>
          <p:nvPr/>
        </p:nvSpPr>
        <p:spPr>
          <a:xfrm>
            <a:off x="138549" y="6273224"/>
            <a:ext cx="3787275" cy="584775"/>
          </a:xfrm>
          <a:prstGeom prst="rect">
            <a:avLst/>
          </a:prstGeom>
          <a:noFill/>
        </p:spPr>
        <p:txBody>
          <a:bodyPr wrap="square">
            <a:spAutoFit/>
          </a:bodyPr>
          <a:lstStyle/>
          <a:p>
            <a:pPr algn="ctr"/>
            <a:r>
              <a:rPr lang="en-US" sz="1600" dirty="0">
                <a:latin typeface="Times New Roman" panose="02020603050405020304" pitchFamily="18" charset="0"/>
                <a:cs typeface="Times New Roman" panose="02020603050405020304" pitchFamily="18" charset="0"/>
              </a:rPr>
              <a:t>A wine-pourer or </a:t>
            </a:r>
            <a:r>
              <a:rPr lang="en-US" sz="1600" i="1" dirty="0" err="1">
                <a:latin typeface="Times New Roman" panose="02020603050405020304" pitchFamily="18" charset="0"/>
                <a:cs typeface="Times New Roman" panose="02020603050405020304" pitchFamily="18" charset="0"/>
              </a:rPr>
              <a:t>saghi</a:t>
            </a:r>
            <a:r>
              <a:rPr lang="en-US" sz="1600" dirty="0">
                <a:latin typeface="Times New Roman" panose="02020603050405020304" pitchFamily="18" charset="0"/>
                <a:cs typeface="Times New Roman" panose="02020603050405020304" pitchFamily="18" charset="0"/>
              </a:rPr>
              <a:t>, Safavid court painting, 17th century Isfahan.</a:t>
            </a:r>
          </a:p>
        </p:txBody>
      </p:sp>
      <p:pic>
        <p:nvPicPr>
          <p:cNvPr id="8" name="Picture 7">
            <a:extLst>
              <a:ext uri="{FF2B5EF4-FFF2-40B4-BE49-F238E27FC236}">
                <a16:creationId xmlns:a16="http://schemas.microsoft.com/office/drawing/2014/main" id="{2F603CF5-33F1-8142-6909-D6E46CAB7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9" y="1212048"/>
            <a:ext cx="3787275" cy="5061176"/>
          </a:xfrm>
          <a:prstGeom prst="rect">
            <a:avLst/>
          </a:prstGeom>
        </p:spPr>
      </p:pic>
    </p:spTree>
    <p:extLst>
      <p:ext uri="{BB962C8B-B14F-4D97-AF65-F5344CB8AC3E}">
        <p14:creationId xmlns:p14="http://schemas.microsoft.com/office/powerpoint/2010/main" val="195793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1FD4080-FAC3-0992-D24A-B97AC2A29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4A4C2-0C50-A1AB-3698-A732DDEE6120}"/>
              </a:ext>
            </a:extLst>
          </p:cNvPr>
          <p:cNvSpPr>
            <a:spLocks noGrp="1"/>
          </p:cNvSpPr>
          <p:nvPr>
            <p:ph type="ctrTitle"/>
          </p:nvPr>
        </p:nvSpPr>
        <p:spPr>
          <a:xfrm>
            <a:off x="0" y="1"/>
            <a:ext cx="12192000" cy="1274711"/>
          </a:xfrm>
        </p:spPr>
        <p:txBody>
          <a:bodyPr anchor="ctr">
            <a:noAutofit/>
          </a:bodyPr>
          <a:lstStyle/>
          <a:p>
            <a:r>
              <a:rPr lang="en-US" b="1" dirty="0"/>
              <a:t>Final Thoughts and Conclusion</a:t>
            </a:r>
            <a:endParaRPr lang="en-US" dirty="0"/>
          </a:p>
        </p:txBody>
      </p:sp>
      <p:sp>
        <p:nvSpPr>
          <p:cNvPr id="3" name="Subtitle 2">
            <a:extLst>
              <a:ext uri="{FF2B5EF4-FFF2-40B4-BE49-F238E27FC236}">
                <a16:creationId xmlns:a16="http://schemas.microsoft.com/office/drawing/2014/main" id="{341A1889-5CD2-6D89-8F66-610B269E68C0}"/>
              </a:ext>
            </a:extLst>
          </p:cNvPr>
          <p:cNvSpPr>
            <a:spLocks noGrp="1"/>
          </p:cNvSpPr>
          <p:nvPr>
            <p:ph type="subTitle" idx="1"/>
          </p:nvPr>
        </p:nvSpPr>
        <p:spPr>
          <a:xfrm>
            <a:off x="275572" y="1252975"/>
            <a:ext cx="11625075" cy="2298642"/>
          </a:xfrm>
        </p:spPr>
        <p:txBody>
          <a:bodyPr>
            <a:noAutofit/>
          </a:bodyPr>
          <a:lstStyle/>
          <a:p>
            <a:pPr marL="342900" indent="-342900" algn="l">
              <a:buFont typeface="Arial" panose="020B0604020202020204" pitchFamily="34" charset="0"/>
              <a:buChar char="•"/>
            </a:pPr>
            <a:r>
              <a:rPr lang="en-US" sz="2400" dirty="0"/>
              <a:t>Iran’s viticultural legacy is a complex tapestry of innovation, tradition, and restriction. </a:t>
            </a:r>
          </a:p>
          <a:p>
            <a:pPr marL="342900" indent="-342900" algn="l">
              <a:buFont typeface="Arial" panose="020B0604020202020204" pitchFamily="34" charset="0"/>
              <a:buChar char="•"/>
            </a:pPr>
            <a:r>
              <a:rPr lang="en-US" sz="2400" dirty="0"/>
              <a:t>While its geography and history suggest immense potential, current legal and cultural frameworks stifle its ability to reclaim its place on the global wine stage. </a:t>
            </a:r>
          </a:p>
          <a:p>
            <a:pPr marL="342900" indent="-342900" algn="l">
              <a:buFont typeface="Arial" panose="020B0604020202020204" pitchFamily="34" charset="0"/>
              <a:buChar char="•"/>
            </a:pPr>
            <a:r>
              <a:rPr lang="en-US" sz="2400" dirty="0"/>
              <a:t>Neighboring countries have demonstrated that economic and cultural growth can coexist with tradition, yet Iran remains constrained by its own policies. </a:t>
            </a:r>
          </a:p>
          <a:p>
            <a:pPr marL="342900" indent="-342900" algn="l">
              <a:buFont typeface="Arial" panose="020B0604020202020204" pitchFamily="34" charset="0"/>
              <a:buChar char="•"/>
            </a:pPr>
            <a:r>
              <a:rPr lang="en-US" sz="2400" dirty="0"/>
              <a:t>The country's fertile lands and rich heritage represent not just untapped economic opportunities but also a chance to reconnect with a cultural identity deeply tied to the vine. </a:t>
            </a:r>
          </a:p>
          <a:p>
            <a:pPr marL="342900" indent="-342900" algn="l">
              <a:buFont typeface="Arial" panose="020B0604020202020204" pitchFamily="34" charset="0"/>
              <a:buChar char="•"/>
            </a:pPr>
            <a:r>
              <a:rPr lang="en-US" sz="2400" dirty="0"/>
              <a:t>Iran's wine story is one of resilience, where whispers of the past echo through underground cellars and historical texts, while the future of Iran’s wines are still waiting to be rediscovered.</a:t>
            </a:r>
            <a:endParaRPr lang="en-US" sz="2200" dirty="0"/>
          </a:p>
        </p:txBody>
      </p:sp>
    </p:spTree>
    <p:extLst>
      <p:ext uri="{BB962C8B-B14F-4D97-AF65-F5344CB8AC3E}">
        <p14:creationId xmlns:p14="http://schemas.microsoft.com/office/powerpoint/2010/main" val="2069141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a:t>BKWine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423008" cy="5248657"/>
          </a:xfrm>
        </p:spPr>
        <p:txBody>
          <a:bodyPr>
            <a:normAutofit lnSpcReduction="10000"/>
          </a:bodyPr>
          <a:lstStyle/>
          <a:p>
            <a:pPr marL="0" marR="0" algn="l">
              <a:lnSpc>
                <a:spcPct val="115000"/>
              </a:lnSpc>
              <a:spcAft>
                <a:spcPts val="800"/>
              </a:spcAft>
            </a:pPr>
            <a:r>
              <a:rPr lang="en-US" b="1" kern="100" dirty="0">
                <a:effectLst/>
                <a:ea typeface="Calibri" panose="020F0502020204030204" pitchFamily="34" charset="0"/>
              </a:rPr>
              <a:t>Note</a:t>
            </a:r>
            <a:r>
              <a:rPr lang="en-US" kern="100" dirty="0">
                <a:effectLst/>
                <a:ea typeface="Calibri" panose="020F0502020204030204" pitchFamily="34" charset="0"/>
              </a:rPr>
              <a:t>: This article requires comprehensive research and verification. The content presented is speculative and would need significant scholarly investigation to confirm details about contemporary Iranian wine production.</a:t>
            </a:r>
          </a:p>
          <a:p>
            <a:pPr marL="0" marR="0" algn="l">
              <a:lnSpc>
                <a:spcPct val="115000"/>
              </a:lnSpc>
              <a:spcAft>
                <a:spcPts val="800"/>
              </a:spcAft>
            </a:pPr>
            <a:r>
              <a:rPr lang="en-US" b="1" kern="100" dirty="0">
                <a:effectLst/>
                <a:ea typeface="Calibri" panose="020F0502020204030204" pitchFamily="34" charset="0"/>
              </a:rPr>
              <a:t>Recommended Research Sources:</a:t>
            </a:r>
          </a:p>
          <a:p>
            <a:pPr marL="342900" marR="0" lvl="0" indent="-342900" algn="l">
              <a:lnSpc>
                <a:spcPct val="115000"/>
              </a:lnSpc>
              <a:spcAft>
                <a:spcPts val="800"/>
              </a:spcAft>
              <a:buSzPts val="1000"/>
              <a:buFont typeface="Symbol" panose="05050102010706020507" pitchFamily="18" charset="2"/>
              <a:buChar char=""/>
              <a:tabLst>
                <a:tab pos="457200" algn="l"/>
              </a:tabLst>
            </a:pPr>
            <a:r>
              <a:rPr lang="en-US" kern="100" dirty="0">
                <a:effectLst/>
                <a:ea typeface="Calibri" panose="020F0502020204030204" pitchFamily="34" charset="0"/>
              </a:rPr>
              <a:t>Archaeological journals</a:t>
            </a:r>
          </a:p>
          <a:p>
            <a:pPr marL="342900" marR="0" lvl="0" indent="-342900" algn="l">
              <a:lnSpc>
                <a:spcPct val="115000"/>
              </a:lnSpc>
              <a:spcAft>
                <a:spcPts val="800"/>
              </a:spcAft>
              <a:buSzPts val="1000"/>
              <a:buFont typeface="Symbol" panose="05050102010706020507" pitchFamily="18" charset="2"/>
              <a:buChar char=""/>
              <a:tabLst>
                <a:tab pos="457200" algn="l"/>
              </a:tabLst>
            </a:pPr>
            <a:r>
              <a:rPr lang="en-US" kern="100" dirty="0">
                <a:effectLst/>
                <a:ea typeface="Calibri" panose="020F0502020204030204" pitchFamily="34" charset="0"/>
              </a:rPr>
              <a:t>Historical texts on Persian agriculture</a:t>
            </a:r>
          </a:p>
          <a:p>
            <a:pPr marL="342900" marR="0" lvl="0" indent="-342900" algn="l">
              <a:lnSpc>
                <a:spcPct val="115000"/>
              </a:lnSpc>
              <a:spcAft>
                <a:spcPts val="800"/>
              </a:spcAft>
              <a:buSzPts val="1000"/>
              <a:buFont typeface="Symbol" panose="05050102010706020507" pitchFamily="18" charset="2"/>
              <a:buChar char=""/>
              <a:tabLst>
                <a:tab pos="457200" algn="l"/>
              </a:tabLst>
            </a:pPr>
            <a:r>
              <a:rPr lang="en-US" kern="100" dirty="0">
                <a:effectLst/>
                <a:ea typeface="Calibri" panose="020F0502020204030204" pitchFamily="34" charset="0"/>
              </a:rPr>
              <a:t>Contemporary agricultural research</a:t>
            </a:r>
          </a:p>
          <a:p>
            <a:pPr marL="342900" marR="0" lvl="0" indent="-342900" algn="l">
              <a:lnSpc>
                <a:spcPct val="115000"/>
              </a:lnSpc>
              <a:spcAft>
                <a:spcPts val="800"/>
              </a:spcAft>
              <a:buSzPts val="1000"/>
              <a:buFont typeface="Symbol" panose="05050102010706020507" pitchFamily="18" charset="2"/>
              <a:buChar char=""/>
              <a:tabLst>
                <a:tab pos="457200" algn="l"/>
              </a:tabLst>
            </a:pPr>
            <a:r>
              <a:rPr lang="en-US" kern="100" dirty="0">
                <a:effectLst/>
                <a:ea typeface="Calibri" panose="020F0502020204030204" pitchFamily="34" charset="0"/>
              </a:rPr>
              <a:t>Ethnographic studies of Iranian culture</a:t>
            </a: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3027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4FB9DDC-875C-6504-5646-D052C1481D0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96E69C-E479-A64A-C3DB-D92DD4542629}"/>
              </a:ext>
            </a:extLst>
          </p:cNvPr>
          <p:cNvPicPr>
            <a:picLocks noChangeAspect="1"/>
          </p:cNvPicPr>
          <p:nvPr/>
        </p:nvPicPr>
        <p:blipFill>
          <a:blip r:embed="rId2">
            <a:extLst>
              <a:ext uri="{28A0092B-C50C-407E-A947-70E740481C1C}">
                <a14:useLocalDpi xmlns:a14="http://schemas.microsoft.com/office/drawing/2010/main" val="0"/>
              </a:ext>
            </a:extLst>
          </a:blip>
          <a:srcRect r="3285"/>
          <a:stretch/>
        </p:blipFill>
        <p:spPr>
          <a:xfrm>
            <a:off x="7851648" y="1333500"/>
            <a:ext cx="4328160" cy="2683866"/>
          </a:xfrm>
          <a:prstGeom prst="rect">
            <a:avLst/>
          </a:prstGeom>
        </p:spPr>
      </p:pic>
      <p:sp>
        <p:nvSpPr>
          <p:cNvPr id="2" name="Title 1">
            <a:extLst>
              <a:ext uri="{FF2B5EF4-FFF2-40B4-BE49-F238E27FC236}">
                <a16:creationId xmlns:a16="http://schemas.microsoft.com/office/drawing/2014/main" id="{D2799738-6C0E-FCC4-502A-F970196DFCCD}"/>
              </a:ext>
            </a:extLst>
          </p:cNvPr>
          <p:cNvSpPr>
            <a:spLocks noGrp="1"/>
          </p:cNvSpPr>
          <p:nvPr>
            <p:ph type="ctrTitle"/>
          </p:nvPr>
        </p:nvSpPr>
        <p:spPr>
          <a:xfrm>
            <a:off x="0" y="1"/>
            <a:ext cx="12192000" cy="1357716"/>
          </a:xfrm>
        </p:spPr>
        <p:txBody>
          <a:bodyPr anchor="ctr">
            <a:normAutofit/>
          </a:bodyPr>
          <a:lstStyle/>
          <a:p>
            <a:pPr marL="0" marR="0"/>
            <a:r>
              <a:rPr lang="en-US" dirty="0">
                <a:latin typeface="Times New Roman, serif"/>
              </a:rPr>
              <a:t>Wine Desert not Dessert Wine</a:t>
            </a:r>
            <a:endParaRPr lang="en-US"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572C8AB-877F-8379-2477-6EF475E428C6}"/>
              </a:ext>
            </a:extLst>
          </p:cNvPr>
          <p:cNvSpPr txBox="1"/>
          <p:nvPr/>
        </p:nvSpPr>
        <p:spPr>
          <a:xfrm>
            <a:off x="633985" y="1357717"/>
            <a:ext cx="11411711" cy="7848302"/>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800" dirty="0">
                <a:latin typeface="Times New Roman" panose="02020603050405020304" pitchFamily="18" charset="0"/>
                <a:cs typeface="Times New Roman" panose="02020603050405020304" pitchFamily="18" charset="0"/>
              </a:rPr>
              <a:t>Wine has been woven into the fabric of human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civilization for thousands of years, serving as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 bridge between cultures and landscapes.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800" dirty="0">
                <a:latin typeface="Times New Roman" panose="02020603050405020304" pitchFamily="18" charset="0"/>
                <a:cs typeface="Times New Roman" panose="02020603050405020304" pitchFamily="18" charset="0"/>
              </a:rPr>
              <a:t>Iran, with its profound historical connection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to viticulture, once stood as a cradle of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winemaking.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800" dirty="0">
                <a:latin typeface="Times New Roman" panose="02020603050405020304" pitchFamily="18" charset="0"/>
                <a:cs typeface="Times New Roman" panose="02020603050405020304" pitchFamily="18" charset="0"/>
              </a:rPr>
              <a:t>Yet today, it is a stark 'Wine Desert’, a place where stringent religious prohibitions have transformed this rich tradition into a distant memory.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800" dirty="0">
                <a:latin typeface="Times New Roman" panose="02020603050405020304" pitchFamily="18" charset="0"/>
                <a:cs typeface="Times New Roman" panose="02020603050405020304" pitchFamily="18" charset="0"/>
              </a:rPr>
              <a:t>The remnants of this legacy linger in ancient poetry and underground production, quietly resisting erasure."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While Iran boasts a profound historical connection to viticulture, contemporary religious restrictions have effectively eliminated wine production, transforming a once-vibrant tradition into a vestigial cultural memory.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Today, Iran stands as a stark "Wine Desert"—a geographical and cultural landscape where millennia of viticultural expertise have been systematically erased by stringent religious prohibitions. </a:t>
            </a:r>
          </a:p>
          <a:p>
            <a:pPr rtl="0">
              <a:spcAft>
                <a:spcPts val="576"/>
              </a:spcAft>
            </a:pPr>
            <a:endParaRPr lang="en-US" sz="2800" dirty="0">
              <a:effectLst/>
            </a:endParaRPr>
          </a:p>
        </p:txBody>
      </p:sp>
    </p:spTree>
    <p:extLst>
      <p:ext uri="{BB962C8B-B14F-4D97-AF65-F5344CB8AC3E}">
        <p14:creationId xmlns:p14="http://schemas.microsoft.com/office/powerpoint/2010/main" val="188814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82456A6-A04A-4D4F-D8A8-E6C9CD660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574FDB-615B-C302-0C33-CAFD9AFB51A3}"/>
              </a:ext>
            </a:extLst>
          </p:cNvPr>
          <p:cNvSpPr>
            <a:spLocks noGrp="1"/>
          </p:cNvSpPr>
          <p:nvPr>
            <p:ph type="ctrTitle"/>
          </p:nvPr>
        </p:nvSpPr>
        <p:spPr>
          <a:xfrm>
            <a:off x="4577630" y="1"/>
            <a:ext cx="7614369" cy="1170431"/>
          </a:xfrm>
        </p:spPr>
        <p:txBody>
          <a:bodyPr anchor="ctr">
            <a:normAutofit/>
          </a:bodyPr>
          <a:lstStyle/>
          <a:p>
            <a:pPr>
              <a:spcAft>
                <a:spcPts val="576"/>
              </a:spcAft>
            </a:pPr>
            <a:r>
              <a:rPr lang="en-US" b="1" dirty="0"/>
              <a:t>Iran</a:t>
            </a:r>
            <a:r>
              <a:rPr lang="en-US" sz="4400" b="1" dirty="0">
                <a:effectLst/>
                <a:ea typeface="Calibri" panose="020F0502020204030204" pitchFamily="34" charset="0"/>
              </a:rPr>
              <a:t>'s Wine </a:t>
            </a:r>
            <a:r>
              <a:rPr lang="en-US" b="1" dirty="0">
                <a:effectLst/>
                <a:ea typeface="Calibri" panose="020F0502020204030204" pitchFamily="34" charset="0"/>
              </a:rPr>
              <a:t>C</a:t>
            </a:r>
            <a:r>
              <a:rPr lang="en-US" sz="4400" dirty="0">
                <a:latin typeface="Times New Roman" panose="02020603050405020304" pitchFamily="18" charset="0"/>
                <a:cs typeface="Times New Roman" panose="02020603050405020304" pitchFamily="18" charset="0"/>
              </a:rPr>
              <a:t>onstraints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8666F9F-7CA1-E0A4-3711-B6E6427B4144}"/>
              </a:ext>
            </a:extLst>
          </p:cNvPr>
          <p:cNvSpPr txBox="1"/>
          <p:nvPr/>
        </p:nvSpPr>
        <p:spPr>
          <a:xfrm>
            <a:off x="4577631" y="1170431"/>
            <a:ext cx="7614369" cy="5632311"/>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Iran presents a unique and complex landscape for wine production. Geographically diverse, with regions ranging from mountainous terrains to high plateaus, the country offers intriguing potential for viticulture.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significant cultural and legal constraints severely restrict wine production: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Islamic Religious Prohibition: After the 1979 Islamic Revolution, Sharia law strictly forbids alcohol production, sale, and consumption.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Legal Penalties: Individuals producing or selling wine can face: Corporal punishment, Substantial fines, Imprisonment and Public lashings.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Iran faces significant constraints today, its historical contributions to viticulture reveal a legacy that shaped the region's identity for millennia.</a:t>
            </a:r>
          </a:p>
        </p:txBody>
      </p:sp>
      <p:pic>
        <p:nvPicPr>
          <p:cNvPr id="6" name="Picture 5">
            <a:extLst>
              <a:ext uri="{FF2B5EF4-FFF2-40B4-BE49-F238E27FC236}">
                <a16:creationId xmlns:a16="http://schemas.microsoft.com/office/drawing/2014/main" id="{62EABA27-899E-5D42-9EB9-E75BB2EF2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577631" cy="6858000"/>
          </a:xfrm>
          <a:prstGeom prst="rect">
            <a:avLst/>
          </a:prstGeom>
        </p:spPr>
      </p:pic>
    </p:spTree>
    <p:extLst>
      <p:ext uri="{BB962C8B-B14F-4D97-AF65-F5344CB8AC3E}">
        <p14:creationId xmlns:p14="http://schemas.microsoft.com/office/powerpoint/2010/main" val="260375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3C113EF-E01E-82E3-F747-12E62662E8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0841E-3D24-37D0-BD52-7161C6689DC1}"/>
              </a:ext>
            </a:extLst>
          </p:cNvPr>
          <p:cNvSpPr>
            <a:spLocks noGrp="1"/>
          </p:cNvSpPr>
          <p:nvPr>
            <p:ph type="ctrTitle"/>
          </p:nvPr>
        </p:nvSpPr>
        <p:spPr>
          <a:xfrm>
            <a:off x="0" y="1"/>
            <a:ext cx="12192000" cy="1170431"/>
          </a:xfrm>
        </p:spPr>
        <p:txBody>
          <a:bodyPr anchor="ctr">
            <a:normAutofit/>
          </a:bodyPr>
          <a:lstStyle/>
          <a:p>
            <a:pPr>
              <a:spcAft>
                <a:spcPts val="576"/>
              </a:spcAft>
            </a:pPr>
            <a:r>
              <a:rPr lang="en-US" sz="4400" b="1" dirty="0">
                <a:effectLst/>
                <a:ea typeface="Calibri" panose="020F0502020204030204" pitchFamily="34" charset="0"/>
              </a:rPr>
              <a:t>Overview of </a:t>
            </a:r>
            <a:r>
              <a:rPr lang="en-US" b="1" dirty="0"/>
              <a:t>Iran</a:t>
            </a:r>
            <a:r>
              <a:rPr lang="en-US" sz="4400" b="1" dirty="0">
                <a:effectLst/>
                <a:ea typeface="Calibri" panose="020F0502020204030204" pitchFamily="34" charset="0"/>
              </a:rPr>
              <a:t>'s Wine </a:t>
            </a:r>
            <a:r>
              <a:rPr lang="en-US" b="1" dirty="0">
                <a:effectLst/>
                <a:ea typeface="Calibri" panose="020F0502020204030204" pitchFamily="34" charset="0"/>
              </a:rPr>
              <a:t>C</a:t>
            </a:r>
            <a:r>
              <a:rPr lang="en-US" sz="4400" dirty="0">
                <a:latin typeface="Times New Roman" panose="02020603050405020304" pitchFamily="18" charset="0"/>
                <a:cs typeface="Times New Roman" panose="02020603050405020304" pitchFamily="18" charset="0"/>
              </a:rPr>
              <a:t>onstraints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B8C6E4C-6223-C37C-A64E-9A2B6FC3A4FD}"/>
              </a:ext>
            </a:extLst>
          </p:cNvPr>
          <p:cNvSpPr txBox="1"/>
          <p:nvPr/>
        </p:nvSpPr>
        <p:spPr>
          <a:xfrm>
            <a:off x="211015" y="1170431"/>
            <a:ext cx="11980985" cy="5878532"/>
          </a:xfrm>
          <a:prstGeom prst="rect">
            <a:avLst/>
          </a:prstGeom>
          <a:noFill/>
        </p:spPr>
        <p:txBody>
          <a:bodyPr wrap="square">
            <a:spAutoFit/>
          </a:bodyPr>
          <a:lstStyle/>
          <a:p>
            <a:r>
              <a:rPr lang="en-US" sz="2200" b="1" dirty="0">
                <a:latin typeface="Times New Roman" panose="02020603050405020304" pitchFamily="18" charset="0"/>
                <a:cs typeface="Times New Roman" panose="02020603050405020304" pitchFamily="18" charset="0"/>
              </a:rPr>
              <a:t>Cultural Restrictions: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Wine production is a strong social taboo, making it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socially unacceptable and potentially dangerous.</a:t>
            </a:r>
          </a:p>
          <a:p>
            <a:pPr marL="342900" indent="-342900">
              <a:buFont typeface="Arial" panose="020B0604020202020204" pitchFamily="34" charset="0"/>
              <a:buChar char="•"/>
            </a:pPr>
            <a:r>
              <a:rPr lang="en-US" sz="2200" i="1" dirty="0">
                <a:latin typeface="Times New Roman" panose="02020603050405020304" pitchFamily="18" charset="0"/>
                <a:cs typeface="Times New Roman" panose="02020603050405020304" pitchFamily="18" charset="0"/>
              </a:rPr>
              <a:t>Narrow Exceptions: </a:t>
            </a:r>
            <a:r>
              <a:rPr lang="en-US" sz="2200" dirty="0">
                <a:latin typeface="Times New Roman" panose="02020603050405020304" pitchFamily="18" charset="0"/>
                <a:cs typeface="Times New Roman" panose="02020603050405020304" pitchFamily="18" charset="0"/>
              </a:rPr>
              <a:t>Only non-Muslim religious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minorities (Armenian and Assyrian Christians)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may produce extremely limited quantities of wine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under strict regulations.</a:t>
            </a:r>
          </a:p>
          <a:p>
            <a:pPr marL="342900" indent="-342900">
              <a:buFont typeface="Arial" panose="020B0604020202020204" pitchFamily="34" charset="0"/>
              <a:buChar char="•"/>
            </a:pPr>
            <a:r>
              <a:rPr lang="en-US" sz="2200" i="1" kern="100" dirty="0">
                <a:effectLst/>
                <a:latin typeface="Times New Roman" panose="02020603050405020304" pitchFamily="18" charset="0"/>
                <a:ea typeface="Calibri" panose="020F0502020204030204" pitchFamily="34" charset="0"/>
                <a:cs typeface="Times New Roman" panose="02020603050405020304" pitchFamily="18" charset="0"/>
              </a:rPr>
              <a:t>Economic Barriers: </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The comprehensive ban </a:t>
            </a:r>
            <a:b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effectively eliminates commercial wine production, </a:t>
            </a:r>
            <a:b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preventing any meaningful viticultural industry </a:t>
            </a:r>
            <a:b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from developing in the country.</a:t>
            </a:r>
          </a:p>
          <a:p>
            <a:pPr marL="342900" indent="-342900">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rPr>
              <a:t>These constraints create a comprehensive barrier to wine production in Iran, transforming what could be a potentially fertile viticultural landscape into a region where wine cultivation is essentially nonexistent from a commercial and cultural perspective.</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These restrictions effectively eliminate commercial wine production in Iran, rendering the country's viticultural potential essentially unrealized.</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04BB1A4-D753-DC1D-8526-986ECC4D7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056" y="1353312"/>
            <a:ext cx="5266943" cy="3513051"/>
          </a:xfrm>
          <a:prstGeom prst="rect">
            <a:avLst/>
          </a:prstGeom>
        </p:spPr>
      </p:pic>
    </p:spTree>
    <p:extLst>
      <p:ext uri="{BB962C8B-B14F-4D97-AF65-F5344CB8AC3E}">
        <p14:creationId xmlns:p14="http://schemas.microsoft.com/office/powerpoint/2010/main" val="1140486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75EA271-F6AA-D107-0C25-90413D6AC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0A94C-2D0B-513A-0FCA-B8D85828C10A}"/>
              </a:ext>
            </a:extLst>
          </p:cNvPr>
          <p:cNvSpPr>
            <a:spLocks noGrp="1"/>
          </p:cNvSpPr>
          <p:nvPr>
            <p:ph type="ctrTitle"/>
          </p:nvPr>
        </p:nvSpPr>
        <p:spPr>
          <a:xfrm>
            <a:off x="0" y="1"/>
            <a:ext cx="12192000" cy="1194815"/>
          </a:xfrm>
        </p:spPr>
        <p:txBody>
          <a:bodyPr anchor="ctr">
            <a:normAutofit/>
          </a:bodyPr>
          <a:lstStyle/>
          <a:p>
            <a:r>
              <a:rPr lang="en-US" b="1" dirty="0"/>
              <a:t>History of Wine in Iran</a:t>
            </a:r>
            <a:endParaRPr lang="en-US" dirty="0"/>
          </a:p>
        </p:txBody>
      </p:sp>
      <p:sp>
        <p:nvSpPr>
          <p:cNvPr id="3" name="Subtitle 2">
            <a:extLst>
              <a:ext uri="{FF2B5EF4-FFF2-40B4-BE49-F238E27FC236}">
                <a16:creationId xmlns:a16="http://schemas.microsoft.com/office/drawing/2014/main" id="{9309F1E2-9628-E69D-9CAE-4F723C727986}"/>
              </a:ext>
            </a:extLst>
          </p:cNvPr>
          <p:cNvSpPr>
            <a:spLocks noGrp="1"/>
          </p:cNvSpPr>
          <p:nvPr>
            <p:ph type="subTitle" idx="1"/>
          </p:nvPr>
        </p:nvSpPr>
        <p:spPr>
          <a:xfrm>
            <a:off x="242371" y="1194817"/>
            <a:ext cx="11949629" cy="2983230"/>
          </a:xfrm>
        </p:spPr>
        <p:txBody>
          <a:bodyPr>
            <a:noAutofit/>
          </a:bodyPr>
          <a:lstStyle/>
          <a:p>
            <a:pPr algn="l"/>
            <a:r>
              <a:rPr lang="en-US" sz="2400" b="1" dirty="0"/>
              <a:t>Early Beginnings</a:t>
            </a:r>
          </a:p>
          <a:p>
            <a:pPr marL="457200" indent="-457200" algn="l">
              <a:buFont typeface="Arial" panose="020B0604020202020204" pitchFamily="34" charset="0"/>
              <a:buChar char="•"/>
            </a:pPr>
            <a:r>
              <a:rPr lang="en-US" sz="2400" dirty="0"/>
              <a:t>Archaeological evidence reveals a profound viticultural heritage in the region spanning millennia. Grape cultivation flourished in the diverse landscapes between the Caspian Sea and Persian Gulf, where unique geographical conditions created an exceptional environment for wine production. </a:t>
            </a:r>
          </a:p>
          <a:p>
            <a:pPr marL="457200" indent="-457200" algn="l">
              <a:buFont typeface="Arial" panose="020B0604020202020204" pitchFamily="34" charset="0"/>
              <a:buChar char="•"/>
            </a:pPr>
            <a:r>
              <a:rPr lang="en-US" sz="2400" dirty="0"/>
              <a:t>Excavations have uncovered wine-related artifacts dating back to 5000-6000 BCE, demonstrating that ancient Persian civilizations were sophisticated viticulturalists. </a:t>
            </a:r>
          </a:p>
        </p:txBody>
      </p:sp>
      <p:pic>
        <p:nvPicPr>
          <p:cNvPr id="5" name="Picture 4">
            <a:extLst>
              <a:ext uri="{FF2B5EF4-FFF2-40B4-BE49-F238E27FC236}">
                <a16:creationId xmlns:a16="http://schemas.microsoft.com/office/drawing/2014/main" id="{E99BC5FC-FFB5-6182-C753-D3C19DA54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4769"/>
            <a:ext cx="5303520" cy="2983230"/>
          </a:xfrm>
          <a:prstGeom prst="rect">
            <a:avLst/>
          </a:prstGeom>
        </p:spPr>
      </p:pic>
      <p:sp>
        <p:nvSpPr>
          <p:cNvPr id="8" name="TextBox 7">
            <a:extLst>
              <a:ext uri="{FF2B5EF4-FFF2-40B4-BE49-F238E27FC236}">
                <a16:creationId xmlns:a16="http://schemas.microsoft.com/office/drawing/2014/main" id="{78DBC685-3BD6-1108-0086-ACD1F58E1926}"/>
              </a:ext>
            </a:extLst>
          </p:cNvPr>
          <p:cNvSpPr txBox="1"/>
          <p:nvPr/>
        </p:nvSpPr>
        <p:spPr>
          <a:xfrm>
            <a:off x="5443728" y="3850385"/>
            <a:ext cx="6748272" cy="3046988"/>
          </a:xfrm>
          <a:prstGeom prst="rect">
            <a:avLst/>
          </a:prstGeom>
          <a:noFill/>
        </p:spPr>
        <p:txBody>
          <a:bodyPr wrap="square">
            <a:spAutoFit/>
          </a:bodyPr>
          <a:lstStyle/>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Achaemenid Empire, in particular, developed advanced agricultural techniques that enabled complex grape cultivation and early winemaking processes. </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fertile lands, and rich soil compositions, provided optimal conditions for developing diverse grape varieties and complex wine production techniques.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3862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A52E58E-D002-03A4-CF8D-6B2A7E5D8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7DB42-6A87-91E6-AE29-B58923853EFB}"/>
              </a:ext>
            </a:extLst>
          </p:cNvPr>
          <p:cNvSpPr>
            <a:spLocks noGrp="1"/>
          </p:cNvSpPr>
          <p:nvPr>
            <p:ph type="ctrTitle"/>
          </p:nvPr>
        </p:nvSpPr>
        <p:spPr>
          <a:xfrm>
            <a:off x="0" y="1"/>
            <a:ext cx="12192000" cy="1170431"/>
          </a:xfrm>
        </p:spPr>
        <p:txBody>
          <a:bodyPr anchor="ctr">
            <a:normAutofit/>
          </a:bodyPr>
          <a:lstStyle/>
          <a:p>
            <a:pPr rtl="0">
              <a:spcAft>
                <a:spcPts val="576"/>
              </a:spcAft>
            </a:pPr>
            <a:r>
              <a:rPr lang="en-US" b="1" dirty="0"/>
              <a:t>History of Wine in Iran</a:t>
            </a:r>
            <a:endParaRPr lang="en-US" sz="4400" dirty="0">
              <a:effectLst/>
            </a:endParaRPr>
          </a:p>
        </p:txBody>
      </p:sp>
      <p:sp>
        <p:nvSpPr>
          <p:cNvPr id="3" name="Subtitle 2">
            <a:extLst>
              <a:ext uri="{FF2B5EF4-FFF2-40B4-BE49-F238E27FC236}">
                <a16:creationId xmlns:a16="http://schemas.microsoft.com/office/drawing/2014/main" id="{103A0075-BA62-DC19-AE7C-43C91CC342AF}"/>
              </a:ext>
            </a:extLst>
          </p:cNvPr>
          <p:cNvSpPr>
            <a:spLocks noGrp="1"/>
          </p:cNvSpPr>
          <p:nvPr>
            <p:ph type="subTitle" idx="1"/>
          </p:nvPr>
        </p:nvSpPr>
        <p:spPr>
          <a:xfrm>
            <a:off x="658367" y="1302784"/>
            <a:ext cx="11253217" cy="4923203"/>
          </a:xfrm>
        </p:spPr>
        <p:txBody>
          <a:bodyPr>
            <a:noAutofit/>
          </a:bodyPr>
          <a:lstStyle/>
          <a:p>
            <a:pPr algn="l"/>
            <a:r>
              <a:rPr lang="en-US" sz="2400" b="1" dirty="0"/>
              <a:t>Medieval Period During the Islamic Golden Age (8th-14th centuries)</a:t>
            </a:r>
            <a:endParaRPr lang="en-US" sz="2400" dirty="0"/>
          </a:p>
          <a:p>
            <a:pPr marL="342900" indent="-342900" algn="l">
              <a:buFont typeface="Arial" panose="020B0604020202020204" pitchFamily="34" charset="0"/>
              <a:buChar char="•"/>
            </a:pPr>
            <a:r>
              <a:rPr lang="en-US" sz="2400" dirty="0"/>
              <a:t>Persian scholars made remarkable contributions to viticulture and winemaking, despite emerging religious prohibitions:</a:t>
            </a:r>
          </a:p>
          <a:p>
            <a:pPr marL="342900" lvl="0" indent="-342900" algn="l">
              <a:buFont typeface="Arial" panose="020B0604020202020204" pitchFamily="34" charset="0"/>
              <a:buChar char="•"/>
            </a:pPr>
            <a:r>
              <a:rPr lang="en-US" sz="2400" i="1" dirty="0"/>
              <a:t>Scientific Contributions: </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Persian polymath Ibn Sina (Avicenna) documented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extensive wine and grape cultivation techniques</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Scholars like Al-</a:t>
            </a:r>
            <a:r>
              <a:rPr lang="en-US" sz="2400" dirty="0" err="1">
                <a:latin typeface="Times New Roman" panose="02020603050405020304" pitchFamily="18" charset="0"/>
                <a:cs typeface="Times New Roman" panose="02020603050405020304" pitchFamily="18" charset="0"/>
              </a:rPr>
              <a:t>Dinawari</a:t>
            </a:r>
            <a:r>
              <a:rPr lang="en-US" sz="2400" dirty="0">
                <a:latin typeface="Times New Roman" panose="02020603050405020304" pitchFamily="18" charset="0"/>
                <a:cs typeface="Times New Roman" panose="02020603050405020304" pitchFamily="18" charset="0"/>
              </a:rPr>
              <a:t> produced detailed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botanical texts describing grape varieties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cultivation methods</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Comprehensive agricultural treatises included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sophisticated discussions of vineyard management,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grape selection, and wine production</a:t>
            </a:r>
          </a:p>
          <a:p>
            <a:pPr marL="342900" lvl="0" indent="-342900" algn="l">
              <a:buFont typeface="Arial" panose="020B0604020202020204" pitchFamily="34" charset="0"/>
              <a:buChar char="•"/>
            </a:pPr>
            <a:endParaRPr lang="en-US" sz="2400" dirty="0"/>
          </a:p>
          <a:p>
            <a:pPr marL="457200" indent="-457200" algn="l">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35F2CE8C-CF51-B66A-729E-C4274B7BC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608" y="2249423"/>
            <a:ext cx="4279392" cy="4480915"/>
          </a:xfrm>
          <a:prstGeom prst="rect">
            <a:avLst/>
          </a:prstGeom>
        </p:spPr>
      </p:pic>
    </p:spTree>
    <p:extLst>
      <p:ext uri="{BB962C8B-B14F-4D97-AF65-F5344CB8AC3E}">
        <p14:creationId xmlns:p14="http://schemas.microsoft.com/office/powerpoint/2010/main" val="276682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315DDA4-E6B4-C2AB-85A3-FD04D2C9C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BA3062-2595-4855-0226-5C2B50B52B31}"/>
              </a:ext>
            </a:extLst>
          </p:cNvPr>
          <p:cNvSpPr>
            <a:spLocks noGrp="1"/>
          </p:cNvSpPr>
          <p:nvPr>
            <p:ph type="ctrTitle"/>
          </p:nvPr>
        </p:nvSpPr>
        <p:spPr>
          <a:xfrm>
            <a:off x="0" y="1"/>
            <a:ext cx="12192000" cy="1170431"/>
          </a:xfrm>
        </p:spPr>
        <p:txBody>
          <a:bodyPr anchor="ctr">
            <a:normAutofit/>
          </a:bodyPr>
          <a:lstStyle/>
          <a:p>
            <a:pPr rtl="0">
              <a:spcAft>
                <a:spcPts val="576"/>
              </a:spcAft>
            </a:pPr>
            <a:r>
              <a:rPr lang="en-US" b="1" dirty="0"/>
              <a:t>History of Wine in Iran</a:t>
            </a:r>
            <a:endParaRPr lang="en-US" sz="4400" dirty="0">
              <a:effectLst/>
            </a:endParaRPr>
          </a:p>
        </p:txBody>
      </p:sp>
      <p:sp>
        <p:nvSpPr>
          <p:cNvPr id="3" name="Subtitle 2">
            <a:extLst>
              <a:ext uri="{FF2B5EF4-FFF2-40B4-BE49-F238E27FC236}">
                <a16:creationId xmlns:a16="http://schemas.microsoft.com/office/drawing/2014/main" id="{0B2C6F4F-DE14-2BAB-C015-491556856C4A}"/>
              </a:ext>
            </a:extLst>
          </p:cNvPr>
          <p:cNvSpPr>
            <a:spLocks noGrp="1"/>
          </p:cNvSpPr>
          <p:nvPr>
            <p:ph type="subTitle" idx="1"/>
          </p:nvPr>
        </p:nvSpPr>
        <p:spPr>
          <a:xfrm>
            <a:off x="670559" y="1170432"/>
            <a:ext cx="11241025" cy="3891008"/>
          </a:xfrm>
        </p:spPr>
        <p:txBody>
          <a:bodyPr>
            <a:noAutofit/>
          </a:bodyPr>
          <a:lstStyle/>
          <a:p>
            <a:pPr algn="l"/>
            <a:r>
              <a:rPr lang="en-US" sz="2400" b="1" dirty="0"/>
              <a:t>Medieval Period During the Islamic Golden Age (8th-14th centuries)</a:t>
            </a:r>
            <a:endParaRPr lang="en-US" sz="2400" dirty="0"/>
          </a:p>
          <a:p>
            <a:pPr lvl="0" algn="l"/>
            <a:r>
              <a:rPr lang="en-US" sz="2400" i="1" dirty="0"/>
              <a:t>Cultural Context: </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Pre-Islamic Persian culture had a long, rich tradition of winemaking dating back to Achaemenid times</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Early Islamic period initially maintained some tolerance for wine production, particularly among educated elites</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Persian poetry frequently celebrated wine, with poets like Omar Khayyam referencing wine's cultural significance.</a:t>
            </a:r>
          </a:p>
        </p:txBody>
      </p:sp>
      <p:pic>
        <p:nvPicPr>
          <p:cNvPr id="5" name="Picture 4">
            <a:extLst>
              <a:ext uri="{FF2B5EF4-FFF2-40B4-BE49-F238E27FC236}">
                <a16:creationId xmlns:a16="http://schemas.microsoft.com/office/drawing/2014/main" id="{39394A9C-5109-3C8A-02BE-09CC130F8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9391"/>
            <a:ext cx="4536948" cy="2474699"/>
          </a:xfrm>
          <a:prstGeom prst="rect">
            <a:avLst/>
          </a:prstGeom>
        </p:spPr>
      </p:pic>
      <p:sp>
        <p:nvSpPr>
          <p:cNvPr id="7" name="TextBox 6">
            <a:extLst>
              <a:ext uri="{FF2B5EF4-FFF2-40B4-BE49-F238E27FC236}">
                <a16:creationId xmlns:a16="http://schemas.microsoft.com/office/drawing/2014/main" id="{4288D83E-8DAD-2CB8-8B8D-C725A670F614}"/>
              </a:ext>
            </a:extLst>
          </p:cNvPr>
          <p:cNvSpPr txBox="1"/>
          <p:nvPr/>
        </p:nvSpPr>
        <p:spPr>
          <a:xfrm>
            <a:off x="4536948" y="4127498"/>
            <a:ext cx="7655052" cy="2677656"/>
          </a:xfrm>
          <a:prstGeom prst="rect">
            <a:avLst/>
          </a:prstGeom>
          <a:noFill/>
        </p:spPr>
        <p:txBody>
          <a:bodyPr wrap="square">
            <a:spAutoFit/>
          </a:bodyPr>
          <a:lstStyle/>
          <a:p>
            <a:pPr lvl="0" algn="l"/>
            <a:r>
              <a:rPr lang="en-US" sz="2400" i="1" dirty="0"/>
              <a:t>  </a:t>
            </a:r>
            <a:r>
              <a:rPr lang="en-US" sz="2400" i="1" dirty="0">
                <a:latin typeface="Times New Roman" panose="02020603050405020304" pitchFamily="18" charset="0"/>
                <a:cs typeface="Times New Roman" panose="02020603050405020304" pitchFamily="18" charset="0"/>
              </a:rPr>
              <a:t>Technological Innovations: </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Persian scholars developed advanced fermentation techniques</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Refined glass-making processes improved wine storage and preservation</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Sophisticated botanical knowledge enabled selective grape breeding and cultivation strategies</a:t>
            </a:r>
          </a:p>
        </p:txBody>
      </p:sp>
    </p:spTree>
    <p:extLst>
      <p:ext uri="{BB962C8B-B14F-4D97-AF65-F5344CB8AC3E}">
        <p14:creationId xmlns:p14="http://schemas.microsoft.com/office/powerpoint/2010/main" val="24529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CE5D661-4A95-6593-489A-4FB699A556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F61AF-DBC8-153C-04EB-B73657C7769B}"/>
              </a:ext>
            </a:extLst>
          </p:cNvPr>
          <p:cNvSpPr>
            <a:spLocks noGrp="1"/>
          </p:cNvSpPr>
          <p:nvPr>
            <p:ph type="ctrTitle"/>
          </p:nvPr>
        </p:nvSpPr>
        <p:spPr>
          <a:xfrm>
            <a:off x="0" y="1"/>
            <a:ext cx="12192000" cy="1170431"/>
          </a:xfrm>
        </p:spPr>
        <p:txBody>
          <a:bodyPr anchor="ctr">
            <a:normAutofit/>
          </a:bodyPr>
          <a:lstStyle/>
          <a:p>
            <a:pPr rtl="0">
              <a:spcAft>
                <a:spcPts val="576"/>
              </a:spcAft>
            </a:pPr>
            <a:r>
              <a:rPr lang="en-US" b="1" dirty="0"/>
              <a:t>History of Wine in Iran</a:t>
            </a:r>
            <a:endParaRPr lang="en-US" sz="4400" dirty="0">
              <a:effectLst/>
            </a:endParaRPr>
          </a:p>
        </p:txBody>
      </p:sp>
      <p:sp>
        <p:nvSpPr>
          <p:cNvPr id="3" name="Subtitle 2">
            <a:extLst>
              <a:ext uri="{FF2B5EF4-FFF2-40B4-BE49-F238E27FC236}">
                <a16:creationId xmlns:a16="http://schemas.microsoft.com/office/drawing/2014/main" id="{59EA638D-0345-A652-D142-20432C5AAB77}"/>
              </a:ext>
            </a:extLst>
          </p:cNvPr>
          <p:cNvSpPr>
            <a:spLocks noGrp="1"/>
          </p:cNvSpPr>
          <p:nvPr>
            <p:ph type="subTitle" idx="1"/>
          </p:nvPr>
        </p:nvSpPr>
        <p:spPr>
          <a:xfrm>
            <a:off x="658367" y="1302785"/>
            <a:ext cx="7242049" cy="3817856"/>
          </a:xfrm>
        </p:spPr>
        <p:txBody>
          <a:bodyPr>
            <a:noAutofit/>
          </a:bodyPr>
          <a:lstStyle/>
          <a:p>
            <a:pPr algn="l"/>
            <a:r>
              <a:rPr lang="en-US" sz="2400" b="1" dirty="0"/>
              <a:t>Medieval Period During the Islamic Golden Age (8th-14th centuries)</a:t>
            </a:r>
            <a:endParaRPr lang="en-US" sz="2400" dirty="0"/>
          </a:p>
          <a:p>
            <a:pPr marL="342900" lvl="0" indent="-342900" algn="l">
              <a:buFont typeface="Arial" panose="020B0604020202020204" pitchFamily="34" charset="0"/>
              <a:buChar char="•"/>
            </a:pPr>
            <a:r>
              <a:rPr lang="en-US" sz="2400" i="1" dirty="0"/>
              <a:t>Gradual Religious Transformation: </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Increasing religious restrictions progressively marginalized wine production</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Wine transitioned from a celebrated cultural product to a prohibited substance</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Non-Muslim communities increasingly became the primary wine producers</a:t>
            </a:r>
          </a:p>
        </p:txBody>
      </p:sp>
      <p:pic>
        <p:nvPicPr>
          <p:cNvPr id="5" name="Picture 4">
            <a:extLst>
              <a:ext uri="{FF2B5EF4-FFF2-40B4-BE49-F238E27FC236}">
                <a16:creationId xmlns:a16="http://schemas.microsoft.com/office/drawing/2014/main" id="{C8996DE0-119D-E9E6-CAFF-8A3E59E1B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0416" y="1395412"/>
            <a:ext cx="4291584" cy="3184078"/>
          </a:xfrm>
          <a:prstGeom prst="rect">
            <a:avLst/>
          </a:prstGeom>
        </p:spPr>
      </p:pic>
      <p:sp>
        <p:nvSpPr>
          <p:cNvPr id="7" name="TextBox 6">
            <a:extLst>
              <a:ext uri="{FF2B5EF4-FFF2-40B4-BE49-F238E27FC236}">
                <a16:creationId xmlns:a16="http://schemas.microsoft.com/office/drawing/2014/main" id="{8792345A-5EE2-54A1-41A8-8DDCA37CEF51}"/>
              </a:ext>
            </a:extLst>
          </p:cNvPr>
          <p:cNvSpPr txBox="1"/>
          <p:nvPr/>
        </p:nvSpPr>
        <p:spPr>
          <a:xfrm>
            <a:off x="658366" y="4816551"/>
            <a:ext cx="11058145" cy="1200329"/>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period represents a complex transitional era where scientific understanding of viticulture coexisted with growing religious constraints, ultimately leading to the comprehensive prohibition that characterizes modern Iranian alcohol policies.</a:t>
            </a:r>
          </a:p>
        </p:txBody>
      </p:sp>
    </p:spTree>
    <p:extLst>
      <p:ext uri="{BB962C8B-B14F-4D97-AF65-F5344CB8AC3E}">
        <p14:creationId xmlns:p14="http://schemas.microsoft.com/office/powerpoint/2010/main" val="966654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3393</TotalTime>
  <Words>2298</Words>
  <Application>Microsoft Office PowerPoint</Application>
  <PresentationFormat>Widescreen</PresentationFormat>
  <Paragraphs>158</Paragraphs>
  <Slides>22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Aptos Display</vt:lpstr>
      <vt:lpstr>Arial</vt:lpstr>
      <vt:lpstr>Calibri</vt:lpstr>
      <vt:lpstr>Consolas</vt:lpstr>
      <vt:lpstr>Symbol</vt:lpstr>
      <vt:lpstr>Times New Roman</vt:lpstr>
      <vt:lpstr>Times New Roman, serif</vt:lpstr>
      <vt:lpstr>Office Theme</vt:lpstr>
      <vt:lpstr>Wine Regions of the World The Wine Desert of Iran  Presented by  Marc Silver</vt:lpstr>
      <vt:lpstr>The Wines of Iran</vt:lpstr>
      <vt:lpstr>Wine Desert not Dessert Wine</vt:lpstr>
      <vt:lpstr>Iran's Wine Constraints</vt:lpstr>
      <vt:lpstr>Overview of Iran's Wine Constraints</vt:lpstr>
      <vt:lpstr>History of Wine in Iran</vt:lpstr>
      <vt:lpstr>History of Wine in Iran</vt:lpstr>
      <vt:lpstr>History of Wine in Iran</vt:lpstr>
      <vt:lpstr>History of Wine in Iran</vt:lpstr>
      <vt:lpstr>History of Wine in Iran</vt:lpstr>
      <vt:lpstr>Iran's Wine Regions</vt:lpstr>
      <vt:lpstr>Iran’s Wine Culture</vt:lpstr>
      <vt:lpstr>Major Varietals of Iran</vt:lpstr>
      <vt:lpstr>Major Varietals of Iran</vt:lpstr>
      <vt:lpstr>Major Varietals of Iran</vt:lpstr>
      <vt:lpstr>Major Varietals of Iran</vt:lpstr>
      <vt:lpstr>Iran’s Wine Culture</vt:lpstr>
      <vt:lpstr>Underground Wine Production in Iran</vt:lpstr>
      <vt:lpstr>Culture and Traditions</vt:lpstr>
      <vt:lpstr>Final Thoughts and Conclusion</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209</cp:revision>
  <dcterms:created xsi:type="dcterms:W3CDTF">2024-07-15T00:09:41Z</dcterms:created>
  <dcterms:modified xsi:type="dcterms:W3CDTF">2025-01-26T23:33:49Z</dcterms:modified>
</cp:coreProperties>
</file>