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2" r:id="rId3"/>
    <p:sldId id="298" r:id="rId4"/>
    <p:sldId id="300" r:id="rId5"/>
    <p:sldId id="261" r:id="rId6"/>
    <p:sldId id="301" r:id="rId7"/>
    <p:sldId id="299" r:id="rId8"/>
    <p:sldId id="291" r:id="rId9"/>
    <p:sldId id="293" r:id="rId10"/>
    <p:sldId id="294" r:id="rId11"/>
    <p:sldId id="292" r:id="rId12"/>
    <p:sldId id="264" r:id="rId13"/>
    <p:sldId id="306" r:id="rId14"/>
    <p:sldId id="297" r:id="rId15"/>
    <p:sldId id="296" r:id="rId16"/>
    <p:sldId id="302" r:id="rId17"/>
    <p:sldId id="295" r:id="rId18"/>
    <p:sldId id="303" r:id="rId19"/>
    <p:sldId id="304" r:id="rId20"/>
    <p:sldId id="305" r:id="rId21"/>
    <p:sldId id="263" r:id="rId22"/>
    <p:sldId id="289" r:id="rId23"/>
    <p:sldId id="307" r:id="rId24"/>
    <p:sldId id="257"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94660"/>
  </p:normalViewPr>
  <p:slideViewPr>
    <p:cSldViewPr snapToGrid="0" showGuides="1">
      <p:cViewPr varScale="1">
        <p:scale>
          <a:sx n="79" d="100"/>
          <a:sy n="79" d="100"/>
        </p:scale>
        <p:origin x="696" y="114"/>
      </p:cViewPr>
      <p:guideLst>
        <p:guide orient="horz" pos="1344"/>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98A784-F01B-4042-BFDA-50419095861B}" type="datetimeFigureOut">
              <a:rPr lang="en-US" smtClean="0"/>
              <a:t>9/28/2024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87E49-3BF5-468C-94CD-AD0776A81355}" type="slidenum">
              <a:rPr lang="en-US" smtClean="0"/>
              <a:t>‹#›</a:t>
            </a:fld>
            <a:endParaRPr lang="en-US"/>
          </a:p>
        </p:txBody>
      </p:sp>
    </p:spTree>
    <p:extLst>
      <p:ext uri="{BB962C8B-B14F-4D97-AF65-F5344CB8AC3E}">
        <p14:creationId xmlns:p14="http://schemas.microsoft.com/office/powerpoint/2010/main" val="324257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a:t>
            </a:fld>
            <a:endParaRPr lang="en-US"/>
          </a:p>
        </p:txBody>
      </p:sp>
    </p:spTree>
    <p:extLst>
      <p:ext uri="{BB962C8B-B14F-4D97-AF65-F5344CB8AC3E}">
        <p14:creationId xmlns:p14="http://schemas.microsoft.com/office/powerpoint/2010/main" val="390664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19</a:t>
            </a:fld>
            <a:endParaRPr lang="en-US"/>
          </a:p>
        </p:txBody>
      </p:sp>
    </p:spTree>
    <p:extLst>
      <p:ext uri="{BB962C8B-B14F-4D97-AF65-F5344CB8AC3E}">
        <p14:creationId xmlns:p14="http://schemas.microsoft.com/office/powerpoint/2010/main" val="4270002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20</a:t>
            </a:fld>
            <a:endParaRPr lang="en-US"/>
          </a:p>
        </p:txBody>
      </p:sp>
    </p:spTree>
    <p:extLst>
      <p:ext uri="{BB962C8B-B14F-4D97-AF65-F5344CB8AC3E}">
        <p14:creationId xmlns:p14="http://schemas.microsoft.com/office/powerpoint/2010/main" val="1808319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22</a:t>
            </a:fld>
            <a:endParaRPr lang="en-US"/>
          </a:p>
        </p:txBody>
      </p:sp>
    </p:spTree>
    <p:extLst>
      <p:ext uri="{BB962C8B-B14F-4D97-AF65-F5344CB8AC3E}">
        <p14:creationId xmlns:p14="http://schemas.microsoft.com/office/powerpoint/2010/main" val="2832511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23</a:t>
            </a:fld>
            <a:endParaRPr lang="en-US"/>
          </a:p>
        </p:txBody>
      </p:sp>
    </p:spTree>
    <p:extLst>
      <p:ext uri="{BB962C8B-B14F-4D97-AF65-F5344CB8AC3E}">
        <p14:creationId xmlns:p14="http://schemas.microsoft.com/office/powerpoint/2010/main" val="82089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24</a:t>
            </a:fld>
            <a:endParaRPr lang="en-US"/>
          </a:p>
        </p:txBody>
      </p:sp>
    </p:spTree>
    <p:extLst>
      <p:ext uri="{BB962C8B-B14F-4D97-AF65-F5344CB8AC3E}">
        <p14:creationId xmlns:p14="http://schemas.microsoft.com/office/powerpoint/2010/main" val="281512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6</a:t>
            </a:fld>
            <a:endParaRPr lang="en-US"/>
          </a:p>
        </p:txBody>
      </p:sp>
    </p:spTree>
    <p:extLst>
      <p:ext uri="{BB962C8B-B14F-4D97-AF65-F5344CB8AC3E}">
        <p14:creationId xmlns:p14="http://schemas.microsoft.com/office/powerpoint/2010/main" val="294263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12</a:t>
            </a:fld>
            <a:endParaRPr lang="en-US"/>
          </a:p>
        </p:txBody>
      </p:sp>
    </p:spTree>
    <p:extLst>
      <p:ext uri="{BB962C8B-B14F-4D97-AF65-F5344CB8AC3E}">
        <p14:creationId xmlns:p14="http://schemas.microsoft.com/office/powerpoint/2010/main" val="496031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13</a:t>
            </a:fld>
            <a:endParaRPr lang="en-US"/>
          </a:p>
        </p:txBody>
      </p:sp>
    </p:spTree>
    <p:extLst>
      <p:ext uri="{BB962C8B-B14F-4D97-AF65-F5344CB8AC3E}">
        <p14:creationId xmlns:p14="http://schemas.microsoft.com/office/powerpoint/2010/main" val="215500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14</a:t>
            </a:fld>
            <a:endParaRPr lang="en-US"/>
          </a:p>
        </p:txBody>
      </p:sp>
    </p:spTree>
    <p:extLst>
      <p:ext uri="{BB962C8B-B14F-4D97-AF65-F5344CB8AC3E}">
        <p14:creationId xmlns:p14="http://schemas.microsoft.com/office/powerpoint/2010/main" val="76675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15</a:t>
            </a:fld>
            <a:endParaRPr lang="en-US"/>
          </a:p>
        </p:txBody>
      </p:sp>
    </p:spTree>
    <p:extLst>
      <p:ext uri="{BB962C8B-B14F-4D97-AF65-F5344CB8AC3E}">
        <p14:creationId xmlns:p14="http://schemas.microsoft.com/office/powerpoint/2010/main" val="292385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16</a:t>
            </a:fld>
            <a:endParaRPr lang="en-US"/>
          </a:p>
        </p:txBody>
      </p:sp>
    </p:spTree>
    <p:extLst>
      <p:ext uri="{BB962C8B-B14F-4D97-AF65-F5344CB8AC3E}">
        <p14:creationId xmlns:p14="http://schemas.microsoft.com/office/powerpoint/2010/main" val="27619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17</a:t>
            </a:fld>
            <a:endParaRPr lang="en-US"/>
          </a:p>
        </p:txBody>
      </p:sp>
    </p:spTree>
    <p:extLst>
      <p:ext uri="{BB962C8B-B14F-4D97-AF65-F5344CB8AC3E}">
        <p14:creationId xmlns:p14="http://schemas.microsoft.com/office/powerpoint/2010/main" val="1310413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18</a:t>
            </a:fld>
            <a:endParaRPr lang="en-US"/>
          </a:p>
        </p:txBody>
      </p:sp>
    </p:spTree>
    <p:extLst>
      <p:ext uri="{BB962C8B-B14F-4D97-AF65-F5344CB8AC3E}">
        <p14:creationId xmlns:p14="http://schemas.microsoft.com/office/powerpoint/2010/main" val="2306270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4DAF-D626-C0F6-8F39-FA52A1117F5D}"/>
              </a:ext>
            </a:extLst>
          </p:cNvPr>
          <p:cNvSpPr>
            <a:spLocks noGrp="1"/>
          </p:cNvSpPr>
          <p:nvPr>
            <p:ph type="ctrTitle"/>
          </p:nvPr>
        </p:nvSpPr>
        <p:spPr>
          <a:xfrm>
            <a:off x="1524000" y="1122363"/>
            <a:ext cx="9144000" cy="2387600"/>
          </a:xfrm>
        </p:spPr>
        <p:txBody>
          <a:bodyPr anchor="b">
            <a:normAutofit/>
          </a:bodyPr>
          <a:lstStyle>
            <a:lvl1pPr algn="ctr">
              <a:defRPr sz="4400" b="1">
                <a:latin typeface="Times New Roman" panose="02020603050405020304" pitchFamily="18" charset="0"/>
                <a:cs typeface="Times New Roman" panose="02020603050405020304" pitchFamily="18" charset="0"/>
              </a:defRPr>
            </a:lvl1pPr>
          </a:lstStyle>
          <a:p>
            <a:r>
              <a:rPr lang="en-US" dirty="0"/>
              <a:t>Click </a:t>
            </a:r>
            <a:r>
              <a:rPr lang="en-US"/>
              <a:t>to edit Master title style</a:t>
            </a:r>
            <a:endParaRPr lang="en-US" dirty="0"/>
          </a:p>
        </p:txBody>
      </p:sp>
      <p:sp>
        <p:nvSpPr>
          <p:cNvPr id="3" name="Subtitle 2">
            <a:extLst>
              <a:ext uri="{FF2B5EF4-FFF2-40B4-BE49-F238E27FC236}">
                <a16:creationId xmlns:a16="http://schemas.microsoft.com/office/drawing/2014/main" id="{8C06DC92-9132-EB33-2BF7-A06445D1D27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Presented by</a:t>
            </a:r>
            <a:br>
              <a:rPr lang="en-US" dirty="0"/>
            </a:br>
            <a:r>
              <a:rPr lang="en-US" dirty="0"/>
              <a:t>Marc Silver</a:t>
            </a:r>
          </a:p>
        </p:txBody>
      </p:sp>
      <p:sp>
        <p:nvSpPr>
          <p:cNvPr id="4" name="Date Placeholder 3">
            <a:extLst>
              <a:ext uri="{FF2B5EF4-FFF2-40B4-BE49-F238E27FC236}">
                <a16:creationId xmlns:a16="http://schemas.microsoft.com/office/drawing/2014/main" id="{58847313-977B-02B5-5CB3-713B54D2D1B4}"/>
              </a:ext>
            </a:extLst>
          </p:cNvPr>
          <p:cNvSpPr>
            <a:spLocks noGrp="1"/>
          </p:cNvSpPr>
          <p:nvPr>
            <p:ph type="dt" sz="half" idx="10"/>
          </p:nvPr>
        </p:nvSpPr>
        <p:spPr/>
        <p:txBody>
          <a:bodyPr/>
          <a:lstStyle/>
          <a:p>
            <a:fld id="{3F398FCF-7BF3-46A9-9AC8-80C36578A121}" type="datetimeFigureOut">
              <a:rPr lang="en-US" smtClean="0"/>
              <a:t>9/28/2024</a:t>
            </a:fld>
            <a:endParaRPr lang="en-US"/>
          </a:p>
        </p:txBody>
      </p:sp>
      <p:sp>
        <p:nvSpPr>
          <p:cNvPr id="5" name="Footer Placeholder 4">
            <a:extLst>
              <a:ext uri="{FF2B5EF4-FFF2-40B4-BE49-F238E27FC236}">
                <a16:creationId xmlns:a16="http://schemas.microsoft.com/office/drawing/2014/main" id="{31C8E1CB-449B-CC37-0DB9-28D2C4D30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BC59EA-1DBA-71E3-BA2F-36D8E5EE987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873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152F10-1A5D-9FAD-AE55-4443FD5C6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C520F1-4465-05A4-AF5A-FB8C5C528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158B-444B-FEC1-4FE7-09147F7E0C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9/28/2024</a:t>
            </a:fld>
            <a:endParaRPr lang="en-US"/>
          </a:p>
        </p:txBody>
      </p:sp>
      <p:sp>
        <p:nvSpPr>
          <p:cNvPr id="5" name="Footer Placeholder 4">
            <a:extLst>
              <a:ext uri="{FF2B5EF4-FFF2-40B4-BE49-F238E27FC236}">
                <a16:creationId xmlns:a16="http://schemas.microsoft.com/office/drawing/2014/main" id="{335C9F95-09DD-6831-4481-2BFCC60E2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48027A-3FA7-6185-BE84-AB20F959F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112250652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A flag flying in the wind&#10;&#10;Description automatically generated">
            <a:extLst>
              <a:ext uri="{FF2B5EF4-FFF2-40B4-BE49-F238E27FC236}">
                <a16:creationId xmlns:a16="http://schemas.microsoft.com/office/drawing/2014/main" id="{37AAE743-4206-3683-DE72-BAA1DCF0B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5132832" y="4084320"/>
            <a:ext cx="6583680" cy="1914143"/>
          </a:xfrm>
        </p:spPr>
        <p:txBody>
          <a:bodyPr anchor="ctr">
            <a:noAutofit/>
          </a:bodyPr>
          <a:lstStyle/>
          <a:p>
            <a:pPr>
              <a:lnSpc>
                <a:spcPct val="107000"/>
              </a:lnSpc>
              <a:spcBef>
                <a:spcPts val="0"/>
              </a:spcBef>
              <a:spcAft>
                <a:spcPts val="800"/>
              </a:spcAft>
            </a:pPr>
            <a:r>
              <a:rPr lang="en-US" sz="2800"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Presented by:</a:t>
            </a:r>
            <a:br>
              <a:rPr lang="en-US"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br>
            <a:r>
              <a:rPr lang="en-US" b="1"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rPr>
              <a:t>Marc Silver</a:t>
            </a:r>
            <a:endParaRPr lang="en-US" sz="6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07000"/>
              </a:lnSpc>
              <a:spcBef>
                <a:spcPts val="0"/>
              </a:spcBef>
              <a:spcAft>
                <a:spcPts val="800"/>
              </a:spcAft>
            </a:pPr>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Karnataka: A Rising Star in Indian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7919854" cy="5297423"/>
          </a:xfrm>
        </p:spPr>
        <p:txBody>
          <a:bodyPr>
            <a:normAutofit lnSpcReduction="10000"/>
          </a:bodyPr>
          <a:lstStyle/>
          <a:p>
            <a:pPr marL="285750" marR="0" indent="-28575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Karnataka, located south of Maharashtra, is quickly gaining recognition for its high-quality wines. </a:t>
            </a:r>
          </a:p>
          <a:p>
            <a:pPr marL="285750" marR="0" indent="-28575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 primary wine regions here include Nandi Hills, known for its cooler climate, and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Hampi</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Hills, with its rich volcanic soils. </a:t>
            </a:r>
          </a:p>
          <a:p>
            <a:pPr marL="285750" marR="0" indent="-28575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These regions benefit from their higher altitudes, which temper the heat and allow for a slower, more even ripening process.</a:t>
            </a:r>
          </a:p>
          <a:p>
            <a:pPr marL="285750" marR="0" indent="-28575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Terroir and Climate: At elevations ranging from 600 to 900 meters above sea level, the vineyards in Karnataka enjoy cooler nights that preserve acidity, much like Nashik. </a:t>
            </a:r>
          </a:p>
          <a:p>
            <a:pPr marL="285750" marR="0" indent="-28575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 soils vary from sandy loams to iron-rich red soils, especially in Nandi Hills, where the terroir is often compared to parts of Tuscany due to its scenic landscapes and wine-friendly conditions.</a:t>
            </a:r>
          </a:p>
          <a:p>
            <a:pPr algn="l"/>
            <a:endParaRPr lang="en-US" dirty="0"/>
          </a:p>
        </p:txBody>
      </p:sp>
      <p:pic>
        <p:nvPicPr>
          <p:cNvPr id="5" name="Picture 4" descr="A map of india with a red location&#10;&#10;Description automatically generated">
            <a:extLst>
              <a:ext uri="{FF2B5EF4-FFF2-40B4-BE49-F238E27FC236}">
                <a16:creationId xmlns:a16="http://schemas.microsoft.com/office/drawing/2014/main" id="{A84FF186-B140-69E1-628E-FBAE59C7E417}"/>
              </a:ext>
            </a:extLst>
          </p:cNvPr>
          <p:cNvPicPr>
            <a:picLocks noChangeAspect="1"/>
          </p:cNvPicPr>
          <p:nvPr/>
        </p:nvPicPr>
        <p:blipFill>
          <a:blip r:embed="rId2">
            <a:extLst>
              <a:ext uri="{28A0092B-C50C-407E-A947-70E740481C1C}">
                <a14:useLocalDpi xmlns:a14="http://schemas.microsoft.com/office/drawing/2010/main" val="0"/>
              </a:ext>
            </a:extLst>
          </a:blip>
          <a:srcRect t="7467" r="25100"/>
          <a:stretch/>
        </p:blipFill>
        <p:spPr>
          <a:xfrm>
            <a:off x="8517262" y="1560577"/>
            <a:ext cx="3674738" cy="5297423"/>
          </a:xfrm>
          <a:prstGeom prst="rect">
            <a:avLst/>
          </a:prstGeom>
        </p:spPr>
      </p:pic>
    </p:spTree>
    <p:extLst>
      <p:ext uri="{BB962C8B-B14F-4D97-AF65-F5344CB8AC3E}">
        <p14:creationId xmlns:p14="http://schemas.microsoft.com/office/powerpoint/2010/main" val="33623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lnSpc>
                <a:spcPct val="107000"/>
              </a:lnSpc>
              <a:spcBef>
                <a:spcPts val="0"/>
              </a:spcBef>
              <a:spcAft>
                <a:spcPts val="800"/>
              </a:spcAft>
            </a:pPr>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Karnataka: A Rising Star in Indian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11277600" cy="1868423"/>
          </a:xfrm>
        </p:spPr>
        <p:txBody>
          <a:bodyPr>
            <a:normAutofit/>
          </a:bodyPr>
          <a:lstStyle/>
          <a:p>
            <a:pPr marL="0" marR="0" algn="l">
              <a:spcBef>
                <a:spcPts val="0"/>
              </a:spcBef>
              <a:spcAft>
                <a:spcPts val="600"/>
              </a:spcAf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Key Varietals:</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Cabernet Sauvignon</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Known for its firm structure and rich flavors of blackcurrant, cherry, and spices, Karnataka’s Cabernet Sauvignon is full-bodied and age-worthy, often pairing well with hearty dishes like lamb biryani or grilled kebabs.</a:t>
            </a:r>
          </a:p>
        </p:txBody>
      </p:sp>
      <p:pic>
        <p:nvPicPr>
          <p:cNvPr id="5" name="Picture 4" descr="A bottle of wine pouring into a glass&#10;&#10;Description automatically generated">
            <a:extLst>
              <a:ext uri="{FF2B5EF4-FFF2-40B4-BE49-F238E27FC236}">
                <a16:creationId xmlns:a16="http://schemas.microsoft.com/office/drawing/2014/main" id="{80F3C0CD-7B42-E088-7278-FBFC138AC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140566"/>
            <a:ext cx="5254752" cy="3717434"/>
          </a:xfrm>
          <a:prstGeom prst="rect">
            <a:avLst/>
          </a:prstGeom>
        </p:spPr>
      </p:pic>
      <p:sp>
        <p:nvSpPr>
          <p:cNvPr id="7" name="TextBox 6">
            <a:extLst>
              <a:ext uri="{FF2B5EF4-FFF2-40B4-BE49-F238E27FC236}">
                <a16:creationId xmlns:a16="http://schemas.microsoft.com/office/drawing/2014/main" id="{EB7E522E-9B8A-4F98-A122-8C3653337A73}"/>
              </a:ext>
            </a:extLst>
          </p:cNvPr>
          <p:cNvSpPr txBox="1"/>
          <p:nvPr/>
        </p:nvSpPr>
        <p:spPr>
          <a:xfrm>
            <a:off x="5376672" y="3158306"/>
            <a:ext cx="6498336" cy="2739211"/>
          </a:xfrm>
          <a:prstGeom prst="rect">
            <a:avLst/>
          </a:prstGeom>
          <a:noFill/>
        </p:spPr>
        <p:txBody>
          <a:bodyPr wrap="square">
            <a:spAutoFit/>
          </a:bodyPr>
          <a:lstStyle/>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Viognier</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This aromatic white grape flourishes in Karnataka’s cooler climate, producing wines with tropical fruit notes, floral undertones, and a creamy mouthfeel. </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Viognier pairs wonderfully with richer Indian dishes such as butter chicken or paneer makhani.</a:t>
            </a:r>
          </a:p>
          <a:p>
            <a:pPr algn="l"/>
            <a:endParaRPr lang="en-US" dirty="0"/>
          </a:p>
        </p:txBody>
      </p:sp>
    </p:spTree>
    <p:extLst>
      <p:ext uri="{BB962C8B-B14F-4D97-AF65-F5344CB8AC3E}">
        <p14:creationId xmlns:p14="http://schemas.microsoft.com/office/powerpoint/2010/main" val="94054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Karnataka: A Rising Star in Indian Wine</a:t>
            </a:r>
            <a:endParaRPr lang="en-US" dirty="0"/>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621792" y="1600201"/>
            <a:ext cx="5176835" cy="5257798"/>
          </a:xfrm>
        </p:spPr>
        <p:txBody>
          <a:bodyPr>
            <a:noAutofit/>
          </a:bodyPr>
          <a:lstStyle/>
          <a:p>
            <a:pPr marL="0" marR="0" algn="l">
              <a:spcBef>
                <a:spcPts val="0"/>
              </a:spcBef>
              <a:spcAft>
                <a:spcPts val="600"/>
              </a:spcAf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Notable Wineries:</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Grover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Zampa</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Vineyards: One of India’s most respected wineries, Grover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Zampa</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located in the Nandi Hills, has been producing premium wines since the early 1990s. </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Their La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Réserve</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a blend of Cabernet Sauvignon and Shiraz, is widely regarded as one of the best red wines in India, known for its deep, complex flavors and smooth finish.</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Grover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Zampa's</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focus on French winemaking techniques adds an international flair to their wines.</a:t>
            </a:r>
          </a:p>
        </p:txBody>
      </p:sp>
      <p:pic>
        <p:nvPicPr>
          <p:cNvPr id="5" name="Picture 4" descr="A room with many barrels&#10;&#10;Description automatically generated">
            <a:extLst>
              <a:ext uri="{FF2B5EF4-FFF2-40B4-BE49-F238E27FC236}">
                <a16:creationId xmlns:a16="http://schemas.microsoft.com/office/drawing/2014/main" id="{DA657C34-C9A4-B719-1B90-385F3749F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819" y="1600200"/>
            <a:ext cx="6393373" cy="4254499"/>
          </a:xfrm>
          <a:prstGeom prst="rect">
            <a:avLst/>
          </a:prstGeom>
        </p:spPr>
      </p:pic>
    </p:spTree>
    <p:extLst>
      <p:ext uri="{BB962C8B-B14F-4D97-AF65-F5344CB8AC3E}">
        <p14:creationId xmlns:p14="http://schemas.microsoft.com/office/powerpoint/2010/main" val="15133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Karnataka: A Rising Star in Indian Wine</a:t>
            </a:r>
            <a:endParaRPr lang="en-US" dirty="0"/>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6515100" y="1600201"/>
            <a:ext cx="5308600" cy="5257798"/>
          </a:xfrm>
        </p:spPr>
        <p:txBody>
          <a:bodyPr>
            <a:noAutofit/>
          </a:bodyPr>
          <a:lstStyle/>
          <a:p>
            <a:pPr marL="0" marR="0" algn="l">
              <a:spcBef>
                <a:spcPts val="0"/>
              </a:spcBef>
              <a:spcAft>
                <a:spcPts val="600"/>
              </a:spcAf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Notable Wineries:</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Krsma</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Estates: Near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Hampi</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Krsma</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Estates is known for producing small-batch, boutique wines that emphasize quality over quantity. </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Their Sangiovese and Cabernet Sauvignon are particularly noteworthy, with the former offering earthy, herbaceous tones and the latter boasting rich, dark fruit flavors.</a:t>
            </a:r>
          </a:p>
        </p:txBody>
      </p:sp>
      <p:pic>
        <p:nvPicPr>
          <p:cNvPr id="5" name="Picture 4" descr="A brick building with a landscaped yard&#10;&#10;Description automatically generated">
            <a:extLst>
              <a:ext uri="{FF2B5EF4-FFF2-40B4-BE49-F238E27FC236}">
                <a16:creationId xmlns:a16="http://schemas.microsoft.com/office/drawing/2014/main" id="{40363522-4F12-49C8-5214-817A4B128B84}"/>
              </a:ext>
            </a:extLst>
          </p:cNvPr>
          <p:cNvPicPr>
            <a:picLocks noChangeAspect="1"/>
          </p:cNvPicPr>
          <p:nvPr/>
        </p:nvPicPr>
        <p:blipFill>
          <a:blip r:embed="rId3">
            <a:extLst>
              <a:ext uri="{28A0092B-C50C-407E-A947-70E740481C1C}">
                <a14:useLocalDpi xmlns:a14="http://schemas.microsoft.com/office/drawing/2010/main" val="0"/>
              </a:ext>
            </a:extLst>
          </a:blip>
          <a:srcRect l="7969" r="7659"/>
          <a:stretch/>
        </p:blipFill>
        <p:spPr>
          <a:xfrm>
            <a:off x="0" y="1595438"/>
            <a:ext cx="6324601" cy="5267325"/>
          </a:xfrm>
          <a:prstGeom prst="rect">
            <a:avLst/>
          </a:prstGeom>
        </p:spPr>
      </p:pic>
    </p:spTree>
    <p:extLst>
      <p:ext uri="{BB962C8B-B14F-4D97-AF65-F5344CB8AC3E}">
        <p14:creationId xmlns:p14="http://schemas.microsoft.com/office/powerpoint/2010/main" val="139994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pPr marL="0" marR="0">
              <a:spcBef>
                <a:spcPts val="0"/>
              </a:spcBef>
              <a:spcAft>
                <a:spcPts val="600"/>
              </a:spcAft>
            </a:pPr>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Goa: A Coastal Wine Haven</a:t>
            </a:r>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317499" y="1549401"/>
            <a:ext cx="7216543" cy="5257798"/>
          </a:xfrm>
        </p:spPr>
        <p:txBody>
          <a:bodyPr>
            <a:noAutofit/>
          </a:bodyPr>
          <a:lstStyle/>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Goa’s wine culture has deep roots, thanks to its Portuguese colonial past, which introduced fortified, port-style wines to the region. </a:t>
            </a:r>
          </a:p>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While Goa’s hot, humid climate is less conducive to large-scale wine production, the region’s wineries have adapted, focusing on niche markets and fortified wines.</a:t>
            </a:r>
          </a:p>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Terroir and Climate: Coastal Goa is characterized by sandy soils and high humidity, which can make grape growing challenging. </a:t>
            </a:r>
          </a:p>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 region has carved out a niche by focusing on port-style wines and experimenting with varietals like Zinfandel and Chenin Blanc. The warm climate lends itself well to sweeter, fortified wines, which pair perfectly with Goa's spicy, flavorful cuisine.</a:t>
            </a:r>
          </a:p>
        </p:txBody>
      </p:sp>
      <p:pic>
        <p:nvPicPr>
          <p:cNvPr id="5" name="Picture 4" descr="A map of a country&#10;&#10;Description automatically generated">
            <a:extLst>
              <a:ext uri="{FF2B5EF4-FFF2-40B4-BE49-F238E27FC236}">
                <a16:creationId xmlns:a16="http://schemas.microsoft.com/office/drawing/2014/main" id="{DABDF28C-AA88-DAEE-3C61-60348AC40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043" y="1657347"/>
            <a:ext cx="4657957" cy="5149851"/>
          </a:xfrm>
          <a:prstGeom prst="rect">
            <a:avLst/>
          </a:prstGeom>
        </p:spPr>
      </p:pic>
    </p:spTree>
    <p:extLst>
      <p:ext uri="{BB962C8B-B14F-4D97-AF65-F5344CB8AC3E}">
        <p14:creationId xmlns:p14="http://schemas.microsoft.com/office/powerpoint/2010/main" val="245042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Goa: A Coastal Wine Haven</a:t>
            </a:r>
            <a:endParaRPr lang="en-US" dirty="0"/>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3441191" y="1600201"/>
            <a:ext cx="6826757" cy="5257798"/>
          </a:xfrm>
        </p:spPr>
        <p:txBody>
          <a:bodyPr>
            <a:noAutofit/>
          </a:bodyPr>
          <a:lstStyle/>
          <a:p>
            <a:pPr marL="0" marR="0" algn="l">
              <a:spcBef>
                <a:spcPts val="0"/>
              </a:spcBef>
              <a:spcAft>
                <a:spcPts val="600"/>
              </a:spcAf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Key Varietals:</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b="1" kern="150" dirty="0" err="1">
                <a:effectLst/>
                <a:latin typeface="Times New Roman" panose="02020603050405020304" pitchFamily="18" charset="0"/>
                <a:ea typeface="SimSun" panose="02010600030101010101" pitchFamily="2" charset="-122"/>
                <a:cs typeface="Lucida Sans" panose="020B0602030504020204" pitchFamily="34" charset="0"/>
              </a:rPr>
              <a:t>Goan</a:t>
            </a: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 Port</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A fortified wine that is often sweet, rich, and full-bodied,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Goan</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port wines are best enjoyed as an aperitif or dessert wine. </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They pair beautifully with the region’s bold, spicy dishes like pork vindaloo or prawn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balchao</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Zinfandel</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Some wineries in Goa are experimenting with Zinfandel, producing lighter, fruit-forward reds that reflect the tropical terroir.</a:t>
            </a:r>
          </a:p>
        </p:txBody>
      </p:sp>
      <p:pic>
        <p:nvPicPr>
          <p:cNvPr id="5" name="Picture 4" descr="A bottle of dark liquid&#10;&#10;Description automatically generated">
            <a:extLst>
              <a:ext uri="{FF2B5EF4-FFF2-40B4-BE49-F238E27FC236}">
                <a16:creationId xmlns:a16="http://schemas.microsoft.com/office/drawing/2014/main" id="{B76752D7-9309-2E9F-1351-416B133C9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 y="1563008"/>
            <a:ext cx="3416808" cy="5294991"/>
          </a:xfrm>
          <a:prstGeom prst="rect">
            <a:avLst/>
          </a:prstGeom>
        </p:spPr>
      </p:pic>
      <p:pic>
        <p:nvPicPr>
          <p:cNvPr id="7" name="Picture 6" descr="A bottle of wine with a white label&#10;&#10;Description automatically generated">
            <a:extLst>
              <a:ext uri="{FF2B5EF4-FFF2-40B4-BE49-F238E27FC236}">
                <a16:creationId xmlns:a16="http://schemas.microsoft.com/office/drawing/2014/main" id="{8F737499-BF05-69B8-53C5-0779FCFB8C67}"/>
              </a:ext>
            </a:extLst>
          </p:cNvPr>
          <p:cNvPicPr>
            <a:picLocks noChangeAspect="1"/>
          </p:cNvPicPr>
          <p:nvPr/>
        </p:nvPicPr>
        <p:blipFill>
          <a:blip r:embed="rId4">
            <a:extLst>
              <a:ext uri="{28A0092B-C50C-407E-A947-70E740481C1C}">
                <a14:useLocalDpi xmlns:a14="http://schemas.microsoft.com/office/drawing/2010/main" val="0"/>
              </a:ext>
            </a:extLst>
          </a:blip>
          <a:srcRect l="34923" r="31846"/>
          <a:stretch/>
        </p:blipFill>
        <p:spPr>
          <a:xfrm>
            <a:off x="10267949" y="1339673"/>
            <a:ext cx="1911859" cy="5753277"/>
          </a:xfrm>
          <a:prstGeom prst="rect">
            <a:avLst/>
          </a:prstGeom>
        </p:spPr>
      </p:pic>
    </p:spTree>
    <p:extLst>
      <p:ext uri="{BB962C8B-B14F-4D97-AF65-F5344CB8AC3E}">
        <p14:creationId xmlns:p14="http://schemas.microsoft.com/office/powerpoint/2010/main" val="251661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Goa: A Coastal Wine Haven</a:t>
            </a:r>
            <a:endParaRPr lang="en-US" dirty="0"/>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621792" y="1600201"/>
            <a:ext cx="10960608" cy="1600200"/>
          </a:xfrm>
        </p:spPr>
        <p:txBody>
          <a:bodyPr>
            <a:noAutofit/>
          </a:bodyPr>
          <a:lstStyle/>
          <a:p>
            <a:pPr marR="0" algn="l">
              <a:spcBef>
                <a:spcPts val="0"/>
              </a:spcBef>
              <a:spcAft>
                <a:spcPts val="600"/>
              </a:spcAf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Notable Wineries:</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Susegado</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Wines: A relatively new winery,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Susegado</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is gaining a reputation for its artisanal, small-batch wines. </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Their Chenin Blanc and Zinfandel offer fresh, vibrant flavors, embodying the laid-back, tropical spirit of Goa.</a:t>
            </a:r>
          </a:p>
        </p:txBody>
      </p:sp>
      <p:pic>
        <p:nvPicPr>
          <p:cNvPr id="5" name="Picture 4" descr="A white building with a cross on top&#10;&#10;Description automatically generated">
            <a:extLst>
              <a:ext uri="{FF2B5EF4-FFF2-40B4-BE49-F238E27FC236}">
                <a16:creationId xmlns:a16="http://schemas.microsoft.com/office/drawing/2014/main" id="{47C674D5-90E3-0868-10E4-5A75A9EDF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3" y="3565738"/>
            <a:ext cx="5266943" cy="3292260"/>
          </a:xfrm>
          <a:prstGeom prst="rect">
            <a:avLst/>
          </a:prstGeom>
        </p:spPr>
      </p:pic>
      <p:sp>
        <p:nvSpPr>
          <p:cNvPr id="7" name="TextBox 6">
            <a:extLst>
              <a:ext uri="{FF2B5EF4-FFF2-40B4-BE49-F238E27FC236}">
                <a16:creationId xmlns:a16="http://schemas.microsoft.com/office/drawing/2014/main" id="{B2142B92-5958-BF2A-D05F-9EDF55F3AD33}"/>
              </a:ext>
            </a:extLst>
          </p:cNvPr>
          <p:cNvSpPr txBox="1"/>
          <p:nvPr/>
        </p:nvSpPr>
        <p:spPr>
          <a:xfrm>
            <a:off x="5522976" y="3565738"/>
            <a:ext cx="6630924" cy="1646605"/>
          </a:xfrm>
          <a:prstGeom prst="rect">
            <a:avLst/>
          </a:prstGeom>
          <a:noFill/>
        </p:spPr>
        <p:txBody>
          <a:bodyPr wrap="square">
            <a:spAutoFit/>
          </a:bodyPr>
          <a:lstStyle/>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Vinicola</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Wines: One of Goa’s oldest wineries,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Vinicola</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is known for its port-style wines. </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These fortified wines are rich, sweet, and an excellent match for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Goan</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desserts like bebinca.</a:t>
            </a:r>
          </a:p>
        </p:txBody>
      </p:sp>
    </p:spTree>
    <p:extLst>
      <p:ext uri="{BB962C8B-B14F-4D97-AF65-F5344CB8AC3E}">
        <p14:creationId xmlns:p14="http://schemas.microsoft.com/office/powerpoint/2010/main" val="135543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pPr marL="0" marR="0">
              <a:spcBef>
                <a:spcPts val="0"/>
              </a:spcBef>
              <a:spcAft>
                <a:spcPts val="600"/>
              </a:spcAft>
            </a:pPr>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Punjab and Himachal Pradesh</a:t>
            </a:r>
            <a:b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The Northern Frontier</a:t>
            </a:r>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621792" y="1600201"/>
            <a:ext cx="7188708" cy="5257798"/>
          </a:xfrm>
        </p:spPr>
        <p:txBody>
          <a:bodyPr>
            <a:noAutofit/>
          </a:bodyPr>
          <a:lstStyle/>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In northern India, Punjab and Himachal Pradesh are emerging as promising wine regions, especially for cooler-climate varietals like Riesling, Pinot Noir, and Chardonnay. </a:t>
            </a:r>
          </a:p>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 cooler temperatures and high altitudes offer a stark contrast to the tropical climates of Maharashtra and Karnataka, providing ideal conditions for growing aromatic whites and light-bodied reds.</a:t>
            </a:r>
          </a:p>
        </p:txBody>
      </p:sp>
      <p:pic>
        <p:nvPicPr>
          <p:cNvPr id="7" name="Picture 6" descr="A map of india with names&#10;&#10;Description automatically generated">
            <a:extLst>
              <a:ext uri="{FF2B5EF4-FFF2-40B4-BE49-F238E27FC236}">
                <a16:creationId xmlns:a16="http://schemas.microsoft.com/office/drawing/2014/main" id="{1FC964AA-B099-FDA5-6155-00FBE500EBF3}"/>
              </a:ext>
            </a:extLst>
          </p:cNvPr>
          <p:cNvPicPr>
            <a:picLocks noChangeAspect="1"/>
          </p:cNvPicPr>
          <p:nvPr/>
        </p:nvPicPr>
        <p:blipFill>
          <a:blip r:embed="rId3">
            <a:extLst>
              <a:ext uri="{28A0092B-C50C-407E-A947-70E740481C1C}">
                <a14:useLocalDpi xmlns:a14="http://schemas.microsoft.com/office/drawing/2010/main" val="0"/>
              </a:ext>
            </a:extLst>
          </a:blip>
          <a:srcRect l="3809" r="3598"/>
          <a:stretch/>
        </p:blipFill>
        <p:spPr>
          <a:xfrm>
            <a:off x="7810500" y="1564912"/>
            <a:ext cx="4381500" cy="5293087"/>
          </a:xfrm>
          <a:prstGeom prst="rect">
            <a:avLst/>
          </a:prstGeom>
        </p:spPr>
      </p:pic>
    </p:spTree>
    <p:extLst>
      <p:ext uri="{BB962C8B-B14F-4D97-AF65-F5344CB8AC3E}">
        <p14:creationId xmlns:p14="http://schemas.microsoft.com/office/powerpoint/2010/main" val="87994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pPr marL="0" marR="0">
              <a:spcBef>
                <a:spcPts val="0"/>
              </a:spcBef>
              <a:spcAft>
                <a:spcPts val="600"/>
              </a:spcAft>
            </a:pPr>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Punjab and Himachal Pradesh</a:t>
            </a:r>
            <a:b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The Northern Frontier</a:t>
            </a:r>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621792" y="1600201"/>
            <a:ext cx="10960608" cy="1484375"/>
          </a:xfrm>
        </p:spPr>
        <p:txBody>
          <a:bodyPr>
            <a:noAutofit/>
          </a:bodyPr>
          <a:lstStyle/>
          <a:p>
            <a:pPr marR="0" algn="l">
              <a:spcBef>
                <a:spcPts val="0"/>
              </a:spcBef>
              <a:spcAft>
                <a:spcPts val="600"/>
              </a:spcAf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Terroir and Climate: </a:t>
            </a:r>
          </a:p>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Himachal Pradesh’s mountainous vineyards sit at elevations of 1,200 to 1,500 meters above sea level, allowing for slow ripening and the development of complex flavors. </a:t>
            </a:r>
          </a:p>
        </p:txBody>
      </p:sp>
      <p:pic>
        <p:nvPicPr>
          <p:cNvPr id="5" name="Picture 4" descr="A large house with a large lawn and trees in the background&#10;&#10;Description automatically generated">
            <a:extLst>
              <a:ext uri="{FF2B5EF4-FFF2-40B4-BE49-F238E27FC236}">
                <a16:creationId xmlns:a16="http://schemas.microsoft.com/office/drawing/2014/main" id="{0F80D3B9-1D7C-8830-4B00-243D5DA22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80207"/>
            <a:ext cx="7429500" cy="4171839"/>
          </a:xfrm>
          <a:prstGeom prst="rect">
            <a:avLst/>
          </a:prstGeom>
        </p:spPr>
      </p:pic>
      <p:sp>
        <p:nvSpPr>
          <p:cNvPr id="7" name="TextBox 6">
            <a:extLst>
              <a:ext uri="{FF2B5EF4-FFF2-40B4-BE49-F238E27FC236}">
                <a16:creationId xmlns:a16="http://schemas.microsoft.com/office/drawing/2014/main" id="{8A85850C-AD2F-ADAF-DA4A-4E2F4BAE7CCF}"/>
              </a:ext>
            </a:extLst>
          </p:cNvPr>
          <p:cNvSpPr txBox="1"/>
          <p:nvPr/>
        </p:nvSpPr>
        <p:spPr>
          <a:xfrm>
            <a:off x="7559040" y="2999231"/>
            <a:ext cx="4401312" cy="1569660"/>
          </a:xfrm>
          <a:prstGeom prst="rect">
            <a:avLst/>
          </a:prstGeom>
          <a:noFill/>
        </p:spPr>
        <p:txBody>
          <a:bodyPr wrap="square">
            <a:spAutoFit/>
          </a:bodyPr>
          <a:lstStyle/>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 soils are varied, ranging from gravelly loams to clay, adding to the diversity of wines produced in the region</a:t>
            </a:r>
            <a:r>
              <a:rPr lang="en-US" sz="1800" kern="150" dirty="0">
                <a:effectLst/>
                <a:latin typeface="Times New Roman" panose="02020603050405020304" pitchFamily="18" charset="0"/>
                <a:ea typeface="SimSun" panose="02010600030101010101" pitchFamily="2" charset="-122"/>
                <a:cs typeface="Lucida Sans" panose="020B0602030504020204" pitchFamily="34" charset="0"/>
              </a:rPr>
              <a:t>.</a:t>
            </a:r>
          </a:p>
        </p:txBody>
      </p:sp>
    </p:spTree>
    <p:extLst>
      <p:ext uri="{BB962C8B-B14F-4D97-AF65-F5344CB8AC3E}">
        <p14:creationId xmlns:p14="http://schemas.microsoft.com/office/powerpoint/2010/main" val="102292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pPr marL="0" marR="0">
              <a:spcBef>
                <a:spcPts val="0"/>
              </a:spcBef>
              <a:spcAft>
                <a:spcPts val="600"/>
              </a:spcAft>
            </a:pPr>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Punjab and Himachal Pradesh</a:t>
            </a:r>
            <a:b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The Northern Frontier</a:t>
            </a:r>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1780032" y="1826662"/>
            <a:ext cx="8668512" cy="4269335"/>
          </a:xfrm>
        </p:spPr>
        <p:txBody>
          <a:bodyPr>
            <a:noAutofit/>
          </a:bodyPr>
          <a:lstStyle/>
          <a:p>
            <a:pPr marL="0" marR="0" algn="l">
              <a:spcBef>
                <a:spcPts val="0"/>
              </a:spcBef>
              <a:spcAft>
                <a:spcPts val="600"/>
              </a:spcAf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Key Varietals:</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Riesling: Himachal’s cool climate is perfect for Riesling, a grape that thrives in colder temperatures. </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 region’s Rieslings are known for their crisp acidity and floral aromas, with flavors of green apple, peach, and honey. </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These wines pair well with light, delicate dishes such as steamed fish or salads. </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Pinot Noir: Still in its early stages of production, Pinot Noir from Himachal Pradesh shows promise with its light body, bright acidity, and flavors of red berries and earthy undertones. It is a natural match for grilled vegetables or roasted chicken.</a:t>
            </a:r>
          </a:p>
        </p:txBody>
      </p:sp>
      <p:pic>
        <p:nvPicPr>
          <p:cNvPr id="5" name="Picture 4" descr="A bottle of wine with a white label&#10;&#10;Description automatically generated">
            <a:extLst>
              <a:ext uri="{FF2B5EF4-FFF2-40B4-BE49-F238E27FC236}">
                <a16:creationId xmlns:a16="http://schemas.microsoft.com/office/drawing/2014/main" id="{63274CF4-7B40-C987-650D-CC37E8AF92AC}"/>
              </a:ext>
            </a:extLst>
          </p:cNvPr>
          <p:cNvPicPr>
            <a:picLocks noChangeAspect="1"/>
          </p:cNvPicPr>
          <p:nvPr/>
        </p:nvPicPr>
        <p:blipFill>
          <a:blip r:embed="rId3">
            <a:extLst>
              <a:ext uri="{28A0092B-C50C-407E-A947-70E740481C1C}">
                <a14:useLocalDpi xmlns:a14="http://schemas.microsoft.com/office/drawing/2010/main" val="0"/>
              </a:ext>
            </a:extLst>
          </a:blip>
          <a:srcRect l="28621" r="29177"/>
          <a:stretch/>
        </p:blipFill>
        <p:spPr>
          <a:xfrm>
            <a:off x="10674172" y="1600200"/>
            <a:ext cx="1530020" cy="5435599"/>
          </a:xfrm>
          <a:prstGeom prst="rect">
            <a:avLst/>
          </a:prstGeom>
        </p:spPr>
      </p:pic>
      <p:pic>
        <p:nvPicPr>
          <p:cNvPr id="7" name="Picture 6" descr="A bottle of wine with a white label&#10;&#10;Description automatically generated">
            <a:extLst>
              <a:ext uri="{FF2B5EF4-FFF2-40B4-BE49-F238E27FC236}">
                <a16:creationId xmlns:a16="http://schemas.microsoft.com/office/drawing/2014/main" id="{78E79106-9434-C41E-5036-3D6312829953}"/>
              </a:ext>
            </a:extLst>
          </p:cNvPr>
          <p:cNvPicPr>
            <a:picLocks noChangeAspect="1"/>
          </p:cNvPicPr>
          <p:nvPr/>
        </p:nvPicPr>
        <p:blipFill>
          <a:blip r:embed="rId4">
            <a:extLst>
              <a:ext uri="{28A0092B-C50C-407E-A947-70E740481C1C}">
                <a14:useLocalDpi xmlns:a14="http://schemas.microsoft.com/office/drawing/2010/main" val="0"/>
              </a:ext>
            </a:extLst>
          </a:blip>
          <a:srcRect l="22337" t="2482" r="24432"/>
          <a:stretch/>
        </p:blipFill>
        <p:spPr>
          <a:xfrm>
            <a:off x="0" y="1709220"/>
            <a:ext cx="1487424" cy="5177431"/>
          </a:xfrm>
          <a:prstGeom prst="rect">
            <a:avLst/>
          </a:prstGeom>
        </p:spPr>
      </p:pic>
    </p:spTree>
    <p:extLst>
      <p:ext uri="{BB962C8B-B14F-4D97-AF65-F5344CB8AC3E}">
        <p14:creationId xmlns:p14="http://schemas.microsoft.com/office/powerpoint/2010/main" val="378801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600200"/>
          </a:xfrm>
        </p:spPr>
        <p:txBody>
          <a:bodyPr anchor="ctr">
            <a:normAutofit/>
          </a:bodyPr>
          <a:lstStyle/>
          <a:p>
            <a:pPr marL="0" marR="0">
              <a:spcBef>
                <a:spcPts val="1200"/>
              </a:spcBef>
              <a:spcAft>
                <a:spcPts val="600"/>
              </a:spcAft>
            </a:pPr>
            <a:r>
              <a:rPr lang="en-US" b="1" kern="150" dirty="0">
                <a:effectLst/>
                <a:latin typeface="Times New Roman" panose="02020603050405020304" pitchFamily="18" charset="0"/>
                <a:cs typeface="Lucida Sans" panose="020B0602030504020204" pitchFamily="34" charset="0"/>
              </a:rPr>
              <a:t>A Brief History of Indian Wine</a:t>
            </a: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12064" y="1566673"/>
            <a:ext cx="11679936" cy="4956047"/>
          </a:xfrm>
        </p:spPr>
        <p:txBody>
          <a:bodyPr>
            <a:noAutofit/>
          </a:bodyPr>
          <a:lstStyle/>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India's wine history is as complex and dynamic as the nation itself. It stretches back over 5,000 years to the Indus Valley Civilization, where Persian traders first introduced the concept of viticulture. </a:t>
            </a:r>
          </a:p>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While early records of Indian wine drinking are scarce, it is known that by the 4th century BCE, the Maurya Empire's chief advisor, </a:t>
            </a:r>
            <a:b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Chanakya, expressed a disdain for wine, </a:t>
            </a:r>
            <a:b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viewing it as a distraction to the strict </a:t>
            </a:r>
            <a:b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governance required at the time. </a:t>
            </a:r>
          </a:p>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This ambivalence toward wine in ancient </a:t>
            </a:r>
            <a:b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India would foreshadow a long, winding </a:t>
            </a:r>
            <a:b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journey for the country’s wine industry.</a:t>
            </a:r>
          </a:p>
        </p:txBody>
      </p:sp>
      <p:pic>
        <p:nvPicPr>
          <p:cNvPr id="5" name="Picture 4" descr="A person with a peacock feather in her hair&#10;&#10;Description automatically generated">
            <a:extLst>
              <a:ext uri="{FF2B5EF4-FFF2-40B4-BE49-F238E27FC236}">
                <a16:creationId xmlns:a16="http://schemas.microsoft.com/office/drawing/2014/main" id="{421FAB31-2794-B607-3CFC-099A0A51FACF}"/>
              </a:ext>
            </a:extLst>
          </p:cNvPr>
          <p:cNvPicPr>
            <a:picLocks noChangeAspect="1"/>
          </p:cNvPicPr>
          <p:nvPr/>
        </p:nvPicPr>
        <p:blipFill>
          <a:blip r:embed="rId2">
            <a:extLst>
              <a:ext uri="{28A0092B-C50C-407E-A947-70E740481C1C}">
                <a14:useLocalDpi xmlns:a14="http://schemas.microsoft.com/office/drawing/2010/main" val="0"/>
              </a:ext>
            </a:extLst>
          </a:blip>
          <a:srcRect r="6434"/>
          <a:stretch/>
        </p:blipFill>
        <p:spPr>
          <a:xfrm>
            <a:off x="6172413" y="3060192"/>
            <a:ext cx="6019587" cy="3797808"/>
          </a:xfrm>
          <a:prstGeom prst="rect">
            <a:avLst/>
          </a:prstGeom>
        </p:spPr>
      </p:pic>
    </p:spTree>
    <p:extLst>
      <p:ext uri="{BB962C8B-B14F-4D97-AF65-F5344CB8AC3E}">
        <p14:creationId xmlns:p14="http://schemas.microsoft.com/office/powerpoint/2010/main" val="19579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BD1C-75D8-7410-43FD-8B9EE1DEDE01}"/>
              </a:ext>
            </a:extLst>
          </p:cNvPr>
          <p:cNvSpPr>
            <a:spLocks noGrp="1"/>
          </p:cNvSpPr>
          <p:nvPr>
            <p:ph type="ctrTitle"/>
          </p:nvPr>
        </p:nvSpPr>
        <p:spPr>
          <a:xfrm>
            <a:off x="0" y="1"/>
            <a:ext cx="12192000" cy="1600200"/>
          </a:xfrm>
        </p:spPr>
        <p:txBody>
          <a:bodyPr anchor="ctr">
            <a:normAutofit/>
          </a:bodyPr>
          <a:lstStyle/>
          <a:p>
            <a:pPr marL="0" marR="0">
              <a:spcBef>
                <a:spcPts val="0"/>
              </a:spcBef>
              <a:spcAft>
                <a:spcPts val="600"/>
              </a:spcAft>
            </a:pPr>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Punjab and Himachal Pradesh</a:t>
            </a:r>
            <a:b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The Northern Frontier</a:t>
            </a:r>
          </a:p>
        </p:txBody>
      </p:sp>
      <p:sp>
        <p:nvSpPr>
          <p:cNvPr id="3" name="Subtitle 2">
            <a:extLst>
              <a:ext uri="{FF2B5EF4-FFF2-40B4-BE49-F238E27FC236}">
                <a16:creationId xmlns:a16="http://schemas.microsoft.com/office/drawing/2014/main" id="{4C12C27F-5807-91D2-EF7B-2A140272FE9C}"/>
              </a:ext>
            </a:extLst>
          </p:cNvPr>
          <p:cNvSpPr>
            <a:spLocks noGrp="1"/>
          </p:cNvSpPr>
          <p:nvPr>
            <p:ph type="subTitle" idx="1"/>
          </p:nvPr>
        </p:nvSpPr>
        <p:spPr>
          <a:xfrm>
            <a:off x="621792" y="1600201"/>
            <a:ext cx="7055358" cy="5257798"/>
          </a:xfrm>
        </p:spPr>
        <p:txBody>
          <a:bodyPr>
            <a:noAutofit/>
          </a:bodyPr>
          <a:lstStyle/>
          <a:p>
            <a:pPr marL="0" marR="0" algn="l">
              <a:spcBef>
                <a:spcPts val="0"/>
              </a:spcBef>
              <a:spcAft>
                <a:spcPts val="600"/>
              </a:spcAf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Notable Wineries:</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Chateau </a:t>
            </a:r>
            <a:r>
              <a:rPr lang="en-US" sz="2400" b="1" kern="150" dirty="0" err="1">
                <a:effectLst/>
                <a:latin typeface="Times New Roman" panose="02020603050405020304" pitchFamily="18" charset="0"/>
                <a:ea typeface="SimSun" panose="02010600030101010101" pitchFamily="2" charset="-122"/>
                <a:cs typeface="Lucida Sans" panose="020B0602030504020204" pitchFamily="34" charset="0"/>
              </a:rPr>
              <a:t>Indage</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One of India’s oldest wineries, Chateau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Indage</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is known for experimenting with cool-climate varietals in Himachal Pradesh. Their sparkling wines, made from Chardonnay and Pinot Noir, are particularly noteworthy, offering a crisp, refreshing alternative to India’s typically warmer climate wines.</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Himachal Vineyards</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A boutique winery in the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Kullu</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Valley, Himachal Vineyards is focused on producing high-quality Riesling and Sauvignon Blanc, with an emphasis on organic farming and sustainable practices.</a:t>
            </a:r>
          </a:p>
        </p:txBody>
      </p:sp>
      <p:pic>
        <p:nvPicPr>
          <p:cNvPr id="5" name="Picture 4" descr="A building with a large door and a garden&#10;&#10;Description automatically generated with medium confidence">
            <a:extLst>
              <a:ext uri="{FF2B5EF4-FFF2-40B4-BE49-F238E27FC236}">
                <a16:creationId xmlns:a16="http://schemas.microsoft.com/office/drawing/2014/main" id="{92F32B4F-EF4E-05E2-9365-89D5222CD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7150" y="1600201"/>
            <a:ext cx="4514850" cy="2705100"/>
          </a:xfrm>
          <a:prstGeom prst="rect">
            <a:avLst/>
          </a:prstGeom>
        </p:spPr>
      </p:pic>
      <p:pic>
        <p:nvPicPr>
          <p:cNvPr id="7" name="Picture 6" descr="A building on a hill with trees and mountains in the background&#10;&#10;Description automatically generated">
            <a:extLst>
              <a:ext uri="{FF2B5EF4-FFF2-40B4-BE49-F238E27FC236}">
                <a16:creationId xmlns:a16="http://schemas.microsoft.com/office/drawing/2014/main" id="{2BD34100-DA68-4AE1-7044-8FEE72ADA063}"/>
              </a:ext>
            </a:extLst>
          </p:cNvPr>
          <p:cNvPicPr>
            <a:picLocks noChangeAspect="1"/>
          </p:cNvPicPr>
          <p:nvPr/>
        </p:nvPicPr>
        <p:blipFill>
          <a:blip r:embed="rId4">
            <a:extLst>
              <a:ext uri="{28A0092B-C50C-407E-A947-70E740481C1C}">
                <a14:useLocalDpi xmlns:a14="http://schemas.microsoft.com/office/drawing/2010/main" val="0"/>
              </a:ext>
            </a:extLst>
          </a:blip>
          <a:srcRect l="31711" t="27679" r="9039"/>
          <a:stretch/>
        </p:blipFill>
        <p:spPr>
          <a:xfrm>
            <a:off x="7677150" y="4305301"/>
            <a:ext cx="4514850" cy="3086098"/>
          </a:xfrm>
          <a:prstGeom prst="rect">
            <a:avLst/>
          </a:prstGeom>
        </p:spPr>
      </p:pic>
    </p:spTree>
    <p:extLst>
      <p:ext uri="{BB962C8B-B14F-4D97-AF65-F5344CB8AC3E}">
        <p14:creationId xmlns:p14="http://schemas.microsoft.com/office/powerpoint/2010/main" val="379443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normAutofit/>
          </a:bodyPr>
          <a:lstStyle/>
          <a:p>
            <a:pPr marL="0" marR="0">
              <a:spcBef>
                <a:spcPts val="0"/>
              </a:spcBef>
              <a:spcAft>
                <a:spcPts val="600"/>
              </a:spcAft>
            </a:pPr>
            <a:r>
              <a:rPr lang="en-US" sz="4400" kern="150" dirty="0">
                <a:effectLst/>
                <a:latin typeface="Times New Roman" panose="02020603050405020304" pitchFamily="18" charset="0"/>
                <a:ea typeface="SimSun" panose="02010600030101010101" pitchFamily="2" charset="-122"/>
                <a:cs typeface="Lucida Sans" panose="020B0602030504020204" pitchFamily="34" charset="0"/>
              </a:rPr>
              <a:t>Indian Wine’s Global Ambition</a:t>
            </a: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609600" y="1600201"/>
            <a:ext cx="10984992" cy="5257798"/>
          </a:xfrm>
        </p:spPr>
        <p:txBody>
          <a:bodyPr>
            <a:normAutofit/>
          </a:bodyPr>
          <a:lstStyle/>
          <a:p>
            <a:pPr marL="457200" marR="0" indent="-457200" algn="l">
              <a:spcBef>
                <a:spcPts val="0"/>
              </a:spcBef>
              <a:spcAft>
                <a:spcPts val="600"/>
              </a:spcAft>
              <a:buFont typeface="Arial" panose="020B0604020202020204" pitchFamily="34" charset="0"/>
              <a:buChar char="•"/>
            </a:pPr>
            <a:r>
              <a:rPr lang="en-US" kern="150" dirty="0">
                <a:effectLst/>
                <a:latin typeface="Times New Roman" panose="02020603050405020304" pitchFamily="18" charset="0"/>
                <a:ea typeface="SimSun" panose="02010600030101010101" pitchFamily="2" charset="-122"/>
                <a:cs typeface="Lucida Sans" panose="020B0602030504020204" pitchFamily="34" charset="0"/>
              </a:rPr>
              <a:t>India’s wine industry is still young compared to Old World wine giants like France or Italy, but it is rapidly evolving. </a:t>
            </a:r>
          </a:p>
          <a:p>
            <a:pPr marL="457200" marR="0" indent="-457200" algn="l">
              <a:spcBef>
                <a:spcPts val="0"/>
              </a:spcBef>
              <a:spcAft>
                <a:spcPts val="600"/>
              </a:spcAft>
              <a:buFont typeface="Arial" panose="020B0604020202020204" pitchFamily="34" charset="0"/>
              <a:buChar char="•"/>
            </a:pPr>
            <a:r>
              <a:rPr lang="en-US" kern="150" dirty="0">
                <a:effectLst/>
                <a:latin typeface="Times New Roman" panose="02020603050405020304" pitchFamily="18" charset="0"/>
                <a:ea typeface="SimSun" panose="02010600030101010101" pitchFamily="2" charset="-122"/>
                <a:cs typeface="Lucida Sans" panose="020B0602030504020204" pitchFamily="34" charset="0"/>
              </a:rPr>
              <a:t>In the last decade, Indian wines have begun to receive international recognition, with some even winning awards at global wine competitions.</a:t>
            </a:r>
          </a:p>
          <a:p>
            <a:endParaRPr lang="en-US" dirty="0"/>
          </a:p>
        </p:txBody>
      </p:sp>
      <p:pic>
        <p:nvPicPr>
          <p:cNvPr id="5" name="Picture 4" descr="A group of wine bottles&#10;&#10;Description automatically generated">
            <a:extLst>
              <a:ext uri="{FF2B5EF4-FFF2-40B4-BE49-F238E27FC236}">
                <a16:creationId xmlns:a16="http://schemas.microsoft.com/office/drawing/2014/main" id="{2634E058-FD81-F305-0256-3897623A76F1}"/>
              </a:ext>
            </a:extLst>
          </p:cNvPr>
          <p:cNvPicPr>
            <a:picLocks noChangeAspect="1"/>
          </p:cNvPicPr>
          <p:nvPr/>
        </p:nvPicPr>
        <p:blipFill>
          <a:blip r:embed="rId2">
            <a:extLst>
              <a:ext uri="{28A0092B-C50C-407E-A947-70E740481C1C}">
                <a14:useLocalDpi xmlns:a14="http://schemas.microsoft.com/office/drawing/2010/main" val="0"/>
              </a:ext>
            </a:extLst>
          </a:blip>
          <a:srcRect l="900" t="40355" r="25700"/>
          <a:stretch/>
        </p:blipFill>
        <p:spPr>
          <a:xfrm>
            <a:off x="3401568" y="3391734"/>
            <a:ext cx="7583424" cy="3466265"/>
          </a:xfrm>
          <a:prstGeom prst="rect">
            <a:avLst/>
          </a:prstGeom>
        </p:spPr>
      </p:pic>
    </p:spTree>
    <p:extLst>
      <p:ext uri="{BB962C8B-B14F-4D97-AF65-F5344CB8AC3E}">
        <p14:creationId xmlns:p14="http://schemas.microsoft.com/office/powerpoint/2010/main" val="140870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146047"/>
          </a:xfrm>
        </p:spPr>
        <p:txBody>
          <a:bodyPr anchor="ctr">
            <a:normAutofit/>
          </a:bodyPr>
          <a:lstStyle/>
          <a:p>
            <a:pPr marL="0" marR="0">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Conclusion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585216" y="1146048"/>
            <a:ext cx="10972800" cy="5711951"/>
          </a:xfrm>
        </p:spPr>
        <p:txBody>
          <a:bodyPr>
            <a:noAutofit/>
          </a:bodyPr>
          <a:lstStyle/>
          <a:p>
            <a:pPr algn="l"/>
            <a:r>
              <a:rPr lang="en-US" sz="2400" b="1" dirty="0"/>
              <a:t>Indian Wine’s Bright Future</a:t>
            </a:r>
          </a:p>
          <a:p>
            <a:pPr marL="342900" indent="-342900" algn="l">
              <a:buFont typeface="Arial" panose="020B0604020202020204" pitchFamily="34" charset="0"/>
              <a:buChar char="•"/>
            </a:pPr>
            <a:r>
              <a:rPr lang="en-US" sz="2400" dirty="0"/>
              <a:t>India’s wine industry has come a long way from its ancient roots, surviving centuries of prohibition, colonial influence, and environmental challenges. </a:t>
            </a:r>
          </a:p>
          <a:p>
            <a:pPr marL="342900" indent="-342900" algn="l">
              <a:buFont typeface="Arial" panose="020B0604020202020204" pitchFamily="34" charset="0"/>
              <a:buChar char="•"/>
            </a:pPr>
            <a:r>
              <a:rPr lang="en-US" sz="2400" dirty="0"/>
              <a:t>Today, with regions like Maharashtra, Karnataka, and Goa leading the way, and emerging areas like Himachal Pradesh showing great promise, Indian wine is carving out a unique identity on the global stage. </a:t>
            </a:r>
          </a:p>
          <a:p>
            <a:pPr marL="342900" indent="-342900" algn="l">
              <a:buFont typeface="Arial" panose="020B0604020202020204" pitchFamily="34" charset="0"/>
              <a:buChar char="•"/>
            </a:pPr>
            <a:r>
              <a:rPr lang="en-US" sz="2400" dirty="0"/>
              <a:t>The country’s diverse terroir, innovative </a:t>
            </a:r>
            <a:br>
              <a:rPr lang="en-US" sz="2400" dirty="0"/>
            </a:br>
            <a:r>
              <a:rPr lang="en-US" sz="2400" dirty="0"/>
              <a:t>winemakers, and growing appreciation </a:t>
            </a:r>
            <a:br>
              <a:rPr lang="en-US" sz="2400" dirty="0"/>
            </a:br>
            <a:r>
              <a:rPr lang="en-US" sz="2400" dirty="0"/>
              <a:t>for quality wines are all contributing to </a:t>
            </a:r>
            <a:br>
              <a:rPr lang="en-US" sz="2400" dirty="0"/>
            </a:br>
            <a:r>
              <a:rPr lang="en-US" sz="2400" dirty="0"/>
              <a:t>a renaissance in Indian viticulture.</a:t>
            </a:r>
          </a:p>
        </p:txBody>
      </p:sp>
      <p:pic>
        <p:nvPicPr>
          <p:cNvPr id="5" name="Picture 4" descr="A group of wine bottles and glasses&#10;&#10;Description automatically generated">
            <a:extLst>
              <a:ext uri="{FF2B5EF4-FFF2-40B4-BE49-F238E27FC236}">
                <a16:creationId xmlns:a16="http://schemas.microsoft.com/office/drawing/2014/main" id="{F78354FE-ACB3-D018-3A21-C0676D6DF91E}"/>
              </a:ext>
            </a:extLst>
          </p:cNvPr>
          <p:cNvPicPr>
            <a:picLocks noChangeAspect="1"/>
          </p:cNvPicPr>
          <p:nvPr/>
        </p:nvPicPr>
        <p:blipFill>
          <a:blip r:embed="rId3">
            <a:extLst>
              <a:ext uri="{28A0092B-C50C-407E-A947-70E740481C1C}">
                <a14:useLocalDpi xmlns:a14="http://schemas.microsoft.com/office/drawing/2010/main" val="0"/>
              </a:ext>
            </a:extLst>
          </a:blip>
          <a:srcRect l="7344"/>
          <a:stretch/>
        </p:blipFill>
        <p:spPr>
          <a:xfrm>
            <a:off x="6057900" y="3134106"/>
            <a:ext cx="6134100" cy="3723894"/>
          </a:xfrm>
          <a:prstGeom prst="rect">
            <a:avLst/>
          </a:prstGeom>
        </p:spPr>
      </p:pic>
    </p:spTree>
    <p:extLst>
      <p:ext uri="{BB962C8B-B14F-4D97-AF65-F5344CB8AC3E}">
        <p14:creationId xmlns:p14="http://schemas.microsoft.com/office/powerpoint/2010/main" val="18755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146047"/>
          </a:xfrm>
        </p:spPr>
        <p:txBody>
          <a:bodyPr anchor="ctr">
            <a:normAutofit/>
          </a:bodyPr>
          <a:lstStyle/>
          <a:p>
            <a:pPr marL="0" marR="0">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Conclusion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585216" y="1146049"/>
            <a:ext cx="11216640" cy="2633472"/>
          </a:xfrm>
        </p:spPr>
        <p:txBody>
          <a:bodyPr>
            <a:noAutofit/>
          </a:bodyPr>
          <a:lstStyle/>
          <a:p>
            <a:pPr algn="l"/>
            <a:r>
              <a:rPr lang="en-US" sz="2400" b="1" dirty="0"/>
              <a:t>Indian Wine’s Bright Future</a:t>
            </a:r>
          </a:p>
          <a:p>
            <a:pPr marL="342900" indent="-342900" algn="l">
              <a:buFont typeface="Arial" panose="020B0604020202020204" pitchFamily="34" charset="0"/>
              <a:buChar char="•"/>
            </a:pPr>
            <a:r>
              <a:rPr lang="en-US" sz="2400" dirty="0"/>
              <a:t>As international recognition grows and domestic wine culture flourishes, India is set to become a significant player in the global wine industry. </a:t>
            </a:r>
          </a:p>
          <a:p>
            <a:pPr marL="342900" indent="-342900" algn="l">
              <a:buFont typeface="Arial" panose="020B0604020202020204" pitchFamily="34" charset="0"/>
              <a:buChar char="•"/>
            </a:pPr>
            <a:r>
              <a:rPr lang="en-US" sz="2400" dirty="0"/>
              <a:t>Whether it’s a bold Shiraz from Nashik, a refined Cabernet from Karnataka, or a crisp Riesling from Himachal Pradesh, Indian wines now offer a diversity of styles and flavors that reflect the country’s rich cultural and geographical tapestry. </a:t>
            </a:r>
          </a:p>
        </p:txBody>
      </p:sp>
      <p:pic>
        <p:nvPicPr>
          <p:cNvPr id="5" name="Picture 4" descr="A bottle and two glasses on a table&#10;&#10;Description automatically generated">
            <a:extLst>
              <a:ext uri="{FF2B5EF4-FFF2-40B4-BE49-F238E27FC236}">
                <a16:creationId xmlns:a16="http://schemas.microsoft.com/office/drawing/2014/main" id="{908A3725-E3BB-748C-6C60-717FB9DD85B6}"/>
              </a:ext>
            </a:extLst>
          </p:cNvPr>
          <p:cNvPicPr>
            <a:picLocks noChangeAspect="1"/>
          </p:cNvPicPr>
          <p:nvPr/>
        </p:nvPicPr>
        <p:blipFill>
          <a:blip r:embed="rId3">
            <a:extLst>
              <a:ext uri="{28A0092B-C50C-407E-A947-70E740481C1C}">
                <a14:useLocalDpi xmlns:a14="http://schemas.microsoft.com/office/drawing/2010/main" val="0"/>
              </a:ext>
            </a:extLst>
          </a:blip>
          <a:srcRect t="7823" b="8889"/>
          <a:stretch/>
        </p:blipFill>
        <p:spPr>
          <a:xfrm>
            <a:off x="0" y="3533643"/>
            <a:ext cx="7095744" cy="3324355"/>
          </a:xfrm>
          <a:prstGeom prst="rect">
            <a:avLst/>
          </a:prstGeom>
        </p:spPr>
      </p:pic>
      <p:sp>
        <p:nvSpPr>
          <p:cNvPr id="7" name="TextBox 6">
            <a:extLst>
              <a:ext uri="{FF2B5EF4-FFF2-40B4-BE49-F238E27FC236}">
                <a16:creationId xmlns:a16="http://schemas.microsoft.com/office/drawing/2014/main" id="{746CEFA4-6964-52A8-6419-635DCDB3E4C1}"/>
              </a:ext>
            </a:extLst>
          </p:cNvPr>
          <p:cNvSpPr txBox="1"/>
          <p:nvPr/>
        </p:nvSpPr>
        <p:spPr>
          <a:xfrm>
            <a:off x="7217664" y="3533644"/>
            <a:ext cx="4584192" cy="2677656"/>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continued innovation and a focus on quality, the future of Indian wine is undoubtedly bright, promising new flavors and experiences for wine lovers both in India and around the world.</a:t>
            </a:r>
          </a:p>
        </p:txBody>
      </p:sp>
    </p:spTree>
    <p:extLst>
      <p:ext uri="{BB962C8B-B14F-4D97-AF65-F5344CB8AC3E}">
        <p14:creationId xmlns:p14="http://schemas.microsoft.com/office/powerpoint/2010/main" val="286768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000" y="1122363"/>
            <a:ext cx="9144000" cy="1401381"/>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97688" y="2351285"/>
            <a:ext cx="10196623" cy="3965944"/>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a:t>
            </a:r>
            <a:r>
              <a:rPr lang="en-US" dirty="0"/>
              <a:t>Wine Enthusiast</a:t>
            </a:r>
            <a:r>
              <a:rPr lang="en-US" b="1" dirty="0"/>
              <a:t>, </a:t>
            </a:r>
            <a:r>
              <a:rPr lang="en-US" dirty="0" err="1"/>
              <a:t>BKWine</a:t>
            </a:r>
            <a:r>
              <a:rPr lang="en-US" dirty="0"/>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30163"/>
            <a:ext cx="12192000" cy="1189037"/>
          </a:xfrm>
        </p:spPr>
        <p:txBody>
          <a:bodyPr anchor="ctr"/>
          <a:lstStyle/>
          <a:p>
            <a:r>
              <a:rPr lang="en-US" b="1" dirty="0">
                <a:latin typeface="Times New Roman" panose="02020603050405020304" pitchFamily="18" charset="0"/>
                <a:cs typeface="Times New Roman" panose="02020603050405020304" pitchFamily="18" charset="0"/>
              </a:rPr>
              <a:t>References</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73024" y="1219200"/>
            <a:ext cx="11460480" cy="6169152"/>
          </a:xfrm>
        </p:spPr>
        <p:txBody>
          <a:bodyPr>
            <a:normAutofit fontScale="62500" lnSpcReduction="20000"/>
          </a:bodyPr>
          <a:lstStyle/>
          <a:p>
            <a:pPr marL="342900" marR="0" lvl="0" indent="-342900" algn="l">
              <a:lnSpc>
                <a:spcPct val="120000"/>
              </a:lnSpc>
              <a:spcBef>
                <a:spcPts val="0"/>
              </a:spcBef>
              <a:spcAft>
                <a:spcPts val="0"/>
              </a:spcAft>
              <a:buFont typeface="Arial" panose="020B0604020202020204" pitchFamily="34" charset="0"/>
              <a:buChar char="•"/>
            </a:pPr>
            <a:r>
              <a:rPr lang="en-US" sz="3100" b="1" kern="150" dirty="0">
                <a:effectLst/>
                <a:ea typeface="OpenSymbol" panose="05010000000000000000" pitchFamily="2" charset="2"/>
              </a:rPr>
              <a:t>Wine Enthusiast</a:t>
            </a:r>
            <a:r>
              <a:rPr lang="en-US" sz="3100" kern="150" dirty="0">
                <a:effectLst/>
                <a:ea typeface="OpenSymbol" panose="05010000000000000000" pitchFamily="2" charset="2"/>
              </a:rPr>
              <a:t> - Provides insights into the modern Indian wine industry, including consumer trends and the cultural shift towards wine consumption in India.</a:t>
            </a:r>
          </a:p>
          <a:p>
            <a:pPr marL="342900" marR="0" lvl="0" indent="-342900" algn="l">
              <a:lnSpc>
                <a:spcPct val="120000"/>
              </a:lnSpc>
              <a:spcBef>
                <a:spcPts val="0"/>
              </a:spcBef>
              <a:spcAft>
                <a:spcPts val="0"/>
              </a:spcAft>
              <a:buFont typeface="Arial" panose="020B0604020202020204" pitchFamily="34" charset="0"/>
              <a:buChar char="•"/>
            </a:pPr>
            <a:r>
              <a:rPr lang="en-US" sz="3100" b="1" kern="150" dirty="0">
                <a:effectLst/>
                <a:ea typeface="OpenSymbol" panose="05010000000000000000" pitchFamily="2" charset="2"/>
              </a:rPr>
              <a:t>Wine-Searcher</a:t>
            </a:r>
            <a:r>
              <a:rPr lang="en-US" sz="3100" kern="150" dirty="0">
                <a:effectLst/>
                <a:ea typeface="OpenSymbol" panose="05010000000000000000" pitchFamily="2" charset="2"/>
              </a:rPr>
              <a:t> - Contains detailed information about India’s wine regions, grape varietals, and notable wineries. It also offers specific data on Maharashtra’s significance within the Indian wine industry.</a:t>
            </a:r>
          </a:p>
          <a:p>
            <a:pPr marL="342900" marR="0" lvl="0" indent="-342900" algn="l">
              <a:lnSpc>
                <a:spcPct val="120000"/>
              </a:lnSpc>
              <a:spcBef>
                <a:spcPts val="0"/>
              </a:spcBef>
              <a:spcAft>
                <a:spcPts val="0"/>
              </a:spcAft>
              <a:buFont typeface="Arial" panose="020B0604020202020204" pitchFamily="34" charset="0"/>
              <a:buChar char="•"/>
            </a:pPr>
            <a:r>
              <a:rPr lang="en-US" sz="3100" b="1" kern="150" dirty="0">
                <a:effectLst/>
                <a:ea typeface="OpenSymbol" panose="05010000000000000000" pitchFamily="2" charset="2"/>
              </a:rPr>
              <a:t>The Back Label</a:t>
            </a:r>
            <a:r>
              <a:rPr lang="en-US" sz="3100" kern="150" dirty="0">
                <a:effectLst/>
                <a:ea typeface="OpenSymbol" panose="05010000000000000000" pitchFamily="2" charset="2"/>
              </a:rPr>
              <a:t> - Offers an in-depth guide to India’s various wine regions, detailing their terroir, climatic conditions, and the types of grapes that thrive there.</a:t>
            </a:r>
          </a:p>
          <a:p>
            <a:pPr marL="342900" marR="0" lvl="0" indent="-342900" algn="l">
              <a:lnSpc>
                <a:spcPct val="120000"/>
              </a:lnSpc>
              <a:spcBef>
                <a:spcPts val="0"/>
              </a:spcBef>
              <a:spcAft>
                <a:spcPts val="0"/>
              </a:spcAft>
              <a:buFont typeface="Arial" panose="020B0604020202020204" pitchFamily="34" charset="0"/>
              <a:buChar char="•"/>
            </a:pPr>
            <a:r>
              <a:rPr lang="en-US" sz="3100" b="1" kern="150" dirty="0">
                <a:effectLst/>
                <a:ea typeface="OpenSymbol" panose="05010000000000000000" pitchFamily="2" charset="2"/>
              </a:rPr>
              <a:t>Grover </a:t>
            </a:r>
            <a:r>
              <a:rPr lang="en-US" sz="3100" b="1" kern="150" dirty="0" err="1">
                <a:effectLst/>
                <a:ea typeface="OpenSymbol" panose="05010000000000000000" pitchFamily="2" charset="2"/>
              </a:rPr>
              <a:t>Zampa</a:t>
            </a:r>
            <a:r>
              <a:rPr lang="en-US" sz="3100" b="1" kern="150" dirty="0">
                <a:effectLst/>
                <a:ea typeface="OpenSymbol" panose="05010000000000000000" pitchFamily="2" charset="2"/>
              </a:rPr>
              <a:t> Vineyards Website</a:t>
            </a:r>
            <a:r>
              <a:rPr lang="en-US" sz="3100" kern="150" dirty="0">
                <a:effectLst/>
                <a:ea typeface="OpenSymbol" panose="05010000000000000000" pitchFamily="2" charset="2"/>
              </a:rPr>
              <a:t> - Shares specific information on the winery’s history, their flagship wines, and their approach to winemaking.</a:t>
            </a:r>
          </a:p>
          <a:p>
            <a:pPr marL="342900" marR="0" lvl="0" indent="-342900" algn="l">
              <a:lnSpc>
                <a:spcPct val="120000"/>
              </a:lnSpc>
              <a:spcBef>
                <a:spcPts val="0"/>
              </a:spcBef>
              <a:spcAft>
                <a:spcPts val="0"/>
              </a:spcAft>
              <a:buFont typeface="Arial" panose="020B0604020202020204" pitchFamily="34" charset="0"/>
              <a:buChar char="•"/>
            </a:pPr>
            <a:r>
              <a:rPr lang="en-US" sz="3100" b="1" kern="150" dirty="0">
                <a:effectLst/>
                <a:ea typeface="OpenSymbol" panose="05010000000000000000" pitchFamily="2" charset="2"/>
              </a:rPr>
              <a:t>Sula Vineyards Website</a:t>
            </a:r>
            <a:r>
              <a:rPr lang="en-US" sz="3100" kern="150" dirty="0">
                <a:effectLst/>
                <a:ea typeface="OpenSymbol" panose="05010000000000000000" pitchFamily="2" charset="2"/>
              </a:rPr>
              <a:t> - Provides data on the company’s contributions to India’s wine culture, their varietals, and their leading role in promoting wine tourism in India.</a:t>
            </a:r>
          </a:p>
          <a:p>
            <a:pPr marL="342900" marR="0" lvl="0" indent="-342900" algn="l">
              <a:lnSpc>
                <a:spcPct val="120000"/>
              </a:lnSpc>
              <a:spcBef>
                <a:spcPts val="0"/>
              </a:spcBef>
              <a:spcAft>
                <a:spcPts val="0"/>
              </a:spcAft>
              <a:buFont typeface="Arial" panose="020B0604020202020204" pitchFamily="34" charset="0"/>
              <a:buChar char="•"/>
            </a:pPr>
            <a:r>
              <a:rPr lang="en-US" sz="3100" b="1" kern="150" dirty="0">
                <a:effectLst/>
                <a:ea typeface="OpenSymbol" panose="05010000000000000000" pitchFamily="2" charset="2"/>
              </a:rPr>
              <a:t>Fratelli Wines Website</a:t>
            </a:r>
            <a:r>
              <a:rPr lang="en-US" sz="3100" kern="150" dirty="0">
                <a:effectLst/>
                <a:ea typeface="OpenSymbol" panose="05010000000000000000" pitchFamily="2" charset="2"/>
              </a:rPr>
              <a:t> - Includes detailed descriptions of their premium wines like </a:t>
            </a:r>
            <a:r>
              <a:rPr lang="en-US" sz="3100" kern="150" dirty="0" err="1">
                <a:effectLst/>
                <a:ea typeface="OpenSymbol" panose="05010000000000000000" pitchFamily="2" charset="2"/>
              </a:rPr>
              <a:t>Sette</a:t>
            </a:r>
            <a:r>
              <a:rPr lang="en-US" sz="3100" kern="150" dirty="0">
                <a:effectLst/>
                <a:ea typeface="OpenSymbol" panose="05010000000000000000" pitchFamily="2" charset="2"/>
              </a:rPr>
              <a:t>, and the international collaborations that influence their winemaking style.</a:t>
            </a:r>
          </a:p>
          <a:p>
            <a:pPr marL="342900" marR="0" lvl="0" indent="-342900" algn="l">
              <a:lnSpc>
                <a:spcPct val="120000"/>
              </a:lnSpc>
              <a:spcBef>
                <a:spcPts val="0"/>
              </a:spcBef>
              <a:spcAft>
                <a:spcPts val="600"/>
              </a:spcAft>
              <a:buFont typeface="Arial" panose="020B0604020202020204" pitchFamily="34" charset="0"/>
              <a:buChar char="•"/>
            </a:pPr>
            <a:r>
              <a:rPr lang="en-US" sz="3100" b="1" kern="150" dirty="0" err="1">
                <a:effectLst/>
                <a:ea typeface="OpenSymbol" panose="05010000000000000000" pitchFamily="2" charset="2"/>
              </a:rPr>
              <a:t>Vinicola</a:t>
            </a:r>
            <a:r>
              <a:rPr lang="en-US" sz="3100" b="1" kern="150" dirty="0">
                <a:effectLst/>
                <a:ea typeface="OpenSymbol" panose="05010000000000000000" pitchFamily="2" charset="2"/>
              </a:rPr>
              <a:t> Wines</a:t>
            </a:r>
            <a:r>
              <a:rPr lang="en-US" sz="3100" kern="150" dirty="0">
                <a:effectLst/>
                <a:ea typeface="OpenSymbol" panose="05010000000000000000" pitchFamily="2" charset="2"/>
              </a:rPr>
              <a:t> - Features information about Goa’s famous port-style wines and the role of Portuguese influence on winemaking in the region.</a:t>
            </a:r>
          </a:p>
          <a:p>
            <a:pPr marL="342900" marR="0" lvl="0" indent="-342900" algn="l">
              <a:lnSpc>
                <a:spcPct val="120000"/>
              </a:lnSpc>
              <a:spcBef>
                <a:spcPts val="0"/>
              </a:spcBef>
              <a:spcAft>
                <a:spcPts val="0"/>
              </a:spcAft>
              <a:buFont typeface="Arial" panose="020B0604020202020204" pitchFamily="34" charset="0"/>
              <a:buChar char="•"/>
            </a:pPr>
            <a:r>
              <a:rPr lang="en-US" sz="3100" b="1" kern="150" dirty="0">
                <a:effectLst/>
                <a:ea typeface="OpenSymbol" panose="05010000000000000000" pitchFamily="2" charset="2"/>
              </a:rPr>
              <a:t>Wine Enthusiast</a:t>
            </a:r>
            <a:r>
              <a:rPr lang="en-US" sz="3100" kern="150" dirty="0">
                <a:effectLst/>
                <a:ea typeface="OpenSymbol" panose="05010000000000000000" pitchFamily="2" charset="2"/>
              </a:rPr>
              <a:t>, 2024. “India’s Wine Culture Is Shifting Dramatically.”</a:t>
            </a:r>
          </a:p>
          <a:p>
            <a:pPr marL="342900" marR="0" lvl="0" indent="-342900" algn="l">
              <a:lnSpc>
                <a:spcPct val="120000"/>
              </a:lnSpc>
              <a:spcBef>
                <a:spcPts val="0"/>
              </a:spcBef>
              <a:spcAft>
                <a:spcPts val="0"/>
              </a:spcAft>
              <a:buFont typeface="Arial" panose="020B0604020202020204" pitchFamily="34" charset="0"/>
              <a:buChar char="•"/>
            </a:pPr>
            <a:r>
              <a:rPr lang="en-US" sz="3100" b="1" kern="150" dirty="0">
                <a:effectLst/>
                <a:ea typeface="OpenSymbol" panose="05010000000000000000" pitchFamily="2" charset="2"/>
              </a:rPr>
              <a:t>Wine-Searcher</a:t>
            </a:r>
            <a:r>
              <a:rPr lang="en-US" sz="3100" kern="150" dirty="0">
                <a:effectLst/>
                <a:ea typeface="OpenSymbol" panose="05010000000000000000" pitchFamily="2" charset="2"/>
              </a:rPr>
              <a:t>, 2022. “Maharashtra Wine Region.”</a:t>
            </a:r>
          </a:p>
          <a:p>
            <a:pPr marL="342900" marR="0" lvl="0" indent="-342900" algn="l">
              <a:lnSpc>
                <a:spcPct val="120000"/>
              </a:lnSpc>
              <a:spcBef>
                <a:spcPts val="0"/>
              </a:spcBef>
              <a:spcAft>
                <a:spcPts val="600"/>
              </a:spcAft>
              <a:buFont typeface="Arial" panose="020B0604020202020204" pitchFamily="34" charset="0"/>
              <a:buChar char="•"/>
            </a:pPr>
            <a:r>
              <a:rPr lang="en-US" sz="3100" b="1" kern="150" dirty="0">
                <a:effectLst/>
                <a:ea typeface="OpenSymbol" panose="05010000000000000000" pitchFamily="2" charset="2"/>
              </a:rPr>
              <a:t>The Back Label</a:t>
            </a:r>
            <a:r>
              <a:rPr lang="en-US" sz="3100" kern="150" dirty="0">
                <a:effectLst/>
                <a:ea typeface="OpenSymbol" panose="05010000000000000000" pitchFamily="2" charset="2"/>
              </a:rPr>
              <a:t>, 2023. "A Guide to India’s Wine Regions."</a:t>
            </a: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3027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600200"/>
          </a:xfrm>
        </p:spPr>
        <p:txBody>
          <a:bodyPr anchor="ctr">
            <a:normAutofit/>
          </a:bodyPr>
          <a:lstStyle/>
          <a:p>
            <a:pPr marL="0" marR="0">
              <a:spcBef>
                <a:spcPts val="1200"/>
              </a:spcBef>
              <a:spcAft>
                <a:spcPts val="600"/>
              </a:spcAft>
            </a:pPr>
            <a:r>
              <a:rPr lang="en-US" b="1" kern="150" dirty="0">
                <a:effectLst/>
                <a:latin typeface="Times New Roman" panose="02020603050405020304" pitchFamily="18" charset="0"/>
                <a:cs typeface="Lucida Sans" panose="020B0602030504020204" pitchFamily="34" charset="0"/>
              </a:rPr>
              <a:t>A Brief History of Indian Wine </a:t>
            </a:r>
            <a:r>
              <a:rPr lang="en-US" sz="2800" b="1" kern="150" dirty="0">
                <a:effectLst/>
                <a:latin typeface="Times New Roman" panose="02020603050405020304" pitchFamily="18" charset="0"/>
                <a:cs typeface="Lucida Sans" panose="020B0602030504020204" pitchFamily="34" charset="0"/>
              </a:rPr>
              <a:t>Cont.</a:t>
            </a: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12064" y="1566673"/>
            <a:ext cx="11679936" cy="1969007"/>
          </a:xfrm>
        </p:spPr>
        <p:txBody>
          <a:bodyPr>
            <a:noAutofit/>
          </a:bodyPr>
          <a:lstStyle/>
          <a:p>
            <a:pPr marL="285750" marR="0" indent="-28575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Wine production in India faced several obstacles during the Mughal era (16th to 19th centuries), where alcohol consumption was largely prohibited under Islamic law. </a:t>
            </a:r>
          </a:p>
          <a:p>
            <a:pPr marL="285750" marR="0" indent="-28575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Portuguese settlers in Goa kept the wine culture alive by introducing port-style wines, a tradition that remains central to Goa’s identity today. British colonization in the 19th century offered another opportunity for growth. </a:t>
            </a:r>
          </a:p>
        </p:txBody>
      </p:sp>
      <p:pic>
        <p:nvPicPr>
          <p:cNvPr id="5" name="Picture 4" descr="A close-up of a clay pot&#10;&#10;Description automatically generated">
            <a:extLst>
              <a:ext uri="{FF2B5EF4-FFF2-40B4-BE49-F238E27FC236}">
                <a16:creationId xmlns:a16="http://schemas.microsoft.com/office/drawing/2014/main" id="{B14A6430-B4AC-C1FB-C174-F3B5E15D4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6248078" cy="3519487"/>
          </a:xfrm>
          <a:prstGeom prst="rect">
            <a:avLst/>
          </a:prstGeom>
        </p:spPr>
      </p:pic>
      <p:sp>
        <p:nvSpPr>
          <p:cNvPr id="7" name="TextBox 6">
            <a:extLst>
              <a:ext uri="{FF2B5EF4-FFF2-40B4-BE49-F238E27FC236}">
                <a16:creationId xmlns:a16="http://schemas.microsoft.com/office/drawing/2014/main" id="{BF7CCB7C-ECE8-6682-B0D5-A0469CD2DEB3}"/>
              </a:ext>
            </a:extLst>
          </p:cNvPr>
          <p:cNvSpPr txBox="1"/>
          <p:nvPr/>
        </p:nvSpPr>
        <p:spPr>
          <a:xfrm>
            <a:off x="6352032" y="3031707"/>
            <a:ext cx="5730240" cy="3477875"/>
          </a:xfrm>
          <a:prstGeom prst="rect">
            <a:avLst/>
          </a:prstGeom>
          <a:noFill/>
        </p:spPr>
        <p:txBody>
          <a:bodyPr wrap="square">
            <a:spAutoFit/>
          </a:bodyPr>
          <a:lstStyle/>
          <a:p>
            <a:pPr marL="285750" marR="0" indent="-285750" algn="l">
              <a:spcBef>
                <a:spcPts val="0"/>
              </a:spcBef>
              <a:spcAft>
                <a:spcPts val="600"/>
              </a:spcAft>
              <a:buFont typeface="Arial" panose="020B0604020202020204" pitchFamily="34" charset="0"/>
              <a:buChar char="•"/>
            </a:pPr>
            <a:endParaRPr lang="en-US" sz="1800" kern="150" dirty="0">
              <a:effectLst/>
              <a:latin typeface="Times New Roman" panose="02020603050405020304" pitchFamily="18" charset="0"/>
              <a:ea typeface="SimSun" panose="02010600030101010101" pitchFamily="2" charset="-122"/>
              <a:cs typeface="Lucida Sans" panose="020B0602030504020204" pitchFamily="34" charset="0"/>
            </a:endParaRPr>
          </a:p>
          <a:p>
            <a:pPr marL="285750" marR="0" indent="-28575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 British, with their penchant for European wine, encouraged wine production in regions like Baramati, Surat, and Kashmir. </a:t>
            </a:r>
          </a:p>
          <a:p>
            <a:pPr marL="285750" marR="0" indent="-28575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However, the global phylloxera epidemic in the late 19th century, which decimated vineyards worldwide, also affected India, leading to a sharp decline in viticulture.</a:t>
            </a:r>
          </a:p>
        </p:txBody>
      </p:sp>
    </p:spTree>
    <p:extLst>
      <p:ext uri="{BB962C8B-B14F-4D97-AF65-F5344CB8AC3E}">
        <p14:creationId xmlns:p14="http://schemas.microsoft.com/office/powerpoint/2010/main" val="302139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600200"/>
          </a:xfrm>
        </p:spPr>
        <p:txBody>
          <a:bodyPr anchor="ctr">
            <a:normAutofit/>
          </a:bodyPr>
          <a:lstStyle/>
          <a:p>
            <a:pPr marL="0" marR="0">
              <a:spcBef>
                <a:spcPts val="1200"/>
              </a:spcBef>
              <a:spcAft>
                <a:spcPts val="600"/>
              </a:spcAft>
            </a:pPr>
            <a:r>
              <a:rPr lang="en-US" b="1" kern="150" dirty="0">
                <a:effectLst/>
                <a:latin typeface="Times New Roman" panose="02020603050405020304" pitchFamily="18" charset="0"/>
                <a:cs typeface="Lucida Sans" panose="020B0602030504020204" pitchFamily="34" charset="0"/>
              </a:rPr>
              <a:t>A Brief History of Indian Wine </a:t>
            </a:r>
            <a:r>
              <a:rPr lang="en-US" sz="2800" b="1" kern="150" dirty="0">
                <a:effectLst/>
                <a:latin typeface="Times New Roman" panose="02020603050405020304" pitchFamily="18" charset="0"/>
                <a:cs typeface="Lucida Sans" panose="020B0602030504020204" pitchFamily="34" charset="0"/>
              </a:rPr>
              <a:t>Cont.</a:t>
            </a:r>
          </a:p>
        </p:txBody>
      </p:sp>
      <p:sp>
        <p:nvSpPr>
          <p:cNvPr id="3" name="Subtitle 2">
            <a:extLst>
              <a:ext uri="{FF2B5EF4-FFF2-40B4-BE49-F238E27FC236}">
                <a16:creationId xmlns:a16="http://schemas.microsoft.com/office/drawing/2014/main" id="{8857FF12-661C-CB3C-AC76-7653534D3661}"/>
              </a:ext>
            </a:extLst>
          </p:cNvPr>
          <p:cNvSpPr>
            <a:spLocks noGrp="1"/>
          </p:cNvSpPr>
          <p:nvPr>
            <p:ph type="subTitle" idx="1"/>
          </p:nvPr>
        </p:nvSpPr>
        <p:spPr>
          <a:xfrm>
            <a:off x="512064" y="1566673"/>
            <a:ext cx="7857236" cy="3657599"/>
          </a:xfrm>
        </p:spPr>
        <p:txBody>
          <a:bodyPr>
            <a:noAutofit/>
          </a:bodyPr>
          <a:lstStyle/>
          <a:p>
            <a:pPr marL="285750" indent="-285750" algn="l">
              <a:spcBef>
                <a:spcPts val="0"/>
              </a:spcBef>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cs typeface="Lucida Sans" panose="020B0602030504020204" pitchFamily="34" charset="0"/>
              </a:rPr>
              <a:t>The real death knell for India’s fledgling wine industry came after independence in 1947, when a nationwide prohibition on alcohol severely restricted wine production.</a:t>
            </a:r>
            <a:endParaRPr lang="en-US" sz="2400" kern="150" dirty="0">
              <a:effectLst/>
              <a:latin typeface="Times New Roman" panose="02020603050405020304" pitchFamily="18" charset="0"/>
              <a:ea typeface="SimSun" panose="02010600030101010101" pitchFamily="2" charset="-122"/>
              <a:cs typeface="Lucida Sans" panose="020B0602030504020204" pitchFamily="34" charset="0"/>
            </a:endParaRPr>
          </a:p>
          <a:p>
            <a:pPr marL="285750" marR="0" indent="-28575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Vineyards were repurposed for table grapes, and it would take several decades before the industry could recover. The 1980s, however, marked the start of a revival. </a:t>
            </a:r>
          </a:p>
          <a:p>
            <a:pPr marL="285750" marR="0" indent="-28575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Fueled by international investment, a growing middle class, and an increasing appreciation for wine, India’s wine industry slowly began to regain its footing. </a:t>
            </a:r>
          </a:p>
        </p:txBody>
      </p:sp>
      <p:pic>
        <p:nvPicPr>
          <p:cNvPr id="5" name="Picture 4" descr="A group of people sitting at a podium&#10;&#10;Description automatically generated">
            <a:extLst>
              <a:ext uri="{FF2B5EF4-FFF2-40B4-BE49-F238E27FC236}">
                <a16:creationId xmlns:a16="http://schemas.microsoft.com/office/drawing/2014/main" id="{8D4C875E-3170-F753-A352-1E72256E4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9300" y="1633727"/>
            <a:ext cx="3822700" cy="2867025"/>
          </a:xfrm>
          <a:prstGeom prst="rect">
            <a:avLst/>
          </a:prstGeom>
        </p:spPr>
      </p:pic>
      <p:sp>
        <p:nvSpPr>
          <p:cNvPr id="7" name="TextBox 6">
            <a:extLst>
              <a:ext uri="{FF2B5EF4-FFF2-40B4-BE49-F238E27FC236}">
                <a16:creationId xmlns:a16="http://schemas.microsoft.com/office/drawing/2014/main" id="{52C54F48-CB84-0534-27DA-E90CA802D5F5}"/>
              </a:ext>
            </a:extLst>
          </p:cNvPr>
          <p:cNvSpPr txBox="1"/>
          <p:nvPr/>
        </p:nvSpPr>
        <p:spPr>
          <a:xfrm>
            <a:off x="512064" y="4682675"/>
            <a:ext cx="11460480" cy="2015936"/>
          </a:xfrm>
          <a:prstGeom prst="rect">
            <a:avLst/>
          </a:prstGeom>
          <a:noFill/>
        </p:spPr>
        <p:txBody>
          <a:bodyPr wrap="square">
            <a:spAutoFit/>
          </a:bodyPr>
          <a:lstStyle/>
          <a:p>
            <a:pPr marL="285750" marR="0" indent="-28575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 real catalyst came in the 1990s, when key players like Sula Vineyards in Nashik took the lead in modernizing the industry, focusing on quality over quantity and fostering a domestic wine culture that had previously been absent. </a:t>
            </a:r>
          </a:p>
          <a:p>
            <a:pPr marL="285750" marR="0" indent="-28575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Today, India’s wine industry is blossoming, with wines that compete on the global stage and a burgeoning wine tourism sector that introduces millions to Indian wines each year.</a:t>
            </a:r>
          </a:p>
        </p:txBody>
      </p:sp>
    </p:spTree>
    <p:extLst>
      <p:ext uri="{BB962C8B-B14F-4D97-AF65-F5344CB8AC3E}">
        <p14:creationId xmlns:p14="http://schemas.microsoft.com/office/powerpoint/2010/main" val="403800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328928"/>
          </a:xfrm>
        </p:spPr>
        <p:txBody>
          <a:bodyPr anchor="ctr">
            <a:normAutofit/>
          </a:bodyPr>
          <a:lstStyle/>
          <a:p>
            <a:pPr marL="0" marR="0">
              <a:spcBef>
                <a:spcPts val="1200"/>
              </a:spcBef>
              <a:spcAft>
                <a:spcPts val="600"/>
              </a:spcAft>
            </a:pPr>
            <a:r>
              <a:rPr lang="en-US" sz="6000" b="1" kern="150" dirty="0">
                <a:effectLst/>
                <a:latin typeface="Times New Roman" panose="02020603050405020304" pitchFamily="18" charset="0"/>
                <a:cs typeface="Lucida Sans" panose="020B0602030504020204" pitchFamily="34" charset="0"/>
              </a:rPr>
              <a:t>India’s Wine Regions</a:t>
            </a: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60832" y="1328929"/>
            <a:ext cx="11453368" cy="2241181"/>
          </a:xfrm>
        </p:spPr>
        <p:txBody>
          <a:bodyPr>
            <a:normAutofit/>
          </a:bodyPr>
          <a:lstStyle/>
          <a:p>
            <a:pPr marL="285750" marR="0" indent="-285750" algn="l">
              <a:spcBef>
                <a:spcPts val="0"/>
              </a:spcBef>
              <a:spcAft>
                <a:spcPts val="600"/>
              </a:spcAft>
              <a:buFont typeface="Arial" panose="020B0604020202020204" pitchFamily="34" charset="0"/>
              <a:buChar char="•"/>
            </a:pPr>
            <a:r>
              <a:rPr lang="en-US" sz="2200" kern="150" dirty="0">
                <a:effectLst/>
                <a:latin typeface="Times New Roman" panose="02020603050405020304" pitchFamily="18" charset="0"/>
                <a:ea typeface="SimSun" panose="02010600030101010101" pitchFamily="2" charset="-122"/>
                <a:cs typeface="Lucida Sans" panose="020B0602030504020204" pitchFamily="34" charset="0"/>
              </a:rPr>
              <a:t>India’s diverse geography and climate create a unique environment for viticulture, with certain regions standing out as particularly well-suited for wine production. The primary wine regions in India include Maharashtra, Karnataka, Goa, and emerging areas in the north such as Punjab and Himachal Pradesh. </a:t>
            </a:r>
          </a:p>
          <a:p>
            <a:pPr marL="285750" marR="0" indent="-285750" algn="l">
              <a:spcBef>
                <a:spcPts val="0"/>
              </a:spcBef>
              <a:spcAft>
                <a:spcPts val="600"/>
              </a:spcAft>
              <a:buFont typeface="Arial" panose="020B0604020202020204" pitchFamily="34" charset="0"/>
              <a:buChar char="•"/>
            </a:pPr>
            <a:r>
              <a:rPr lang="en-US" sz="2200" kern="150" dirty="0">
                <a:effectLst/>
                <a:latin typeface="Times New Roman" panose="02020603050405020304" pitchFamily="18" charset="0"/>
                <a:ea typeface="SimSun" panose="02010600030101010101" pitchFamily="2" charset="-122"/>
                <a:cs typeface="Lucida Sans" panose="020B0602030504020204" pitchFamily="34" charset="0"/>
              </a:rPr>
              <a:t>Each region offers distinct terroirs and climates that influence the types of grapes grown and the styles of wine produced.</a:t>
            </a:r>
          </a:p>
        </p:txBody>
      </p:sp>
      <p:pic>
        <p:nvPicPr>
          <p:cNvPr id="5" name="Picture 4" descr="A wine glass and grapes on a table&#10;&#10;Description automatically generated">
            <a:extLst>
              <a:ext uri="{FF2B5EF4-FFF2-40B4-BE49-F238E27FC236}">
                <a16:creationId xmlns:a16="http://schemas.microsoft.com/office/drawing/2014/main" id="{19BCAFB3-BE42-9B5D-20B6-E18C70800DB8}"/>
              </a:ext>
            </a:extLst>
          </p:cNvPr>
          <p:cNvPicPr>
            <a:picLocks noChangeAspect="1"/>
          </p:cNvPicPr>
          <p:nvPr/>
        </p:nvPicPr>
        <p:blipFill>
          <a:blip r:embed="rId2">
            <a:extLst>
              <a:ext uri="{28A0092B-C50C-407E-A947-70E740481C1C}">
                <a14:useLocalDpi xmlns:a14="http://schemas.microsoft.com/office/drawing/2010/main" val="0"/>
              </a:ext>
            </a:extLst>
          </a:blip>
          <a:srcRect r="12331"/>
          <a:stretch/>
        </p:blipFill>
        <p:spPr>
          <a:xfrm>
            <a:off x="0" y="3429000"/>
            <a:ext cx="5411115" cy="3428999"/>
          </a:xfrm>
          <a:prstGeom prst="rect">
            <a:avLst/>
          </a:prstGeom>
        </p:spPr>
      </p:pic>
      <p:sp>
        <p:nvSpPr>
          <p:cNvPr id="7" name="TextBox 6">
            <a:extLst>
              <a:ext uri="{FF2B5EF4-FFF2-40B4-BE49-F238E27FC236}">
                <a16:creationId xmlns:a16="http://schemas.microsoft.com/office/drawing/2014/main" id="{5D7F291F-5F34-EA29-C54B-6DDB12FADC13}"/>
              </a:ext>
            </a:extLst>
          </p:cNvPr>
          <p:cNvSpPr txBox="1"/>
          <p:nvPr/>
        </p:nvSpPr>
        <p:spPr>
          <a:xfrm>
            <a:off x="5437632" y="3304032"/>
            <a:ext cx="6754368" cy="3754874"/>
          </a:xfrm>
          <a:prstGeom prst="rect">
            <a:avLst/>
          </a:prstGeom>
          <a:noFill/>
        </p:spPr>
        <p:txBody>
          <a:bodyPr wrap="square">
            <a:spAutoFit/>
          </a:bodyPr>
          <a:lstStyle/>
          <a:p>
            <a:pPr marR="0" algn="l">
              <a:spcBef>
                <a:spcPts val="0"/>
              </a:spcBef>
              <a:spcAft>
                <a:spcPts val="600"/>
              </a:spcAf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Maharashtra: The Wine Capital of India</a:t>
            </a:r>
          </a:p>
          <a:p>
            <a:pPr marL="285750" marR="0" indent="-285750" algn="l">
              <a:spcBef>
                <a:spcPts val="0"/>
              </a:spcBef>
              <a:spcAft>
                <a:spcPts val="600"/>
              </a:spcAft>
              <a:buFont typeface="Arial" panose="020B0604020202020204" pitchFamily="34" charset="0"/>
              <a:buChar char="•"/>
            </a:pPr>
            <a:r>
              <a:rPr lang="en-US" sz="2200" kern="150" dirty="0">
                <a:effectLst/>
                <a:latin typeface="Times New Roman" panose="02020603050405020304" pitchFamily="18" charset="0"/>
                <a:ea typeface="SimSun" panose="02010600030101010101" pitchFamily="2" charset="-122"/>
                <a:cs typeface="Lucida Sans" panose="020B0602030504020204" pitchFamily="34" charset="0"/>
              </a:rPr>
              <a:t>When discussing Indian wine, one cannot begin anywhere other than Maharashtra, home to the country’s most significant wine region, Nashik. </a:t>
            </a:r>
          </a:p>
          <a:p>
            <a:pPr marL="285750" marR="0" indent="-285750" algn="l">
              <a:spcBef>
                <a:spcPts val="0"/>
              </a:spcBef>
              <a:spcAft>
                <a:spcPts val="600"/>
              </a:spcAft>
              <a:buFont typeface="Arial" panose="020B0604020202020204" pitchFamily="34" charset="0"/>
              <a:buChar char="•"/>
            </a:pPr>
            <a:r>
              <a:rPr lang="en-US" sz="2200" kern="150" dirty="0">
                <a:effectLst/>
                <a:latin typeface="Times New Roman" panose="02020603050405020304" pitchFamily="18" charset="0"/>
                <a:ea typeface="SimSun" panose="02010600030101010101" pitchFamily="2" charset="-122"/>
                <a:cs typeface="Lucida Sans" panose="020B0602030504020204" pitchFamily="34" charset="0"/>
              </a:rPr>
              <a:t>Often referred to as the "Wine Capital of India," Nashik accounts for over 90% of India’s wine production. </a:t>
            </a:r>
          </a:p>
          <a:p>
            <a:pPr marL="285750" marR="0" indent="-285750" algn="l">
              <a:spcBef>
                <a:spcPts val="0"/>
              </a:spcBef>
              <a:spcAft>
                <a:spcPts val="600"/>
              </a:spcAft>
              <a:buFont typeface="Arial" panose="020B0604020202020204" pitchFamily="34" charset="0"/>
              <a:buChar char="•"/>
            </a:pPr>
            <a:r>
              <a:rPr lang="en-US" sz="2200" kern="150" dirty="0">
                <a:effectLst/>
                <a:latin typeface="Times New Roman" panose="02020603050405020304" pitchFamily="18" charset="0"/>
                <a:ea typeface="SimSun" panose="02010600030101010101" pitchFamily="2" charset="-122"/>
                <a:cs typeface="Lucida Sans" panose="020B0602030504020204" pitchFamily="34" charset="0"/>
              </a:rPr>
              <a:t>Located approximately 100 miles northeast of Mumbai, the region enjoys a favorable climate and altitude that are critical to its success in winemaking.</a:t>
            </a:r>
          </a:p>
          <a:p>
            <a:pPr algn="l"/>
            <a:endParaRPr lang="en-US" dirty="0"/>
          </a:p>
        </p:txBody>
      </p:sp>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spcBef>
                <a:spcPts val="1200"/>
              </a:spcBef>
              <a:spcAft>
                <a:spcPts val="600"/>
              </a:spcAft>
            </a:pPr>
            <a:r>
              <a:rPr lang="en-US" sz="4400" b="1" kern="150" dirty="0">
                <a:effectLst/>
                <a:latin typeface="Times New Roman" panose="02020603050405020304" pitchFamily="18" charset="0"/>
                <a:ea typeface="SimSun" panose="02010600030101010101" pitchFamily="2" charset="-122"/>
                <a:cs typeface="Lucida Sans" panose="020B0602030504020204" pitchFamily="34" charset="0"/>
              </a:rPr>
              <a:t>Maharashtra: The Wine Capital of India</a:t>
            </a:r>
            <a:endParaRPr lang="en-US" b="1" kern="150" dirty="0">
              <a:effectLst/>
              <a:latin typeface="Times New Roman" panose="02020603050405020304" pitchFamily="18" charset="0"/>
              <a:cs typeface="Lucida Sans" panose="020B0602030504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10997184" cy="5297423"/>
          </a:xfrm>
        </p:spPr>
        <p:txBody>
          <a:bodyPr>
            <a:normAutofit/>
          </a:bodyPr>
          <a:lstStyle/>
          <a:p>
            <a:pPr marL="342900" marR="0" indent="-342900" algn="l">
              <a:spcBef>
                <a:spcPts val="0"/>
              </a:spcBef>
              <a:spcAft>
                <a:spcPts val="600"/>
              </a:spcAft>
              <a:buFont typeface="Arial" panose="020B0604020202020204" pitchFamily="34" charset="0"/>
              <a:buChar char="•"/>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Maharashtra’s </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Terroir and Climate: Nashik sits at around 600–700 meters above sea level in the Western Ghats, benefiting from cooler nighttime temperatures that help preserve acidity in the grapes. </a:t>
            </a:r>
          </a:p>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The soils here are primarily volcanic, rich in minerals that impart complexity to the wines. </a:t>
            </a:r>
          </a:p>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Nashik also faces challenges from its tropical </a:t>
            </a:r>
            <a:b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climate, especially during the monsoon season </a:t>
            </a:r>
            <a:b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from June to September, which requires </a:t>
            </a:r>
            <a:b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winemakers to adopt innovative practices, such </a:t>
            </a:r>
            <a:b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as double pruning and single cropping. </a:t>
            </a:r>
          </a:p>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This technique allows vines to rest during the </a:t>
            </a:r>
            <a:b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rainy season and focus on grape production </a:t>
            </a:r>
            <a:b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during the cooler months from November to </a:t>
            </a:r>
            <a:b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b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March.</a:t>
            </a:r>
          </a:p>
          <a:p>
            <a:pPr algn="l"/>
            <a:endParaRPr lang="en-US" dirty="0"/>
          </a:p>
        </p:txBody>
      </p:sp>
      <p:pic>
        <p:nvPicPr>
          <p:cNvPr id="5" name="Picture 4" descr="A field of green plants&#10;&#10;Description automatically generated">
            <a:extLst>
              <a:ext uri="{FF2B5EF4-FFF2-40B4-BE49-F238E27FC236}">
                <a16:creationId xmlns:a16="http://schemas.microsoft.com/office/drawing/2014/main" id="{4F21BF5C-D34C-7D16-9AEF-FA7CF3050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903" y="3429000"/>
            <a:ext cx="5277097" cy="3429000"/>
          </a:xfrm>
          <a:prstGeom prst="rect">
            <a:avLst/>
          </a:prstGeom>
        </p:spPr>
      </p:pic>
    </p:spTree>
    <p:extLst>
      <p:ext uri="{BB962C8B-B14F-4D97-AF65-F5344CB8AC3E}">
        <p14:creationId xmlns:p14="http://schemas.microsoft.com/office/powerpoint/2010/main" val="22282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2192000" cy="1560577"/>
          </a:xfrm>
        </p:spPr>
        <p:txBody>
          <a:bodyPr anchor="ctr">
            <a:normAutofit/>
          </a:bodyPr>
          <a:lstStyle/>
          <a:p>
            <a:pPr marL="0" marR="0">
              <a:spcBef>
                <a:spcPts val="1200"/>
              </a:spcBef>
              <a:spcAft>
                <a:spcPts val="600"/>
              </a:spcAft>
            </a:pPr>
            <a:r>
              <a:rPr lang="en-US" b="1" kern="150" dirty="0">
                <a:effectLst/>
                <a:latin typeface="Times New Roman" panose="02020603050405020304" pitchFamily="18" charset="0"/>
                <a:ea typeface="SimSun" panose="02010600030101010101" pitchFamily="2" charset="-122"/>
                <a:cs typeface="Lucida Sans" panose="020B0602030504020204" pitchFamily="34" charset="0"/>
              </a:rPr>
              <a:t>Maharashtra: The Wine Capital of India</a:t>
            </a:r>
            <a:endParaRPr lang="en-US" b="1" kern="150" dirty="0">
              <a:effectLst/>
              <a:latin typeface="Times New Roman" panose="02020603050405020304" pitchFamily="18" charset="0"/>
              <a:cs typeface="Lucida Sans" panose="020B0602030504020204" pitchFamily="34"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10997184" cy="2182367"/>
          </a:xfrm>
        </p:spPr>
        <p:txBody>
          <a:bodyPr>
            <a:normAutofit/>
          </a:bodyPr>
          <a:lstStyle/>
          <a:p>
            <a:pPr marR="0" lvl="0" algn="l">
              <a:spcBef>
                <a:spcPts val="0"/>
              </a:spcBef>
              <a:spcAft>
                <a:spcPts val="600"/>
              </a:spcAf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Maharashtra Wines:</a:t>
            </a:r>
          </a:p>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Varietals such as </a:t>
            </a: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Shiraz</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a:t>
            </a: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Sauvignon Blanc</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a:t>
            </a: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Chenin Blanc</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and </a:t>
            </a: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Cabernet Sauvignon</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thrive in Nashik. </a:t>
            </a:r>
          </a:p>
          <a:p>
            <a:pPr marL="342900" marR="0" indent="-342900" algn="l">
              <a:spcBef>
                <a:spcPts val="0"/>
              </a:spcBef>
              <a:spcAft>
                <a:spcPts val="600"/>
              </a:spcAft>
              <a:buFont typeface="Arial" panose="020B0604020202020204" pitchFamily="34" charset="0"/>
              <a:buChar char="•"/>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Shiraz</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wines here are particularly spicy and robust, often with hints of dark fruit, pepper, and earth, pairing excellently with grilled meats and spicy Indian curries. </a:t>
            </a:r>
          </a:p>
        </p:txBody>
      </p:sp>
      <p:pic>
        <p:nvPicPr>
          <p:cNvPr id="7" name="Picture 6" descr="A wine bottles on a rack&#10;&#10;Description automatically generated">
            <a:extLst>
              <a:ext uri="{FF2B5EF4-FFF2-40B4-BE49-F238E27FC236}">
                <a16:creationId xmlns:a16="http://schemas.microsoft.com/office/drawing/2014/main" id="{E596C050-F499-B4C1-9992-CCAC52FD6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50444"/>
            <a:ext cx="5880100" cy="3307556"/>
          </a:xfrm>
          <a:prstGeom prst="rect">
            <a:avLst/>
          </a:prstGeom>
        </p:spPr>
      </p:pic>
      <p:sp>
        <p:nvSpPr>
          <p:cNvPr id="9" name="TextBox 8">
            <a:extLst>
              <a:ext uri="{FF2B5EF4-FFF2-40B4-BE49-F238E27FC236}">
                <a16:creationId xmlns:a16="http://schemas.microsoft.com/office/drawing/2014/main" id="{692D0C9D-3F53-132E-90C8-4FF72AB99592}"/>
              </a:ext>
            </a:extLst>
          </p:cNvPr>
          <p:cNvSpPr txBox="1"/>
          <p:nvPr/>
        </p:nvSpPr>
        <p:spPr>
          <a:xfrm>
            <a:off x="5986272" y="3550444"/>
            <a:ext cx="6096000" cy="2369880"/>
          </a:xfrm>
          <a:prstGeom prst="rect">
            <a:avLst/>
          </a:prstGeom>
          <a:noFill/>
        </p:spPr>
        <p:txBody>
          <a:bodyPr wrap="square">
            <a:spAutoFit/>
          </a:bodyPr>
          <a:lstStyle/>
          <a:p>
            <a:pPr marL="342900" marR="0" indent="-342900" algn="l">
              <a:spcBef>
                <a:spcPts val="0"/>
              </a:spcBef>
              <a:spcAft>
                <a:spcPts val="600"/>
              </a:spcAft>
              <a:buFont typeface="Arial" panose="020B0604020202020204" pitchFamily="34" charset="0"/>
              <a:buChar char="•"/>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Sauvignon Blanc</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meanwhile, is citrusy and fresh, offering a perfect match with seafood and lighter vegetarian dishes. </a:t>
            </a:r>
          </a:p>
          <a:p>
            <a:pPr marL="342900" marR="0" indent="-342900" algn="l">
              <a:spcBef>
                <a:spcPts val="0"/>
              </a:spcBef>
              <a:spcAft>
                <a:spcPts val="600"/>
              </a:spcAft>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cs typeface="Lucida Sans" panose="020B0602030504020204" pitchFamily="34" charset="0"/>
              </a:rPr>
              <a:t>The most iconic wineries in Nashik include </a:t>
            </a:r>
            <a:r>
              <a:rPr lang="en-US" sz="2400" b="1" dirty="0">
                <a:effectLst/>
                <a:latin typeface="Times New Roman" panose="02020603050405020304" pitchFamily="18" charset="0"/>
                <a:ea typeface="SimSun" panose="02010600030101010101" pitchFamily="2" charset="-122"/>
                <a:cs typeface="Lucida Sans" panose="020B0602030504020204" pitchFamily="34" charset="0"/>
              </a:rPr>
              <a:t>Sula.</a:t>
            </a:r>
          </a:p>
          <a:p>
            <a:pPr marL="342900" indent="-342900" algn="l">
              <a:buFont typeface="Arial" panose="020B0604020202020204" pitchFamily="34" charset="0"/>
              <a:buChar char="•"/>
            </a:pPr>
            <a:endParaRPr lang="en-US" sz="1800" dirty="0"/>
          </a:p>
        </p:txBody>
      </p:sp>
      <p:pic>
        <p:nvPicPr>
          <p:cNvPr id="11" name="Picture 10" descr="A collage of different types of alcohol&#10;&#10;Description automatically generated">
            <a:extLst>
              <a:ext uri="{FF2B5EF4-FFF2-40B4-BE49-F238E27FC236}">
                <a16:creationId xmlns:a16="http://schemas.microsoft.com/office/drawing/2014/main" id="{FC8B4EEE-301A-B256-2501-BB4694037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50444"/>
            <a:ext cx="5880100" cy="3307556"/>
          </a:xfrm>
          <a:prstGeom prst="rect">
            <a:avLst/>
          </a:prstGeom>
        </p:spPr>
      </p:pic>
    </p:spTree>
    <p:extLst>
      <p:ext uri="{BB962C8B-B14F-4D97-AF65-F5344CB8AC3E}">
        <p14:creationId xmlns:p14="http://schemas.microsoft.com/office/powerpoint/2010/main" val="403333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0"/>
            <a:ext cx="10509504" cy="1560577"/>
          </a:xfrm>
        </p:spPr>
        <p:txBody>
          <a:bodyPr anchor="ctr">
            <a:normAutofit/>
          </a:bodyPr>
          <a:lstStyle/>
          <a:p>
            <a:pPr marL="0" marR="0">
              <a:lnSpc>
                <a:spcPct val="107000"/>
              </a:lnSpc>
              <a:spcBef>
                <a:spcPts val="0"/>
              </a:spcBef>
              <a:spcAft>
                <a:spcPts val="800"/>
              </a:spcAft>
            </a:pPr>
            <a:r>
              <a:rPr lang="en-US" b="1" kern="150" dirty="0">
                <a:effectLst/>
                <a:latin typeface="Times New Roman" panose="02020603050405020304" pitchFamily="18" charset="0"/>
                <a:ea typeface="SimSun" panose="02010600030101010101" pitchFamily="2" charset="-122"/>
                <a:cs typeface="Lucida Sans" panose="020B0602030504020204" pitchFamily="34" charset="0"/>
              </a:rPr>
              <a:t>Maharashtra: The Wine Capital of India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597408" y="1560577"/>
            <a:ext cx="9912096" cy="5297423"/>
          </a:xfrm>
        </p:spPr>
        <p:txBody>
          <a:bodyPr>
            <a:noAutofit/>
          </a:bodyPr>
          <a:lstStyle/>
          <a:p>
            <a:pPr marL="342900" marR="0" indent="-342900" algn="l">
              <a:spcBef>
                <a:spcPts val="0"/>
              </a:spcBef>
              <a:spcAft>
                <a:spcPts val="600"/>
              </a:spcAft>
              <a:buFont typeface="Arial" panose="020B0604020202020204" pitchFamily="34" charset="0"/>
              <a:buChar char="•"/>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Key Varietals: Maharashtra’s climate is conducive to a variety of grapes, both indigenous and international. Shiraz (Syrah), Chenin Blanc, Sauvignon Blanc, Cabernet Sauvignon, and Zinfandel are the standout varietals in this region.</a:t>
            </a:r>
          </a:p>
          <a:p>
            <a:pPr marL="342900" marR="0" indent="-342900" algn="l">
              <a:spcBef>
                <a:spcPts val="0"/>
              </a:spcBef>
              <a:spcAft>
                <a:spcPts val="600"/>
              </a:spcAft>
              <a:buFont typeface="Arial" panose="020B0604020202020204" pitchFamily="34" charset="0"/>
              <a:buChar char="•"/>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Shiraz</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Known for its rich, peppery profile, Nashik’s Shiraz often features notes of dark fruit, tobacco, and black pepper. These wines are robust and pair beautifully with grilled meats or spicy Indian dishes like tandoori lamb.</a:t>
            </a:r>
          </a:p>
          <a:p>
            <a:pPr marL="342900" marR="0" indent="-342900" algn="l">
              <a:spcBef>
                <a:spcPts val="0"/>
              </a:spcBef>
              <a:spcAft>
                <a:spcPts val="600"/>
              </a:spcAft>
              <a:buFont typeface="Arial" panose="020B0604020202020204" pitchFamily="34" charset="0"/>
              <a:buChar char="•"/>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Chenin Blanc</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A versatile grape, Nashik's Chenin Blanc can range from dry to off-dry styles, featuring flavors of green apple, pear, and honey. It pairs exceptionally well with seafood and spicy vegetarian curries.</a:t>
            </a:r>
          </a:p>
          <a:p>
            <a:pPr marL="342900" marR="0" indent="-342900" algn="l">
              <a:spcBef>
                <a:spcPts val="0"/>
              </a:spcBef>
              <a:spcAft>
                <a:spcPts val="600"/>
              </a:spcAft>
              <a:buFont typeface="Arial" panose="020B0604020202020204" pitchFamily="34" charset="0"/>
              <a:buChar char="•"/>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Sauvignon Blanc</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Bright, zesty, and citrus-forward, Sauvignon Blanc from Nashik offers a refreshing acidity, making it a great match for lighter fare such as grilled fish or salads with citrus dressings.</a:t>
            </a:r>
          </a:p>
        </p:txBody>
      </p:sp>
      <p:pic>
        <p:nvPicPr>
          <p:cNvPr id="5" name="Picture 4" descr="A bottle of wine with a label&#10;&#10;Description automatically generated">
            <a:extLst>
              <a:ext uri="{FF2B5EF4-FFF2-40B4-BE49-F238E27FC236}">
                <a16:creationId xmlns:a16="http://schemas.microsoft.com/office/drawing/2014/main" id="{8D405E9F-A19A-FD1C-8F14-25C364C1628F}"/>
              </a:ext>
            </a:extLst>
          </p:cNvPr>
          <p:cNvPicPr>
            <a:picLocks noChangeAspect="1"/>
          </p:cNvPicPr>
          <p:nvPr/>
        </p:nvPicPr>
        <p:blipFill>
          <a:blip r:embed="rId2">
            <a:extLst>
              <a:ext uri="{28A0092B-C50C-407E-A947-70E740481C1C}">
                <a14:useLocalDpi xmlns:a14="http://schemas.microsoft.com/office/drawing/2010/main" val="0"/>
              </a:ext>
            </a:extLst>
          </a:blip>
          <a:srcRect l="35778" t="3200" r="35555" b="3467"/>
          <a:stretch/>
        </p:blipFill>
        <p:spPr>
          <a:xfrm>
            <a:off x="10509504" y="10633"/>
            <a:ext cx="1682496" cy="6847367"/>
          </a:xfrm>
          <a:prstGeom prst="rect">
            <a:avLst/>
          </a:prstGeom>
        </p:spPr>
      </p:pic>
    </p:spTree>
    <p:extLst>
      <p:ext uri="{BB962C8B-B14F-4D97-AF65-F5344CB8AC3E}">
        <p14:creationId xmlns:p14="http://schemas.microsoft.com/office/powerpoint/2010/main" val="7710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0" y="1"/>
            <a:ext cx="12192000" cy="1194816"/>
          </a:xfrm>
        </p:spPr>
        <p:txBody>
          <a:bodyPr anchor="ctr">
            <a:normAutofit/>
          </a:bodyPr>
          <a:lstStyle/>
          <a:p>
            <a:pPr marL="0" marR="0">
              <a:lnSpc>
                <a:spcPct val="107000"/>
              </a:lnSpc>
              <a:spcBef>
                <a:spcPts val="0"/>
              </a:spcBef>
              <a:spcAft>
                <a:spcPts val="800"/>
              </a:spcAft>
            </a:pPr>
            <a:r>
              <a:rPr lang="en-US" b="1" kern="150" dirty="0">
                <a:effectLst/>
                <a:latin typeface="Times New Roman" panose="02020603050405020304" pitchFamily="18" charset="0"/>
                <a:ea typeface="SimSun" panose="02010600030101010101" pitchFamily="2" charset="-122"/>
                <a:cs typeface="Lucida Sans" panose="020B0602030504020204" pitchFamily="34" charset="0"/>
              </a:rPr>
              <a:t>Maharashtra: The Wine Capital of India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31181A93-A47D-92E2-005D-29FE84022404}"/>
              </a:ext>
            </a:extLst>
          </p:cNvPr>
          <p:cNvSpPr>
            <a:spLocks noGrp="1"/>
          </p:cNvSpPr>
          <p:nvPr>
            <p:ph type="subTitle" idx="1"/>
          </p:nvPr>
        </p:nvSpPr>
        <p:spPr>
          <a:xfrm>
            <a:off x="292608" y="1353313"/>
            <a:ext cx="11667744" cy="2352940"/>
          </a:xfrm>
        </p:spPr>
        <p:txBody>
          <a:bodyPr>
            <a:normAutofit/>
          </a:bodyPr>
          <a:lstStyle/>
          <a:p>
            <a:pPr marR="0" algn="l">
              <a:spcBef>
                <a:spcPts val="0"/>
              </a:spcBef>
              <a:spcAft>
                <a:spcPts val="600"/>
              </a:spcAft>
            </a:pPr>
            <a:r>
              <a:rPr lang="en-US" sz="2400" b="1" kern="150" dirty="0">
                <a:effectLst/>
                <a:latin typeface="Times New Roman" panose="02020603050405020304" pitchFamily="18" charset="0"/>
                <a:ea typeface="SimSun" panose="02010600030101010101" pitchFamily="2" charset="-122"/>
                <a:cs typeface="Lucida Sans" panose="020B0602030504020204" pitchFamily="34" charset="0"/>
              </a:rPr>
              <a:t>Maharashtra Notable Wineries:</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Sula Vineyards: A pioneer in Indian wine, Sula was established in 1997 and has grown to become the most recognized name in the Indian wine industry. Known for its Chenin Blanc and Shiraz, Sula's wines reflect the growing sophistication of Indian winemaking. Its Rasa Shiraz, a flagship offering, is celebrated for its deep, complex flavors and aging potential.</a:t>
            </a:r>
          </a:p>
        </p:txBody>
      </p:sp>
      <p:pic>
        <p:nvPicPr>
          <p:cNvPr id="5" name="Picture 4" descr="A building with a sign on the front&#10;&#10;Description automatically generated">
            <a:extLst>
              <a:ext uri="{FF2B5EF4-FFF2-40B4-BE49-F238E27FC236}">
                <a16:creationId xmlns:a16="http://schemas.microsoft.com/office/drawing/2014/main" id="{FCEB3BC0-1AE1-7438-8AB4-50351F3396D9}"/>
              </a:ext>
            </a:extLst>
          </p:cNvPr>
          <p:cNvPicPr>
            <a:picLocks noChangeAspect="1"/>
          </p:cNvPicPr>
          <p:nvPr/>
        </p:nvPicPr>
        <p:blipFill>
          <a:blip r:embed="rId2">
            <a:extLst>
              <a:ext uri="{28A0092B-C50C-407E-A947-70E740481C1C}">
                <a14:useLocalDpi xmlns:a14="http://schemas.microsoft.com/office/drawing/2010/main" val="0"/>
              </a:ext>
            </a:extLst>
          </a:blip>
          <a:srcRect l="8227"/>
          <a:stretch/>
        </p:blipFill>
        <p:spPr>
          <a:xfrm>
            <a:off x="0" y="3429000"/>
            <a:ext cx="4503779" cy="3428999"/>
          </a:xfrm>
          <a:prstGeom prst="rect">
            <a:avLst/>
          </a:prstGeom>
        </p:spPr>
      </p:pic>
      <p:sp>
        <p:nvSpPr>
          <p:cNvPr id="7" name="TextBox 6">
            <a:extLst>
              <a:ext uri="{FF2B5EF4-FFF2-40B4-BE49-F238E27FC236}">
                <a16:creationId xmlns:a16="http://schemas.microsoft.com/office/drawing/2014/main" id="{0735528C-E4FB-B318-001A-2C93B1BC6D4D}"/>
              </a:ext>
            </a:extLst>
          </p:cNvPr>
          <p:cNvSpPr txBox="1"/>
          <p:nvPr/>
        </p:nvSpPr>
        <p:spPr>
          <a:xfrm>
            <a:off x="4503779" y="3179719"/>
            <a:ext cx="7688221" cy="3847207"/>
          </a:xfrm>
          <a:prstGeom prst="rect">
            <a:avLst/>
          </a:prstGeom>
          <a:noFill/>
        </p:spPr>
        <p:txBody>
          <a:bodyPr wrap="square">
            <a:spAutoFit/>
          </a:bodyPr>
          <a:lstStyle/>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Fratelli Wines: Located in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Akluj</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Fratelli is renowned for its international-style blends, particularly </a:t>
            </a:r>
            <a:r>
              <a:rPr lang="en-US" sz="2400" kern="150" dirty="0" err="1">
                <a:effectLst/>
                <a:latin typeface="Times New Roman" panose="02020603050405020304" pitchFamily="18" charset="0"/>
                <a:ea typeface="SimSun" panose="02010600030101010101" pitchFamily="2" charset="-122"/>
                <a:cs typeface="Lucida Sans" panose="020B0602030504020204" pitchFamily="34" charset="0"/>
              </a:rPr>
              <a:t>Sette</a:t>
            </a: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 a premium red blend of Sangiovese and Cabernet Sauvignon. Fratelli focuses on meticulous viticulture, producing wines with remarkable structure and finesse.</a:t>
            </a:r>
          </a:p>
          <a:p>
            <a:pPr marL="342900" marR="0" lvl="0" indent="-342900" algn="l">
              <a:spcBef>
                <a:spcPts val="0"/>
              </a:spcBef>
              <a:spcAft>
                <a:spcPts val="600"/>
              </a:spcAft>
              <a:buSzPct val="100000"/>
              <a:buFont typeface="Arial" panose="020B0604020202020204" pitchFamily="34" charset="0"/>
              <a:buChar char="•"/>
              <a:tabLst>
                <a:tab pos="457200" algn="l"/>
              </a:tabLst>
            </a:pPr>
            <a:r>
              <a:rPr lang="en-US" sz="2400" kern="150" dirty="0">
                <a:effectLst/>
                <a:latin typeface="Times New Roman" panose="02020603050405020304" pitchFamily="18" charset="0"/>
                <a:ea typeface="SimSun" panose="02010600030101010101" pitchFamily="2" charset="-122"/>
                <a:cs typeface="Lucida Sans" panose="020B0602030504020204" pitchFamily="34" charset="0"/>
              </a:rPr>
              <a:t>York Winery: Situated in the heart of Nashik, York Winery produces well-balanced wines, with its Cabernet Sauvignon and Chardonnay being particularly celebrated for their vibrant fruit flavors and refined acidity.</a:t>
            </a:r>
          </a:p>
          <a:p>
            <a:pPr algn="l"/>
            <a:endParaRPr lang="en-US" dirty="0"/>
          </a:p>
        </p:txBody>
      </p:sp>
    </p:spTree>
    <p:extLst>
      <p:ext uri="{BB962C8B-B14F-4D97-AF65-F5344CB8AC3E}">
        <p14:creationId xmlns:p14="http://schemas.microsoft.com/office/powerpoint/2010/main" val="319555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375</TotalTime>
  <Words>2657</Words>
  <Application>Microsoft Office PowerPoint</Application>
  <PresentationFormat>Widescreen</PresentationFormat>
  <Paragraphs>141</Paragraphs>
  <Slides>25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OpenSymbol</vt:lpstr>
      <vt:lpstr>Times New Roman</vt:lpstr>
      <vt:lpstr>Office Theme</vt:lpstr>
      <vt:lpstr>Presented by: Marc Silver</vt:lpstr>
      <vt:lpstr>A Brief History of Indian Wine</vt:lpstr>
      <vt:lpstr>A Brief History of Indian Wine Cont.</vt:lpstr>
      <vt:lpstr>A Brief History of Indian Wine Cont.</vt:lpstr>
      <vt:lpstr>India’s Wine Regions</vt:lpstr>
      <vt:lpstr>Maharashtra: The Wine Capital of India</vt:lpstr>
      <vt:lpstr>Maharashtra: The Wine Capital of India</vt:lpstr>
      <vt:lpstr>Maharashtra: The Wine Capital of India</vt:lpstr>
      <vt:lpstr>Maharashtra: The Wine Capital of India</vt:lpstr>
      <vt:lpstr>Karnataka: A Rising Star in Indian Wine</vt:lpstr>
      <vt:lpstr>Karnataka: A Rising Star in Indian Wine</vt:lpstr>
      <vt:lpstr>Karnataka: A Rising Star in Indian Wine</vt:lpstr>
      <vt:lpstr>Karnataka: A Rising Star in Indian Wine</vt:lpstr>
      <vt:lpstr>Goa: A Coastal Wine Haven</vt:lpstr>
      <vt:lpstr>Goa: A Coastal Wine Haven</vt:lpstr>
      <vt:lpstr>Goa: A Coastal Wine Haven</vt:lpstr>
      <vt:lpstr>Punjab and Himachal Pradesh The Northern Frontier</vt:lpstr>
      <vt:lpstr>Punjab and Himachal Pradesh The Northern Frontier</vt:lpstr>
      <vt:lpstr>Punjab and Himachal Pradesh The Northern Frontier</vt:lpstr>
      <vt:lpstr>Punjab and Himachal Pradesh The Northern Frontier</vt:lpstr>
      <vt:lpstr>Indian Wine’s Global Ambition</vt:lpstr>
      <vt:lpstr>Conclusion</vt:lpstr>
      <vt:lpstr>Conclusion</vt:lpstr>
      <vt:lpstr>Acknowledgement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31</cp:revision>
  <dcterms:created xsi:type="dcterms:W3CDTF">2024-07-15T00:09:41Z</dcterms:created>
  <dcterms:modified xsi:type="dcterms:W3CDTF">2024-09-28T20:35:04Z</dcterms:modified>
</cp:coreProperties>
</file>