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sldIdLst>
    <p:sldId id="256" r:id="rId2"/>
    <p:sldId id="274" r:id="rId3"/>
    <p:sldId id="257" r:id="rId4"/>
    <p:sldId id="259" r:id="rId5"/>
    <p:sldId id="258" r:id="rId6"/>
    <p:sldId id="260" r:id="rId7"/>
    <p:sldId id="261" r:id="rId8"/>
    <p:sldId id="262" r:id="rId9"/>
    <p:sldId id="276" r:id="rId10"/>
    <p:sldId id="265" r:id="rId11"/>
    <p:sldId id="277" r:id="rId12"/>
    <p:sldId id="278" r:id="rId13"/>
    <p:sldId id="279" r:id="rId14"/>
    <p:sldId id="280" r:id="rId15"/>
    <p:sldId id="275" r:id="rId16"/>
    <p:sldId id="266" r:id="rId17"/>
    <p:sldId id="267" r:id="rId18"/>
    <p:sldId id="268" r:id="rId19"/>
    <p:sldId id="271" r:id="rId20"/>
    <p:sldId id="272" r:id="rId21"/>
    <p:sldId id="273" r:id="rId22"/>
  </p:sldIdLst>
  <p:sldSz cx="9144000" cy="6858000" type="screen4x3"/>
  <p:notesSz cx="6858000" cy="9144000"/>
  <p:defaultTextStyle>
    <a:defPPr>
      <a:defRPr lang="en-GB"/>
    </a:defPPr>
    <a:lvl1pPr algn="l" defTabSz="457200" rtl="0" fontAlgn="base">
      <a:spcBef>
        <a:spcPts val="63"/>
      </a:spcBef>
      <a:spcAft>
        <a:spcPts val="63"/>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1pPr>
    <a:lvl2pPr marL="742950" indent="-285750" algn="l" defTabSz="457200" rtl="0" fontAlgn="base">
      <a:spcBef>
        <a:spcPts val="63"/>
      </a:spcBef>
      <a:spcAft>
        <a:spcPts val="63"/>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57200" rtl="0" fontAlgn="base">
      <a:spcBef>
        <a:spcPts val="63"/>
      </a:spcBef>
      <a:spcAft>
        <a:spcPts val="63"/>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57200" rtl="0" fontAlgn="base">
      <a:spcBef>
        <a:spcPts val="63"/>
      </a:spcBef>
      <a:spcAft>
        <a:spcPts val="63"/>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57200" rtl="0" fontAlgn="base">
      <a:spcBef>
        <a:spcPts val="63"/>
      </a:spcBef>
      <a:spcAft>
        <a:spcPts val="63"/>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16" autoAdjust="0"/>
    <p:restoredTop sz="94660"/>
  </p:normalViewPr>
  <p:slideViewPr>
    <p:cSldViewPr>
      <p:cViewPr varScale="1">
        <p:scale>
          <a:sx n="82" d="100"/>
          <a:sy n="82" d="100"/>
        </p:scale>
        <p:origin x="1134" y="8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a:extLst>
              <a:ext uri="{FF2B5EF4-FFF2-40B4-BE49-F238E27FC236}">
                <a16:creationId xmlns:a16="http://schemas.microsoft.com/office/drawing/2014/main" id="{7E88DABC-B540-5A8D-43CC-BACB407FD3C5}"/>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flat">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0" name="AutoShape 2">
            <a:extLst>
              <a:ext uri="{FF2B5EF4-FFF2-40B4-BE49-F238E27FC236}">
                <a16:creationId xmlns:a16="http://schemas.microsoft.com/office/drawing/2014/main" id="{3F781083-B5B5-10E3-EF3B-522BD6713BF0}"/>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1" name="AutoShape 3">
            <a:extLst>
              <a:ext uri="{FF2B5EF4-FFF2-40B4-BE49-F238E27FC236}">
                <a16:creationId xmlns:a16="http://schemas.microsoft.com/office/drawing/2014/main" id="{1F980D84-5175-ACB2-8510-F3808DEA2B45}"/>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2" name="AutoShape 4">
            <a:extLst>
              <a:ext uri="{FF2B5EF4-FFF2-40B4-BE49-F238E27FC236}">
                <a16:creationId xmlns:a16="http://schemas.microsoft.com/office/drawing/2014/main" id="{6F174659-B661-A775-F083-FD18F85B821D}"/>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3" name="Rectangle 5">
            <a:extLst>
              <a:ext uri="{FF2B5EF4-FFF2-40B4-BE49-F238E27FC236}">
                <a16:creationId xmlns:a16="http://schemas.microsoft.com/office/drawing/2014/main" id="{DB941DFC-1DAE-61A2-0E63-71E0139072B4}"/>
              </a:ext>
            </a:extLst>
          </p:cNvPr>
          <p:cNvSpPr>
            <a:spLocks noGrp="1" noRot="1" noChangeAspect="1" noChangeArrowheads="1"/>
          </p:cNvSpPr>
          <p:nvPr>
            <p:ph type="sldImg"/>
          </p:nvPr>
        </p:nvSpPr>
        <p:spPr bwMode="auto">
          <a:xfrm>
            <a:off x="0" y="695325"/>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4" name="Rectangle 6">
            <a:extLst>
              <a:ext uri="{FF2B5EF4-FFF2-40B4-BE49-F238E27FC236}">
                <a16:creationId xmlns:a16="http://schemas.microsoft.com/office/drawing/2014/main" id="{B09B0D80-E861-CEEA-B125-59AE0B48E90A}"/>
              </a:ext>
            </a:extLst>
          </p:cNvPr>
          <p:cNvSpPr>
            <a:spLocks noGrp="1" noChangeArrowheads="1"/>
          </p:cNvSpPr>
          <p:nvPr>
            <p:ph type="body"/>
          </p:nvPr>
        </p:nvSpPr>
        <p:spPr bwMode="auto">
          <a:xfrm>
            <a:off x="685800" y="4343400"/>
            <a:ext cx="5478463" cy="410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E4BE4863-DDD7-A66F-BF3F-BCB80C1DB032}"/>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a:extLst>
              <a:ext uri="{FF2B5EF4-FFF2-40B4-BE49-F238E27FC236}">
                <a16:creationId xmlns:a16="http://schemas.microsoft.com/office/drawing/2014/main" id="{77AACE8C-F8DB-2F53-17F6-C3B0CA58AD5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05BF4574-15A8-A98C-781B-3FACC56E9ECD}"/>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a:extLst>
              <a:ext uri="{FF2B5EF4-FFF2-40B4-BE49-F238E27FC236}">
                <a16:creationId xmlns:a16="http://schemas.microsoft.com/office/drawing/2014/main" id="{3A924310-14D7-2DB9-1C2D-5CEA6C5A600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C3417CE-0D57-F236-9F32-95357A54545D}"/>
            </a:ext>
          </a:extLst>
        </p:cNvPr>
        <p:cNvGrpSpPr/>
        <p:nvPr/>
      </p:nvGrpSpPr>
      <p:grpSpPr>
        <a:xfrm>
          <a:off x="0" y="0"/>
          <a:ext cx="0" cy="0"/>
          <a:chOff x="0" y="0"/>
          <a:chExt cx="0" cy="0"/>
        </a:xfrm>
      </p:grpSpPr>
      <p:sp>
        <p:nvSpPr>
          <p:cNvPr id="30721" name="Rectangle 1">
            <a:extLst>
              <a:ext uri="{FF2B5EF4-FFF2-40B4-BE49-F238E27FC236}">
                <a16:creationId xmlns:a16="http://schemas.microsoft.com/office/drawing/2014/main" id="{499A95FF-A619-F618-3BEE-BF3945CF6D65}"/>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a:extLst>
              <a:ext uri="{FF2B5EF4-FFF2-40B4-BE49-F238E27FC236}">
                <a16:creationId xmlns:a16="http://schemas.microsoft.com/office/drawing/2014/main" id="{A449934F-51DA-34EA-90E4-A4B1BF50B08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085523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8E77580E-AC0B-9B23-0F00-37FD0F78F361}"/>
            </a:ext>
          </a:extLst>
        </p:cNvPr>
        <p:cNvGrpSpPr/>
        <p:nvPr/>
      </p:nvGrpSpPr>
      <p:grpSpPr>
        <a:xfrm>
          <a:off x="0" y="0"/>
          <a:ext cx="0" cy="0"/>
          <a:chOff x="0" y="0"/>
          <a:chExt cx="0" cy="0"/>
        </a:xfrm>
      </p:grpSpPr>
      <p:sp>
        <p:nvSpPr>
          <p:cNvPr id="30721" name="Rectangle 1">
            <a:extLst>
              <a:ext uri="{FF2B5EF4-FFF2-40B4-BE49-F238E27FC236}">
                <a16:creationId xmlns:a16="http://schemas.microsoft.com/office/drawing/2014/main" id="{4DBF5050-3625-E44C-2C56-C878652AF996}"/>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a:extLst>
              <a:ext uri="{FF2B5EF4-FFF2-40B4-BE49-F238E27FC236}">
                <a16:creationId xmlns:a16="http://schemas.microsoft.com/office/drawing/2014/main" id="{A1FE4F19-41E9-7411-F33C-027A8DBC9BA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348199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DE60289-5735-72BE-8DC7-C5AA81087BA7}"/>
            </a:ext>
          </a:extLst>
        </p:cNvPr>
        <p:cNvGrpSpPr/>
        <p:nvPr/>
      </p:nvGrpSpPr>
      <p:grpSpPr>
        <a:xfrm>
          <a:off x="0" y="0"/>
          <a:ext cx="0" cy="0"/>
          <a:chOff x="0" y="0"/>
          <a:chExt cx="0" cy="0"/>
        </a:xfrm>
      </p:grpSpPr>
      <p:sp>
        <p:nvSpPr>
          <p:cNvPr id="30721" name="Rectangle 1">
            <a:extLst>
              <a:ext uri="{FF2B5EF4-FFF2-40B4-BE49-F238E27FC236}">
                <a16:creationId xmlns:a16="http://schemas.microsoft.com/office/drawing/2014/main" id="{8AFDB6C8-C658-8D94-E65D-BF9C11063AB4}"/>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a:extLst>
              <a:ext uri="{FF2B5EF4-FFF2-40B4-BE49-F238E27FC236}">
                <a16:creationId xmlns:a16="http://schemas.microsoft.com/office/drawing/2014/main" id="{9158631E-9E81-C79F-7812-EAE1BD36B29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381320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99267E2-75C8-71D6-827A-B88C01651997}"/>
            </a:ext>
          </a:extLst>
        </p:cNvPr>
        <p:cNvGrpSpPr/>
        <p:nvPr/>
      </p:nvGrpSpPr>
      <p:grpSpPr>
        <a:xfrm>
          <a:off x="0" y="0"/>
          <a:ext cx="0" cy="0"/>
          <a:chOff x="0" y="0"/>
          <a:chExt cx="0" cy="0"/>
        </a:xfrm>
      </p:grpSpPr>
      <p:sp>
        <p:nvSpPr>
          <p:cNvPr id="30721" name="Rectangle 1">
            <a:extLst>
              <a:ext uri="{FF2B5EF4-FFF2-40B4-BE49-F238E27FC236}">
                <a16:creationId xmlns:a16="http://schemas.microsoft.com/office/drawing/2014/main" id="{9A53F975-873B-BDAA-16BE-0981A72810B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a:extLst>
              <a:ext uri="{FF2B5EF4-FFF2-40B4-BE49-F238E27FC236}">
                <a16:creationId xmlns:a16="http://schemas.microsoft.com/office/drawing/2014/main" id="{3FED9BEC-76D4-F32A-F56F-A6981477D62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29066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415056E-9FBC-9E84-584E-76B1CF415E8E}"/>
            </a:ext>
          </a:extLst>
        </p:cNvPr>
        <p:cNvGrpSpPr/>
        <p:nvPr/>
      </p:nvGrpSpPr>
      <p:grpSpPr>
        <a:xfrm>
          <a:off x="0" y="0"/>
          <a:ext cx="0" cy="0"/>
          <a:chOff x="0" y="0"/>
          <a:chExt cx="0" cy="0"/>
        </a:xfrm>
      </p:grpSpPr>
      <p:sp>
        <p:nvSpPr>
          <p:cNvPr id="30721" name="Rectangle 1">
            <a:extLst>
              <a:ext uri="{FF2B5EF4-FFF2-40B4-BE49-F238E27FC236}">
                <a16:creationId xmlns:a16="http://schemas.microsoft.com/office/drawing/2014/main" id="{EC6F94AB-BE0F-348C-073A-0E91952E406B}"/>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a:extLst>
              <a:ext uri="{FF2B5EF4-FFF2-40B4-BE49-F238E27FC236}">
                <a16:creationId xmlns:a16="http://schemas.microsoft.com/office/drawing/2014/main" id="{C06994C7-7A2B-F9A0-77F9-3DCF00A0CCF2}"/>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956784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22001E87-1EA6-A4E4-7764-BC710E9B5E37}"/>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a:extLst>
              <a:ext uri="{FF2B5EF4-FFF2-40B4-BE49-F238E27FC236}">
                <a16:creationId xmlns:a16="http://schemas.microsoft.com/office/drawing/2014/main" id="{AFAD0C10-1838-4C22-53E8-91DBF9152D2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E1A7CF82-66EB-930A-0377-37E23092361B}"/>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a:extLst>
              <a:ext uri="{FF2B5EF4-FFF2-40B4-BE49-F238E27FC236}">
                <a16:creationId xmlns:a16="http://schemas.microsoft.com/office/drawing/2014/main" id="{B60ABE1D-0EE3-F12A-7D3D-E41992C1B77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4E256388-AFB2-C950-F1FF-A0CD2C473689}"/>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a:extLst>
              <a:ext uri="{FF2B5EF4-FFF2-40B4-BE49-F238E27FC236}">
                <a16:creationId xmlns:a16="http://schemas.microsoft.com/office/drawing/2014/main" id="{FE64B2E1-021C-33FD-537B-3403B8EB6987}"/>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B2B31178-B2CB-FBE4-E318-8FA9BADC09F0}"/>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a:extLst>
              <a:ext uri="{FF2B5EF4-FFF2-40B4-BE49-F238E27FC236}">
                <a16:creationId xmlns:a16="http://schemas.microsoft.com/office/drawing/2014/main" id="{9485609C-A818-E302-347A-E35852664E2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E4BE4863-DDD7-A66F-BF3F-BCB80C1DB032}"/>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a:extLst>
              <a:ext uri="{FF2B5EF4-FFF2-40B4-BE49-F238E27FC236}">
                <a16:creationId xmlns:a16="http://schemas.microsoft.com/office/drawing/2014/main" id="{77AACE8C-F8DB-2F53-17F6-C3B0CA58AD5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307087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F47950AC-3571-E7E7-A6D4-8B97BBA2127E}"/>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a:extLst>
              <a:ext uri="{FF2B5EF4-FFF2-40B4-BE49-F238E27FC236}">
                <a16:creationId xmlns:a16="http://schemas.microsoft.com/office/drawing/2014/main" id="{C571D434-11B3-62D0-0787-78CCB83EC987}"/>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Tx/>
              <a:buFontTx/>
              <a:buNone/>
            </a:pPr>
            <a:endParaRPr lang="en-US" altLang="en-US" sz="1200" dirty="0"/>
          </a:p>
          <a:p>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a:extLst>
              <a:ext uri="{FF2B5EF4-FFF2-40B4-BE49-F238E27FC236}">
                <a16:creationId xmlns:a16="http://schemas.microsoft.com/office/drawing/2014/main" id="{5E9E9684-CC0E-5A69-1A89-3DBA8368F381}"/>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a:extLst>
              <a:ext uri="{FF2B5EF4-FFF2-40B4-BE49-F238E27FC236}">
                <a16:creationId xmlns:a16="http://schemas.microsoft.com/office/drawing/2014/main" id="{A1DBF11A-5F17-173A-BD21-425B98A0B305}"/>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20AB0295-6BF6-6964-074A-88EA5395B10E}"/>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Rectangle 2">
            <a:extLst>
              <a:ext uri="{FF2B5EF4-FFF2-40B4-BE49-F238E27FC236}">
                <a16:creationId xmlns:a16="http://schemas.microsoft.com/office/drawing/2014/main" id="{CF7ECA23-76E9-74B5-C7D2-A665E5E9DE5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FC34F3BD-F5D5-B023-85B3-D09B315BABF5}"/>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a:extLst>
              <a:ext uri="{FF2B5EF4-FFF2-40B4-BE49-F238E27FC236}">
                <a16:creationId xmlns:a16="http://schemas.microsoft.com/office/drawing/2014/main" id="{57624A1B-B8C1-6A5B-C5F0-219677D8C820}"/>
              </a:ext>
            </a:extLst>
          </p:cNvPr>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B8D43C97-B76B-E345-392A-420EB2BB4B22}"/>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a:extLst>
              <a:ext uri="{FF2B5EF4-FFF2-40B4-BE49-F238E27FC236}">
                <a16:creationId xmlns:a16="http://schemas.microsoft.com/office/drawing/2014/main" id="{380B87DF-53F1-4E53-FB86-E4395EAF598D}"/>
              </a:ext>
            </a:extLst>
          </p:cNvPr>
          <p:cNvSpPr txBox="1">
            <a:spLocks noGrp="1" noChangeArrowheads="1"/>
          </p:cNvSpPr>
          <p:nvPr>
            <p:ph type="body" idx="1"/>
          </p:nvPr>
        </p:nvSpPr>
        <p:spPr bwMode="auto">
          <a:xfrm>
            <a:off x="685800" y="4343400"/>
            <a:ext cx="5480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13D4C893-5C85-8030-248B-1BF1771B9275}"/>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759A4C1C-C4C6-5D35-8BBE-13BE22ED538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1906C2BC-0C6A-ED59-6D33-AA36159073A2}"/>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a:extLst>
              <a:ext uri="{FF2B5EF4-FFF2-40B4-BE49-F238E27FC236}">
                <a16:creationId xmlns:a16="http://schemas.microsoft.com/office/drawing/2014/main" id="{6652B5C3-09F5-FB74-DB8F-CAAB2AE22B2E}"/>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A4F44AC9-682F-6DBC-2BC0-5EFA8AF5A44A}"/>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A134A5CE-757F-4830-4996-2D47C139E5A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AE7B580-B542-81F8-14E7-CB9469F9862F}"/>
            </a:ext>
          </a:extLst>
        </p:cNvPr>
        <p:cNvGrpSpPr/>
        <p:nvPr/>
      </p:nvGrpSpPr>
      <p:grpSpPr>
        <a:xfrm>
          <a:off x="0" y="0"/>
          <a:ext cx="0" cy="0"/>
          <a:chOff x="0" y="0"/>
          <a:chExt cx="0" cy="0"/>
        </a:xfrm>
      </p:grpSpPr>
      <p:sp>
        <p:nvSpPr>
          <p:cNvPr id="27649" name="Rectangle 1">
            <a:extLst>
              <a:ext uri="{FF2B5EF4-FFF2-40B4-BE49-F238E27FC236}">
                <a16:creationId xmlns:a16="http://schemas.microsoft.com/office/drawing/2014/main" id="{A7362D09-5397-A7E5-BF72-D16F4A97668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CB02C064-E7FC-040E-5C62-CB2E7572E2CE}"/>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186410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3F679-C21D-64FD-063B-DA6E1E039B1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8D9801-8AE8-509C-76FF-842A6CE9B3B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E706FE-D81F-7FFB-E0BA-BBA2262C1FBE}"/>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8720765-D68A-0D41-2F8C-FD91A71DC463}"/>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BB81384-486D-5A09-48FA-FD1CA834DC3E}"/>
              </a:ext>
            </a:extLst>
          </p:cNvPr>
          <p:cNvSpPr>
            <a:spLocks noGrp="1"/>
          </p:cNvSpPr>
          <p:nvPr>
            <p:ph type="sldNum" idx="12"/>
          </p:nvPr>
        </p:nvSpPr>
        <p:spPr/>
        <p:txBody>
          <a:bodyPr/>
          <a:lstStyle>
            <a:lvl1pPr>
              <a:defRPr/>
            </a:lvl1pPr>
          </a:lstStyle>
          <a:p>
            <a:fld id="{7BF160D8-A98C-45AE-9F54-C2779E70E01F}" type="slidenum">
              <a:rPr lang="en-US" altLang="en-US"/>
              <a:pPr/>
              <a:t>‹#›</a:t>
            </a:fld>
            <a:endParaRPr lang="en-US" altLang="en-US"/>
          </a:p>
        </p:txBody>
      </p:sp>
    </p:spTree>
    <p:extLst>
      <p:ext uri="{BB962C8B-B14F-4D97-AF65-F5344CB8AC3E}">
        <p14:creationId xmlns:p14="http://schemas.microsoft.com/office/powerpoint/2010/main" val="1380164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E30F2-E09B-0B4C-2727-32F90000AF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AA71E8-DD5C-4EF5-DDA5-AC8BAC3F3A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66D5C3-6F69-47CB-A153-DE7AA88FC3F2}"/>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6865C46-2D04-A580-A418-90272E8F4DBA}"/>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A3A3AED-21D7-F884-E60E-19E57FD5A3AB}"/>
              </a:ext>
            </a:extLst>
          </p:cNvPr>
          <p:cNvSpPr>
            <a:spLocks noGrp="1"/>
          </p:cNvSpPr>
          <p:nvPr>
            <p:ph type="sldNum" idx="12"/>
          </p:nvPr>
        </p:nvSpPr>
        <p:spPr/>
        <p:txBody>
          <a:bodyPr/>
          <a:lstStyle>
            <a:lvl1pPr>
              <a:defRPr/>
            </a:lvl1pPr>
          </a:lstStyle>
          <a:p>
            <a:fld id="{1A1E2430-302F-4ECD-85E8-681219835212}" type="slidenum">
              <a:rPr lang="en-US" altLang="en-US"/>
              <a:pPr/>
              <a:t>‹#›</a:t>
            </a:fld>
            <a:endParaRPr lang="en-US" altLang="en-US"/>
          </a:p>
        </p:txBody>
      </p:sp>
    </p:spTree>
    <p:extLst>
      <p:ext uri="{BB962C8B-B14F-4D97-AF65-F5344CB8AC3E}">
        <p14:creationId xmlns:p14="http://schemas.microsoft.com/office/powerpoint/2010/main" val="3608649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BE608E-D257-EA16-F5CF-734BD8E7CE9F}"/>
              </a:ext>
            </a:extLst>
          </p:cNvPr>
          <p:cNvSpPr>
            <a:spLocks noGrp="1"/>
          </p:cNvSpPr>
          <p:nvPr>
            <p:ph type="title" orient="vert"/>
          </p:nvPr>
        </p:nvSpPr>
        <p:spPr>
          <a:xfrm>
            <a:off x="6510338" y="609600"/>
            <a:ext cx="1939925" cy="54784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EBB376-705C-85AE-02E1-226B2E46331A}"/>
              </a:ext>
            </a:extLst>
          </p:cNvPr>
          <p:cNvSpPr>
            <a:spLocks noGrp="1"/>
          </p:cNvSpPr>
          <p:nvPr>
            <p:ph type="body" orient="vert" idx="1"/>
          </p:nvPr>
        </p:nvSpPr>
        <p:spPr>
          <a:xfrm>
            <a:off x="685800" y="609600"/>
            <a:ext cx="5672138" cy="5478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2E9B3D-D1A3-F20C-E84A-3299CBF5984B}"/>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3F33343-3262-AA14-B170-37ED899FC5F7}"/>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7078043-1109-9527-FE37-44819FE53049}"/>
              </a:ext>
            </a:extLst>
          </p:cNvPr>
          <p:cNvSpPr>
            <a:spLocks noGrp="1"/>
          </p:cNvSpPr>
          <p:nvPr>
            <p:ph type="sldNum" idx="12"/>
          </p:nvPr>
        </p:nvSpPr>
        <p:spPr/>
        <p:txBody>
          <a:bodyPr/>
          <a:lstStyle>
            <a:lvl1pPr>
              <a:defRPr/>
            </a:lvl1pPr>
          </a:lstStyle>
          <a:p>
            <a:fld id="{A677B223-8F53-4022-9FCC-2EEDD0B99977}" type="slidenum">
              <a:rPr lang="en-US" altLang="en-US"/>
              <a:pPr/>
              <a:t>‹#›</a:t>
            </a:fld>
            <a:endParaRPr lang="en-US" altLang="en-US"/>
          </a:p>
        </p:txBody>
      </p:sp>
    </p:spTree>
    <p:extLst>
      <p:ext uri="{BB962C8B-B14F-4D97-AF65-F5344CB8AC3E}">
        <p14:creationId xmlns:p14="http://schemas.microsoft.com/office/powerpoint/2010/main" val="2732680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5AA2D-F098-6BC4-A18E-4DB6639A98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CB754C-E13A-A583-4B75-16D7C876E1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08D54E-FA96-1ABE-5929-231E6947E3C9}"/>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7554D0A-8833-E31E-1430-4863C27345C4}"/>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BB99941-B6D8-26E0-AAF9-CD2EC0259BF9}"/>
              </a:ext>
            </a:extLst>
          </p:cNvPr>
          <p:cNvSpPr>
            <a:spLocks noGrp="1"/>
          </p:cNvSpPr>
          <p:nvPr>
            <p:ph type="sldNum" idx="12"/>
          </p:nvPr>
        </p:nvSpPr>
        <p:spPr/>
        <p:txBody>
          <a:bodyPr/>
          <a:lstStyle>
            <a:lvl1pPr>
              <a:defRPr/>
            </a:lvl1pPr>
          </a:lstStyle>
          <a:p>
            <a:fld id="{30276211-D52A-42A4-BF9B-5909FE75F1A9}" type="slidenum">
              <a:rPr lang="en-US" altLang="en-US"/>
              <a:pPr/>
              <a:t>‹#›</a:t>
            </a:fld>
            <a:endParaRPr lang="en-US" altLang="en-US"/>
          </a:p>
        </p:txBody>
      </p:sp>
    </p:spTree>
    <p:extLst>
      <p:ext uri="{BB962C8B-B14F-4D97-AF65-F5344CB8AC3E}">
        <p14:creationId xmlns:p14="http://schemas.microsoft.com/office/powerpoint/2010/main" val="1284098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8EC5A-9B13-37CE-7819-BC984E036C9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F0AC59-BD15-CAAA-ABA8-0A5BBEE4E9F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C54E4E42-23A2-B883-CA29-592AF31020D9}"/>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9FE3960-3A97-8415-3334-998286645CC1}"/>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3F9DDE3-4D69-7871-F5FB-03B00301D774}"/>
              </a:ext>
            </a:extLst>
          </p:cNvPr>
          <p:cNvSpPr>
            <a:spLocks noGrp="1"/>
          </p:cNvSpPr>
          <p:nvPr>
            <p:ph type="sldNum" idx="12"/>
          </p:nvPr>
        </p:nvSpPr>
        <p:spPr/>
        <p:txBody>
          <a:bodyPr/>
          <a:lstStyle>
            <a:lvl1pPr>
              <a:defRPr/>
            </a:lvl1pPr>
          </a:lstStyle>
          <a:p>
            <a:fld id="{7AC788F5-54A2-44FF-BDC2-A3A4D96852BC}" type="slidenum">
              <a:rPr lang="en-US" altLang="en-US"/>
              <a:pPr/>
              <a:t>‹#›</a:t>
            </a:fld>
            <a:endParaRPr lang="en-US" altLang="en-US"/>
          </a:p>
        </p:txBody>
      </p:sp>
    </p:spTree>
    <p:extLst>
      <p:ext uri="{BB962C8B-B14F-4D97-AF65-F5344CB8AC3E}">
        <p14:creationId xmlns:p14="http://schemas.microsoft.com/office/powerpoint/2010/main" val="3201657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D551C-2D03-C84A-E11B-A3BB36BAC6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887BD7-95FB-C5EE-E9C6-B6F4CBE7BD42}"/>
              </a:ext>
            </a:extLst>
          </p:cNvPr>
          <p:cNvSpPr>
            <a:spLocks noGrp="1"/>
          </p:cNvSpPr>
          <p:nvPr>
            <p:ph sz="half" idx="1"/>
          </p:nvPr>
        </p:nvSpPr>
        <p:spPr>
          <a:xfrm>
            <a:off x="685800" y="1981200"/>
            <a:ext cx="3805238" cy="4106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5EF05E-FA6D-1F94-3732-E9AB05DFFE8B}"/>
              </a:ext>
            </a:extLst>
          </p:cNvPr>
          <p:cNvSpPr>
            <a:spLocks noGrp="1"/>
          </p:cNvSpPr>
          <p:nvPr>
            <p:ph sz="half" idx="2"/>
          </p:nvPr>
        </p:nvSpPr>
        <p:spPr>
          <a:xfrm>
            <a:off x="4643438" y="1981200"/>
            <a:ext cx="3806825" cy="4106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B9FE5-54E6-F519-6B0E-CE3EF1CA4131}"/>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5A58D37-DCB5-66A9-181D-671CAEB029EE}"/>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7ED5CBB-C6A4-E2BA-34C8-B5EBE3C78C92}"/>
              </a:ext>
            </a:extLst>
          </p:cNvPr>
          <p:cNvSpPr>
            <a:spLocks noGrp="1"/>
          </p:cNvSpPr>
          <p:nvPr>
            <p:ph type="sldNum" idx="12"/>
          </p:nvPr>
        </p:nvSpPr>
        <p:spPr/>
        <p:txBody>
          <a:bodyPr/>
          <a:lstStyle>
            <a:lvl1pPr>
              <a:defRPr/>
            </a:lvl1pPr>
          </a:lstStyle>
          <a:p>
            <a:fld id="{B03AA346-B1B7-4D9F-BA83-DFFDA8395590}" type="slidenum">
              <a:rPr lang="en-US" altLang="en-US"/>
              <a:pPr/>
              <a:t>‹#›</a:t>
            </a:fld>
            <a:endParaRPr lang="en-US" altLang="en-US"/>
          </a:p>
        </p:txBody>
      </p:sp>
    </p:spTree>
    <p:extLst>
      <p:ext uri="{BB962C8B-B14F-4D97-AF65-F5344CB8AC3E}">
        <p14:creationId xmlns:p14="http://schemas.microsoft.com/office/powerpoint/2010/main" val="4132972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B53C3-1D7C-CCFD-3CB4-FCDCC023A08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CF1FB4-85FD-F56C-5576-37A378A5B1E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DA7C05-9060-B0CB-085B-123B1343945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5441FD-2BE4-F135-5B87-AC996859BF3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8EC72E-7AB4-B86A-6CFE-BCA7683448F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5205A0-5B3E-DC95-F1EA-2E7F4E3D00C4}"/>
              </a:ext>
            </a:extLst>
          </p:cNvPr>
          <p:cNvSpPr>
            <a:spLocks noGrp="1"/>
          </p:cNvSpPr>
          <p:nvPr>
            <p:ph type="dt"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E751D4B5-6147-3BC4-21A0-0D7DD168B893}"/>
              </a:ext>
            </a:extLst>
          </p:cNvPr>
          <p:cNvSpPr>
            <a:spLocks noGrp="1"/>
          </p:cNvSpPr>
          <p:nvPr>
            <p:ph type="ft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5768AD5E-8AA5-72D1-6D9A-3FB5F051DF36}"/>
              </a:ext>
            </a:extLst>
          </p:cNvPr>
          <p:cNvSpPr>
            <a:spLocks noGrp="1"/>
          </p:cNvSpPr>
          <p:nvPr>
            <p:ph type="sldNum" idx="12"/>
          </p:nvPr>
        </p:nvSpPr>
        <p:spPr/>
        <p:txBody>
          <a:bodyPr/>
          <a:lstStyle>
            <a:lvl1pPr>
              <a:defRPr/>
            </a:lvl1pPr>
          </a:lstStyle>
          <a:p>
            <a:fld id="{6857BF90-7616-4149-96A7-0250BD8B9B20}" type="slidenum">
              <a:rPr lang="en-US" altLang="en-US"/>
              <a:pPr/>
              <a:t>‹#›</a:t>
            </a:fld>
            <a:endParaRPr lang="en-US" altLang="en-US"/>
          </a:p>
        </p:txBody>
      </p:sp>
    </p:spTree>
    <p:extLst>
      <p:ext uri="{BB962C8B-B14F-4D97-AF65-F5344CB8AC3E}">
        <p14:creationId xmlns:p14="http://schemas.microsoft.com/office/powerpoint/2010/main" val="1199199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E37CC-155F-E0D0-D832-1B451D633B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C2B739-D8CA-11D4-871C-3F6915BE511F}"/>
              </a:ext>
            </a:extLst>
          </p:cNvPr>
          <p:cNvSpPr>
            <a:spLocks noGrp="1"/>
          </p:cNvSpPr>
          <p:nvPr>
            <p:ph type="dt"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389B08F-667B-DCAB-E5C1-E2F1BD7BBA61}"/>
              </a:ext>
            </a:extLst>
          </p:cNvPr>
          <p:cNvSpPr>
            <a:spLocks noGrp="1"/>
          </p:cNvSpPr>
          <p:nvPr>
            <p:ph type="ft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CD0EFF4-E030-6FCD-5E6E-65DE58A2803F}"/>
              </a:ext>
            </a:extLst>
          </p:cNvPr>
          <p:cNvSpPr>
            <a:spLocks noGrp="1"/>
          </p:cNvSpPr>
          <p:nvPr>
            <p:ph type="sldNum" idx="12"/>
          </p:nvPr>
        </p:nvSpPr>
        <p:spPr/>
        <p:txBody>
          <a:bodyPr/>
          <a:lstStyle>
            <a:lvl1pPr>
              <a:defRPr/>
            </a:lvl1pPr>
          </a:lstStyle>
          <a:p>
            <a:fld id="{2049EA5F-E267-45A6-A1A3-C6CEDB6E4CA4}" type="slidenum">
              <a:rPr lang="en-US" altLang="en-US"/>
              <a:pPr/>
              <a:t>‹#›</a:t>
            </a:fld>
            <a:endParaRPr lang="en-US" altLang="en-US"/>
          </a:p>
        </p:txBody>
      </p:sp>
    </p:spTree>
    <p:extLst>
      <p:ext uri="{BB962C8B-B14F-4D97-AF65-F5344CB8AC3E}">
        <p14:creationId xmlns:p14="http://schemas.microsoft.com/office/powerpoint/2010/main" val="3584231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3A876B-7703-5A79-E89D-BC910A02005F}"/>
              </a:ext>
            </a:extLst>
          </p:cNvPr>
          <p:cNvSpPr>
            <a:spLocks noGrp="1"/>
          </p:cNvSpPr>
          <p:nvPr>
            <p:ph type="dt"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ACEFC243-A67C-E894-E950-9DA6F670D181}"/>
              </a:ext>
            </a:extLst>
          </p:cNvPr>
          <p:cNvSpPr>
            <a:spLocks noGrp="1"/>
          </p:cNvSpPr>
          <p:nvPr>
            <p:ph type="ft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A732530C-3CE9-BC1E-4201-FA5B6447F1EB}"/>
              </a:ext>
            </a:extLst>
          </p:cNvPr>
          <p:cNvSpPr>
            <a:spLocks noGrp="1"/>
          </p:cNvSpPr>
          <p:nvPr>
            <p:ph type="sldNum" idx="12"/>
          </p:nvPr>
        </p:nvSpPr>
        <p:spPr/>
        <p:txBody>
          <a:bodyPr/>
          <a:lstStyle>
            <a:lvl1pPr>
              <a:defRPr/>
            </a:lvl1pPr>
          </a:lstStyle>
          <a:p>
            <a:fld id="{BA3B0079-45EA-48D6-A382-7B956843249D}" type="slidenum">
              <a:rPr lang="en-US" altLang="en-US"/>
              <a:pPr/>
              <a:t>‹#›</a:t>
            </a:fld>
            <a:endParaRPr lang="en-US" altLang="en-US"/>
          </a:p>
        </p:txBody>
      </p:sp>
    </p:spTree>
    <p:extLst>
      <p:ext uri="{BB962C8B-B14F-4D97-AF65-F5344CB8AC3E}">
        <p14:creationId xmlns:p14="http://schemas.microsoft.com/office/powerpoint/2010/main" val="3059594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D3C19-6D3A-6DAB-C363-8B3BDDEFF85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DFA5AE-35E7-AAD7-7C57-F6EAF0135E0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7B19BB-C984-7DA1-CC85-FEA35222AFA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D2B21E-7BE7-F1E1-45D2-B8F8B60E1967}"/>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BB896D3-884A-CA30-74D1-7EF3889F634E}"/>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4A88508-D75D-C11B-890F-1A11B45EA5EC}"/>
              </a:ext>
            </a:extLst>
          </p:cNvPr>
          <p:cNvSpPr>
            <a:spLocks noGrp="1"/>
          </p:cNvSpPr>
          <p:nvPr>
            <p:ph type="sldNum" idx="12"/>
          </p:nvPr>
        </p:nvSpPr>
        <p:spPr/>
        <p:txBody>
          <a:bodyPr/>
          <a:lstStyle>
            <a:lvl1pPr>
              <a:defRPr/>
            </a:lvl1pPr>
          </a:lstStyle>
          <a:p>
            <a:fld id="{720054A7-3BD8-41C9-B150-569F6DAADDCE}" type="slidenum">
              <a:rPr lang="en-US" altLang="en-US"/>
              <a:pPr/>
              <a:t>‹#›</a:t>
            </a:fld>
            <a:endParaRPr lang="en-US" altLang="en-US"/>
          </a:p>
        </p:txBody>
      </p:sp>
    </p:spTree>
    <p:extLst>
      <p:ext uri="{BB962C8B-B14F-4D97-AF65-F5344CB8AC3E}">
        <p14:creationId xmlns:p14="http://schemas.microsoft.com/office/powerpoint/2010/main" val="2094629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C30C7-2775-260C-FA5C-838A45FA4A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3A8BE3-AB81-BDEF-875C-52AC85F45A0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12AB94-3EFE-7657-913A-E063F4233F5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3AFE0E-1FC7-7B2C-0CE0-AF448FAF250F}"/>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6BE31C4-5D79-2F68-DBCC-C0021D9770E2}"/>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2FD6E68-62D0-3955-844E-FF583152BD53}"/>
              </a:ext>
            </a:extLst>
          </p:cNvPr>
          <p:cNvSpPr>
            <a:spLocks noGrp="1"/>
          </p:cNvSpPr>
          <p:nvPr>
            <p:ph type="sldNum" idx="12"/>
          </p:nvPr>
        </p:nvSpPr>
        <p:spPr/>
        <p:txBody>
          <a:bodyPr/>
          <a:lstStyle>
            <a:lvl1pPr>
              <a:defRPr/>
            </a:lvl1pPr>
          </a:lstStyle>
          <a:p>
            <a:fld id="{6BD396E3-3408-402A-BE25-3C62ED4CA52C}" type="slidenum">
              <a:rPr lang="en-US" altLang="en-US"/>
              <a:pPr/>
              <a:t>‹#›</a:t>
            </a:fld>
            <a:endParaRPr lang="en-US" altLang="en-US"/>
          </a:p>
        </p:txBody>
      </p:sp>
    </p:spTree>
    <p:extLst>
      <p:ext uri="{BB962C8B-B14F-4D97-AF65-F5344CB8AC3E}">
        <p14:creationId xmlns:p14="http://schemas.microsoft.com/office/powerpoint/2010/main" val="211781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FA91E9D2-CE7A-1454-4EE1-192017C2E086}"/>
              </a:ext>
            </a:extLst>
          </p:cNvPr>
          <p:cNvSpPr>
            <a:spLocks noGrp="1" noChangeArrowheads="1"/>
          </p:cNvSpPr>
          <p:nvPr>
            <p:ph type="title"/>
          </p:nvPr>
        </p:nvSpPr>
        <p:spPr bwMode="auto">
          <a:xfrm>
            <a:off x="685800" y="609600"/>
            <a:ext cx="7764463"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6" name="Rectangle 2">
            <a:extLst>
              <a:ext uri="{FF2B5EF4-FFF2-40B4-BE49-F238E27FC236}">
                <a16:creationId xmlns:a16="http://schemas.microsoft.com/office/drawing/2014/main" id="{448D60DE-E805-A6E9-8B95-7B4FDC2B6D44}"/>
              </a:ext>
            </a:extLst>
          </p:cNvPr>
          <p:cNvSpPr>
            <a:spLocks noGrp="1" noChangeArrowheads="1"/>
          </p:cNvSpPr>
          <p:nvPr>
            <p:ph type="body" idx="1"/>
          </p:nvPr>
        </p:nvSpPr>
        <p:spPr bwMode="auto">
          <a:xfrm>
            <a:off x="685800" y="1981200"/>
            <a:ext cx="7764463" cy="410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1027" name="Rectangle 3">
            <a:extLst>
              <a:ext uri="{FF2B5EF4-FFF2-40B4-BE49-F238E27FC236}">
                <a16:creationId xmlns:a16="http://schemas.microsoft.com/office/drawing/2014/main" id="{9C5F1C30-CE01-D319-4A43-711573B8E499}"/>
              </a:ext>
            </a:extLst>
          </p:cNvPr>
          <p:cNvSpPr>
            <a:spLocks noGrp="1" noChangeArrowheads="1"/>
          </p:cNvSpPr>
          <p:nvPr>
            <p:ph type="dt"/>
          </p:nvPr>
        </p:nvSpPr>
        <p:spPr bwMode="auto">
          <a:xfrm>
            <a:off x="685800" y="6248400"/>
            <a:ext cx="18970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400">
                <a:solidFill>
                  <a:srgbClr val="000000"/>
                </a:solidFill>
              </a:defRPr>
            </a:lvl1pPr>
          </a:lstStyle>
          <a:p>
            <a:endParaRPr lang="en-US" altLang="en-US"/>
          </a:p>
        </p:txBody>
      </p:sp>
      <p:sp>
        <p:nvSpPr>
          <p:cNvPr id="1028" name="Rectangle 4">
            <a:extLst>
              <a:ext uri="{FF2B5EF4-FFF2-40B4-BE49-F238E27FC236}">
                <a16:creationId xmlns:a16="http://schemas.microsoft.com/office/drawing/2014/main" id="{2426DCDE-43A6-BF6A-DB9B-A6296C3542EA}"/>
              </a:ext>
            </a:extLst>
          </p:cNvPr>
          <p:cNvSpPr>
            <a:spLocks noGrp="1" noChangeArrowheads="1"/>
          </p:cNvSpPr>
          <p:nvPr>
            <p:ph type="ftr"/>
          </p:nvPr>
        </p:nvSpPr>
        <p:spPr bwMode="auto">
          <a:xfrm>
            <a:off x="3124200" y="6248400"/>
            <a:ext cx="28876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400">
                <a:solidFill>
                  <a:srgbClr val="000000"/>
                </a:solidFill>
              </a:defRPr>
            </a:lvl1pPr>
          </a:lstStyle>
          <a:p>
            <a:endParaRPr lang="en-US" altLang="en-US"/>
          </a:p>
        </p:txBody>
      </p:sp>
      <p:sp>
        <p:nvSpPr>
          <p:cNvPr id="1029" name="Rectangle 5">
            <a:extLst>
              <a:ext uri="{FF2B5EF4-FFF2-40B4-BE49-F238E27FC236}">
                <a16:creationId xmlns:a16="http://schemas.microsoft.com/office/drawing/2014/main" id="{3111D69A-DA01-C6C2-71F6-F370001D0B83}"/>
              </a:ext>
            </a:extLst>
          </p:cNvPr>
          <p:cNvSpPr>
            <a:spLocks noGrp="1" noChangeArrowheads="1"/>
          </p:cNvSpPr>
          <p:nvPr>
            <p:ph type="sldNum"/>
          </p:nvPr>
        </p:nvSpPr>
        <p:spPr bwMode="auto">
          <a:xfrm>
            <a:off x="6553200" y="6248400"/>
            <a:ext cx="18970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400">
                <a:solidFill>
                  <a:srgbClr val="000000"/>
                </a:solidFill>
              </a:defRPr>
            </a:lvl1pPr>
          </a:lstStyle>
          <a:p>
            <a:fld id="{1CBB5819-B1B5-4951-91E1-4B3D2A3F0C1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ts val="63"/>
        </a:spcBef>
        <a:spcAft>
          <a:spcPts val="63"/>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57200" rtl="0" fontAlgn="base">
        <a:spcBef>
          <a:spcPts val="63"/>
        </a:spcBef>
        <a:spcAft>
          <a:spcPts val="6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2pPr>
      <a:lvl3pPr marL="1143000" indent="-228600" algn="ctr" defTabSz="457200" rtl="0" fontAlgn="base">
        <a:spcBef>
          <a:spcPts val="63"/>
        </a:spcBef>
        <a:spcAft>
          <a:spcPts val="6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3pPr>
      <a:lvl4pPr marL="1600200" indent="-228600" algn="ctr" defTabSz="457200" rtl="0" fontAlgn="base">
        <a:spcBef>
          <a:spcPts val="63"/>
        </a:spcBef>
        <a:spcAft>
          <a:spcPts val="6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4pPr>
      <a:lvl5pPr marL="2057400" indent="-228600" algn="ctr" defTabSz="457200" rtl="0" fontAlgn="base">
        <a:spcBef>
          <a:spcPts val="63"/>
        </a:spcBef>
        <a:spcAft>
          <a:spcPts val="6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5pPr>
      <a:lvl6pPr marL="2514600" indent="-228600" algn="ctr" defTabSz="457200" rtl="0" fontAlgn="base">
        <a:spcBef>
          <a:spcPts val="63"/>
        </a:spcBef>
        <a:spcAft>
          <a:spcPts val="6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6pPr>
      <a:lvl7pPr marL="2971800" indent="-228600" algn="ctr" defTabSz="457200" rtl="0" fontAlgn="base">
        <a:spcBef>
          <a:spcPts val="63"/>
        </a:spcBef>
        <a:spcAft>
          <a:spcPts val="6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7pPr>
      <a:lvl8pPr marL="3429000" indent="-228600" algn="ctr" defTabSz="457200" rtl="0" fontAlgn="base">
        <a:spcBef>
          <a:spcPts val="63"/>
        </a:spcBef>
        <a:spcAft>
          <a:spcPts val="6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8pPr>
      <a:lvl9pPr marL="3886200" indent="-228600" algn="ctr" defTabSz="457200" rtl="0" fontAlgn="base">
        <a:spcBef>
          <a:spcPts val="63"/>
        </a:spcBef>
        <a:spcAft>
          <a:spcPts val="6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9pPr>
    </p:titleStyle>
    <p:bodyStyle>
      <a:lvl1pPr marL="342900" indent="-342900" algn="l" defTabSz="457200" rtl="0" fontAlgn="base">
        <a:spcBef>
          <a:spcPts val="863"/>
        </a:spcBef>
        <a:spcAft>
          <a:spcPts val="6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fontAlgn="base">
        <a:spcBef>
          <a:spcPts val="763"/>
        </a:spcBef>
        <a:spcAft>
          <a:spcPts val="63"/>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fontAlgn="base">
        <a:spcBef>
          <a:spcPts val="663"/>
        </a:spcBef>
        <a:spcAft>
          <a:spcPts val="63"/>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fontAlgn="base">
        <a:spcBef>
          <a:spcPts val="563"/>
        </a:spcBef>
        <a:spcAft>
          <a:spcPts val="63"/>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fontAlgn="base">
        <a:spcBef>
          <a:spcPts val="563"/>
        </a:spcBef>
        <a:spcAft>
          <a:spcPts val="6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FB31DED6-4375-5767-B9C2-428D5A39E542}"/>
              </a:ext>
            </a:extLst>
          </p:cNvPr>
          <p:cNvSpPr>
            <a:spLocks noGrp="1" noChangeArrowheads="1"/>
          </p:cNvSpPr>
          <p:nvPr>
            <p:ph type="title"/>
          </p:nvPr>
        </p:nvSpPr>
        <p:spPr>
          <a:xfrm>
            <a:off x="685800" y="60960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b="1" dirty="0"/>
              <a:t>Ibiza Spain</a:t>
            </a:r>
            <a:r>
              <a:rPr lang="en-US" altLang="en-US" dirty="0"/>
              <a:t> </a:t>
            </a:r>
          </a:p>
        </p:txBody>
      </p:sp>
      <p:sp>
        <p:nvSpPr>
          <p:cNvPr id="3074" name="Rectangle 2">
            <a:extLst>
              <a:ext uri="{FF2B5EF4-FFF2-40B4-BE49-F238E27FC236}">
                <a16:creationId xmlns:a16="http://schemas.microsoft.com/office/drawing/2014/main" id="{0FCE99E4-04B4-6AF7-E7BA-18397BB2C7B7}"/>
              </a:ext>
            </a:extLst>
          </p:cNvPr>
          <p:cNvSpPr>
            <a:spLocks noChangeArrowheads="1"/>
          </p:cNvSpPr>
          <p:nvPr/>
        </p:nvSpPr>
        <p:spPr bwMode="auto">
          <a:xfrm>
            <a:off x="457200" y="1500188"/>
            <a:ext cx="8229600" cy="1387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gn="ctr">
              <a:buClrTx/>
              <a:buFontTx/>
              <a:buNone/>
            </a:pPr>
            <a:r>
              <a:rPr lang="en-US" altLang="en-US" sz="2800" b="1" dirty="0"/>
              <a:t>Port Presentation</a:t>
            </a:r>
            <a:br>
              <a:rPr lang="en-US" altLang="en-US" sz="2800" b="1" dirty="0"/>
            </a:br>
            <a:r>
              <a:rPr lang="en-US" sz="2800" b="1" dirty="0">
                <a:solidFill>
                  <a:srgbClr val="000000"/>
                </a:solidFill>
                <a:cs typeface="Tahoma" pitchFamily="2"/>
              </a:rPr>
              <a:t>Presented by</a:t>
            </a:r>
            <a:br>
              <a:rPr lang="en-US" sz="2800" b="1" dirty="0">
                <a:solidFill>
                  <a:srgbClr val="000000"/>
                </a:solidFill>
                <a:cs typeface="Tahoma" pitchFamily="2"/>
              </a:rPr>
            </a:br>
            <a:r>
              <a:rPr lang="en-US" sz="2800" b="1" dirty="0">
                <a:solidFill>
                  <a:srgbClr val="000000"/>
                </a:solidFill>
                <a:cs typeface="Tahoma" pitchFamily="2"/>
              </a:rPr>
              <a:t>Marc Silver</a:t>
            </a:r>
            <a:endParaRPr lang="en-US" altLang="en-US" sz="2800" dirty="0"/>
          </a:p>
        </p:txBody>
      </p:sp>
      <p:pic>
        <p:nvPicPr>
          <p:cNvPr id="4" name="Picture 3">
            <a:extLst>
              <a:ext uri="{FF2B5EF4-FFF2-40B4-BE49-F238E27FC236}">
                <a16:creationId xmlns:a16="http://schemas.microsoft.com/office/drawing/2014/main" id="{358FE6CE-F485-46A8-C777-4D5D34C58596}"/>
              </a:ext>
            </a:extLst>
          </p:cNvPr>
          <p:cNvPicPr>
            <a:picLocks noChangeAspect="1"/>
          </p:cNvPicPr>
          <p:nvPr/>
        </p:nvPicPr>
        <p:blipFill>
          <a:blip r:embed="rId3">
            <a:extLst>
              <a:ext uri="{28A0092B-C50C-407E-A947-70E740481C1C}">
                <a14:useLocalDpi xmlns:a14="http://schemas.microsoft.com/office/drawing/2010/main" val="0"/>
              </a:ext>
            </a:extLst>
          </a:blip>
          <a:srcRect l="10097" t="6667" r="12445" b="23333"/>
          <a:stretch>
            <a:fillRect/>
          </a:stretch>
        </p:blipFill>
        <p:spPr>
          <a:xfrm>
            <a:off x="2667000" y="3200400"/>
            <a:ext cx="3831771" cy="36576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104BB961-A0FE-13F9-F75A-7F3B9B9FDFF2}"/>
              </a:ext>
            </a:extLst>
          </p:cNvPr>
          <p:cNvSpPr>
            <a:spLocks noGrp="1" noChangeArrowheads="1"/>
          </p:cNvSpPr>
          <p:nvPr>
            <p:ph type="title"/>
          </p:nvPr>
        </p:nvSpPr>
        <p:spPr>
          <a:xfrm>
            <a:off x="0" y="0"/>
            <a:ext cx="9144000" cy="1185863"/>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sz="4000" b="1" dirty="0">
                <a:solidFill>
                  <a:schemeClr val="tx1"/>
                </a:solidFill>
              </a:rPr>
              <a:t>Walking Tour</a:t>
            </a:r>
            <a:endParaRPr lang="en-US" altLang="en-US" sz="4000" dirty="0"/>
          </a:p>
        </p:txBody>
      </p:sp>
      <p:sp>
        <p:nvSpPr>
          <p:cNvPr id="12290" name="Rectangle 2">
            <a:extLst>
              <a:ext uri="{FF2B5EF4-FFF2-40B4-BE49-F238E27FC236}">
                <a16:creationId xmlns:a16="http://schemas.microsoft.com/office/drawing/2014/main" id="{298EEE82-50A5-A647-1F83-F820FDB0CABE}"/>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 name="TextBox 2">
            <a:extLst>
              <a:ext uri="{FF2B5EF4-FFF2-40B4-BE49-F238E27FC236}">
                <a16:creationId xmlns:a16="http://schemas.microsoft.com/office/drawing/2014/main" id="{BE47BFFB-3777-0991-95C5-83D0235E8F30}"/>
              </a:ext>
            </a:extLst>
          </p:cNvPr>
          <p:cNvSpPr txBox="1"/>
          <p:nvPr/>
        </p:nvSpPr>
        <p:spPr>
          <a:xfrm>
            <a:off x="152400" y="955675"/>
            <a:ext cx="8991600" cy="5975995"/>
          </a:xfrm>
          <a:prstGeom prst="rect">
            <a:avLst/>
          </a:prstGeom>
          <a:noFill/>
        </p:spPr>
        <p:txBody>
          <a:bodyPr wrap="square">
            <a:spAutoFit/>
          </a:bodyPr>
          <a:lstStyle/>
          <a:p>
            <a:pPr>
              <a:buNone/>
            </a:pPr>
            <a:r>
              <a:rPr lang="en-US" b="1" dirty="0">
                <a:solidFill>
                  <a:schemeClr val="tx1"/>
                </a:solidFill>
              </a:rPr>
              <a:t>Dalt Vila's History &amp; Charm (Starting at Cruise Dock)</a:t>
            </a:r>
            <a:endParaRPr lang="en-US" dirty="0">
              <a:solidFill>
                <a:schemeClr val="tx1"/>
              </a:solidFill>
            </a:endParaRPr>
          </a:p>
          <a:p>
            <a:pPr marL="339725" indent="-339725">
              <a:buFont typeface="Arial" panose="020B0604020202020204" pitchFamily="34" charset="0"/>
              <a:buChar char="•"/>
            </a:pPr>
            <a:r>
              <a:rPr lang="en-US" sz="2000" b="1" dirty="0">
                <a:solidFill>
                  <a:schemeClr val="tx1"/>
                </a:solidFill>
              </a:rPr>
              <a:t>Theme:</a:t>
            </a:r>
            <a:r>
              <a:rPr lang="en-US" sz="2000" dirty="0">
                <a:solidFill>
                  <a:schemeClr val="tx1"/>
                </a:solidFill>
              </a:rPr>
              <a:t> History, Panoramic Views, Local Culture</a:t>
            </a:r>
          </a:p>
          <a:p>
            <a:pPr marL="339725" indent="-339725">
              <a:buFont typeface="Arial" panose="020B0604020202020204" pitchFamily="34" charset="0"/>
              <a:buChar char="•"/>
            </a:pPr>
            <a:r>
              <a:rPr lang="en-US" sz="2000" b="1" dirty="0">
                <a:solidFill>
                  <a:schemeClr val="tx1"/>
                </a:solidFill>
              </a:rPr>
              <a:t>Distance:</a:t>
            </a:r>
            <a:r>
              <a:rPr lang="en-US" sz="2000" dirty="0">
                <a:solidFill>
                  <a:schemeClr val="tx1"/>
                </a:solidFill>
              </a:rPr>
              <a:t> Approx. 2-3 km (moderate inclines, steps involved)</a:t>
            </a:r>
          </a:p>
          <a:p>
            <a:pPr marL="339725" indent="-339725">
              <a:buFont typeface="Arial" panose="020B0604020202020204" pitchFamily="34" charset="0"/>
              <a:buChar char="•"/>
            </a:pPr>
            <a:r>
              <a:rPr lang="en-US" sz="2000" b="1" dirty="0">
                <a:solidFill>
                  <a:schemeClr val="tx1"/>
                </a:solidFill>
              </a:rPr>
              <a:t>Duration:</a:t>
            </a:r>
            <a:r>
              <a:rPr lang="en-US" sz="2000" dirty="0">
                <a:solidFill>
                  <a:schemeClr val="tx1"/>
                </a:solidFill>
              </a:rPr>
              <a:t> 1.5 - 2 hours (allows for photo stops &amp; brief browsing)</a:t>
            </a:r>
          </a:p>
          <a:p>
            <a:pPr marL="339725" indent="-339725">
              <a:buFont typeface="Arial" panose="020B0604020202020204" pitchFamily="34" charset="0"/>
              <a:buChar char="•"/>
            </a:pPr>
            <a:r>
              <a:rPr lang="en-US" sz="2000" b="1" dirty="0">
                <a:solidFill>
                  <a:schemeClr val="tx1"/>
                </a:solidFill>
              </a:rPr>
              <a:t>Difficulty:</a:t>
            </a:r>
            <a:r>
              <a:rPr lang="en-US" sz="2000" dirty="0">
                <a:solidFill>
                  <a:schemeClr val="tx1"/>
                </a:solidFill>
              </a:rPr>
              <a:t> Moderate (due to cobblestones, stairs, and hills)</a:t>
            </a:r>
          </a:p>
          <a:p>
            <a:pPr marL="339725" indent="-339725">
              <a:buFont typeface="Arial" panose="020B0604020202020204" pitchFamily="34" charset="0"/>
              <a:buChar char="•"/>
            </a:pPr>
            <a:r>
              <a:rPr lang="en-US" sz="2000" b="1" dirty="0">
                <a:solidFill>
                  <a:schemeClr val="tx1"/>
                </a:solidFill>
              </a:rPr>
              <a:t>End Point:</a:t>
            </a:r>
            <a:r>
              <a:rPr lang="en-US" sz="2000" dirty="0">
                <a:solidFill>
                  <a:schemeClr val="tx1"/>
                </a:solidFill>
              </a:rPr>
              <a:t> Close to the port, near </a:t>
            </a:r>
            <a:r>
              <a:rPr lang="en-US" sz="2000" dirty="0" err="1">
                <a:solidFill>
                  <a:schemeClr val="tx1"/>
                </a:solidFill>
              </a:rPr>
              <a:t>Plaça</a:t>
            </a:r>
            <a:r>
              <a:rPr lang="en-US" sz="2000" dirty="0">
                <a:solidFill>
                  <a:schemeClr val="tx1"/>
                </a:solidFill>
              </a:rPr>
              <a:t> de la Vila.</a:t>
            </a:r>
          </a:p>
          <a:p>
            <a:pPr marL="342900" indent="-342900">
              <a:buFont typeface="Courier New" panose="02070309020205020404" pitchFamily="49" charset="0"/>
              <a:buChar char="o"/>
            </a:pPr>
            <a:r>
              <a:rPr lang="en-US" b="1" dirty="0">
                <a:solidFill>
                  <a:schemeClr val="tx1"/>
                </a:solidFill>
              </a:rPr>
              <a:t>Start: Cruise Ship Terminal (Portal de la Mar)</a:t>
            </a:r>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Exit the terminal and walk directly towards the imposing </a:t>
            </a:r>
            <a:r>
              <a:rPr lang="en-US" b="1" dirty="0">
                <a:solidFill>
                  <a:schemeClr val="tx1"/>
                </a:solidFill>
              </a:rPr>
              <a:t>medieval walls</a:t>
            </a:r>
            <a:r>
              <a:rPr lang="en-US" dirty="0">
                <a:solidFill>
                  <a:schemeClr val="tx1"/>
                </a:solidFill>
              </a:rPr>
              <a:t> of Dalt Vila (Upper Town).</a:t>
            </a:r>
          </a:p>
          <a:p>
            <a:pPr marL="800100" lvl="1" indent="-342900">
              <a:buFont typeface="Arial" panose="020B0604020202020204" pitchFamily="34" charset="0"/>
              <a:buChar char="•"/>
            </a:pPr>
            <a:r>
              <a:rPr lang="en-US" dirty="0">
                <a:solidFill>
                  <a:schemeClr val="tx1"/>
                </a:solidFill>
              </a:rPr>
              <a:t>Immediately see the </a:t>
            </a:r>
            <a:r>
              <a:rPr lang="en-US" b="1" dirty="0">
                <a:solidFill>
                  <a:schemeClr val="tx1"/>
                </a:solidFill>
              </a:rPr>
              <a:t>Portal de </a:t>
            </a:r>
            <a:r>
              <a:rPr lang="en-US" b="1" dirty="0" err="1">
                <a:solidFill>
                  <a:schemeClr val="tx1"/>
                </a:solidFill>
              </a:rPr>
              <a:t>ses</a:t>
            </a:r>
            <a:r>
              <a:rPr lang="en-US" b="1" dirty="0">
                <a:solidFill>
                  <a:schemeClr val="tx1"/>
                </a:solidFill>
              </a:rPr>
              <a:t> Taules</a:t>
            </a:r>
            <a:r>
              <a:rPr lang="en-US" dirty="0">
                <a:solidFill>
                  <a:schemeClr val="tx1"/>
                </a:solidFill>
              </a:rPr>
              <a:t>, the city main gate.</a:t>
            </a:r>
          </a:p>
          <a:p>
            <a:pPr marL="342900" indent="-342900">
              <a:buFont typeface="Courier New" panose="02070309020205020404" pitchFamily="49" charset="0"/>
              <a:buChar char="o"/>
            </a:pPr>
            <a:r>
              <a:rPr lang="en-US" b="1" dirty="0">
                <a:solidFill>
                  <a:schemeClr val="tx1"/>
                </a:solidFill>
              </a:rPr>
              <a:t>Portal de </a:t>
            </a:r>
            <a:r>
              <a:rPr lang="en-US" b="1" dirty="0" err="1">
                <a:solidFill>
                  <a:schemeClr val="tx1"/>
                </a:solidFill>
              </a:rPr>
              <a:t>ses</a:t>
            </a:r>
            <a:r>
              <a:rPr lang="en-US" b="1" dirty="0">
                <a:solidFill>
                  <a:schemeClr val="tx1"/>
                </a:solidFill>
              </a:rPr>
              <a:t> Taules &amp; Drawbridge (5 mins)</a:t>
            </a:r>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Walk through this grand Renaissance entrance (built 1585). Notice the Roman statue replicas atop the gate and the original drawbridge mechanism grooves.</a:t>
            </a:r>
          </a:p>
          <a:p>
            <a:pPr marL="800100" lvl="1" indent="-342900">
              <a:buFont typeface="Arial" panose="020B0604020202020204" pitchFamily="34" charset="0"/>
              <a:buChar char="•"/>
            </a:pPr>
            <a:r>
              <a:rPr lang="en-US" b="1" dirty="0">
                <a:solidFill>
                  <a:schemeClr val="tx1"/>
                </a:solidFill>
              </a:rPr>
              <a:t>Photo Op:</a:t>
            </a:r>
            <a:r>
              <a:rPr lang="en-US" dirty="0">
                <a:solidFill>
                  <a:schemeClr val="tx1"/>
                </a:solidFill>
              </a:rPr>
              <a:t> The iconic view looking back towards the port and modern town.</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A5110676-C939-FA47-A7A2-34A0814E5A7F}"/>
            </a:ext>
          </a:extLst>
        </p:cNvPr>
        <p:cNvGrpSpPr/>
        <p:nvPr/>
      </p:nvGrpSpPr>
      <p:grpSpPr>
        <a:xfrm>
          <a:off x="0" y="0"/>
          <a:ext cx="0" cy="0"/>
          <a:chOff x="0" y="0"/>
          <a:chExt cx="0" cy="0"/>
        </a:xfrm>
      </p:grpSpPr>
      <p:sp>
        <p:nvSpPr>
          <p:cNvPr id="12289" name="Rectangle 1">
            <a:extLst>
              <a:ext uri="{FF2B5EF4-FFF2-40B4-BE49-F238E27FC236}">
                <a16:creationId xmlns:a16="http://schemas.microsoft.com/office/drawing/2014/main" id="{BB3E0525-3523-81D0-3545-06A0CA6F954B}"/>
              </a:ext>
            </a:extLst>
          </p:cNvPr>
          <p:cNvSpPr>
            <a:spLocks noGrp="1" noChangeArrowheads="1"/>
          </p:cNvSpPr>
          <p:nvPr>
            <p:ph type="title"/>
          </p:nvPr>
        </p:nvSpPr>
        <p:spPr>
          <a:xfrm>
            <a:off x="0" y="0"/>
            <a:ext cx="9144000" cy="1185863"/>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sz="4000" b="1" dirty="0">
                <a:solidFill>
                  <a:schemeClr val="tx1"/>
                </a:solidFill>
              </a:rPr>
              <a:t>Walking Tour</a:t>
            </a:r>
            <a:endParaRPr lang="en-US" altLang="en-US" sz="4000" dirty="0"/>
          </a:p>
        </p:txBody>
      </p:sp>
      <p:sp>
        <p:nvSpPr>
          <p:cNvPr id="12290" name="Rectangle 2">
            <a:extLst>
              <a:ext uri="{FF2B5EF4-FFF2-40B4-BE49-F238E27FC236}">
                <a16:creationId xmlns:a16="http://schemas.microsoft.com/office/drawing/2014/main" id="{B48FA22C-F791-8683-A6E7-52D204B01115}"/>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 name="TextBox 2">
            <a:extLst>
              <a:ext uri="{FF2B5EF4-FFF2-40B4-BE49-F238E27FC236}">
                <a16:creationId xmlns:a16="http://schemas.microsoft.com/office/drawing/2014/main" id="{B0379A9E-CAC4-F324-B56C-31172DD5FF6A}"/>
              </a:ext>
            </a:extLst>
          </p:cNvPr>
          <p:cNvSpPr txBox="1"/>
          <p:nvPr/>
        </p:nvSpPr>
        <p:spPr>
          <a:xfrm>
            <a:off x="152400" y="955675"/>
            <a:ext cx="8991600" cy="5863144"/>
          </a:xfrm>
          <a:prstGeom prst="rect">
            <a:avLst/>
          </a:prstGeom>
          <a:noFill/>
        </p:spPr>
        <p:txBody>
          <a:bodyPr wrap="square">
            <a:spAutoFit/>
          </a:bodyPr>
          <a:lstStyle/>
          <a:p>
            <a:pPr marL="342900" indent="-342900">
              <a:buFont typeface="Courier New" panose="02070309020205020404" pitchFamily="49" charset="0"/>
              <a:buChar char="o"/>
            </a:pPr>
            <a:r>
              <a:rPr lang="en-US" b="1" dirty="0">
                <a:solidFill>
                  <a:schemeClr val="tx1"/>
                </a:solidFill>
              </a:rPr>
              <a:t>Carrer Major (Main Street) &amp; </a:t>
            </a:r>
            <a:r>
              <a:rPr lang="en-US" b="1" dirty="0" err="1">
                <a:solidFill>
                  <a:schemeClr val="tx1"/>
                </a:solidFill>
              </a:rPr>
              <a:t>Plaça</a:t>
            </a:r>
            <a:r>
              <a:rPr lang="en-US" b="1" dirty="0">
                <a:solidFill>
                  <a:schemeClr val="tx1"/>
                </a:solidFill>
              </a:rPr>
              <a:t> de la Vila (15 mins)</a:t>
            </a:r>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Ascend the charming, sloping </a:t>
            </a:r>
            <a:r>
              <a:rPr lang="en-US" b="1" dirty="0">
                <a:solidFill>
                  <a:schemeClr val="tx1"/>
                </a:solidFill>
              </a:rPr>
              <a:t>Carrer Major</a:t>
            </a:r>
            <a:r>
              <a:rPr lang="en-US" dirty="0">
                <a:solidFill>
                  <a:schemeClr val="tx1"/>
                </a:solidFill>
              </a:rPr>
              <a:t>, lined with boutiques, art galleries, and cafes housed in historic buildings.</a:t>
            </a:r>
          </a:p>
          <a:p>
            <a:pPr marL="800100" lvl="1" indent="-342900">
              <a:buFont typeface="Arial" panose="020B0604020202020204" pitchFamily="34" charset="0"/>
              <a:buChar char="•"/>
            </a:pPr>
            <a:r>
              <a:rPr lang="en-US" dirty="0">
                <a:solidFill>
                  <a:schemeClr val="tx1"/>
                </a:solidFill>
              </a:rPr>
              <a:t>Reach </a:t>
            </a:r>
            <a:r>
              <a:rPr lang="en-US" b="1" dirty="0" err="1">
                <a:solidFill>
                  <a:schemeClr val="tx1"/>
                </a:solidFill>
              </a:rPr>
              <a:t>Plaça</a:t>
            </a:r>
            <a:r>
              <a:rPr lang="en-US" b="1" dirty="0">
                <a:solidFill>
                  <a:schemeClr val="tx1"/>
                </a:solidFill>
              </a:rPr>
              <a:t> de la Vila</a:t>
            </a:r>
            <a:r>
              <a:rPr lang="en-US" dirty="0">
                <a:solidFill>
                  <a:schemeClr val="tx1"/>
                </a:solidFill>
              </a:rPr>
              <a:t>, the main square of the old town.</a:t>
            </a:r>
          </a:p>
          <a:p>
            <a:pPr marL="800100" lvl="1" indent="-342900">
              <a:buFont typeface="Arial" panose="020B0604020202020204" pitchFamily="34" charset="0"/>
              <a:buChar char="•"/>
            </a:pPr>
            <a:r>
              <a:rPr lang="en-US" b="1" dirty="0">
                <a:solidFill>
                  <a:schemeClr val="tx1"/>
                </a:solidFill>
              </a:rPr>
              <a:t>See:</a:t>
            </a:r>
            <a:r>
              <a:rPr lang="en-US" dirty="0">
                <a:solidFill>
                  <a:schemeClr val="tx1"/>
                </a:solidFill>
              </a:rPr>
              <a:t> The 15th-century </a:t>
            </a:r>
            <a:r>
              <a:rPr lang="en-US" b="1" dirty="0" err="1">
                <a:solidFill>
                  <a:schemeClr val="tx1"/>
                </a:solidFill>
              </a:rPr>
              <a:t>Ajuntament</a:t>
            </a:r>
            <a:r>
              <a:rPr lang="en-US" b="1" dirty="0">
                <a:solidFill>
                  <a:schemeClr val="tx1"/>
                </a:solidFill>
              </a:rPr>
              <a:t> (Town Hall)</a:t>
            </a:r>
            <a:r>
              <a:rPr lang="en-US" dirty="0">
                <a:solidFill>
                  <a:schemeClr val="tx1"/>
                </a:solidFill>
              </a:rPr>
              <a:t> building.</a:t>
            </a:r>
          </a:p>
          <a:p>
            <a:pPr marL="800100" lvl="1" indent="-342900">
              <a:buFont typeface="Arial" panose="020B0604020202020204" pitchFamily="34" charset="0"/>
              <a:buChar char="•"/>
            </a:pPr>
            <a:r>
              <a:rPr lang="en-US" b="1" dirty="0">
                <a:solidFill>
                  <a:schemeClr val="tx1"/>
                </a:solidFill>
              </a:rPr>
              <a:t>Feel:</a:t>
            </a:r>
            <a:r>
              <a:rPr lang="en-US" dirty="0">
                <a:solidFill>
                  <a:schemeClr val="tx1"/>
                </a:solidFill>
              </a:rPr>
              <a:t> Soak in the authentic Ibizan vibe. Grab a quick coffee or ice cream here if desired.</a:t>
            </a:r>
          </a:p>
          <a:p>
            <a:pPr marL="342900" indent="-342900">
              <a:buFont typeface="Courier New" panose="02070309020205020404" pitchFamily="49" charset="0"/>
              <a:buChar char="o"/>
            </a:pPr>
            <a:r>
              <a:rPr lang="en-US" b="1" dirty="0">
                <a:solidFill>
                  <a:schemeClr val="tx1"/>
                </a:solidFill>
              </a:rPr>
              <a:t>Catedral </a:t>
            </a:r>
            <a:r>
              <a:rPr lang="en-US" b="1" dirty="0" err="1">
                <a:solidFill>
                  <a:schemeClr val="tx1"/>
                </a:solidFill>
              </a:rPr>
              <a:t>d'Eivissa</a:t>
            </a:r>
            <a:r>
              <a:rPr lang="en-US" b="1" dirty="0">
                <a:solidFill>
                  <a:schemeClr val="tx1"/>
                </a:solidFill>
              </a:rPr>
              <a:t> (Ibiza Cathedral) (15 mins)</a:t>
            </a:r>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Continue uphill from the square along Carrer de la </a:t>
            </a:r>
            <a:r>
              <a:rPr lang="en-US" dirty="0" err="1">
                <a:solidFill>
                  <a:schemeClr val="tx1"/>
                </a:solidFill>
              </a:rPr>
              <a:t>Cúria</a:t>
            </a:r>
            <a:r>
              <a:rPr lang="en-US" dirty="0">
                <a:solidFill>
                  <a:schemeClr val="tx1"/>
                </a:solidFill>
              </a:rPr>
              <a:t>.</a:t>
            </a:r>
          </a:p>
          <a:p>
            <a:pPr marL="800100" lvl="1" indent="-342900">
              <a:buFont typeface="Arial" panose="020B0604020202020204" pitchFamily="34" charset="0"/>
              <a:buChar char="•"/>
            </a:pPr>
            <a:r>
              <a:rPr lang="en-US" dirty="0">
                <a:solidFill>
                  <a:schemeClr val="tx1"/>
                </a:solidFill>
              </a:rPr>
              <a:t>Reach the </a:t>
            </a:r>
            <a:r>
              <a:rPr lang="en-US" b="1" dirty="0">
                <a:solidFill>
                  <a:schemeClr val="tx1"/>
                </a:solidFill>
              </a:rPr>
              <a:t>Cathedral of Our Lady of the Snows</a:t>
            </a:r>
            <a:endParaRPr lang="en-US" dirty="0">
              <a:solidFill>
                <a:schemeClr val="tx1"/>
              </a:solidFill>
            </a:endParaRPr>
          </a:p>
          <a:p>
            <a:pPr marL="800100" lvl="1" indent="-342900">
              <a:buFont typeface="Arial" panose="020B0604020202020204" pitchFamily="34" charset="0"/>
              <a:buChar char="•"/>
            </a:pPr>
            <a:r>
              <a:rPr lang="en-US" b="1" dirty="0">
                <a:solidFill>
                  <a:schemeClr val="tx1"/>
                </a:solidFill>
              </a:rPr>
              <a:t>See:</a:t>
            </a:r>
            <a:r>
              <a:rPr lang="en-US" dirty="0">
                <a:solidFill>
                  <a:schemeClr val="tx1"/>
                </a:solidFill>
              </a:rPr>
              <a:t> The impressive Gothic-Catalan facade (14th century, modified later). Step inside briefly for the serene atmosphere and views over the nave.</a:t>
            </a:r>
          </a:p>
          <a:p>
            <a:pPr marL="800100" lvl="1" indent="-342900">
              <a:buFont typeface="Arial" panose="020B0604020202020204" pitchFamily="34" charset="0"/>
              <a:buChar char="•"/>
            </a:pPr>
            <a:r>
              <a:rPr lang="en-US" b="1" dirty="0">
                <a:solidFill>
                  <a:schemeClr val="tx1"/>
                </a:solidFill>
              </a:rPr>
              <a:t>Viewpoint:</a:t>
            </a:r>
            <a:r>
              <a:rPr lang="en-US" dirty="0">
                <a:solidFill>
                  <a:schemeClr val="tx1"/>
                </a:solidFill>
              </a:rPr>
              <a:t> The plaza in front offers stunning vistas over the lower town and sea.</a:t>
            </a:r>
          </a:p>
        </p:txBody>
      </p:sp>
    </p:spTree>
    <p:extLst>
      <p:ext uri="{BB962C8B-B14F-4D97-AF65-F5344CB8AC3E}">
        <p14:creationId xmlns:p14="http://schemas.microsoft.com/office/powerpoint/2010/main" val="2228010599"/>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D57679C7-0E88-51FC-405E-90F6AD340D13}"/>
            </a:ext>
          </a:extLst>
        </p:cNvPr>
        <p:cNvGrpSpPr/>
        <p:nvPr/>
      </p:nvGrpSpPr>
      <p:grpSpPr>
        <a:xfrm>
          <a:off x="0" y="0"/>
          <a:ext cx="0" cy="0"/>
          <a:chOff x="0" y="0"/>
          <a:chExt cx="0" cy="0"/>
        </a:xfrm>
      </p:grpSpPr>
      <p:sp>
        <p:nvSpPr>
          <p:cNvPr id="12289" name="Rectangle 1">
            <a:extLst>
              <a:ext uri="{FF2B5EF4-FFF2-40B4-BE49-F238E27FC236}">
                <a16:creationId xmlns:a16="http://schemas.microsoft.com/office/drawing/2014/main" id="{E74D9685-787B-B7C3-996D-B72D91757894}"/>
              </a:ext>
            </a:extLst>
          </p:cNvPr>
          <p:cNvSpPr>
            <a:spLocks noGrp="1" noChangeArrowheads="1"/>
          </p:cNvSpPr>
          <p:nvPr>
            <p:ph type="title"/>
          </p:nvPr>
        </p:nvSpPr>
        <p:spPr>
          <a:xfrm>
            <a:off x="0" y="0"/>
            <a:ext cx="9144000" cy="1185863"/>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sz="4000" b="1" dirty="0">
                <a:solidFill>
                  <a:schemeClr val="tx1"/>
                </a:solidFill>
              </a:rPr>
              <a:t>Walking Tour</a:t>
            </a:r>
            <a:endParaRPr lang="en-US" altLang="en-US" sz="4000" dirty="0"/>
          </a:p>
        </p:txBody>
      </p:sp>
      <p:sp>
        <p:nvSpPr>
          <p:cNvPr id="12290" name="Rectangle 2">
            <a:extLst>
              <a:ext uri="{FF2B5EF4-FFF2-40B4-BE49-F238E27FC236}">
                <a16:creationId xmlns:a16="http://schemas.microsoft.com/office/drawing/2014/main" id="{758C262D-AA0A-CA4F-20CD-8D68ECF06C84}"/>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 name="TextBox 2">
            <a:extLst>
              <a:ext uri="{FF2B5EF4-FFF2-40B4-BE49-F238E27FC236}">
                <a16:creationId xmlns:a16="http://schemas.microsoft.com/office/drawing/2014/main" id="{E39F21B0-25D2-0FFB-9289-34AAD94A11B5}"/>
              </a:ext>
            </a:extLst>
          </p:cNvPr>
          <p:cNvSpPr txBox="1"/>
          <p:nvPr/>
        </p:nvSpPr>
        <p:spPr>
          <a:xfrm>
            <a:off x="152400" y="955675"/>
            <a:ext cx="8991600" cy="6206827"/>
          </a:xfrm>
          <a:prstGeom prst="rect">
            <a:avLst/>
          </a:prstGeom>
          <a:noFill/>
        </p:spPr>
        <p:txBody>
          <a:bodyPr wrap="square">
            <a:spAutoFit/>
          </a:bodyPr>
          <a:lstStyle/>
          <a:p>
            <a:pPr marL="342900" indent="-342900">
              <a:buFont typeface="Courier New" panose="02070309020205020404" pitchFamily="49" charset="0"/>
              <a:buChar char="o"/>
            </a:pPr>
            <a:r>
              <a:rPr lang="en-US" b="1" dirty="0">
                <a:solidFill>
                  <a:schemeClr val="tx1"/>
                </a:solidFill>
              </a:rPr>
              <a:t>Castle &amp; Archaeological Museum - Exterior (15 mins)</a:t>
            </a:r>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Walk behind the Cathedral to the highest point.</a:t>
            </a:r>
          </a:p>
          <a:p>
            <a:pPr marL="800100" lvl="1" indent="-342900">
              <a:buFont typeface="Arial" panose="020B0604020202020204" pitchFamily="34" charset="0"/>
              <a:buChar char="•"/>
            </a:pPr>
            <a:r>
              <a:rPr lang="en-US" b="1" dirty="0">
                <a:solidFill>
                  <a:schemeClr val="tx1"/>
                </a:solidFill>
              </a:rPr>
              <a:t>See:</a:t>
            </a:r>
            <a:r>
              <a:rPr lang="en-US" dirty="0">
                <a:solidFill>
                  <a:schemeClr val="tx1"/>
                </a:solidFill>
              </a:rPr>
              <a:t> The imposing </a:t>
            </a:r>
            <a:r>
              <a:rPr lang="en-US" b="1" dirty="0">
                <a:solidFill>
                  <a:schemeClr val="tx1"/>
                </a:solidFill>
              </a:rPr>
              <a:t>Castell </a:t>
            </a:r>
            <a:r>
              <a:rPr lang="en-US" b="1" dirty="0" err="1">
                <a:solidFill>
                  <a:schemeClr val="tx1"/>
                </a:solidFill>
              </a:rPr>
              <a:t>d'Eivissa</a:t>
            </a:r>
            <a:r>
              <a:rPr lang="en-US" dirty="0">
                <a:solidFill>
                  <a:schemeClr val="tx1"/>
                </a:solidFill>
              </a:rPr>
              <a:t> (Castle), primarily military buildings from different eras. (Note: Interior access often requires more time/tickets).</a:t>
            </a:r>
          </a:p>
          <a:p>
            <a:pPr marL="800100" lvl="1" indent="-342900">
              <a:buFont typeface="Arial" panose="020B0604020202020204" pitchFamily="34" charset="0"/>
              <a:buChar char="•"/>
            </a:pPr>
            <a:r>
              <a:rPr lang="en-US" b="1" dirty="0">
                <a:solidFill>
                  <a:schemeClr val="tx1"/>
                </a:solidFill>
              </a:rPr>
              <a:t>See:</a:t>
            </a:r>
            <a:r>
              <a:rPr lang="en-US" dirty="0">
                <a:solidFill>
                  <a:schemeClr val="tx1"/>
                </a:solidFill>
              </a:rPr>
              <a:t> The </a:t>
            </a:r>
            <a:r>
              <a:rPr lang="en-US" b="1" dirty="0" err="1">
                <a:solidFill>
                  <a:schemeClr val="tx1"/>
                </a:solidFill>
              </a:rPr>
              <a:t>Museu</a:t>
            </a:r>
            <a:r>
              <a:rPr lang="en-US" b="1" dirty="0">
                <a:solidFill>
                  <a:schemeClr val="tx1"/>
                </a:solidFill>
              </a:rPr>
              <a:t> </a:t>
            </a:r>
            <a:r>
              <a:rPr lang="en-US" b="1" dirty="0" err="1">
                <a:solidFill>
                  <a:schemeClr val="tx1"/>
                </a:solidFill>
              </a:rPr>
              <a:t>Arqueològic</a:t>
            </a:r>
            <a:r>
              <a:rPr lang="en-US" b="1" dirty="0">
                <a:solidFill>
                  <a:schemeClr val="tx1"/>
                </a:solidFill>
              </a:rPr>
              <a:t> </a:t>
            </a:r>
            <a:r>
              <a:rPr lang="en-US" b="1" dirty="0" err="1">
                <a:solidFill>
                  <a:schemeClr val="tx1"/>
                </a:solidFill>
              </a:rPr>
              <a:t>d'Eivissa</a:t>
            </a:r>
            <a:r>
              <a:rPr lang="en-US" b="1" dirty="0">
                <a:solidFill>
                  <a:schemeClr val="tx1"/>
                </a:solidFill>
              </a:rPr>
              <a:t> </a:t>
            </a:r>
            <a:r>
              <a:rPr lang="en-US" b="1" dirty="0" err="1">
                <a:solidFill>
                  <a:schemeClr val="tx1"/>
                </a:solidFill>
              </a:rPr>
              <a:t>i</a:t>
            </a:r>
            <a:r>
              <a:rPr lang="en-US" b="1" dirty="0">
                <a:solidFill>
                  <a:schemeClr val="tx1"/>
                </a:solidFill>
              </a:rPr>
              <a:t> Formentera</a:t>
            </a:r>
            <a:r>
              <a:rPr lang="en-US" dirty="0">
                <a:solidFill>
                  <a:schemeClr val="tx1"/>
                </a:solidFill>
              </a:rPr>
              <a:t> building (housed in the former University). Admire the architecture; peek into the courtyard if accessible.</a:t>
            </a:r>
          </a:p>
          <a:p>
            <a:pPr marL="800100" lvl="1" indent="-342900">
              <a:buFont typeface="Arial" panose="020B0604020202020204" pitchFamily="34" charset="0"/>
              <a:buChar char="•"/>
            </a:pPr>
            <a:r>
              <a:rPr lang="en-US" b="1" dirty="0">
                <a:solidFill>
                  <a:schemeClr val="tx1"/>
                </a:solidFill>
              </a:rPr>
              <a:t>Viewpoint:</a:t>
            </a:r>
            <a:r>
              <a:rPr lang="en-US" dirty="0">
                <a:solidFill>
                  <a:schemeClr val="tx1"/>
                </a:solidFill>
              </a:rPr>
              <a:t> The absolute </a:t>
            </a:r>
            <a:r>
              <a:rPr lang="en-US" b="1" dirty="0">
                <a:solidFill>
                  <a:schemeClr val="tx1"/>
                </a:solidFill>
              </a:rPr>
              <a:t>best panoramic views</a:t>
            </a:r>
            <a:r>
              <a:rPr lang="en-US" dirty="0">
                <a:solidFill>
                  <a:schemeClr val="tx1"/>
                </a:solidFill>
              </a:rPr>
              <a:t> on the island! See the port, Formentera island, the modern town, and the surrounding countryside. Allow time here.</a:t>
            </a:r>
          </a:p>
          <a:p>
            <a:pPr marL="342900" indent="-342900">
              <a:buFont typeface="Courier New" panose="02070309020205020404" pitchFamily="49" charset="0"/>
              <a:buChar char="o"/>
            </a:pPr>
            <a:r>
              <a:rPr lang="en-US" b="1" dirty="0" err="1">
                <a:solidFill>
                  <a:schemeClr val="tx1"/>
                </a:solidFill>
              </a:rPr>
              <a:t>Baluard</a:t>
            </a:r>
            <a:r>
              <a:rPr lang="en-US" b="1" dirty="0">
                <a:solidFill>
                  <a:schemeClr val="tx1"/>
                </a:solidFill>
              </a:rPr>
              <a:t> de Santa Llúcia (Bastion) (10 mins)</a:t>
            </a:r>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Walk along the </a:t>
            </a:r>
            <a:r>
              <a:rPr lang="en-US" b="1" dirty="0">
                <a:solidFill>
                  <a:schemeClr val="tx1"/>
                </a:solidFill>
              </a:rPr>
              <a:t>ramparts</a:t>
            </a:r>
            <a:r>
              <a:rPr lang="en-US" dirty="0">
                <a:solidFill>
                  <a:schemeClr val="tx1"/>
                </a:solidFill>
              </a:rPr>
              <a:t> towards the </a:t>
            </a:r>
            <a:r>
              <a:rPr lang="en-US" b="1" dirty="0" err="1">
                <a:solidFill>
                  <a:schemeClr val="tx1"/>
                </a:solidFill>
              </a:rPr>
              <a:t>Baluard</a:t>
            </a:r>
            <a:r>
              <a:rPr lang="en-US" b="1" dirty="0">
                <a:solidFill>
                  <a:schemeClr val="tx1"/>
                </a:solidFill>
              </a:rPr>
              <a:t> de Santa Llúcia</a:t>
            </a:r>
            <a:r>
              <a:rPr lang="en-US" dirty="0">
                <a:solidFill>
                  <a:schemeClr val="tx1"/>
                </a:solidFill>
              </a:rPr>
              <a:t>.</a:t>
            </a:r>
          </a:p>
          <a:p>
            <a:pPr marL="800100" lvl="1" indent="-342900">
              <a:buFont typeface="Arial" panose="020B0604020202020204" pitchFamily="34" charset="0"/>
              <a:buChar char="•"/>
            </a:pPr>
            <a:r>
              <a:rPr lang="en-US" b="1" dirty="0">
                <a:solidFill>
                  <a:schemeClr val="tx1"/>
                </a:solidFill>
              </a:rPr>
              <a:t>See:</a:t>
            </a:r>
            <a:r>
              <a:rPr lang="en-US" dirty="0">
                <a:solidFill>
                  <a:schemeClr val="tx1"/>
                </a:solidFill>
              </a:rPr>
              <a:t> Marvel at the massive Renaissance fortifications designed by Italian engineer Calvi. Look down at the </a:t>
            </a:r>
            <a:r>
              <a:rPr lang="en-US" dirty="0" err="1">
                <a:solidFill>
                  <a:schemeClr val="tx1"/>
                </a:solidFill>
              </a:rPr>
              <a:t>dropoff</a:t>
            </a:r>
            <a:r>
              <a:rPr lang="en-US" dirty="0">
                <a:solidFill>
                  <a:schemeClr val="tx1"/>
                </a:solidFill>
              </a:rPr>
              <a:t> to the sea.</a:t>
            </a:r>
          </a:p>
          <a:p>
            <a:pPr marL="457200" lvl="1" indent="0"/>
            <a:endParaRPr lang="en-US" dirty="0">
              <a:solidFill>
                <a:schemeClr val="tx1"/>
              </a:solidFill>
            </a:endParaRPr>
          </a:p>
        </p:txBody>
      </p:sp>
    </p:spTree>
    <p:extLst>
      <p:ext uri="{BB962C8B-B14F-4D97-AF65-F5344CB8AC3E}">
        <p14:creationId xmlns:p14="http://schemas.microsoft.com/office/powerpoint/2010/main" val="1216538638"/>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77B24E80-DBB4-C9E5-0E25-CFF64AEE5998}"/>
            </a:ext>
          </a:extLst>
        </p:cNvPr>
        <p:cNvGrpSpPr/>
        <p:nvPr/>
      </p:nvGrpSpPr>
      <p:grpSpPr>
        <a:xfrm>
          <a:off x="0" y="0"/>
          <a:ext cx="0" cy="0"/>
          <a:chOff x="0" y="0"/>
          <a:chExt cx="0" cy="0"/>
        </a:xfrm>
      </p:grpSpPr>
      <p:sp>
        <p:nvSpPr>
          <p:cNvPr id="12289" name="Rectangle 1">
            <a:extLst>
              <a:ext uri="{FF2B5EF4-FFF2-40B4-BE49-F238E27FC236}">
                <a16:creationId xmlns:a16="http://schemas.microsoft.com/office/drawing/2014/main" id="{58065B89-5C51-38A4-26D4-70B715E5E838}"/>
              </a:ext>
            </a:extLst>
          </p:cNvPr>
          <p:cNvSpPr>
            <a:spLocks noGrp="1" noChangeArrowheads="1"/>
          </p:cNvSpPr>
          <p:nvPr>
            <p:ph type="title"/>
          </p:nvPr>
        </p:nvSpPr>
        <p:spPr>
          <a:xfrm>
            <a:off x="0" y="0"/>
            <a:ext cx="9144000" cy="1185863"/>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sz="4000" b="1" dirty="0">
                <a:solidFill>
                  <a:schemeClr val="tx1"/>
                </a:solidFill>
              </a:rPr>
              <a:t>Walking Tour</a:t>
            </a:r>
            <a:endParaRPr lang="en-US" altLang="en-US" sz="4000" dirty="0"/>
          </a:p>
        </p:txBody>
      </p:sp>
      <p:sp>
        <p:nvSpPr>
          <p:cNvPr id="12290" name="Rectangle 2">
            <a:extLst>
              <a:ext uri="{FF2B5EF4-FFF2-40B4-BE49-F238E27FC236}">
                <a16:creationId xmlns:a16="http://schemas.microsoft.com/office/drawing/2014/main" id="{C5C7B922-CDAB-0162-76B6-C9F935A24757}"/>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 name="TextBox 2">
            <a:extLst>
              <a:ext uri="{FF2B5EF4-FFF2-40B4-BE49-F238E27FC236}">
                <a16:creationId xmlns:a16="http://schemas.microsoft.com/office/drawing/2014/main" id="{5F928F5E-2BAA-08A3-7702-EB8488BC43B7}"/>
              </a:ext>
            </a:extLst>
          </p:cNvPr>
          <p:cNvSpPr txBox="1"/>
          <p:nvPr/>
        </p:nvSpPr>
        <p:spPr>
          <a:xfrm>
            <a:off x="152400" y="955675"/>
            <a:ext cx="8991600" cy="6232475"/>
          </a:xfrm>
          <a:prstGeom prst="rect">
            <a:avLst/>
          </a:prstGeom>
          <a:noFill/>
        </p:spPr>
        <p:txBody>
          <a:bodyPr wrap="square">
            <a:spAutoFit/>
          </a:bodyPr>
          <a:lstStyle/>
          <a:p>
            <a:pPr marL="342900" indent="-342900">
              <a:buFont typeface="Courier New" panose="02070309020205020404" pitchFamily="49" charset="0"/>
              <a:buChar char="o"/>
            </a:pPr>
            <a:r>
              <a:rPr lang="en-US" b="1" dirty="0">
                <a:solidFill>
                  <a:schemeClr val="tx1"/>
                </a:solidFill>
              </a:rPr>
              <a:t>Hippodrome &amp; Descend via Ramparts (15 mins)</a:t>
            </a:r>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Continue walking the walls towards the </a:t>
            </a:r>
            <a:r>
              <a:rPr lang="en-US" b="1" dirty="0">
                <a:solidFill>
                  <a:schemeClr val="tx1"/>
                </a:solidFill>
              </a:rPr>
              <a:t>Hippodrome</a:t>
            </a:r>
            <a:r>
              <a:rPr lang="en-US" dirty="0">
                <a:solidFill>
                  <a:schemeClr val="tx1"/>
                </a:solidFill>
              </a:rPr>
              <a:t> area (near Portal Nou).</a:t>
            </a:r>
          </a:p>
          <a:p>
            <a:pPr marL="800100" lvl="1" indent="-342900">
              <a:buFont typeface="Arial" panose="020B0604020202020204" pitchFamily="34" charset="0"/>
              <a:buChar char="•"/>
            </a:pPr>
            <a:r>
              <a:rPr lang="en-US" b="1" dirty="0">
                <a:solidFill>
                  <a:schemeClr val="tx1"/>
                </a:solidFill>
              </a:rPr>
              <a:t>See:</a:t>
            </a:r>
            <a:r>
              <a:rPr lang="en-US" dirty="0">
                <a:solidFill>
                  <a:schemeClr val="tx1"/>
                </a:solidFill>
              </a:rPr>
              <a:t> Imagine chariot races in Roman times! Interpretive panels explain the history.</a:t>
            </a:r>
          </a:p>
          <a:p>
            <a:pPr marL="800100" lvl="1" indent="-342900">
              <a:buFont typeface="Arial" panose="020B0604020202020204" pitchFamily="34" charset="0"/>
              <a:buChar char="•"/>
            </a:pPr>
            <a:r>
              <a:rPr lang="en-US" dirty="0">
                <a:solidFill>
                  <a:schemeClr val="tx1"/>
                </a:solidFill>
              </a:rPr>
              <a:t>Begin your descent, following the outer path along the walls. Enjoy different perspectives of the town and port below.</a:t>
            </a:r>
          </a:p>
          <a:p>
            <a:pPr marL="342900" indent="-342900">
              <a:buFont typeface="Courier New" panose="02070309020205020404" pitchFamily="49" charset="0"/>
              <a:buChar char="o"/>
            </a:pPr>
            <a:r>
              <a:rPr lang="en-US" b="1" dirty="0">
                <a:solidFill>
                  <a:schemeClr val="tx1"/>
                </a:solidFill>
              </a:rPr>
              <a:t>Portal Nou &amp; Return to Port (15 mins)</a:t>
            </a:r>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Pass through or near </a:t>
            </a:r>
            <a:r>
              <a:rPr lang="en-US" b="1" dirty="0">
                <a:solidFill>
                  <a:schemeClr val="tx1"/>
                </a:solidFill>
              </a:rPr>
              <a:t>Portal Nou</a:t>
            </a:r>
            <a:r>
              <a:rPr lang="en-US" dirty="0">
                <a:solidFill>
                  <a:schemeClr val="tx1"/>
                </a:solidFill>
              </a:rPr>
              <a:t>, another historic gate.</a:t>
            </a:r>
          </a:p>
          <a:p>
            <a:pPr marL="800100" lvl="1" indent="-342900">
              <a:buFont typeface="Arial" panose="020B0604020202020204" pitchFamily="34" charset="0"/>
              <a:buChar char="•"/>
            </a:pPr>
            <a:r>
              <a:rPr lang="en-US" dirty="0">
                <a:solidFill>
                  <a:schemeClr val="tx1"/>
                </a:solidFill>
              </a:rPr>
              <a:t>Follow the path downwards, either skirting the base of the walls or taking a parallel street like Carrer de Sant Ciriac.</a:t>
            </a:r>
          </a:p>
          <a:p>
            <a:pPr marL="800100" lvl="1" indent="-342900">
              <a:buFont typeface="Arial" panose="020B0604020202020204" pitchFamily="34" charset="0"/>
              <a:buChar char="•"/>
            </a:pPr>
            <a:r>
              <a:rPr lang="en-US" dirty="0">
                <a:solidFill>
                  <a:schemeClr val="tx1"/>
                </a:solidFill>
              </a:rPr>
              <a:t>You'll emerge near the </a:t>
            </a:r>
            <a:r>
              <a:rPr lang="en-US" b="1" dirty="0">
                <a:solidFill>
                  <a:schemeClr val="tx1"/>
                </a:solidFill>
              </a:rPr>
              <a:t>Marina</a:t>
            </a:r>
            <a:r>
              <a:rPr lang="en-US" dirty="0">
                <a:solidFill>
                  <a:schemeClr val="tx1"/>
                </a:solidFill>
              </a:rPr>
              <a:t> area, filled with yachts and waterfront cafes/restaurants.</a:t>
            </a:r>
          </a:p>
          <a:p>
            <a:pPr marL="800100" lvl="1" indent="-342900">
              <a:buFont typeface="Arial" panose="020B0604020202020204" pitchFamily="34" charset="0"/>
              <a:buChar char="•"/>
            </a:pPr>
            <a:r>
              <a:rPr lang="en-US" dirty="0">
                <a:solidFill>
                  <a:schemeClr val="tx1"/>
                </a:solidFill>
              </a:rPr>
              <a:t>Stroll along the </a:t>
            </a:r>
            <a:r>
              <a:rPr lang="en-US" b="1" dirty="0">
                <a:solidFill>
                  <a:schemeClr val="tx1"/>
                </a:solidFill>
              </a:rPr>
              <a:t>Passeig </a:t>
            </a:r>
            <a:r>
              <a:rPr lang="en-US" b="1" dirty="0" err="1">
                <a:solidFill>
                  <a:schemeClr val="tx1"/>
                </a:solidFill>
              </a:rPr>
              <a:t>Marítim</a:t>
            </a:r>
            <a:r>
              <a:rPr lang="en-US" dirty="0">
                <a:solidFill>
                  <a:schemeClr val="tx1"/>
                </a:solidFill>
              </a:rPr>
              <a:t> (waterfront promenade) back towards the cruise terminal. </a:t>
            </a:r>
            <a:r>
              <a:rPr lang="en-US" b="1" dirty="0">
                <a:solidFill>
                  <a:schemeClr val="tx1"/>
                </a:solidFill>
              </a:rPr>
              <a:t>End:</a:t>
            </a:r>
            <a:r>
              <a:rPr lang="en-US" dirty="0">
                <a:solidFill>
                  <a:schemeClr val="tx1"/>
                </a:solidFill>
              </a:rPr>
              <a:t> Back at the </a:t>
            </a:r>
            <a:r>
              <a:rPr lang="en-US" b="1" dirty="0">
                <a:solidFill>
                  <a:schemeClr val="tx1"/>
                </a:solidFill>
              </a:rPr>
              <a:t>Cruise Terminal</a:t>
            </a:r>
            <a:r>
              <a:rPr lang="en-US" dirty="0">
                <a:solidFill>
                  <a:schemeClr val="tx1"/>
                </a:solidFill>
              </a:rPr>
              <a:t>.</a:t>
            </a:r>
          </a:p>
          <a:p>
            <a:endParaRPr lang="en-US" dirty="0">
              <a:solidFill>
                <a:schemeClr val="tx1"/>
              </a:solidFill>
            </a:endParaRPr>
          </a:p>
        </p:txBody>
      </p:sp>
    </p:spTree>
    <p:extLst>
      <p:ext uri="{BB962C8B-B14F-4D97-AF65-F5344CB8AC3E}">
        <p14:creationId xmlns:p14="http://schemas.microsoft.com/office/powerpoint/2010/main" val="124243296"/>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7D024D3A-53C9-0EEE-B57A-A6E6C23B33A5}"/>
            </a:ext>
          </a:extLst>
        </p:cNvPr>
        <p:cNvGrpSpPr/>
        <p:nvPr/>
      </p:nvGrpSpPr>
      <p:grpSpPr>
        <a:xfrm>
          <a:off x="0" y="0"/>
          <a:ext cx="0" cy="0"/>
          <a:chOff x="0" y="0"/>
          <a:chExt cx="0" cy="0"/>
        </a:xfrm>
      </p:grpSpPr>
      <p:sp>
        <p:nvSpPr>
          <p:cNvPr id="12289" name="Rectangle 1">
            <a:extLst>
              <a:ext uri="{FF2B5EF4-FFF2-40B4-BE49-F238E27FC236}">
                <a16:creationId xmlns:a16="http://schemas.microsoft.com/office/drawing/2014/main" id="{BA927A76-8E31-9DAF-FDBF-2AC6A21CCD1B}"/>
              </a:ext>
            </a:extLst>
          </p:cNvPr>
          <p:cNvSpPr>
            <a:spLocks noGrp="1" noChangeArrowheads="1"/>
          </p:cNvSpPr>
          <p:nvPr>
            <p:ph type="title"/>
          </p:nvPr>
        </p:nvSpPr>
        <p:spPr>
          <a:xfrm>
            <a:off x="0" y="0"/>
            <a:ext cx="9144000" cy="1185863"/>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sz="4000" b="1" dirty="0">
                <a:solidFill>
                  <a:schemeClr val="tx1"/>
                </a:solidFill>
              </a:rPr>
              <a:t>Key Considerations &amp; Tips</a:t>
            </a:r>
            <a:endParaRPr lang="en-US" altLang="en-US" sz="4000" dirty="0"/>
          </a:p>
        </p:txBody>
      </p:sp>
      <p:sp>
        <p:nvSpPr>
          <p:cNvPr id="12290" name="Rectangle 2">
            <a:extLst>
              <a:ext uri="{FF2B5EF4-FFF2-40B4-BE49-F238E27FC236}">
                <a16:creationId xmlns:a16="http://schemas.microsoft.com/office/drawing/2014/main" id="{1874D6A5-42D1-447D-24F9-E04B8C91ECEB}"/>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 name="TextBox 2">
            <a:extLst>
              <a:ext uri="{FF2B5EF4-FFF2-40B4-BE49-F238E27FC236}">
                <a16:creationId xmlns:a16="http://schemas.microsoft.com/office/drawing/2014/main" id="{A8E71ABA-E5A4-4157-6112-8FD3FB263F3B}"/>
              </a:ext>
            </a:extLst>
          </p:cNvPr>
          <p:cNvSpPr txBox="1"/>
          <p:nvPr/>
        </p:nvSpPr>
        <p:spPr>
          <a:xfrm>
            <a:off x="152400" y="955675"/>
            <a:ext cx="8991600" cy="5786199"/>
          </a:xfrm>
          <a:prstGeom prst="rect">
            <a:avLst/>
          </a:prstGeom>
          <a:noFill/>
        </p:spPr>
        <p:txBody>
          <a:bodyPr wrap="square">
            <a:spAutoFit/>
          </a:bodyPr>
          <a:lstStyle/>
          <a:p>
            <a:pPr marL="342900" indent="-342900">
              <a:buFont typeface="Arial" panose="020B0604020202020204" pitchFamily="34" charset="0"/>
              <a:buChar char="•"/>
            </a:pPr>
            <a:r>
              <a:rPr lang="en-US" b="1" dirty="0">
                <a:solidFill>
                  <a:schemeClr val="tx1"/>
                </a:solidFill>
              </a:rPr>
              <a:t>Footwear:</a:t>
            </a:r>
            <a:r>
              <a:rPr lang="en-US" dirty="0">
                <a:solidFill>
                  <a:schemeClr val="tx1"/>
                </a:solidFill>
              </a:rPr>
              <a:t> </a:t>
            </a:r>
            <a:r>
              <a:rPr lang="en-US" b="1" dirty="0">
                <a:solidFill>
                  <a:schemeClr val="tx1"/>
                </a:solidFill>
              </a:rPr>
              <a:t>Essential!</a:t>
            </a:r>
            <a:r>
              <a:rPr lang="en-US" dirty="0">
                <a:solidFill>
                  <a:schemeClr val="tx1"/>
                </a:solidFill>
              </a:rPr>
              <a:t> Wear very comfortable, sturdy walking shoes with good grip. Cobblestones are uneven and can be slippery.</a:t>
            </a:r>
          </a:p>
          <a:p>
            <a:pPr marL="342900" indent="-342900">
              <a:buFont typeface="Arial" panose="020B0604020202020204" pitchFamily="34" charset="0"/>
              <a:buChar char="•"/>
            </a:pPr>
            <a:r>
              <a:rPr lang="en-US" b="1" dirty="0">
                <a:solidFill>
                  <a:schemeClr val="tx1"/>
                </a:solidFill>
              </a:rPr>
              <a:t>Sun Protection:</a:t>
            </a:r>
            <a:r>
              <a:rPr lang="en-US" dirty="0">
                <a:solidFill>
                  <a:schemeClr val="tx1"/>
                </a:solidFill>
              </a:rPr>
              <a:t> Hat, sunglasses, and high-SPF sunscreen are crucial, even in spring/autumn. Shade is limited on the ramparts.</a:t>
            </a:r>
          </a:p>
          <a:p>
            <a:pPr marL="342900" indent="-342900">
              <a:buFont typeface="Arial" panose="020B0604020202020204" pitchFamily="34" charset="0"/>
              <a:buChar char="•"/>
            </a:pPr>
            <a:r>
              <a:rPr lang="en-US" b="1" dirty="0">
                <a:solidFill>
                  <a:schemeClr val="tx1"/>
                </a:solidFill>
              </a:rPr>
              <a:t>Water:</a:t>
            </a:r>
            <a:r>
              <a:rPr lang="en-US" dirty="0">
                <a:solidFill>
                  <a:schemeClr val="tx1"/>
                </a:solidFill>
              </a:rPr>
              <a:t> Bring a bottle, especially in warmer months.</a:t>
            </a:r>
          </a:p>
          <a:p>
            <a:pPr marL="342900" indent="-342900">
              <a:buFont typeface="Arial" panose="020B0604020202020204" pitchFamily="34" charset="0"/>
              <a:buChar char="•"/>
            </a:pPr>
            <a:r>
              <a:rPr lang="en-US" b="1" dirty="0">
                <a:solidFill>
                  <a:schemeClr val="tx1"/>
                </a:solidFill>
              </a:rPr>
              <a:t>Pace:</a:t>
            </a:r>
            <a:r>
              <a:rPr lang="en-US" dirty="0">
                <a:solidFill>
                  <a:schemeClr val="tx1"/>
                </a:solidFill>
              </a:rPr>
              <a:t> This tour involves significant uphill walking and steps, especially at the start. Take it slow and enjoy the views.</a:t>
            </a:r>
          </a:p>
          <a:p>
            <a:pPr marL="342900" indent="-342900">
              <a:buFont typeface="Arial" panose="020B0604020202020204" pitchFamily="34" charset="0"/>
              <a:buChar char="•"/>
            </a:pPr>
            <a:r>
              <a:rPr lang="en-US" b="1" dirty="0">
                <a:solidFill>
                  <a:schemeClr val="tx1"/>
                </a:solidFill>
              </a:rPr>
              <a:t>Shopping/Breaks:</a:t>
            </a:r>
            <a:r>
              <a:rPr lang="en-US" dirty="0">
                <a:solidFill>
                  <a:schemeClr val="tx1"/>
                </a:solidFill>
              </a:rPr>
              <a:t> Allow extra time if you want to browse shops in Carrer Major or linger at a cafe in </a:t>
            </a:r>
            <a:r>
              <a:rPr lang="en-US" dirty="0" err="1">
                <a:solidFill>
                  <a:schemeClr val="tx1"/>
                </a:solidFill>
              </a:rPr>
              <a:t>Plaça</a:t>
            </a:r>
            <a:r>
              <a:rPr lang="en-US" dirty="0">
                <a:solidFill>
                  <a:schemeClr val="tx1"/>
                </a:solidFill>
              </a:rPr>
              <a:t> de </a:t>
            </a:r>
            <a:r>
              <a:rPr lang="en-US">
                <a:solidFill>
                  <a:schemeClr val="tx1"/>
                </a:solidFill>
              </a:rPr>
              <a:t>la Vila.</a:t>
            </a:r>
            <a:endParaRPr lang="en-US" dirty="0">
              <a:solidFill>
                <a:schemeClr val="tx1"/>
              </a:solidFill>
            </a:endParaRPr>
          </a:p>
          <a:p>
            <a:pPr marL="342900" indent="-342900">
              <a:buFont typeface="Arial" panose="020B0604020202020204" pitchFamily="34" charset="0"/>
              <a:buChar char="•"/>
            </a:pPr>
            <a:r>
              <a:rPr lang="en-US" b="1" dirty="0">
                <a:solidFill>
                  <a:schemeClr val="tx1"/>
                </a:solidFill>
              </a:rPr>
              <a:t>Museums:</a:t>
            </a:r>
            <a:r>
              <a:rPr lang="en-US" dirty="0">
                <a:solidFill>
                  <a:schemeClr val="tx1"/>
                </a:solidFill>
              </a:rPr>
              <a:t> Entering the Cathedral is usually quick and free. The Archaeological Museum and Castle interior require more time (likely exceeding 2 hours). This tour focuses on the exterior and views.</a:t>
            </a:r>
          </a:p>
          <a:p>
            <a:pPr marL="342900" indent="-342900">
              <a:buFont typeface="Arial" panose="020B0604020202020204" pitchFamily="34" charset="0"/>
              <a:buChar char="•"/>
            </a:pPr>
            <a:r>
              <a:rPr lang="en-US" b="1" dirty="0">
                <a:solidFill>
                  <a:schemeClr val="tx1"/>
                </a:solidFill>
              </a:rPr>
              <a:t>Flexibility:</a:t>
            </a:r>
            <a:r>
              <a:rPr lang="en-US" dirty="0">
                <a:solidFill>
                  <a:schemeClr val="tx1"/>
                </a:solidFill>
              </a:rPr>
              <a:t> You can shorten the ramparts walk slightly if time is tight, but don't miss the main viewpoints near the Cathedral and Castle.</a:t>
            </a:r>
          </a:p>
        </p:txBody>
      </p:sp>
    </p:spTree>
    <p:extLst>
      <p:ext uri="{BB962C8B-B14F-4D97-AF65-F5344CB8AC3E}">
        <p14:creationId xmlns:p14="http://schemas.microsoft.com/office/powerpoint/2010/main" val="3039758875"/>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DCFD0CC7-2097-F6B5-CBF4-89D69845BD62}"/>
            </a:ext>
          </a:extLst>
        </p:cNvPr>
        <p:cNvGrpSpPr/>
        <p:nvPr/>
      </p:nvGrpSpPr>
      <p:grpSpPr>
        <a:xfrm>
          <a:off x="0" y="0"/>
          <a:ext cx="0" cy="0"/>
          <a:chOff x="0" y="0"/>
          <a:chExt cx="0" cy="0"/>
        </a:xfrm>
      </p:grpSpPr>
      <p:sp>
        <p:nvSpPr>
          <p:cNvPr id="12289" name="Rectangle 1">
            <a:extLst>
              <a:ext uri="{FF2B5EF4-FFF2-40B4-BE49-F238E27FC236}">
                <a16:creationId xmlns:a16="http://schemas.microsoft.com/office/drawing/2014/main" id="{572A4635-BB40-5FDC-2623-CF9CDBC803F3}"/>
              </a:ext>
            </a:extLst>
          </p:cNvPr>
          <p:cNvSpPr>
            <a:spLocks noGrp="1" noChangeArrowheads="1"/>
          </p:cNvSpPr>
          <p:nvPr>
            <p:ph type="title"/>
          </p:nvPr>
        </p:nvSpPr>
        <p:spPr>
          <a:xfrm>
            <a:off x="685800" y="285750"/>
            <a:ext cx="7772400" cy="900113"/>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dirty="0"/>
              <a:t>Irresistible Spots</a:t>
            </a:r>
          </a:p>
        </p:txBody>
      </p:sp>
      <p:sp>
        <p:nvSpPr>
          <p:cNvPr id="12290" name="Rectangle 2">
            <a:extLst>
              <a:ext uri="{FF2B5EF4-FFF2-40B4-BE49-F238E27FC236}">
                <a16:creationId xmlns:a16="http://schemas.microsoft.com/office/drawing/2014/main" id="{F535A148-3979-F130-FFEF-C086DE01E2EF}"/>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395505602"/>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084EAEAF-6B12-BA7B-B8DA-902CF72C363B}"/>
              </a:ext>
            </a:extLst>
          </p:cNvPr>
          <p:cNvSpPr>
            <a:spLocks noGrp="1" noChangeArrowheads="1"/>
          </p:cNvSpPr>
          <p:nvPr>
            <p:ph type="title"/>
          </p:nvPr>
        </p:nvSpPr>
        <p:spPr>
          <a:xfrm>
            <a:off x="685800" y="28575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a:t>Castles and Cathedrals</a:t>
            </a:r>
          </a:p>
        </p:txBody>
      </p:sp>
      <p:sp>
        <p:nvSpPr>
          <p:cNvPr id="13314" name="Rectangle 2">
            <a:extLst>
              <a:ext uri="{FF2B5EF4-FFF2-40B4-BE49-F238E27FC236}">
                <a16:creationId xmlns:a16="http://schemas.microsoft.com/office/drawing/2014/main" id="{BD72F5E3-85FF-6494-A5F6-EA938C57CAE0}"/>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15" name="Text Box 3">
            <a:extLst>
              <a:ext uri="{FF2B5EF4-FFF2-40B4-BE49-F238E27FC236}">
                <a16:creationId xmlns:a16="http://schemas.microsoft.com/office/drawing/2014/main" id="{AD755E1C-7E84-139C-D96E-AAF1A18861FD}"/>
              </a:ext>
            </a:extLst>
          </p:cNvPr>
          <p:cNvSpPr txBox="1">
            <a:spLocks noChangeArrowheads="1"/>
          </p:cNvSpPr>
          <p:nvPr/>
        </p:nvSpPr>
        <p:spPr bwMode="auto">
          <a:xfrm>
            <a:off x="457200" y="1219200"/>
            <a:ext cx="8305800" cy="5105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dirty="0"/>
              <a:t>From the 16th-century star-shaped Castle of Santa Catalina to the beautiful 18th-century Cadiz Cathedral to the 18th-century Torre Tavira (the best viewpoint in the city), there are more than enough historical spots in Cadiz.</a:t>
            </a:r>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r>
              <a:rPr lang="en-US" altLang="en-US" sz="1400" dirty="0"/>
              <a:t>				  Castle of Santa Catalina</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8C54B899-15A9-BF59-3B6C-DE539FD47A09}"/>
              </a:ext>
            </a:extLst>
          </p:cNvPr>
          <p:cNvSpPr>
            <a:spLocks noGrp="1" noChangeArrowheads="1"/>
          </p:cNvSpPr>
          <p:nvPr>
            <p:ph type="title"/>
          </p:nvPr>
        </p:nvSpPr>
        <p:spPr>
          <a:xfrm>
            <a:off x="685800" y="28575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a:t>Castles and Cathedrals</a:t>
            </a:r>
          </a:p>
        </p:txBody>
      </p:sp>
      <p:sp>
        <p:nvSpPr>
          <p:cNvPr id="14338" name="Rectangle 2">
            <a:extLst>
              <a:ext uri="{FF2B5EF4-FFF2-40B4-BE49-F238E27FC236}">
                <a16:creationId xmlns:a16="http://schemas.microsoft.com/office/drawing/2014/main" id="{5B7714FE-94E6-7BC5-FB19-6CD62AE4C586}"/>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39" name="Text Box 3">
            <a:extLst>
              <a:ext uri="{FF2B5EF4-FFF2-40B4-BE49-F238E27FC236}">
                <a16:creationId xmlns:a16="http://schemas.microsoft.com/office/drawing/2014/main" id="{C96670CA-86D0-9379-3460-66A6C770B542}"/>
              </a:ext>
            </a:extLst>
          </p:cNvPr>
          <p:cNvSpPr txBox="1">
            <a:spLocks noChangeArrowheads="1"/>
          </p:cNvSpPr>
          <p:nvPr/>
        </p:nvSpPr>
        <p:spPr bwMode="auto">
          <a:xfrm>
            <a:off x="381000" y="1281112"/>
            <a:ext cx="8382000" cy="5043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dirty="0"/>
              <a:t>From the 16th-century star-shaped Castle of Santa Catalina to the beautiful 18th-century Cadiz Cathedral to the 18th-century Torre Tavira (the best viewpoint in the city), there are more than enough historical spots in Cadiz.</a:t>
            </a:r>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r>
              <a:rPr lang="en-US" altLang="en-US" sz="1400" dirty="0"/>
              <a:t>				</a:t>
            </a:r>
          </a:p>
        </p:txBody>
      </p:sp>
      <p:sp>
        <p:nvSpPr>
          <p:cNvPr id="3" name="TextBox 2">
            <a:extLst>
              <a:ext uri="{FF2B5EF4-FFF2-40B4-BE49-F238E27FC236}">
                <a16:creationId xmlns:a16="http://schemas.microsoft.com/office/drawing/2014/main" id="{7729231A-021D-64A8-ED6D-5B51E96F6EB1}"/>
              </a:ext>
            </a:extLst>
          </p:cNvPr>
          <p:cNvSpPr txBox="1"/>
          <p:nvPr/>
        </p:nvSpPr>
        <p:spPr>
          <a:xfrm>
            <a:off x="1943100" y="6015334"/>
            <a:ext cx="5372100" cy="369332"/>
          </a:xfrm>
          <a:prstGeom prst="rect">
            <a:avLst/>
          </a:prstGeom>
          <a:noFill/>
        </p:spPr>
        <p:txBody>
          <a:bodyPr wrap="square">
            <a:spAutoFit/>
          </a:bodyPr>
          <a:lstStyle/>
          <a:p>
            <a:pPr algn="ctr"/>
            <a:r>
              <a:rPr lang="en-US" altLang="en-US" sz="1800" dirty="0">
                <a:solidFill>
                  <a:schemeClr val="tx1"/>
                </a:solidFill>
              </a:rPr>
              <a:t>Cadiz Cathedral</a:t>
            </a:r>
            <a:endParaRPr lang="en-US" sz="1800" dirty="0">
              <a:solidFill>
                <a:schemeClr val="tx1"/>
              </a:solidFill>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214F8E07-CCA7-395B-943A-216236D8D764}"/>
              </a:ext>
            </a:extLst>
          </p:cNvPr>
          <p:cNvSpPr>
            <a:spLocks noGrp="1" noChangeArrowheads="1"/>
          </p:cNvSpPr>
          <p:nvPr>
            <p:ph type="title"/>
          </p:nvPr>
        </p:nvSpPr>
        <p:spPr>
          <a:xfrm>
            <a:off x="685800" y="28575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a:t>Castles and Cathedrals</a:t>
            </a:r>
          </a:p>
        </p:txBody>
      </p:sp>
      <p:sp>
        <p:nvSpPr>
          <p:cNvPr id="15362" name="Rectangle 2">
            <a:extLst>
              <a:ext uri="{FF2B5EF4-FFF2-40B4-BE49-F238E27FC236}">
                <a16:creationId xmlns:a16="http://schemas.microsoft.com/office/drawing/2014/main" id="{5994EE0E-DA06-C1D6-3688-481FBA337625}"/>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363" name="Text Box 3">
            <a:extLst>
              <a:ext uri="{FF2B5EF4-FFF2-40B4-BE49-F238E27FC236}">
                <a16:creationId xmlns:a16="http://schemas.microsoft.com/office/drawing/2014/main" id="{DBDA5F1C-3A28-4203-5AA9-0E49F068C61C}"/>
              </a:ext>
            </a:extLst>
          </p:cNvPr>
          <p:cNvSpPr txBox="1">
            <a:spLocks noChangeArrowheads="1"/>
          </p:cNvSpPr>
          <p:nvPr/>
        </p:nvSpPr>
        <p:spPr bwMode="auto">
          <a:xfrm>
            <a:off x="228600" y="1281112"/>
            <a:ext cx="8686800" cy="529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dirty="0"/>
              <a:t>From the 16th-century star-shaped Castle of Santa Catalina to the beautiful 18th-century Cadiz Cathedral to the 18th-century Torre Tavira (the best viewpoint in the city), there are more than enough historical spots in Cadiz.</a:t>
            </a:r>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r>
              <a:rPr lang="en-US" altLang="en-US" sz="1400" dirty="0"/>
              <a:t>	                                                                                      Torre Tavira</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E91EE2AF-63BD-B7B6-4A35-8300FE731EBA}"/>
              </a:ext>
            </a:extLst>
          </p:cNvPr>
          <p:cNvSpPr>
            <a:spLocks noGrp="1" noChangeArrowheads="1"/>
          </p:cNvSpPr>
          <p:nvPr>
            <p:ph type="title"/>
          </p:nvPr>
        </p:nvSpPr>
        <p:spPr>
          <a:xfrm>
            <a:off x="685800" y="28575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a:t>Home to Amazing Restaurants</a:t>
            </a:r>
          </a:p>
        </p:txBody>
      </p:sp>
      <p:sp>
        <p:nvSpPr>
          <p:cNvPr id="18434" name="Rectangle 2">
            <a:extLst>
              <a:ext uri="{FF2B5EF4-FFF2-40B4-BE49-F238E27FC236}">
                <a16:creationId xmlns:a16="http://schemas.microsoft.com/office/drawing/2014/main" id="{925BD80A-24E6-5467-74C3-97A464E52111}"/>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8435" name="Text Box 3">
            <a:extLst>
              <a:ext uri="{FF2B5EF4-FFF2-40B4-BE49-F238E27FC236}">
                <a16:creationId xmlns:a16="http://schemas.microsoft.com/office/drawing/2014/main" id="{B9417A74-8A34-7AB0-EE94-81DD45106190}"/>
              </a:ext>
            </a:extLst>
          </p:cNvPr>
          <p:cNvSpPr txBox="1">
            <a:spLocks noChangeArrowheads="1"/>
          </p:cNvSpPr>
          <p:nvPr/>
        </p:nvSpPr>
        <p:spPr bwMode="auto">
          <a:xfrm>
            <a:off x="-22225" y="1533525"/>
            <a:ext cx="9166225" cy="5735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r>
              <a:rPr lang="en-US" dirty="0"/>
              <a:t>Ibiza has a wide variety of restaurants of extraordinary quality offering fresh, natural products, such as fish and seafood, or traditional dishes such as seafood rice or </a:t>
            </a:r>
            <a:r>
              <a:rPr lang="en-US" dirty="0" err="1"/>
              <a:t>bullit</a:t>
            </a:r>
            <a:r>
              <a:rPr lang="en-US" dirty="0"/>
              <a:t> de </a:t>
            </a:r>
            <a:r>
              <a:rPr lang="en-US" dirty="0" err="1"/>
              <a:t>peix</a:t>
            </a:r>
            <a:r>
              <a:rPr lang="en-US" dirty="0"/>
              <a:t>. </a:t>
            </a:r>
          </a:p>
          <a:p>
            <a:r>
              <a:rPr lang="en-US" dirty="0"/>
              <a:t>There are also restaurants that offer typical Ibizan dishes made primarily with meat. For example, "</a:t>
            </a:r>
            <a:r>
              <a:rPr lang="en-US" dirty="0" err="1"/>
              <a:t>arròs</a:t>
            </a:r>
            <a:r>
              <a:rPr lang="en-US" dirty="0"/>
              <a:t> de </a:t>
            </a:r>
            <a:r>
              <a:rPr lang="en-US" dirty="0" err="1"/>
              <a:t>matances</a:t>
            </a:r>
            <a:r>
              <a:rPr lang="en-US" dirty="0"/>
              <a:t>" (rice from the slaughter of pigs), "</a:t>
            </a:r>
            <a:r>
              <a:rPr lang="en-US" dirty="0" err="1"/>
              <a:t>frita</a:t>
            </a:r>
            <a:r>
              <a:rPr lang="en-US" dirty="0"/>
              <a:t> de </a:t>
            </a:r>
            <a:r>
              <a:rPr lang="en-US" dirty="0" err="1"/>
              <a:t>porc</a:t>
            </a:r>
            <a:r>
              <a:rPr lang="en-US" dirty="0"/>
              <a:t>" (fried pork), and "</a:t>
            </a:r>
            <a:r>
              <a:rPr lang="en-US" dirty="0" err="1"/>
              <a:t>sofrit</a:t>
            </a:r>
            <a:r>
              <a:rPr lang="en-US" dirty="0"/>
              <a:t> </a:t>
            </a:r>
            <a:r>
              <a:rPr lang="en-US" dirty="0" err="1"/>
              <a:t>pagès</a:t>
            </a:r>
            <a:r>
              <a:rPr lang="en-US" dirty="0"/>
              <a:t>" (</a:t>
            </a:r>
            <a:r>
              <a:rPr lang="en-US" dirty="0" err="1"/>
              <a:t>sofrit</a:t>
            </a:r>
            <a:r>
              <a:rPr lang="en-US" dirty="0"/>
              <a:t> </a:t>
            </a:r>
            <a:r>
              <a:rPr lang="en-US" dirty="0" err="1"/>
              <a:t>pagès</a:t>
            </a:r>
            <a:r>
              <a:rPr lang="en-US" dirty="0"/>
              <a:t>), hearty recipes from the local cuisine. </a:t>
            </a:r>
          </a:p>
          <a:p>
            <a:r>
              <a:rPr lang="en-US" dirty="0"/>
              <a:t>Ibizan pastries are also very elaborate. Typical desserts include "</a:t>
            </a:r>
            <a:r>
              <a:rPr lang="en-US" dirty="0" err="1"/>
              <a:t>flaó</a:t>
            </a:r>
            <a:r>
              <a:rPr lang="en-US" dirty="0"/>
              <a:t>" (a delicious cake made with goat and sheep cheese and mint), "</a:t>
            </a:r>
            <a:r>
              <a:rPr lang="en-US" dirty="0" err="1"/>
              <a:t>greixonera</a:t>
            </a:r>
            <a:r>
              <a:rPr lang="en-US" dirty="0"/>
              <a:t>" (a pudding made with </a:t>
            </a:r>
            <a:r>
              <a:rPr lang="en-US" dirty="0" err="1"/>
              <a:t>ensaimadas</a:t>
            </a:r>
            <a:r>
              <a:rPr lang="en-US" dirty="0"/>
              <a:t>, milk, and egg), and it is customary to enjoy "</a:t>
            </a:r>
            <a:r>
              <a:rPr lang="en-US" dirty="0" err="1"/>
              <a:t>orelletes</a:t>
            </a:r>
            <a:r>
              <a:rPr lang="en-US" dirty="0"/>
              <a:t>" (small ear-shaped pastries) at social gatherings.</a:t>
            </a:r>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r>
              <a:rPr lang="en-US" altLang="en-US" sz="1400" dirty="0"/>
              <a:t>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FB31DED6-4375-5767-B9C2-428D5A39E542}"/>
              </a:ext>
            </a:extLst>
          </p:cNvPr>
          <p:cNvSpPr>
            <a:spLocks noGrp="1" noChangeArrowheads="1"/>
          </p:cNvSpPr>
          <p:nvPr>
            <p:ph type="title"/>
          </p:nvPr>
        </p:nvSpPr>
        <p:spPr>
          <a:xfrm>
            <a:off x="685800" y="60960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b="1" dirty="0"/>
              <a:t>Ibiza</a:t>
            </a:r>
            <a:r>
              <a:rPr lang="en-US" altLang="en-US" b="1" dirty="0"/>
              <a:t> Spain</a:t>
            </a:r>
            <a:r>
              <a:rPr lang="en-US" altLang="en-US" dirty="0"/>
              <a:t> </a:t>
            </a:r>
          </a:p>
        </p:txBody>
      </p:sp>
      <p:sp>
        <p:nvSpPr>
          <p:cNvPr id="3074" name="Rectangle 2">
            <a:extLst>
              <a:ext uri="{FF2B5EF4-FFF2-40B4-BE49-F238E27FC236}">
                <a16:creationId xmlns:a16="http://schemas.microsoft.com/office/drawing/2014/main" id="{0FCE99E4-04B4-6AF7-E7BA-18397BB2C7B7}"/>
              </a:ext>
            </a:extLst>
          </p:cNvPr>
          <p:cNvSpPr>
            <a:spLocks noChangeArrowheads="1"/>
          </p:cNvSpPr>
          <p:nvPr/>
        </p:nvSpPr>
        <p:spPr bwMode="auto">
          <a:xfrm>
            <a:off x="457200" y="1500188"/>
            <a:ext cx="8229600" cy="2310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r>
              <a:rPr lang="en-US" dirty="0"/>
              <a:t>Ibiza is a multifaceted Balearic Island known globally for its intense summer club scene, but it also offers a rich ancient history (including a UNESCO site), stunning natural beauty, distinct towns, a peaceful off-season atmosphere with spiritual roots, and a unique local Catalan culture, </a:t>
            </a:r>
            <a:br>
              <a:rPr lang="en-US" dirty="0"/>
            </a:br>
            <a:r>
              <a:rPr lang="en-US" dirty="0"/>
              <a:t>creating a fascinating duality.</a:t>
            </a:r>
          </a:p>
        </p:txBody>
      </p:sp>
      <p:pic>
        <p:nvPicPr>
          <p:cNvPr id="3" name="Picture 2">
            <a:extLst>
              <a:ext uri="{FF2B5EF4-FFF2-40B4-BE49-F238E27FC236}">
                <a16:creationId xmlns:a16="http://schemas.microsoft.com/office/drawing/2014/main" id="{CCF83139-A516-8473-84BB-0A24B65204F6}"/>
              </a:ext>
            </a:extLst>
          </p:cNvPr>
          <p:cNvPicPr>
            <a:picLocks noChangeAspect="1"/>
          </p:cNvPicPr>
          <p:nvPr/>
        </p:nvPicPr>
        <p:blipFill>
          <a:blip r:embed="rId3">
            <a:extLst>
              <a:ext uri="{28A0092B-C50C-407E-A947-70E740481C1C}">
                <a14:useLocalDpi xmlns:a14="http://schemas.microsoft.com/office/drawing/2010/main" val="0"/>
              </a:ext>
            </a:extLst>
          </a:blip>
          <a:srcRect l="795" t="4445" r="1723" b="2221"/>
          <a:stretch>
            <a:fillRect/>
          </a:stretch>
        </p:blipFill>
        <p:spPr>
          <a:xfrm>
            <a:off x="4572000" y="3124200"/>
            <a:ext cx="4572000" cy="3657600"/>
          </a:xfrm>
          <a:prstGeom prst="rect">
            <a:avLst/>
          </a:prstGeom>
        </p:spPr>
      </p:pic>
      <p:sp>
        <p:nvSpPr>
          <p:cNvPr id="5" name="TextBox 4">
            <a:extLst>
              <a:ext uri="{FF2B5EF4-FFF2-40B4-BE49-F238E27FC236}">
                <a16:creationId xmlns:a16="http://schemas.microsoft.com/office/drawing/2014/main" id="{B4F38B8A-DF78-781F-9B36-31F182CC4D97}"/>
              </a:ext>
            </a:extLst>
          </p:cNvPr>
          <p:cNvSpPr txBox="1"/>
          <p:nvPr/>
        </p:nvSpPr>
        <p:spPr>
          <a:xfrm>
            <a:off x="457200" y="3810693"/>
            <a:ext cx="3962400" cy="2887778"/>
          </a:xfrm>
          <a:prstGeom prst="rect">
            <a:avLst/>
          </a:prstGeom>
          <a:noFill/>
        </p:spPr>
        <p:txBody>
          <a:bodyPr wrap="square">
            <a:spAutoFit/>
          </a:bodyPr>
          <a:lstStyle/>
          <a:p>
            <a:pPr marL="511810" marR="0" indent="-283210">
              <a:lnSpc>
                <a:spcPct val="115000"/>
              </a:lnSpc>
              <a:spcAft>
                <a:spcPts val="800"/>
              </a:spcAft>
              <a:buNone/>
            </a:pPr>
            <a:r>
              <a:rPr lang="en-US" sz="2000" b="1" kern="100" dirty="0">
                <a:solidFill>
                  <a:schemeClr val="tx1"/>
                </a:solidFill>
                <a:effectLst/>
                <a:latin typeface="+mj-lt"/>
                <a:ea typeface="Calibri" panose="020F0502020204030204" pitchFamily="34" charset="0"/>
                <a:cs typeface="Arial" panose="020B0604020202020204" pitchFamily="34" charset="0"/>
              </a:rPr>
              <a:t>It’s Climate:</a:t>
            </a:r>
            <a:endParaRPr lang="en-US" sz="2000" kern="100" dirty="0">
              <a:solidFill>
                <a:schemeClr val="tx1"/>
              </a:solidFill>
              <a:effectLst/>
              <a:latin typeface="+mj-lt"/>
              <a:ea typeface="Calibri" panose="020F0502020204030204" pitchFamily="34" charset="0"/>
              <a:cs typeface="Arial" panose="020B0604020202020204" pitchFamily="34"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000" b="1" kern="100" dirty="0">
                <a:solidFill>
                  <a:schemeClr val="tx1"/>
                </a:solidFill>
                <a:effectLst/>
                <a:latin typeface="+mj-lt"/>
                <a:ea typeface="Calibri" panose="020F0502020204030204" pitchFamily="34" charset="0"/>
                <a:cs typeface="Arial" panose="020B0604020202020204" pitchFamily="34" charset="0"/>
              </a:rPr>
              <a:t>Midsummer</a:t>
            </a:r>
            <a:r>
              <a:rPr lang="en-US" sz="2000" kern="100" dirty="0">
                <a:solidFill>
                  <a:schemeClr val="tx1"/>
                </a:solidFill>
                <a:effectLst/>
                <a:latin typeface="+mj-lt"/>
                <a:ea typeface="Calibri" panose="020F0502020204030204" pitchFamily="34" charset="0"/>
                <a:cs typeface="Arial" panose="020B0604020202020204" pitchFamily="34" charset="0"/>
              </a:rPr>
              <a:t> temps: high 70s to low 80s °F / mid‑20s °C.</a:t>
            </a:r>
          </a:p>
          <a:p>
            <a:pPr marL="342900" marR="0" lvl="0" indent="-342900">
              <a:lnSpc>
                <a:spcPct val="115000"/>
              </a:lnSpc>
              <a:spcAft>
                <a:spcPts val="800"/>
              </a:spcAft>
              <a:buSzPts val="1000"/>
              <a:buFont typeface="Symbol" panose="05050102010706020507" pitchFamily="18" charset="2"/>
              <a:buChar char=""/>
              <a:tabLst>
                <a:tab pos="457200" algn="l"/>
              </a:tabLst>
            </a:pPr>
            <a:r>
              <a:rPr lang="en-US" sz="2000" b="1" kern="100" dirty="0">
                <a:solidFill>
                  <a:schemeClr val="tx1"/>
                </a:solidFill>
                <a:effectLst/>
                <a:latin typeface="+mj-lt"/>
                <a:ea typeface="Calibri" panose="020F0502020204030204" pitchFamily="34" charset="0"/>
                <a:cs typeface="Arial" panose="020B0604020202020204" pitchFamily="34" charset="0"/>
              </a:rPr>
              <a:t>Spring and autumn</a:t>
            </a:r>
            <a:r>
              <a:rPr lang="en-US" sz="2000" kern="100" dirty="0">
                <a:solidFill>
                  <a:schemeClr val="tx1"/>
                </a:solidFill>
                <a:effectLst/>
                <a:latin typeface="+mj-lt"/>
                <a:ea typeface="Calibri" panose="020F0502020204030204" pitchFamily="34" charset="0"/>
                <a:cs typeface="Arial" panose="020B0604020202020204" pitchFamily="34" charset="0"/>
              </a:rPr>
              <a:t> are warm and comfortable.</a:t>
            </a:r>
          </a:p>
          <a:p>
            <a:pPr marL="342900" marR="0" lvl="0" indent="-342900">
              <a:lnSpc>
                <a:spcPct val="115000"/>
              </a:lnSpc>
              <a:spcAft>
                <a:spcPts val="800"/>
              </a:spcAft>
              <a:buSzPts val="1000"/>
              <a:buFont typeface="Symbol" panose="05050102010706020507" pitchFamily="18" charset="2"/>
              <a:buChar char=""/>
              <a:tabLst>
                <a:tab pos="457200" algn="l"/>
              </a:tabLst>
            </a:pPr>
            <a:r>
              <a:rPr lang="en-US" sz="2000" b="1" kern="100" dirty="0">
                <a:solidFill>
                  <a:schemeClr val="tx1"/>
                </a:solidFill>
                <a:effectLst/>
                <a:latin typeface="+mj-lt"/>
                <a:ea typeface="Calibri" panose="020F0502020204030204" pitchFamily="34" charset="0"/>
                <a:cs typeface="Arial" panose="020B0604020202020204" pitchFamily="34" charset="0"/>
              </a:rPr>
              <a:t>Sunscreen and a hat</a:t>
            </a:r>
            <a:r>
              <a:rPr lang="en-US" sz="2000" kern="100" dirty="0">
                <a:solidFill>
                  <a:schemeClr val="tx1"/>
                </a:solidFill>
                <a:effectLst/>
                <a:latin typeface="+mj-lt"/>
                <a:ea typeface="Calibri" panose="020F0502020204030204" pitchFamily="34" charset="0"/>
                <a:cs typeface="Arial" panose="020B0604020202020204" pitchFamily="34" charset="0"/>
              </a:rPr>
              <a:t> are must-haves—sun shines most days.</a:t>
            </a:r>
          </a:p>
        </p:txBody>
      </p:sp>
    </p:spTree>
    <p:extLst>
      <p:ext uri="{BB962C8B-B14F-4D97-AF65-F5344CB8AC3E}">
        <p14:creationId xmlns:p14="http://schemas.microsoft.com/office/powerpoint/2010/main" val="2618663509"/>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D431D846-CF9D-35E7-01FB-C711558EE717}"/>
              </a:ext>
            </a:extLst>
          </p:cNvPr>
          <p:cNvSpPr>
            <a:spLocks noGrp="1" noChangeArrowheads="1"/>
          </p:cNvSpPr>
          <p:nvPr>
            <p:ph type="title"/>
          </p:nvPr>
        </p:nvSpPr>
        <p:spPr>
          <a:xfrm>
            <a:off x="685800" y="609601"/>
            <a:ext cx="7770813" cy="6858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dirty="0"/>
              <a:t>Getting Around Cadiz</a:t>
            </a:r>
          </a:p>
        </p:txBody>
      </p:sp>
      <p:sp>
        <p:nvSpPr>
          <p:cNvPr id="19458" name="Text Box 2">
            <a:extLst>
              <a:ext uri="{FF2B5EF4-FFF2-40B4-BE49-F238E27FC236}">
                <a16:creationId xmlns:a16="http://schemas.microsoft.com/office/drawing/2014/main" id="{BD104DC1-985D-B327-FFF7-1697767077FF}"/>
              </a:ext>
            </a:extLst>
          </p:cNvPr>
          <p:cNvSpPr txBox="1">
            <a:spLocks noChangeArrowheads="1"/>
          </p:cNvSpPr>
          <p:nvPr/>
        </p:nvSpPr>
        <p:spPr bwMode="auto">
          <a:xfrm>
            <a:off x="215900" y="1589088"/>
            <a:ext cx="8686800" cy="443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dirty="0"/>
              <a:t>For the most part Cadiz is an easy city to walk, but for those who want to avoid exercise as much as possible, There are the city buses run by Urbanos de Cádiz. There are 5 lines with fairly new buses and all have air conditioning. </a:t>
            </a:r>
          </a:p>
          <a:p>
            <a:pPr>
              <a:buClrTx/>
              <a:buFontTx/>
              <a:buNone/>
            </a:pPr>
            <a:r>
              <a:rPr lang="en-US" altLang="en-US" sz="2400" dirty="0"/>
              <a:t>											City bus cost of a single 											journey is 1,10€. Changing bus 											is permitted within 45minutes.</a:t>
            </a:r>
          </a:p>
          <a:p>
            <a:pPr>
              <a:buClrTx/>
              <a:buFontTx/>
              <a:buNone/>
            </a:pPr>
            <a:r>
              <a:rPr lang="en-US" altLang="en-US" dirty="0"/>
              <a:t>											</a:t>
            </a:r>
            <a:r>
              <a:rPr lang="en-US" altLang="en-US" sz="2400" dirty="0"/>
              <a:t> 											You can also buy a '</a:t>
            </a:r>
            <a:r>
              <a:rPr lang="en-US" altLang="en-US" sz="2400" dirty="0" err="1"/>
              <a:t>Bonobus</a:t>
            </a:r>
            <a:r>
              <a:rPr lang="en-US" altLang="en-US" sz="2400" dirty="0"/>
              <a:t>’ 											from newsagent kiosks for 7€ 											for ten journeys. </a:t>
            </a:r>
          </a:p>
          <a:p>
            <a:pPr>
              <a:buClrTx/>
              <a:buFontTx/>
              <a:buNone/>
            </a:pPr>
            <a:endParaRPr lang="en-US" altLang="en-US" dirty="0"/>
          </a:p>
          <a:p>
            <a:pPr>
              <a:buClrTx/>
              <a:buFontTx/>
              <a:buNone/>
            </a:pPr>
            <a:endParaRPr lang="en-US" altLang="en-US" dirty="0"/>
          </a:p>
          <a:p>
            <a:pPr>
              <a:buClrTx/>
              <a:buFontTx/>
              <a:buNone/>
            </a:pPr>
            <a:r>
              <a:rPr lang="en-US" altLang="en-US" dirty="0"/>
              <a:t>												</a:t>
            </a: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r>
              <a:rPr lang="en-US" altLang="en-US" sz="1400" dirty="0"/>
              <a:t>				  </a:t>
            </a:r>
          </a:p>
        </p:txBody>
      </p:sp>
      <p:pic>
        <p:nvPicPr>
          <p:cNvPr id="19459" name="Picture 3">
            <a:extLst>
              <a:ext uri="{FF2B5EF4-FFF2-40B4-BE49-F238E27FC236}">
                <a16:creationId xmlns:a16="http://schemas.microsoft.com/office/drawing/2014/main" id="{8EF81635-E324-6C28-C83B-6CE96666D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65" y="3200400"/>
            <a:ext cx="4470400" cy="2514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1ACADFFB-142C-15C3-B510-A2CD351F213F}"/>
              </a:ext>
            </a:extLst>
          </p:cNvPr>
          <p:cNvSpPr>
            <a:spLocks noGrp="1" noChangeArrowheads="1"/>
          </p:cNvSpPr>
          <p:nvPr>
            <p:ph type="title"/>
          </p:nvPr>
        </p:nvSpPr>
        <p:spPr>
          <a:xfrm>
            <a:off x="685800" y="608013"/>
            <a:ext cx="7770813" cy="1141412"/>
          </a:xfrm>
          <a:ln/>
        </p:spPr>
        <p:txBody>
          <a:bodyPr/>
          <a:lstStyle/>
          <a:p>
            <a:pPr marL="215900" indent="-215900">
              <a:lnSpc>
                <a:spcPct val="92000"/>
              </a:lnSpc>
              <a:spcBef>
                <a:spcPts val="238"/>
              </a:spcBef>
              <a:spcAft>
                <a:spcPts val="238"/>
              </a:spcAft>
              <a:buSzPct val="45000"/>
              <a:buFont typeface="Wingdings" panose="05000000000000000000"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800" b="1" dirty="0">
                <a:cs typeface="Segoe UI" panose="020B0502040204020203" pitchFamily="34" charset="0"/>
              </a:rPr>
              <a:t>Thanks For Coming</a:t>
            </a:r>
          </a:p>
        </p:txBody>
      </p:sp>
      <p:sp>
        <p:nvSpPr>
          <p:cNvPr id="20482" name="Text Box 2">
            <a:extLst>
              <a:ext uri="{FF2B5EF4-FFF2-40B4-BE49-F238E27FC236}">
                <a16:creationId xmlns:a16="http://schemas.microsoft.com/office/drawing/2014/main" id="{4C9A1EA4-2780-43A4-CEEF-86F78DE71BC7}"/>
              </a:ext>
            </a:extLst>
          </p:cNvPr>
          <p:cNvSpPr txBox="1">
            <a:spLocks noChangeArrowheads="1"/>
          </p:cNvSpPr>
          <p:nvPr/>
        </p:nvSpPr>
        <p:spPr bwMode="auto">
          <a:xfrm>
            <a:off x="739775" y="2111375"/>
            <a:ext cx="7770813" cy="434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29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gn="ctr">
              <a:lnSpc>
                <a:spcPct val="92000"/>
              </a:lnSpc>
              <a:spcBef>
                <a:spcPts val="825"/>
              </a:spcBef>
              <a:spcAft>
                <a:spcPts val="25"/>
              </a:spcAft>
              <a:buClrTx/>
              <a:buFontTx/>
              <a:buNone/>
            </a:pPr>
            <a:r>
              <a:rPr lang="en-US" altLang="en-US" sz="3900" dirty="0">
                <a:latin typeface="+mj-lt"/>
                <a:cs typeface="Segoe UI" panose="020B0502040204020203" pitchFamily="34" charset="0"/>
              </a:rPr>
              <a:t>If you have any more questions, Please ask.</a:t>
            </a:r>
          </a:p>
          <a:p>
            <a:pPr algn="ctr">
              <a:lnSpc>
                <a:spcPct val="92000"/>
              </a:lnSpc>
              <a:spcBef>
                <a:spcPts val="825"/>
              </a:spcBef>
              <a:spcAft>
                <a:spcPts val="25"/>
              </a:spcAft>
              <a:buClrTx/>
              <a:buFontTx/>
              <a:buNone/>
            </a:pPr>
            <a:r>
              <a:rPr lang="en-US" altLang="en-US" sz="3900" dirty="0">
                <a:latin typeface="+mj-lt"/>
                <a:cs typeface="Segoe UI" panose="020B0502040204020203" pitchFamily="34" charset="0"/>
              </a:rPr>
              <a:t>I will do my best to answer them for you.</a:t>
            </a:r>
          </a:p>
          <a:p>
            <a:pPr algn="ctr">
              <a:lnSpc>
                <a:spcPct val="92000"/>
              </a:lnSpc>
              <a:spcBef>
                <a:spcPts val="825"/>
              </a:spcBef>
              <a:spcAft>
                <a:spcPts val="25"/>
              </a:spcAft>
              <a:buClrTx/>
              <a:buFontTx/>
              <a:buNone/>
            </a:pPr>
            <a:endParaRPr lang="en-US" altLang="en-US" sz="3900" dirty="0">
              <a:latin typeface="+mj-lt"/>
              <a:cs typeface="Segoe UI" panose="020B0502040204020203" pitchFamily="34" charset="0"/>
            </a:endParaRPr>
          </a:p>
          <a:p>
            <a:pPr algn="ctr">
              <a:lnSpc>
                <a:spcPct val="92000"/>
              </a:lnSpc>
              <a:spcBef>
                <a:spcPts val="825"/>
              </a:spcBef>
              <a:spcAft>
                <a:spcPts val="25"/>
              </a:spcAft>
              <a:buClrTx/>
              <a:buFontTx/>
              <a:buNone/>
            </a:pPr>
            <a:r>
              <a:rPr lang="en-US" altLang="en-US" sz="3900" b="1" dirty="0">
                <a:latin typeface="+mj-lt"/>
                <a:cs typeface="Segoe UI" panose="020B0502040204020203" pitchFamily="34" charset="0"/>
              </a:rPr>
              <a:t>Have a great visit in Cádiz!</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73308A18-155D-98BA-B7FC-C28A1C27B88E}"/>
              </a:ext>
            </a:extLst>
          </p:cNvPr>
          <p:cNvSpPr>
            <a:spLocks noGrp="1" noChangeArrowheads="1"/>
          </p:cNvSpPr>
          <p:nvPr>
            <p:ph type="title"/>
          </p:nvPr>
        </p:nvSpPr>
        <p:spPr>
          <a:xfrm>
            <a:off x="685800" y="60960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a:t>What I Will Cover</a:t>
            </a:r>
          </a:p>
        </p:txBody>
      </p:sp>
      <p:sp>
        <p:nvSpPr>
          <p:cNvPr id="4098" name="Rectangle 2">
            <a:extLst>
              <a:ext uri="{FF2B5EF4-FFF2-40B4-BE49-F238E27FC236}">
                <a16:creationId xmlns:a16="http://schemas.microsoft.com/office/drawing/2014/main" id="{10328325-2DB8-8862-2169-C510241F8036}"/>
              </a:ext>
            </a:extLst>
          </p:cNvPr>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gn="ctr">
              <a:buClrTx/>
              <a:buFontTx/>
              <a:buNone/>
            </a:pPr>
            <a:r>
              <a:rPr lang="en-US" altLang="en-US" sz="4000"/>
              <a:t>What I Will Cover</a:t>
            </a:r>
          </a:p>
        </p:txBody>
      </p:sp>
      <p:sp>
        <p:nvSpPr>
          <p:cNvPr id="4099" name="Rectangle 3">
            <a:extLst>
              <a:ext uri="{FF2B5EF4-FFF2-40B4-BE49-F238E27FC236}">
                <a16:creationId xmlns:a16="http://schemas.microsoft.com/office/drawing/2014/main" id="{7770CE8B-A648-7683-4443-CA6C8FAE8FEA}"/>
              </a:ext>
            </a:extLst>
          </p:cNvPr>
          <p:cNvSpPr>
            <a:spLocks noChangeArrowheads="1"/>
          </p:cNvSpPr>
          <p:nvPr/>
        </p:nvSpPr>
        <p:spPr bwMode="auto">
          <a:xfrm>
            <a:off x="1828800" y="1828800"/>
            <a:ext cx="6858000" cy="4264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Font typeface="Wingdings" panose="05000000000000000000" pitchFamily="2" charset="2"/>
              <a:buChar char=""/>
            </a:pPr>
            <a:r>
              <a:rPr lang="en-US" altLang="en-US" b="1" dirty="0"/>
              <a:t>My Port Philosophy</a:t>
            </a:r>
          </a:p>
          <a:p>
            <a:pPr>
              <a:buFont typeface="Wingdings" panose="05000000000000000000" pitchFamily="2" charset="2"/>
              <a:buChar char=""/>
            </a:pPr>
            <a:r>
              <a:rPr lang="en-US" altLang="en-US" b="1" dirty="0"/>
              <a:t>Don’t Miss the Ship</a:t>
            </a:r>
          </a:p>
          <a:p>
            <a:pPr>
              <a:buFont typeface="Wingdings" panose="05000000000000000000" pitchFamily="2" charset="2"/>
              <a:buChar char=""/>
            </a:pPr>
            <a:r>
              <a:rPr lang="en-US" altLang="en-US" b="1" dirty="0"/>
              <a:t>Money</a:t>
            </a:r>
          </a:p>
          <a:p>
            <a:pPr>
              <a:buFont typeface="Wingdings" panose="05000000000000000000" pitchFamily="2" charset="2"/>
              <a:buChar char=""/>
            </a:pPr>
            <a:r>
              <a:rPr lang="en-US" altLang="en-US" b="1" dirty="0"/>
              <a:t>Where is the Tourist Office?</a:t>
            </a:r>
          </a:p>
          <a:p>
            <a:pPr>
              <a:buFont typeface="Wingdings" panose="05000000000000000000" pitchFamily="2" charset="2"/>
              <a:buChar char=""/>
            </a:pPr>
            <a:r>
              <a:rPr lang="en-US" altLang="en-US" b="1" dirty="0"/>
              <a:t>A few interesting facts about Cadiz.</a:t>
            </a:r>
          </a:p>
          <a:p>
            <a:pPr>
              <a:buFont typeface="Wingdings" panose="05000000000000000000" pitchFamily="2" charset="2"/>
              <a:buChar char=""/>
            </a:pPr>
            <a:r>
              <a:rPr lang="en-US" altLang="en-US" b="1" dirty="0"/>
              <a:t>Places to see or at least consider</a:t>
            </a:r>
          </a:p>
          <a:p>
            <a:pPr>
              <a:buFont typeface="Wingdings" panose="05000000000000000000" pitchFamily="2" charset="2"/>
              <a:buChar char=""/>
            </a:pPr>
            <a:r>
              <a:rPr lang="en-US" altLang="en-US" b="1" dirty="0"/>
              <a:t>A few restaurant recommendations</a:t>
            </a:r>
          </a:p>
          <a:p>
            <a:pPr>
              <a:buFont typeface="Wingdings" panose="05000000000000000000" pitchFamily="2" charset="2"/>
              <a:buChar char=""/>
            </a:pPr>
            <a:r>
              <a:rPr lang="en-US" altLang="en-US" b="1" dirty="0"/>
              <a:t>Best way to get around Cadiz</a:t>
            </a:r>
          </a:p>
          <a:p>
            <a:pPr>
              <a:buClrTx/>
              <a:buFontTx/>
              <a:buNone/>
            </a:pPr>
            <a:endParaRPr lang="en-US" altLang="en-US" sz="3200" b="1" dirty="0"/>
          </a:p>
          <a:p>
            <a:pPr>
              <a:buClrTx/>
              <a:buFontTx/>
              <a:buNone/>
            </a:pPr>
            <a:endParaRPr lang="en-US" altLang="en-US" sz="3200" b="1" dirty="0"/>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308772E4-0497-07D9-6A99-3DBFA1FB435F}"/>
              </a:ext>
            </a:extLst>
          </p:cNvPr>
          <p:cNvSpPr>
            <a:spLocks noGrp="1" noChangeArrowheads="1"/>
          </p:cNvSpPr>
          <p:nvPr>
            <p:ph type="title"/>
          </p:nvPr>
        </p:nvSpPr>
        <p:spPr>
          <a:xfrm>
            <a:off x="685800" y="228600"/>
            <a:ext cx="7767638" cy="1138238"/>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5200" dirty="0"/>
              <a:t>My Port Philosophy</a:t>
            </a:r>
          </a:p>
        </p:txBody>
      </p:sp>
      <p:sp>
        <p:nvSpPr>
          <p:cNvPr id="6146" name="Rectangle 2">
            <a:extLst>
              <a:ext uri="{FF2B5EF4-FFF2-40B4-BE49-F238E27FC236}">
                <a16:creationId xmlns:a16="http://schemas.microsoft.com/office/drawing/2014/main" id="{3A15478B-BBE4-3456-1745-956353616643}"/>
              </a:ext>
            </a:extLst>
          </p:cNvPr>
          <p:cNvSpPr>
            <a:spLocks noGrp="1" noChangeArrowheads="1"/>
          </p:cNvSpPr>
          <p:nvPr>
            <p:ph type="body" idx="1"/>
          </p:nvPr>
        </p:nvSpPr>
        <p:spPr>
          <a:xfrm>
            <a:off x="685800" y="1371600"/>
            <a:ext cx="7767638" cy="5486400"/>
          </a:xfrm>
          <a:ln/>
        </p:spPr>
        <p:txBody>
          <a:bodyPr/>
          <a:lstStyle/>
          <a:p>
            <a:pPr marL="449263">
              <a:buClr>
                <a:srgbClr val="77CAEE"/>
              </a:buClr>
              <a:buSzPct val="45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100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449263" indent="-342900">
              <a:buClr>
                <a:srgbClr val="77CAEE"/>
              </a:buClr>
              <a:buSzPct val="45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experience.</a:t>
            </a:r>
          </a:p>
          <a:p>
            <a:pPr marL="449263" indent="-342900">
              <a:buClr>
                <a:srgbClr val="77CAEE"/>
              </a:buClr>
              <a:buSzPct val="45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I always recommend taking a ship’s tour.</a:t>
            </a:r>
          </a:p>
          <a:p>
            <a:pPr marL="449263" indent="-342900">
              <a:buClr>
                <a:srgbClr val="77CAEE"/>
              </a:buClr>
              <a:buSzPct val="45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449263" indent="-342900">
              <a:buClr>
                <a:srgbClr val="77CAEE"/>
              </a:buClr>
              <a:buSzPct val="45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p>
          <a:p>
            <a:pPr>
              <a:lnSpc>
                <a:spcPct val="113000"/>
              </a:lnSpc>
              <a:spcBef>
                <a:spcPts val="825"/>
              </a:spcBef>
              <a:spcAft>
                <a:spcPts val="25"/>
              </a:spcAft>
              <a:buClr>
                <a:srgbClr val="77CAEE"/>
              </a:buClr>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endParaRPr lang="en-US" altLang="en-US" sz="2400" dirty="0"/>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F2082D6D-AA3B-551E-A3C3-4FBCBB30E05D}"/>
              </a:ext>
            </a:extLst>
          </p:cNvPr>
          <p:cNvSpPr>
            <a:spLocks noGrp="1" noChangeArrowheads="1"/>
          </p:cNvSpPr>
          <p:nvPr>
            <p:ph type="title"/>
          </p:nvPr>
        </p:nvSpPr>
        <p:spPr>
          <a:xfrm>
            <a:off x="685800" y="381000"/>
            <a:ext cx="7766050" cy="9144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Don’t Miss the Ship</a:t>
            </a:r>
          </a:p>
        </p:txBody>
      </p:sp>
      <p:sp>
        <p:nvSpPr>
          <p:cNvPr id="5122" name="Rectangle 2">
            <a:extLst>
              <a:ext uri="{FF2B5EF4-FFF2-40B4-BE49-F238E27FC236}">
                <a16:creationId xmlns:a16="http://schemas.microsoft.com/office/drawing/2014/main" id="{FA905F0E-E0C7-1FDA-8A48-FE133BBD5947}"/>
              </a:ext>
            </a:extLst>
          </p:cNvPr>
          <p:cNvSpPr>
            <a:spLocks noGrp="1" noChangeArrowheads="1"/>
          </p:cNvSpPr>
          <p:nvPr>
            <p:ph type="body" idx="1"/>
          </p:nvPr>
        </p:nvSpPr>
        <p:spPr>
          <a:xfrm>
            <a:off x="685800" y="1295400"/>
            <a:ext cx="7766050" cy="5181600"/>
          </a:xfrm>
          <a:ln/>
        </p:spPr>
        <p:txBody>
          <a:bodyPr/>
          <a:lstStyle/>
          <a:p>
            <a:pPr hangingPunct="0">
              <a:lnSpc>
                <a:spcPct val="93000"/>
              </a:lnSpc>
              <a:spcBef>
                <a:spcPts val="50"/>
              </a:spcBef>
              <a:spcAft>
                <a:spcPts val="50"/>
              </a:spcAft>
              <a:buClrTx/>
              <a:buFontTx/>
              <a:buNone/>
            </a:pPr>
            <a:r>
              <a:rPr lang="en-US" altLang="en-US" sz="2000" b="1" dirty="0"/>
              <a:t>How to Avoid Missing Your Ship:</a:t>
            </a:r>
          </a:p>
          <a:p>
            <a:pPr hangingPunct="0">
              <a:lnSpc>
                <a:spcPct val="93000"/>
              </a:lnSpc>
              <a:spcBef>
                <a:spcPts val="50"/>
              </a:spcBef>
              <a:spcAft>
                <a:spcPts val="50"/>
              </a:spcAft>
              <a:buClrTx/>
              <a:buFontTx/>
              <a:buNone/>
            </a:pPr>
            <a:r>
              <a:rPr lang="en-US" altLang="en-US" sz="2000" dirty="0"/>
              <a:t>Pay attention to the time. - Ship time and local time are often different.</a:t>
            </a:r>
          </a:p>
          <a:p>
            <a:pPr hangingPunct="0">
              <a:lnSpc>
                <a:spcPct val="93000"/>
              </a:lnSpc>
              <a:spcBef>
                <a:spcPts val="50"/>
              </a:spcBef>
              <a:spcAft>
                <a:spcPts val="50"/>
              </a:spcAft>
              <a:buClrTx/>
              <a:buFontTx/>
              <a:buNone/>
            </a:pPr>
            <a:r>
              <a:rPr lang="en-US" altLang="en-US" sz="2000" dirty="0"/>
              <a:t>Put a return-to-ship reminder on your phone.</a:t>
            </a:r>
          </a:p>
          <a:p>
            <a:pPr hangingPunct="0">
              <a:lnSpc>
                <a:spcPct val="93000"/>
              </a:lnSpc>
              <a:spcBef>
                <a:spcPts val="50"/>
              </a:spcBef>
              <a:spcAft>
                <a:spcPts val="50"/>
              </a:spcAft>
              <a:buClrTx/>
              <a:buFontTx/>
              <a:buNone/>
            </a:pPr>
            <a:r>
              <a:rPr lang="en-US" altLang="en-US" sz="2000" b="1" dirty="0"/>
              <a:t>Choose excursions wisely:</a:t>
            </a:r>
          </a:p>
          <a:p>
            <a:pPr hangingPunct="0">
              <a:lnSpc>
                <a:spcPct val="93000"/>
              </a:lnSpc>
              <a:spcBef>
                <a:spcPts val="50"/>
              </a:spcBef>
              <a:spcAft>
                <a:spcPts val="50"/>
              </a:spcAft>
              <a:buClrTx/>
              <a:buFontTx/>
              <a:buNone/>
            </a:pPr>
            <a:r>
              <a:rPr lang="en-US" altLang="en-US" sz="2000" b="1" dirty="0"/>
              <a:t>	</a:t>
            </a:r>
            <a:r>
              <a:rPr lang="en-US" altLang="en-US" sz="2000" dirty="0"/>
              <a:t>If a ship-sponsored excursion is late returning to port, the ship will wait, but not for excursions taken on your own.</a:t>
            </a:r>
          </a:p>
          <a:p>
            <a:pPr hangingPunct="0">
              <a:lnSpc>
                <a:spcPct val="93000"/>
              </a:lnSpc>
              <a:spcBef>
                <a:spcPts val="50"/>
              </a:spcBef>
              <a:spcAft>
                <a:spcPts val="50"/>
              </a:spcAft>
              <a:buClrTx/>
              <a:buFontTx/>
              <a:buNone/>
            </a:pPr>
            <a:r>
              <a:rPr lang="en-US" altLang="en-US" sz="2000" b="1" dirty="0"/>
              <a:t>Be Prepared:</a:t>
            </a:r>
          </a:p>
          <a:p>
            <a:pPr hangingPunct="0">
              <a:lnSpc>
                <a:spcPct val="93000"/>
              </a:lnSpc>
              <a:spcBef>
                <a:spcPts val="50"/>
              </a:spcBef>
              <a:spcAft>
                <a:spcPts val="50"/>
              </a:spcAft>
              <a:buClrTx/>
              <a:buFontTx/>
              <a:buNone/>
            </a:pPr>
            <a:r>
              <a:rPr lang="en-US" altLang="en-US" sz="2000" b="1" dirty="0"/>
              <a:t>	</a:t>
            </a:r>
            <a:r>
              <a:rPr lang="en-US" altLang="en-US" sz="2000" dirty="0"/>
              <a:t>Have your Passport, Credit Card, and phone numbers for the ship port agent. </a:t>
            </a:r>
          </a:p>
          <a:p>
            <a:pPr hangingPunct="0">
              <a:lnSpc>
                <a:spcPct val="93000"/>
              </a:lnSpc>
              <a:spcBef>
                <a:spcPts val="50"/>
              </a:spcBef>
              <a:spcAft>
                <a:spcPts val="50"/>
              </a:spcAft>
              <a:buClrTx/>
              <a:buFontTx/>
              <a:buNone/>
            </a:pPr>
            <a:r>
              <a:rPr lang="en-US" altLang="en-US" sz="2000" b="1" dirty="0"/>
              <a:t>What to Do If You Miss the Ship:</a:t>
            </a:r>
            <a:br>
              <a:rPr lang="en-US" altLang="en-US" sz="2000" b="1" dirty="0"/>
            </a:br>
            <a:r>
              <a:rPr lang="en-US" altLang="en-US" sz="2000" dirty="0"/>
              <a:t>Most cruise lines have port agents stationed in the port area to assist if your ship has left without you. Sometimes, when cruisers are late returning to the vessel, the ship's crew may remove the passengers' essential items -- passports, cell phones, and medication -- from the ship to leave with the port agents. </a:t>
            </a:r>
            <a:br>
              <a:rPr lang="en-US" altLang="en-US" sz="2000" dirty="0"/>
            </a:br>
            <a:endParaRPr lang="en-US" altLang="en-US" sz="2000" dirty="0"/>
          </a:p>
          <a:p>
            <a:pPr algn="ctr" hangingPunct="0">
              <a:lnSpc>
                <a:spcPct val="93000"/>
              </a:lnSpc>
              <a:spcBef>
                <a:spcPts val="50"/>
              </a:spcBef>
              <a:spcAft>
                <a:spcPts val="50"/>
              </a:spcAft>
              <a:buClrTx/>
              <a:buFontTx/>
              <a:buNone/>
            </a:pPr>
            <a:r>
              <a:rPr lang="en-US" altLang="en-US" sz="2000" b="1" i="1" dirty="0"/>
              <a:t>The Port Officials can help you with contacting your ship </a:t>
            </a:r>
            <a:br>
              <a:rPr lang="en-US" altLang="en-US" sz="2000" b="1" i="1" dirty="0"/>
            </a:br>
            <a:r>
              <a:rPr lang="en-US" altLang="en-US" sz="2000" b="1" i="1" dirty="0"/>
              <a:t>and making necessary travel arrangements.</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CA5BFAC9-9408-AEE2-245B-40E4FDF6C859}"/>
              </a:ext>
            </a:extLst>
          </p:cNvPr>
          <p:cNvSpPr>
            <a:spLocks noGrp="1" noChangeArrowheads="1"/>
          </p:cNvSpPr>
          <p:nvPr>
            <p:ph type="title"/>
          </p:nvPr>
        </p:nvSpPr>
        <p:spPr>
          <a:xfrm>
            <a:off x="685800" y="304800"/>
            <a:ext cx="7772400" cy="14478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a:t>Money</a:t>
            </a:r>
          </a:p>
        </p:txBody>
      </p:sp>
      <p:sp>
        <p:nvSpPr>
          <p:cNvPr id="7170" name="Rectangle 2">
            <a:extLst>
              <a:ext uri="{FF2B5EF4-FFF2-40B4-BE49-F238E27FC236}">
                <a16:creationId xmlns:a16="http://schemas.microsoft.com/office/drawing/2014/main" id="{DBC3E253-66BF-09B1-AC9E-3DD6AE772D16}"/>
              </a:ext>
            </a:extLst>
          </p:cNvPr>
          <p:cNvSpPr>
            <a:spLocks noChangeArrowheads="1"/>
          </p:cNvSpPr>
          <p:nvPr/>
        </p:nvSpPr>
        <p:spPr bwMode="auto">
          <a:xfrm>
            <a:off x="457200" y="1524000"/>
            <a:ext cx="8229600" cy="2033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hangingPunct="0">
              <a:lnSpc>
                <a:spcPct val="93000"/>
              </a:lnSpc>
              <a:spcBef>
                <a:spcPts val="50"/>
              </a:spcBef>
              <a:spcAft>
                <a:spcPts val="50"/>
              </a:spcAft>
              <a:buClrTx/>
              <a:buFontTx/>
              <a:buNone/>
            </a:pPr>
            <a:r>
              <a:rPr lang="en-US" altLang="en-US" b="1" dirty="0">
                <a:cs typeface="Arial" panose="020B0604020202020204" pitchFamily="34" charset="0"/>
              </a:rPr>
              <a:t>The euro is the official currency of 20 European Union countries which collectively make up the euro area, also known as the eurozone.</a:t>
            </a:r>
          </a:p>
          <a:p>
            <a:pPr algn="ctr" hangingPunct="0">
              <a:lnSpc>
                <a:spcPct val="93000"/>
              </a:lnSpc>
              <a:spcBef>
                <a:spcPts val="50"/>
              </a:spcBef>
              <a:spcAft>
                <a:spcPts val="50"/>
              </a:spcAft>
              <a:buClrTx/>
              <a:buFontTx/>
              <a:buNone/>
            </a:pPr>
            <a:r>
              <a:rPr lang="en-US" altLang="en-US" dirty="0">
                <a:cs typeface="Segoe UI" panose="020B0502040204020203" pitchFamily="34" charset="0"/>
              </a:rPr>
              <a:t>Official Exchange is $1 to $1.079 US </a:t>
            </a:r>
          </a:p>
          <a:p>
            <a:pPr hangingPunct="0">
              <a:lnSpc>
                <a:spcPct val="113000"/>
              </a:lnSpc>
              <a:spcBef>
                <a:spcPts val="1113"/>
              </a:spcBef>
              <a:spcAft>
                <a:spcPts val="50"/>
              </a:spcAft>
              <a:buClrTx/>
              <a:buFontTx/>
              <a:buNone/>
            </a:pPr>
            <a:endParaRPr lang="en-US" altLang="en-US" dirty="0">
              <a:cs typeface="Segoe UI" panose="020B0502040204020203" pitchFamily="34" charset="0"/>
            </a:endParaRPr>
          </a:p>
        </p:txBody>
      </p:sp>
      <p:pic>
        <p:nvPicPr>
          <p:cNvPr id="7171" name="Picture 3">
            <a:extLst>
              <a:ext uri="{FF2B5EF4-FFF2-40B4-BE49-F238E27FC236}">
                <a16:creationId xmlns:a16="http://schemas.microsoft.com/office/drawing/2014/main" id="{5FC7EB7F-B60F-D8A4-5D73-A107E84009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547"/>
          <a:stretch>
            <a:fillRect/>
          </a:stretch>
        </p:blipFill>
        <p:spPr bwMode="auto">
          <a:xfrm>
            <a:off x="2590800" y="2971800"/>
            <a:ext cx="3962400" cy="2667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a:extLst>
              <a:ext uri="{FF2B5EF4-FFF2-40B4-BE49-F238E27FC236}">
                <a16:creationId xmlns:a16="http://schemas.microsoft.com/office/drawing/2014/main" id="{1E8145A9-0D7D-B5B9-C3E8-C166002D16CC}"/>
              </a:ext>
            </a:extLst>
          </p:cNvPr>
          <p:cNvSpPr txBox="1"/>
          <p:nvPr/>
        </p:nvSpPr>
        <p:spPr>
          <a:xfrm>
            <a:off x="492369" y="5638800"/>
            <a:ext cx="8423031" cy="1125757"/>
          </a:xfrm>
          <a:prstGeom prst="rect">
            <a:avLst/>
          </a:prstGeom>
          <a:noFill/>
        </p:spPr>
        <p:txBody>
          <a:bodyPr wrap="square">
            <a:spAutoFit/>
          </a:bodyPr>
          <a:lstStyle/>
          <a:p>
            <a:pPr marL="342900" marR="0" lvl="0" indent="-342900">
              <a:lnSpc>
                <a:spcPct val="115000"/>
              </a:lnSpc>
              <a:spcAft>
                <a:spcPts val="800"/>
              </a:spcAft>
              <a:buSzPts val="1000"/>
              <a:buFont typeface="Symbol" panose="05050102010706020507" pitchFamily="18" charset="2"/>
              <a:buChar char=""/>
              <a:tabLst>
                <a:tab pos="457200" algn="l"/>
              </a:tabLst>
            </a:pPr>
            <a:r>
              <a:rPr lang="en-US" sz="2000" kern="100" dirty="0">
                <a:solidFill>
                  <a:schemeClr val="tx1"/>
                </a:solidFill>
                <a:effectLst/>
                <a:latin typeface="+mj-lt"/>
                <a:ea typeface="Calibri" panose="020F0502020204030204" pitchFamily="34" charset="0"/>
                <a:cs typeface="Arial" panose="020B0604020202020204" pitchFamily="34" charset="0"/>
              </a:rPr>
              <a:t>Cards accepted almost everywhere; bring cash for local markets and small cafés.  A drink in Dalt Vila or a beach bar will cost you a bit more, especially the more scenic spots.</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797F60AA-5F50-86F6-5618-F9CC4C5471E8}"/>
              </a:ext>
            </a:extLst>
          </p:cNvPr>
          <p:cNvSpPr>
            <a:spLocks noGrp="1" noChangeArrowheads="1"/>
          </p:cNvSpPr>
          <p:nvPr>
            <p:ph type="title"/>
          </p:nvPr>
        </p:nvSpPr>
        <p:spPr>
          <a:xfrm>
            <a:off x="0" y="0"/>
            <a:ext cx="9144000" cy="990600"/>
          </a:xfrm>
          <a:ln/>
        </p:spPr>
        <p:txBody>
          <a:bodyPr/>
          <a:lstStyle/>
          <a:p>
            <a:r>
              <a:rPr lang="en-US" sz="4000" b="1" dirty="0">
                <a:solidFill>
                  <a:schemeClr val="tx1"/>
                </a:solidFill>
              </a:rPr>
              <a:t>Things You Should Know</a:t>
            </a:r>
            <a:endParaRPr lang="en-US" sz="4000" dirty="0">
              <a:solidFill>
                <a:schemeClr val="tx1"/>
              </a:solidFill>
            </a:endParaRPr>
          </a:p>
        </p:txBody>
      </p:sp>
      <p:sp>
        <p:nvSpPr>
          <p:cNvPr id="8194" name="Rectangle 2">
            <a:extLst>
              <a:ext uri="{FF2B5EF4-FFF2-40B4-BE49-F238E27FC236}">
                <a16:creationId xmlns:a16="http://schemas.microsoft.com/office/drawing/2014/main" id="{B9227CA9-8E25-9FC2-FC12-F61BF50F4BF9}"/>
              </a:ext>
            </a:extLst>
          </p:cNvPr>
          <p:cNvSpPr>
            <a:spLocks noChangeArrowheads="1"/>
          </p:cNvSpPr>
          <p:nvPr/>
        </p:nvSpPr>
        <p:spPr bwMode="auto">
          <a:xfrm>
            <a:off x="4800600" y="1371600"/>
            <a:ext cx="4267200" cy="53164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lvl="0" indent="-342900">
              <a:buFont typeface="Arial" panose="020B0604020202020204" pitchFamily="34" charset="0"/>
              <a:buChar char="•"/>
            </a:pPr>
            <a:r>
              <a:rPr lang="en-US" dirty="0">
                <a:solidFill>
                  <a:schemeClr val="tx1"/>
                </a:solidFill>
              </a:rPr>
              <a:t>Ibiza Town, known locally as </a:t>
            </a:r>
            <a:r>
              <a:rPr lang="en-US" b="1" dirty="0">
                <a:solidFill>
                  <a:schemeClr val="tx1"/>
                </a:solidFill>
              </a:rPr>
              <a:t>Eivissa</a:t>
            </a:r>
            <a:r>
              <a:rPr lang="en-US" dirty="0">
                <a:solidFill>
                  <a:schemeClr val="tx1"/>
                </a:solidFill>
              </a:rPr>
              <a:t>, is a UNESCO‑listed site with roots back to the Phoenicians (~650 BC)</a:t>
            </a:r>
          </a:p>
          <a:p>
            <a:pPr marL="342900" lvl="0" indent="-342900">
              <a:buFont typeface="Arial" panose="020B0604020202020204" pitchFamily="34" charset="0"/>
              <a:buChar char="•"/>
            </a:pPr>
            <a:r>
              <a:rPr lang="en-US" dirty="0">
                <a:solidFill>
                  <a:schemeClr val="tx1"/>
                </a:solidFill>
              </a:rPr>
              <a:t>The fortified </a:t>
            </a:r>
            <a:r>
              <a:rPr lang="en-US" b="1" dirty="0">
                <a:solidFill>
                  <a:schemeClr val="tx1"/>
                </a:solidFill>
              </a:rPr>
              <a:t>Dalt Vila (Old Town)</a:t>
            </a:r>
            <a:r>
              <a:rPr lang="en-US" dirty="0">
                <a:solidFill>
                  <a:schemeClr val="tx1"/>
                </a:solidFill>
              </a:rPr>
              <a:t> remains one of Europe’s best-preserved medieval citadel. </a:t>
            </a:r>
          </a:p>
          <a:p>
            <a:pPr marL="342900" lvl="0" indent="-342900">
              <a:buFont typeface="Arial" panose="020B0604020202020204" pitchFamily="34" charset="0"/>
              <a:buChar char="•"/>
            </a:pPr>
            <a:r>
              <a:rPr lang="en-US" dirty="0">
                <a:solidFill>
                  <a:schemeClr val="tx1"/>
                </a:solidFill>
              </a:rPr>
              <a:t>The crystal-clear Mediterranean waters—especially around Talamanca beach—offer great snorkeling opportunities over ancient seagrass meadows.</a:t>
            </a:r>
            <a:endParaRPr lang="en-US" altLang="en-US" dirty="0">
              <a:solidFill>
                <a:schemeClr val="tx1"/>
              </a:solidFill>
            </a:endParaRPr>
          </a:p>
        </p:txBody>
      </p:sp>
      <p:pic>
        <p:nvPicPr>
          <p:cNvPr id="3" name="Picture 2">
            <a:extLst>
              <a:ext uri="{FF2B5EF4-FFF2-40B4-BE49-F238E27FC236}">
                <a16:creationId xmlns:a16="http://schemas.microsoft.com/office/drawing/2014/main" id="{571D883F-8E92-38B2-2441-848608593F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13826"/>
            <a:ext cx="4724400" cy="5544174"/>
          </a:xfrm>
          <a:prstGeom prst="rect">
            <a:avLst/>
          </a:prstGeom>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658587A4-6F85-CE26-1705-155AE4E7251F}"/>
              </a:ext>
            </a:extLst>
          </p:cNvPr>
          <p:cNvSpPr>
            <a:spLocks noGrp="1" noChangeArrowheads="1"/>
          </p:cNvSpPr>
          <p:nvPr>
            <p:ph type="title"/>
          </p:nvPr>
        </p:nvSpPr>
        <p:spPr>
          <a:xfrm>
            <a:off x="0" y="0"/>
            <a:ext cx="9144000" cy="9906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dirty="0"/>
              <a:t>Ibiza’s History</a:t>
            </a:r>
          </a:p>
        </p:txBody>
      </p:sp>
      <p:sp>
        <p:nvSpPr>
          <p:cNvPr id="9218" name="Rectangle 2">
            <a:extLst>
              <a:ext uri="{FF2B5EF4-FFF2-40B4-BE49-F238E27FC236}">
                <a16:creationId xmlns:a16="http://schemas.microsoft.com/office/drawing/2014/main" id="{250D4C4C-9D9B-8709-5A0F-D6685E8146BA}"/>
              </a:ext>
            </a:extLst>
          </p:cNvPr>
          <p:cNvSpPr>
            <a:spLocks noChangeArrowheads="1"/>
          </p:cNvSpPr>
          <p:nvPr/>
        </p:nvSpPr>
        <p:spPr bwMode="auto">
          <a:xfrm>
            <a:off x="381000" y="990600"/>
            <a:ext cx="8534400" cy="34441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indent="-342900">
              <a:buFont typeface="Arial" panose="020B0604020202020204" pitchFamily="34" charset="0"/>
              <a:buChar char="•"/>
            </a:pPr>
            <a:r>
              <a:rPr lang="en-US" dirty="0"/>
              <a:t>Ibiza's (Eivissa's) history spans millennia, defined by its strategic Mediterranean location. Founded by Phoenician settlers around 654 BC as </a:t>
            </a:r>
            <a:r>
              <a:rPr lang="en-US" i="1" dirty="0" err="1"/>
              <a:t>Ibossim</a:t>
            </a:r>
            <a:r>
              <a:rPr lang="en-US" dirty="0"/>
              <a:t>, it became a vital trading post. Carthage later expanded it significantly. After the Punic Wars, it fell under Roman rule.</a:t>
            </a:r>
          </a:p>
          <a:p>
            <a:pPr marL="342900" indent="-342900">
              <a:buFont typeface="Arial" panose="020B0604020202020204" pitchFamily="34" charset="0"/>
              <a:buChar char="•"/>
            </a:pPr>
            <a:r>
              <a:rPr lang="en-US" dirty="0"/>
              <a:t>Following the Roman Empire's decline, it endured brief Vandal and Byzantine periods before becoming part of the Islamic Caliphate in 902 AD, heavily influencing agriculture and language.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52D860E4-0F76-A2D2-731A-22397D7ED047}"/>
            </a:ext>
          </a:extLst>
        </p:cNvPr>
        <p:cNvGrpSpPr/>
        <p:nvPr/>
      </p:nvGrpSpPr>
      <p:grpSpPr>
        <a:xfrm>
          <a:off x="0" y="0"/>
          <a:ext cx="0" cy="0"/>
          <a:chOff x="0" y="0"/>
          <a:chExt cx="0" cy="0"/>
        </a:xfrm>
      </p:grpSpPr>
      <p:sp>
        <p:nvSpPr>
          <p:cNvPr id="9217" name="Rectangle 1">
            <a:extLst>
              <a:ext uri="{FF2B5EF4-FFF2-40B4-BE49-F238E27FC236}">
                <a16:creationId xmlns:a16="http://schemas.microsoft.com/office/drawing/2014/main" id="{A53EBDC1-177A-0DEE-B737-1D655240701C}"/>
              </a:ext>
            </a:extLst>
          </p:cNvPr>
          <p:cNvSpPr>
            <a:spLocks noGrp="1" noChangeArrowheads="1"/>
          </p:cNvSpPr>
          <p:nvPr>
            <p:ph type="title"/>
          </p:nvPr>
        </p:nvSpPr>
        <p:spPr>
          <a:xfrm>
            <a:off x="0" y="0"/>
            <a:ext cx="9144000" cy="9906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dirty="0"/>
              <a:t>Ibiza’s History</a:t>
            </a:r>
          </a:p>
        </p:txBody>
      </p:sp>
      <p:sp>
        <p:nvSpPr>
          <p:cNvPr id="9218" name="Rectangle 2">
            <a:extLst>
              <a:ext uri="{FF2B5EF4-FFF2-40B4-BE49-F238E27FC236}">
                <a16:creationId xmlns:a16="http://schemas.microsoft.com/office/drawing/2014/main" id="{FE9AA002-2D30-76C6-0F5C-DFDDA391840F}"/>
              </a:ext>
            </a:extLst>
          </p:cNvPr>
          <p:cNvSpPr>
            <a:spLocks noChangeArrowheads="1"/>
          </p:cNvSpPr>
          <p:nvPr/>
        </p:nvSpPr>
        <p:spPr bwMode="auto">
          <a:xfrm>
            <a:off x="381000" y="990600"/>
            <a:ext cx="8534400" cy="4182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indent="-342900">
              <a:buFont typeface="Arial" panose="020B0604020202020204" pitchFamily="34" charset="0"/>
              <a:buChar char="•"/>
            </a:pPr>
            <a:r>
              <a:rPr lang="en-US" dirty="0"/>
              <a:t>The Catalan conquest in 1235 AD, led by King Jaume I, integrated it into the Crown of Aragon, establishing the Catalan language and culture still present today.</a:t>
            </a:r>
          </a:p>
          <a:p>
            <a:pPr marL="342900" indent="-342900">
              <a:buFont typeface="Arial" panose="020B0604020202020204" pitchFamily="34" charset="0"/>
              <a:buChar char="•"/>
            </a:pPr>
            <a:r>
              <a:rPr lang="en-US" dirty="0"/>
              <a:t>Its exposed position made it a target for pirates, prompting the massive Renaissance fortification of Dalt Vila (Upper Town) in the 16th century – now a UNESCO World Heritage Site. For centuries, it was relatively isolated. The 20th century saw transformation: attracting artists and hippies in the 1960s, evolving into the world-renowned electronic music and club destination it is today, while retaining its ancient heart and unique identity.</a:t>
            </a:r>
          </a:p>
        </p:txBody>
      </p:sp>
    </p:spTree>
    <p:extLst>
      <p:ext uri="{BB962C8B-B14F-4D97-AF65-F5344CB8AC3E}">
        <p14:creationId xmlns:p14="http://schemas.microsoft.com/office/powerpoint/2010/main" val="3873670715"/>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ts val="63"/>
          </a:spcBef>
          <a:spcAft>
            <a:spcPts val="63"/>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ts val="63"/>
          </a:spcBef>
          <a:spcAft>
            <a:spcPts val="63"/>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2068</Words>
  <Application>Microsoft Office PowerPoint</Application>
  <PresentationFormat>On-screen Show (4:3)</PresentationFormat>
  <Paragraphs>195</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Courier New</vt:lpstr>
      <vt:lpstr>Segoe UI</vt:lpstr>
      <vt:lpstr>Symbol</vt:lpstr>
      <vt:lpstr>Tahoma</vt:lpstr>
      <vt:lpstr>Times New Roman</vt:lpstr>
      <vt:lpstr>Wingdings</vt:lpstr>
      <vt:lpstr>Office Theme</vt:lpstr>
      <vt:lpstr>Ibiza Spain </vt:lpstr>
      <vt:lpstr>Ibiza Spain </vt:lpstr>
      <vt:lpstr>What I Will Cover</vt:lpstr>
      <vt:lpstr>My Port Philosophy</vt:lpstr>
      <vt:lpstr>Don’t Miss the Ship</vt:lpstr>
      <vt:lpstr>Money</vt:lpstr>
      <vt:lpstr>Things You Should Know</vt:lpstr>
      <vt:lpstr>Ibiza’s History</vt:lpstr>
      <vt:lpstr>Ibiza’s History</vt:lpstr>
      <vt:lpstr>Walking Tour</vt:lpstr>
      <vt:lpstr>Walking Tour</vt:lpstr>
      <vt:lpstr>Walking Tour</vt:lpstr>
      <vt:lpstr>Walking Tour</vt:lpstr>
      <vt:lpstr>Key Considerations &amp; Tips</vt:lpstr>
      <vt:lpstr>Irresistible Spots</vt:lpstr>
      <vt:lpstr>Castles and Cathedrals</vt:lpstr>
      <vt:lpstr>Castles and Cathedrals</vt:lpstr>
      <vt:lpstr>Castles and Cathedrals</vt:lpstr>
      <vt:lpstr>Home to Amazing Restaurants</vt:lpstr>
      <vt:lpstr>Getting Around Cadiz</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Cádiz Spain</dc:title>
  <dc:creator>Marc Silver</dc:creator>
  <cp:lastModifiedBy>Marc Silver</cp:lastModifiedBy>
  <cp:revision>20</cp:revision>
  <dcterms:modified xsi:type="dcterms:W3CDTF">2025-06-08T20:37:27Z</dcterms:modified>
</cp:coreProperties>
</file>