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C_2B65EC30.xml" ContentType="application/vnd.ms-powerpoint.comments+xml"/>
  <Override PartName="/ppt/notesSlides/notesSlide3.xml" ContentType="application/vnd.openxmlformats-officedocument.presentationml.notesSlide+xml"/>
  <Override PartName="/ppt/comments/modernComment_13E_A9DFF9A8.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40_25475D3D.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45_B317D8DB.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2"/>
  </p:notesMasterIdLst>
  <p:sldIdLst>
    <p:sldId id="256" r:id="rId2"/>
    <p:sldId id="262" r:id="rId3"/>
    <p:sldId id="310" r:id="rId4"/>
    <p:sldId id="308" r:id="rId5"/>
    <p:sldId id="307" r:id="rId6"/>
    <p:sldId id="314" r:id="rId7"/>
    <p:sldId id="312" r:id="rId8"/>
    <p:sldId id="311" r:id="rId9"/>
    <p:sldId id="315" r:id="rId10"/>
    <p:sldId id="313" r:id="rId11"/>
    <p:sldId id="261" r:id="rId12"/>
    <p:sldId id="316" r:id="rId13"/>
    <p:sldId id="317" r:id="rId14"/>
    <p:sldId id="291" r:id="rId15"/>
    <p:sldId id="318" r:id="rId16"/>
    <p:sldId id="293" r:id="rId17"/>
    <p:sldId id="319" r:id="rId18"/>
    <p:sldId id="320" r:id="rId19"/>
    <p:sldId id="294" r:id="rId20"/>
    <p:sldId id="321" r:id="rId21"/>
    <p:sldId id="326" r:id="rId22"/>
    <p:sldId id="309" r:id="rId23"/>
    <p:sldId id="322" r:id="rId24"/>
    <p:sldId id="323" r:id="rId25"/>
    <p:sldId id="306" r:id="rId26"/>
    <p:sldId id="325" r:id="rId27"/>
    <p:sldId id="324" r:id="rId28"/>
    <p:sldId id="257" r:id="rId29"/>
    <p:sldId id="304"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94660"/>
  </p:normalViewPr>
  <p:slideViewPr>
    <p:cSldViewPr snapToGrid="0" showGuides="1">
      <p:cViewPr varScale="1">
        <p:scale>
          <a:sx n="76" d="100"/>
          <a:sy n="76" d="100"/>
        </p:scale>
        <p:origin x="126" y="186"/>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modernComment_13C_2B65EC30.xml><?xml version="1.0" encoding="utf-8"?>
<p188:cmLst xmlns:a="http://schemas.openxmlformats.org/drawingml/2006/main" xmlns:r="http://schemas.openxmlformats.org/officeDocument/2006/relationships" xmlns:p188="http://schemas.microsoft.com/office/powerpoint/2018/8/main">
  <p188:cm id="{272D2925-C965-4A35-880C-7EC943D90139}" authorId="{5A6809BF-033D-8017-B196-2FD9BEB1A563}" created="2024-10-05T16:48:52.416">
    <ac:deMkLst xmlns:ac="http://schemas.microsoft.com/office/drawing/2013/main/command">
      <pc:docMk xmlns:pc="http://schemas.microsoft.com/office/powerpoint/2013/main/command"/>
      <pc:sldMk xmlns:pc="http://schemas.microsoft.com/office/powerpoint/2013/main/command" cId="728099888" sldId="316"/>
      <ac:spMk id="10" creationId="{90726140-4AD6-B0FC-7955-D41A0C3F97E1}"/>
    </ac:deMkLst>
    <p188:txBody>
      <a:bodyPr/>
      <a:lstStyle/>
      <a:p>
        <a:r>
          <a:rPr lang="en-US"/>
          <a:t>Though the Szepsy family has long been associated with Tokaj's famous sweet wines, István recognized the changing global palate and now champions dry wines as well, which have gained international popularity. Visitors to the estate, by appointment only, can tour the historic cellars and vineyards before enjoying a meal at the family’s Percze restaurant, which offers modern Hungarian cuisine with views of the Tokaj vineyards and the village of Mád.</a:t>
        </a:r>
      </a:p>
    </p188:txBody>
  </p188:cm>
</p188:cmLst>
</file>

<file path=ppt/comments/modernComment_13E_A9DFF9A8.xml><?xml version="1.0" encoding="utf-8"?>
<p188:cmLst xmlns:a="http://schemas.openxmlformats.org/drawingml/2006/main" xmlns:r="http://schemas.openxmlformats.org/officeDocument/2006/relationships" xmlns:p188="http://schemas.microsoft.com/office/powerpoint/2018/8/main">
  <p188:cm id="{F6DA4D43-1093-456A-AF01-384F63898195}" authorId="{5A6809BF-033D-8017-B196-2FD9BEB1A563}" created="2024-10-05T17:27:47.264">
    <ac:deMkLst xmlns:ac="http://schemas.microsoft.com/office/drawing/2013/main/command">
      <pc:docMk xmlns:pc="http://schemas.microsoft.com/office/powerpoint/2013/main/command"/>
      <pc:sldMk xmlns:pc="http://schemas.microsoft.com/office/powerpoint/2013/main/command" cId="2850027944" sldId="318"/>
      <ac:spMk id="7" creationId="{F4388771-858B-BC92-66E8-F12C13C56D69}"/>
    </ac:deMkLst>
    <p188:txBody>
      <a:bodyPr/>
      <a:lstStyle/>
      <a:p>
        <a:r>
          <a:rPr lang="en-US"/>
          <a:t>"Kopar" is highly regarded for its complexity, balance, and aging potential, and it has gained international recognition as one of Hungary's finest red wines.</a:t>
        </a:r>
      </a:p>
    </p188:txBody>
  </p188:cm>
</p188:cmLst>
</file>

<file path=ppt/comments/modernComment_140_25475D3D.xml><?xml version="1.0" encoding="utf-8"?>
<p188:cmLst xmlns:a="http://schemas.openxmlformats.org/drawingml/2006/main" xmlns:r="http://schemas.openxmlformats.org/officeDocument/2006/relationships" xmlns:p188="http://schemas.microsoft.com/office/powerpoint/2018/8/main">
  <p188:cm id="{41CEA8E1-F7F2-45BA-9DFA-5E8F09137757}" authorId="{5A6809BF-033D-8017-B196-2FD9BEB1A563}" created="2024-10-05T18:33:21.001">
    <ac:deMkLst xmlns:ac="http://schemas.microsoft.com/office/drawing/2013/main/command">
      <pc:docMk xmlns:pc="http://schemas.microsoft.com/office/powerpoint/2013/main/command"/>
      <pc:sldMk xmlns:pc="http://schemas.microsoft.com/office/powerpoint/2013/main/command" cId="625433917" sldId="320"/>
      <ac:spMk id="3" creationId="{31181A93-A47D-92E2-005D-29FE84022404}"/>
    </ac:deMkLst>
    <p188:txBody>
      <a:bodyPr/>
      <a:lstStyle/>
      <a:p>
        <a:r>
          <a:rPr lang="en-US"/>
          <a:t>The estate is a popular destination for wine enthusiasts
offering tastings and, picturesque setting amidst the cliffs of 
the former quarry.</a:t>
        </a:r>
      </a:p>
    </p188:txBody>
  </p188:cm>
</p188:cmLst>
</file>

<file path=ppt/comments/modernComment_145_B317D8DB.xml><?xml version="1.0" encoding="utf-8"?>
<p188:cmLst xmlns:a="http://schemas.openxmlformats.org/drawingml/2006/main" xmlns:r="http://schemas.openxmlformats.org/officeDocument/2006/relationships" xmlns:p188="http://schemas.microsoft.com/office/powerpoint/2018/8/main">
  <p188:cm id="{2620AEC7-6610-4582-BBDE-C15632854560}" authorId="{5A6809BF-033D-8017-B196-2FD9BEB1A563}" created="2024-10-06T00:37:34.752">
    <ac:deMkLst xmlns:ac="http://schemas.microsoft.com/office/drawing/2013/main/command">
      <pc:docMk xmlns:pc="http://schemas.microsoft.com/office/powerpoint/2013/main/command"/>
      <pc:sldMk xmlns:pc="http://schemas.microsoft.com/office/powerpoint/2013/main/command" cId="3004684507" sldId="325"/>
      <ac:spMk id="7" creationId="{0541E5D8-F0E9-D555-51A3-BBA76F1E9245}"/>
    </ac:deMkLst>
    <p188:txBody>
      <a:bodyPr/>
      <a:lstStyle/>
      <a:p>
        <a:r>
          <a:rPr lang="en-US"/>
          <a:t>Figula Winery has won numerous awards both domestically and internationally, and is recognized for its dedication to quality and its ability to express the unique characteristics of the Balaton region in its wines.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a:t>
            </a:fld>
            <a:endParaRPr lang="en-US"/>
          </a:p>
        </p:txBody>
      </p:sp>
    </p:spTree>
    <p:extLst>
      <p:ext uri="{BB962C8B-B14F-4D97-AF65-F5344CB8AC3E}">
        <p14:creationId xmlns:p14="http://schemas.microsoft.com/office/powerpoint/2010/main" val="48917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15</a:t>
            </a:fld>
            <a:endParaRPr lang="en-US"/>
          </a:p>
        </p:txBody>
      </p:sp>
    </p:spTree>
    <p:extLst>
      <p:ext uri="{BB962C8B-B14F-4D97-AF65-F5344CB8AC3E}">
        <p14:creationId xmlns:p14="http://schemas.microsoft.com/office/powerpoint/2010/main" val="4263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a:p>
        </p:txBody>
      </p:sp>
    </p:spTree>
    <p:extLst>
      <p:ext uri="{BB962C8B-B14F-4D97-AF65-F5344CB8AC3E}">
        <p14:creationId xmlns:p14="http://schemas.microsoft.com/office/powerpoint/2010/main" val="380012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a:p>
        </p:txBody>
      </p:sp>
    </p:spTree>
    <p:extLst>
      <p:ext uri="{BB962C8B-B14F-4D97-AF65-F5344CB8AC3E}">
        <p14:creationId xmlns:p14="http://schemas.microsoft.com/office/powerpoint/2010/main" val="138228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20</a:t>
            </a:fld>
            <a:endParaRPr lang="en-US"/>
          </a:p>
        </p:txBody>
      </p:sp>
    </p:spTree>
    <p:extLst>
      <p:ext uri="{BB962C8B-B14F-4D97-AF65-F5344CB8AC3E}">
        <p14:creationId xmlns:p14="http://schemas.microsoft.com/office/powerpoint/2010/main" val="363840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21</a:t>
            </a:fld>
            <a:endParaRPr lang="en-US"/>
          </a:p>
        </p:txBody>
      </p:sp>
    </p:spTree>
    <p:extLst>
      <p:ext uri="{BB962C8B-B14F-4D97-AF65-F5344CB8AC3E}">
        <p14:creationId xmlns:p14="http://schemas.microsoft.com/office/powerpoint/2010/main" val="311102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28</a:t>
            </a:fld>
            <a:endParaRPr lang="en-US"/>
          </a:p>
        </p:txBody>
      </p:sp>
    </p:spTree>
    <p:extLst>
      <p:ext uri="{BB962C8B-B14F-4D97-AF65-F5344CB8AC3E}">
        <p14:creationId xmlns:p14="http://schemas.microsoft.com/office/powerpoint/2010/main" val="281512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29</a:t>
            </a:fld>
            <a:endParaRPr lang="en-US"/>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15D0-0C05-93D1-C15B-87867DA69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0B5F80-2D21-C1C1-E54B-599EE35CD4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0BD95E-79CE-6C37-4BA2-AB0AD86CE455}"/>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5" name="Footer Placeholder 4">
            <a:extLst>
              <a:ext uri="{FF2B5EF4-FFF2-40B4-BE49-F238E27FC236}">
                <a16:creationId xmlns:a16="http://schemas.microsoft.com/office/drawing/2014/main" id="{46DDB657-D997-5E97-E7E4-8D65D501B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D2D76-2140-0E95-31C2-26B2D93168E2}"/>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3364973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F1CD-15F6-D835-0AF8-678CF6803F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24DF4-3337-0023-19A0-C527B74DAA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BC033-AEF7-0C55-3A6F-B246F328DEB9}"/>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5" name="Footer Placeholder 4">
            <a:extLst>
              <a:ext uri="{FF2B5EF4-FFF2-40B4-BE49-F238E27FC236}">
                <a16:creationId xmlns:a16="http://schemas.microsoft.com/office/drawing/2014/main" id="{EEE601BF-C39A-36A5-9151-335E740B8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9D2C6-AA42-5849-9163-E0B038152678}"/>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96994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47F36-0B9A-6864-6F39-619F641DF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804CDD-A8E2-455E-E015-2C1E54A5CE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243D2-BACA-9297-4EC2-357032DFDE41}"/>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5" name="Footer Placeholder 4">
            <a:extLst>
              <a:ext uri="{FF2B5EF4-FFF2-40B4-BE49-F238E27FC236}">
                <a16:creationId xmlns:a16="http://schemas.microsoft.com/office/drawing/2014/main" id="{C5989E80-4D39-0628-FF4A-2A615C130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15D3C-CF26-CEB5-592D-59547BA3425C}"/>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89561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F1C4-7647-B8A1-BB98-123B4C354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45CB7-A2A0-6C3D-2B9F-9212AC2A4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C2D95-D981-8DF0-E212-F5944CBAD9F0}"/>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5" name="Footer Placeholder 4">
            <a:extLst>
              <a:ext uri="{FF2B5EF4-FFF2-40B4-BE49-F238E27FC236}">
                <a16:creationId xmlns:a16="http://schemas.microsoft.com/office/drawing/2014/main" id="{95549BC8-AEBB-FFF7-F2E0-E8E715008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E6B1F-6317-CA6C-507D-77186C19E789}"/>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02669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C41E-E1C1-FCEE-22B6-B8F3BD34E7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22CD4F-30DB-C1E7-CBFC-628EC35906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E2ABF5-E8AC-5A06-5E2A-4311FA3340C3}"/>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5" name="Footer Placeholder 4">
            <a:extLst>
              <a:ext uri="{FF2B5EF4-FFF2-40B4-BE49-F238E27FC236}">
                <a16:creationId xmlns:a16="http://schemas.microsoft.com/office/drawing/2014/main" id="{3DCA57FD-B832-AA98-3467-6F38FC06A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E1EC0-D0BA-699D-21D1-F3402437862D}"/>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95163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44EB-F849-4678-68E9-3C755354D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A3E2A-C730-C0C3-E4F3-79435214F7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5CD30-E19A-2947-04E3-6148E8F952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E5175-EDC8-BB27-A15E-54D737329517}"/>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6" name="Footer Placeholder 5">
            <a:extLst>
              <a:ext uri="{FF2B5EF4-FFF2-40B4-BE49-F238E27FC236}">
                <a16:creationId xmlns:a16="http://schemas.microsoft.com/office/drawing/2014/main" id="{0A1A03AB-F658-B784-51AE-C0351CF1F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EB4B5-BB77-FF60-197F-9721D7114EB5}"/>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93658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2EC6-3B3E-3B51-C098-C1C18BE798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40F2C1-F439-4117-679D-E5F3BC642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DA377C-5EEE-1E23-7A1D-DAF05B53A1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0AB58-3354-C657-CA3D-6B9E8A6FC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1DBA4-4AF8-A07B-B5A3-B63F539A5E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6D8BF6-C6C3-B25A-BEC8-82C249668FB3}"/>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8" name="Footer Placeholder 7">
            <a:extLst>
              <a:ext uri="{FF2B5EF4-FFF2-40B4-BE49-F238E27FC236}">
                <a16:creationId xmlns:a16="http://schemas.microsoft.com/office/drawing/2014/main" id="{64C92A62-52ED-BC74-1B19-6F986D3A82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037F5E-A772-D4B5-1C7F-B1C16A95A65A}"/>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59550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9492-D4C1-A8E8-A772-537B06EC2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FEEDEC-1E1E-FF90-7BFA-D3811158756E}"/>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4" name="Footer Placeholder 3">
            <a:extLst>
              <a:ext uri="{FF2B5EF4-FFF2-40B4-BE49-F238E27FC236}">
                <a16:creationId xmlns:a16="http://schemas.microsoft.com/office/drawing/2014/main" id="{41D61185-93BB-38D9-C796-3589C9C13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591ECA-2093-2E42-F38C-0C5E998CC6F5}"/>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416730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201DE-DA60-8141-45CA-446B7D64DF61}"/>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3" name="Footer Placeholder 2">
            <a:extLst>
              <a:ext uri="{FF2B5EF4-FFF2-40B4-BE49-F238E27FC236}">
                <a16:creationId xmlns:a16="http://schemas.microsoft.com/office/drawing/2014/main" id="{39AECFF2-5353-0473-ADD8-4117C349C4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960356-6F31-7870-5AF0-502B5D36C8CD}"/>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17222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3017-DFB7-F3FB-2A4C-456DFDC68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770B98-6773-5273-B96B-A0DA9D09E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28B3C1-CF82-3F4C-341B-5985D3B48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1318E2-D9A6-34DA-5509-DA8026B99564}"/>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6" name="Footer Placeholder 5">
            <a:extLst>
              <a:ext uri="{FF2B5EF4-FFF2-40B4-BE49-F238E27FC236}">
                <a16:creationId xmlns:a16="http://schemas.microsoft.com/office/drawing/2014/main" id="{B7E54796-682C-239A-97FD-EE73C26D1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01CC4-7031-15AE-D34F-817E3D556C2A}"/>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78359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0202-8C91-2D5D-516F-66F16EB63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1BE385-9BC1-7445-B873-AA1FC358DD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304379-D5AC-2FB3-7658-17CF4F597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8C597-9060-7081-C4C6-AE4132590A54}"/>
              </a:ext>
            </a:extLst>
          </p:cNvPr>
          <p:cNvSpPr>
            <a:spLocks noGrp="1"/>
          </p:cNvSpPr>
          <p:nvPr>
            <p:ph type="dt" sz="half" idx="10"/>
          </p:nvPr>
        </p:nvSpPr>
        <p:spPr/>
        <p:txBody>
          <a:bodyPr/>
          <a:lstStyle/>
          <a:p>
            <a:fld id="{3F398FCF-7BF3-46A9-9AC8-80C36578A121}" type="datetimeFigureOut">
              <a:rPr lang="en-US" smtClean="0"/>
              <a:t>10/5/2024</a:t>
            </a:fld>
            <a:endParaRPr lang="en-US"/>
          </a:p>
        </p:txBody>
      </p:sp>
      <p:sp>
        <p:nvSpPr>
          <p:cNvPr id="6" name="Footer Placeholder 5">
            <a:extLst>
              <a:ext uri="{FF2B5EF4-FFF2-40B4-BE49-F238E27FC236}">
                <a16:creationId xmlns:a16="http://schemas.microsoft.com/office/drawing/2014/main" id="{78A53997-15D4-F4C4-C6CF-160569375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F0202-F667-9737-FD80-ED2446D85C07}"/>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35109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05603-976A-3A5E-5C25-DEA012137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CF9538-AC52-0757-FA13-A779C5C3B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F3532-5AA7-550C-EF63-7F88F4396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10/5/2024</a:t>
            </a:fld>
            <a:endParaRPr lang="en-US"/>
          </a:p>
        </p:txBody>
      </p:sp>
      <p:sp>
        <p:nvSpPr>
          <p:cNvPr id="5" name="Footer Placeholder 4">
            <a:extLst>
              <a:ext uri="{FF2B5EF4-FFF2-40B4-BE49-F238E27FC236}">
                <a16:creationId xmlns:a16="http://schemas.microsoft.com/office/drawing/2014/main" id="{DA6F3126-3041-2CED-58FF-B29E82FD6E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5280FC-1C40-D682-4A62-664F162C1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65610593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microsoft.com/office/2018/10/relationships/comments" Target="../comments/modernComment_13C_2B65EC3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3E_A9DFF9A8.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40_25475D3D.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microsoft.com/office/2018/10/relationships/comments" Target="../comments/modernComment_145_B317D8DB.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travelnotesandbeyond.com/guide-to-the-hungarian-wines/" TargetMode="External"/><Relationship Id="rId2" Type="http://schemas.openxmlformats.org/officeDocument/2006/relationships/hyperlink" Target="https://winefolly.com/deep-dive/hungarian-wines-for-the-win/" TargetMode="External"/><Relationship Id="rId1" Type="http://schemas.openxmlformats.org/officeDocument/2006/relationships/slideLayout" Target="../slideLayouts/slideLayout1.xml"/><Relationship Id="rId5" Type="http://schemas.openxmlformats.org/officeDocument/2006/relationships/hyperlink" Target="https://www.britannica.com/" TargetMode="External"/><Relationship Id="rId4" Type="http://schemas.openxmlformats.org/officeDocument/2006/relationships/hyperlink" Target="https://en.wikipedia.org/wiki/Hungarian_win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group of wine glasses on a table&#10;&#10;Description automatically generated">
            <a:extLst>
              <a:ext uri="{FF2B5EF4-FFF2-40B4-BE49-F238E27FC236}">
                <a16:creationId xmlns:a16="http://schemas.microsoft.com/office/drawing/2014/main" id="{269EC68C-FC01-8A52-265B-808E6BFECB92}"/>
              </a:ext>
            </a:extLst>
          </p:cNvPr>
          <p:cNvPicPr>
            <a:picLocks noChangeAspect="1"/>
          </p:cNvPicPr>
          <p:nvPr/>
        </p:nvPicPr>
        <p:blipFill>
          <a:blip r:embed="rId3">
            <a:extLst>
              <a:ext uri="{28A0092B-C50C-407E-A947-70E740481C1C}">
                <a14:useLocalDpi xmlns:a14="http://schemas.microsoft.com/office/drawing/2010/main" val="0"/>
              </a:ext>
            </a:extLst>
          </a:blip>
          <a:srcRect t="6753" b="7019"/>
          <a:stretch/>
        </p:blipFill>
        <p:spPr>
          <a:xfrm>
            <a:off x="1" y="-148573"/>
            <a:ext cx="12192000" cy="7030759"/>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148572"/>
            <a:ext cx="12192000" cy="4213946"/>
          </a:xfrm>
        </p:spPr>
        <p:txBody>
          <a:bodyPr anchor="ctr">
            <a:noAutofit/>
          </a:bodyPr>
          <a:lstStyle/>
          <a:p>
            <a:r>
              <a:rPr lang="en-US" sz="6000" b="1" kern="100" dirty="0">
                <a:solidFill>
                  <a:schemeClr val="bg1"/>
                </a:solidFill>
                <a:effectLst/>
                <a:ea typeface="Aptos" panose="020B0004020202020204" pitchFamily="34" charset="0"/>
              </a:rPr>
              <a:t>Hungarian Wine</a:t>
            </a:r>
            <a:r>
              <a:rPr lang="en-US" b="1" kern="100" dirty="0">
                <a:solidFill>
                  <a:schemeClr val="bg1"/>
                </a:solidFill>
                <a:effectLst/>
                <a:ea typeface="Aptos" panose="020B0004020202020204" pitchFamily="34" charset="0"/>
              </a:rPr>
              <a:t> </a:t>
            </a:r>
            <a:br>
              <a:rPr lang="en-US" b="1" kern="100" dirty="0">
                <a:solidFill>
                  <a:schemeClr val="bg1"/>
                </a:solidFill>
                <a:effectLst/>
                <a:ea typeface="Aptos" panose="020B0004020202020204" pitchFamily="34" charset="0"/>
              </a:rPr>
            </a:br>
            <a:r>
              <a:rPr lang="en-US" b="1" kern="100" dirty="0">
                <a:solidFill>
                  <a:schemeClr val="bg1"/>
                </a:solidFill>
                <a:effectLst/>
                <a:ea typeface="Aptos" panose="020B0004020202020204" pitchFamily="34" charset="0"/>
              </a:rPr>
              <a:t>A Journey Through History</a:t>
            </a:r>
            <a:br>
              <a:rPr lang="en-US" sz="6000" kern="100" dirty="0">
                <a:solidFill>
                  <a:schemeClr val="bg1"/>
                </a:solidFill>
                <a:effectLst/>
                <a:ea typeface="Aptos" panose="020B0004020202020204" pitchFamily="34" charset="0"/>
              </a:rPr>
            </a:br>
            <a:b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chemeClr val="bg1"/>
                </a:solidFill>
                <a:effectLst/>
                <a:latin typeface="Times New Roman, serif"/>
              </a:rPr>
              <a:t>Presented by</a:t>
            </a:r>
            <a:br>
              <a:rPr lang="en-US" sz="2800" dirty="0">
                <a:solidFill>
                  <a:schemeClr val="bg1"/>
                </a:solidFill>
                <a:effectLst/>
              </a:rPr>
            </a:br>
            <a:r>
              <a:rPr lang="en-US" b="1" dirty="0">
                <a:solidFill>
                  <a:schemeClr val="bg1"/>
                </a:solidFill>
                <a:effectLst/>
                <a:latin typeface="Times New Roman, serif"/>
              </a:rPr>
              <a:t>Marc Silver</a:t>
            </a:r>
            <a:endParaRPr lang="en-US" sz="6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643466" y="329185"/>
            <a:ext cx="10943109" cy="1133856"/>
          </a:xfrm>
        </p:spPr>
        <p:txBody>
          <a:bodyPr vert="horz" lIns="91440" tIns="45720" rIns="91440" bIns="45720" rtlCol="0" anchor="t">
            <a:normAutofit/>
          </a:bodyPr>
          <a:lstStyle/>
          <a:p>
            <a:pPr marL="0" marR="0">
              <a:spcBef>
                <a:spcPts val="0"/>
              </a:spcBef>
              <a:spcAft>
                <a:spcPts val="800"/>
              </a:spcAft>
            </a:pPr>
            <a:r>
              <a:rPr lang="en-US" sz="5200" b="1" kern="100" dirty="0">
                <a:effectLst/>
                <a:latin typeface="Times New Roman" panose="02020603050405020304" pitchFamily="18" charset="0"/>
                <a:ea typeface="Aptos" panose="020B0004020202020204" pitchFamily="34" charset="0"/>
                <a:cs typeface="Times New Roman" panose="02020603050405020304" pitchFamily="18" charset="0"/>
              </a:rPr>
              <a:t>Hungary’s Wine Regions</a:t>
            </a:r>
            <a:endParaRPr lang="en-US" sz="5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58249" y="1280160"/>
            <a:ext cx="6153665" cy="3637829"/>
          </a:xfrm>
        </p:spPr>
        <p:txBody>
          <a:bodyPr vert="horz" lIns="91440" tIns="45720" rIns="91440" bIns="45720" rtlCol="0" anchor="t">
            <a:no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country’s varied topography—from volcanic hills and limestone soils to river valleys—combined with its continental climate, creates ideal conditions for viticulture.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Whether it’s the cooling winds of Lake Balaton influencing the surrounding vineyards or the sun-soaked southern slopes of </a:t>
            </a:r>
            <a:r>
              <a:rPr lang="en-US" sz="2400" dirty="0" err="1">
                <a:latin typeface="Times New Roman" panose="02020603050405020304" pitchFamily="18" charset="0"/>
                <a:cs typeface="Times New Roman" panose="02020603050405020304" pitchFamily="18" charset="0"/>
              </a:rPr>
              <a:t>Villány</a:t>
            </a:r>
            <a:r>
              <a:rPr lang="en-US" sz="2400" dirty="0">
                <a:latin typeface="Times New Roman" panose="02020603050405020304" pitchFamily="18" charset="0"/>
                <a:cs typeface="Times New Roman" panose="02020603050405020304" pitchFamily="18" charset="0"/>
              </a:rPr>
              <a:t>, each region has its own microclimate that contributes to the distinctive flavors and styles of the wines</a:t>
            </a:r>
            <a:r>
              <a:rPr lang="en-US" sz="2400" dirty="0"/>
              <a:t>.</a:t>
            </a:r>
          </a:p>
        </p:txBody>
      </p:sp>
      <p:sp>
        <p:nvSpPr>
          <p:cNvPr id="7" name="TextBox 6">
            <a:extLst>
              <a:ext uri="{FF2B5EF4-FFF2-40B4-BE49-F238E27FC236}">
                <a16:creationId xmlns:a16="http://schemas.microsoft.com/office/drawing/2014/main" id="{A8B86E46-FD2C-28A3-2AB6-436B146F31A1}"/>
              </a:ext>
            </a:extLst>
          </p:cNvPr>
          <p:cNvSpPr txBox="1"/>
          <p:nvPr/>
        </p:nvSpPr>
        <p:spPr>
          <a:xfrm>
            <a:off x="643466" y="5115698"/>
            <a:ext cx="11120167" cy="1200329"/>
          </a:xfrm>
          <a:prstGeom prst="rect">
            <a:avLst/>
          </a:prstGeom>
          <a:noFill/>
        </p:spPr>
        <p:txBody>
          <a:bodyPr wrap="square">
            <a:sp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following sections, we will explore a few of these regions, looking at their history, terroir, and the wines that have made them stand out in Hungary’s thriving wine culture.</a:t>
            </a:r>
          </a:p>
        </p:txBody>
      </p:sp>
      <p:pic>
        <p:nvPicPr>
          <p:cNvPr id="5" name="Picture 4" descr="A body of water with a blue sky and clouds&#10;&#10;Description automatically generated">
            <a:extLst>
              <a:ext uri="{FF2B5EF4-FFF2-40B4-BE49-F238E27FC236}">
                <a16:creationId xmlns:a16="http://schemas.microsoft.com/office/drawing/2014/main" id="{9F996D11-18F3-B8DE-B294-EF14F39938F1}"/>
              </a:ext>
            </a:extLst>
          </p:cNvPr>
          <p:cNvPicPr>
            <a:picLocks noChangeAspect="1"/>
          </p:cNvPicPr>
          <p:nvPr/>
        </p:nvPicPr>
        <p:blipFill>
          <a:blip r:embed="rId2">
            <a:extLst>
              <a:ext uri="{28A0092B-C50C-407E-A947-70E740481C1C}">
                <a14:useLocalDpi xmlns:a14="http://schemas.microsoft.com/office/drawing/2010/main" val="0"/>
              </a:ext>
            </a:extLst>
          </a:blip>
          <a:srcRect t="3559" b="16935"/>
          <a:stretch/>
        </p:blipFill>
        <p:spPr>
          <a:xfrm>
            <a:off x="3050" y="1360469"/>
            <a:ext cx="5775260" cy="3557519"/>
          </a:xfrm>
          <a:prstGeom prst="rect">
            <a:avLst/>
          </a:prstGeom>
        </p:spPr>
      </p:pic>
      <p:sp>
        <p:nvSpPr>
          <p:cNvPr id="9" name="TextBox 8">
            <a:extLst>
              <a:ext uri="{FF2B5EF4-FFF2-40B4-BE49-F238E27FC236}">
                <a16:creationId xmlns:a16="http://schemas.microsoft.com/office/drawing/2014/main" id="{FB6D3532-7374-9C6B-8FDF-95683C026AA1}"/>
              </a:ext>
            </a:extLst>
          </p:cNvPr>
          <p:cNvSpPr txBox="1"/>
          <p:nvPr/>
        </p:nvSpPr>
        <p:spPr>
          <a:xfrm>
            <a:off x="4265061" y="4548656"/>
            <a:ext cx="2771042" cy="369332"/>
          </a:xfrm>
          <a:prstGeom prst="rect">
            <a:avLst/>
          </a:prstGeom>
          <a:noFill/>
        </p:spPr>
        <p:txBody>
          <a:bodyPr wrap="square">
            <a:spAutoFit/>
          </a:bodyPr>
          <a:lstStyle/>
          <a:p>
            <a:r>
              <a:rPr lang="en-US" sz="1800" dirty="0">
                <a:solidFill>
                  <a:schemeClr val="bg1"/>
                </a:solidFill>
              </a:rPr>
              <a:t>Lake Balaton</a:t>
            </a:r>
            <a:endParaRPr lang="en-US" dirty="0">
              <a:solidFill>
                <a:schemeClr val="bg1"/>
              </a:solidFill>
            </a:endParaRPr>
          </a:p>
        </p:txBody>
      </p:sp>
    </p:spTree>
    <p:extLst>
      <p:ext uri="{BB962C8B-B14F-4D97-AF65-F5344CB8AC3E}">
        <p14:creationId xmlns:p14="http://schemas.microsoft.com/office/powerpoint/2010/main" val="178294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Autofit/>
          </a:bodyPr>
          <a:lstStyle/>
          <a:p>
            <a:r>
              <a:rPr lang="en-US" sz="5400" b="1" dirty="0">
                <a:latin typeface="Times New Roman" panose="02020603050405020304" pitchFamily="18" charset="0"/>
                <a:cs typeface="Times New Roman" panose="02020603050405020304" pitchFamily="18" charset="0"/>
              </a:rPr>
              <a:t>The Major Wine Regions of Hungary</a:t>
            </a:r>
            <a:endParaRPr lang="en-US" sz="5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84205" y="1285103"/>
            <a:ext cx="11907795" cy="5572897"/>
          </a:xfrm>
        </p:spPr>
        <p:txBody>
          <a:bodyPr>
            <a:normAutofit/>
          </a:bodyPr>
          <a:lstStyle/>
          <a:p>
            <a:pPr marL="457200" lvl="0" indent="-457200" algn="l">
              <a:lnSpc>
                <a:spcPct val="100000"/>
              </a:lnSpc>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Tokaj-Hegyalja</a:t>
            </a:r>
            <a:endParaRPr lang="en-US" dirty="0">
              <a:latin typeface="Times New Roman" panose="02020603050405020304" pitchFamily="18" charset="0"/>
              <a:cs typeface="Times New Roman" panose="02020603050405020304" pitchFamily="18" charset="0"/>
            </a:endParaRPr>
          </a:p>
          <a:p>
            <a:pPr marL="457200" lvl="0" indent="-457200" algn="l">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Location</a:t>
            </a:r>
            <a:r>
              <a:rPr lang="en-US" dirty="0">
                <a:latin typeface="Times New Roman" panose="02020603050405020304" pitchFamily="18" charset="0"/>
                <a:cs typeface="Times New Roman" panose="02020603050405020304" pitchFamily="18" charset="0"/>
              </a:rPr>
              <a:t>: Northeastern Hungary, nestled between the Tisza and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Bodrog</a:t>
            </a:r>
            <a:r>
              <a:rPr lang="en-US" dirty="0">
                <a:latin typeface="Times New Roman" panose="02020603050405020304" pitchFamily="18" charset="0"/>
                <a:cs typeface="Times New Roman" panose="02020603050405020304" pitchFamily="18" charset="0"/>
              </a:rPr>
              <a:t> Rivers.</a:t>
            </a:r>
          </a:p>
          <a:p>
            <a:pPr marL="457200" lvl="0" indent="-457200" algn="l">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Terroir</a:t>
            </a:r>
            <a:r>
              <a:rPr lang="en-US" dirty="0">
                <a:latin typeface="Times New Roman" panose="02020603050405020304" pitchFamily="18" charset="0"/>
                <a:cs typeface="Times New Roman" panose="02020603050405020304" pitchFamily="18" charset="0"/>
              </a:rPr>
              <a:t>: Volcanic soils, long warm autumns, and the influence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of river mists create perfect conditions for noble rot.</a:t>
            </a:r>
          </a:p>
          <a:p>
            <a:pPr marL="457200" lvl="0" indent="-457200" algn="l">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Prominent Varietals</a:t>
            </a:r>
            <a:r>
              <a:rPr lang="en-US" dirty="0">
                <a:latin typeface="Times New Roman" panose="02020603050405020304" pitchFamily="18" charset="0"/>
                <a:cs typeface="Times New Roman" panose="02020603050405020304" pitchFamily="18" charset="0"/>
              </a:rPr>
              <a:t>: Furmint, </a:t>
            </a:r>
            <a:r>
              <a:rPr lang="en-US" dirty="0" err="1">
                <a:latin typeface="Times New Roman" panose="02020603050405020304" pitchFamily="18" charset="0"/>
                <a:cs typeface="Times New Roman" panose="02020603050405020304" pitchFamily="18" charset="0"/>
              </a:rPr>
              <a:t>Hárslevelű</a:t>
            </a:r>
            <a:r>
              <a:rPr lang="en-US" dirty="0">
                <a:latin typeface="Times New Roman" panose="02020603050405020304" pitchFamily="18" charset="0"/>
                <a:cs typeface="Times New Roman" panose="02020603050405020304" pitchFamily="18" charset="0"/>
              </a:rPr>
              <a:t>, Muscat Blanc, </a:t>
            </a:r>
            <a:r>
              <a:rPr lang="en-US" dirty="0" err="1">
                <a:latin typeface="Times New Roman" panose="02020603050405020304" pitchFamily="18" charset="0"/>
                <a:cs typeface="Times New Roman" panose="02020603050405020304" pitchFamily="18" charset="0"/>
              </a:rPr>
              <a:t>Zéta</a:t>
            </a:r>
            <a:r>
              <a:rPr lang="en-US" dirty="0">
                <a:latin typeface="Times New Roman" panose="02020603050405020304" pitchFamily="18" charset="0"/>
                <a:cs typeface="Times New Roman" panose="02020603050405020304" pitchFamily="18" charset="0"/>
              </a:rPr>
              <a:t>.</a:t>
            </a:r>
          </a:p>
          <a:p>
            <a:pPr marL="457200" lvl="0" indent="-457200" algn="l">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Wine Characteristics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Tokaj</a:t>
            </a:r>
            <a:r>
              <a:rPr lang="en-US" dirty="0">
                <a:latin typeface="Times New Roman" panose="02020603050405020304" pitchFamily="18" charset="0"/>
                <a:cs typeface="Times New Roman" panose="02020603050405020304" pitchFamily="18" charset="0"/>
              </a:rPr>
              <a:t> is world-famous for </a:t>
            </a:r>
            <a:r>
              <a:rPr lang="en-US" b="1" dirty="0" err="1">
                <a:latin typeface="Times New Roman" panose="02020603050405020304" pitchFamily="18" charset="0"/>
                <a:cs typeface="Times New Roman" panose="02020603050405020304" pitchFamily="18" charset="0"/>
              </a:rPr>
              <a:t>Tokaji</a:t>
            </a:r>
            <a:r>
              <a:rPr lang="en-US" b="1" dirty="0">
                <a:latin typeface="Times New Roman" panose="02020603050405020304" pitchFamily="18" charset="0"/>
                <a:cs typeface="Times New Roman" panose="02020603050405020304" pitchFamily="18" charset="0"/>
              </a:rPr>
              <a:t> Aszú</a:t>
            </a:r>
            <a:r>
              <a:rPr lang="en-US" dirty="0">
                <a:latin typeface="Times New Roman" panose="02020603050405020304" pitchFamily="18" charset="0"/>
                <a:cs typeface="Times New Roman" panose="02020603050405020304" pitchFamily="18" charset="0"/>
              </a:rPr>
              <a:t>, a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botrytized sweet wine with intense flavors of apricot, honey, and spices. Dry Furmints from </a:t>
            </a:r>
            <a:r>
              <a:rPr lang="en-US" dirty="0" err="1">
                <a:latin typeface="Times New Roman" panose="02020603050405020304" pitchFamily="18" charset="0"/>
                <a:cs typeface="Times New Roman" panose="02020603050405020304" pitchFamily="18" charset="0"/>
              </a:rPr>
              <a:t>Tokaj</a:t>
            </a:r>
            <a:r>
              <a:rPr lang="en-US" dirty="0">
                <a:latin typeface="Times New Roman" panose="02020603050405020304" pitchFamily="18" charset="0"/>
                <a:cs typeface="Times New Roman" panose="02020603050405020304" pitchFamily="18" charset="0"/>
              </a:rPr>
              <a:t> are highly mineral-driven, with bright acidity and flavors of green apple and stone fruits. </a:t>
            </a:r>
          </a:p>
          <a:p>
            <a:pPr marL="457200" lvl="0" indent="-457200" algn="l">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Tasting Notes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Tokaji</a:t>
            </a:r>
            <a:r>
              <a:rPr lang="en-US" dirty="0">
                <a:latin typeface="Times New Roman" panose="02020603050405020304" pitchFamily="18" charset="0"/>
                <a:cs typeface="Times New Roman" panose="02020603050405020304" pitchFamily="18" charset="0"/>
              </a:rPr>
              <a:t> Aszú is luscious, with flavors of candied citrus, apricots, and honey. It pairs beautifully with foie gras, blue cheese, or desserts. Dry Furmint, on the other hand, is crisp and refreshing, perfect for pairing with seafood.</a:t>
            </a:r>
          </a:p>
        </p:txBody>
      </p:sp>
      <p:pic>
        <p:nvPicPr>
          <p:cNvPr id="4" name="Picture 3" descr="A map of the wine region&#10;&#10;Description automatically generated">
            <a:extLst>
              <a:ext uri="{FF2B5EF4-FFF2-40B4-BE49-F238E27FC236}">
                <a16:creationId xmlns:a16="http://schemas.microsoft.com/office/drawing/2014/main" id="{154ACE6B-CDCA-902A-C6A3-EC7D058471D4}"/>
              </a:ext>
            </a:extLst>
          </p:cNvPr>
          <p:cNvPicPr>
            <a:picLocks noChangeAspect="1"/>
          </p:cNvPicPr>
          <p:nvPr/>
        </p:nvPicPr>
        <p:blipFill>
          <a:blip r:embed="rId2">
            <a:extLst>
              <a:ext uri="{28A0092B-C50C-407E-A947-70E740481C1C}">
                <a14:useLocalDpi xmlns:a14="http://schemas.microsoft.com/office/drawing/2010/main" val="0"/>
              </a:ext>
            </a:extLst>
          </a:blip>
          <a:srcRect l="60480" t="4633" r="5052" b="60597"/>
          <a:stretch/>
        </p:blipFill>
        <p:spPr>
          <a:xfrm>
            <a:off x="8760941" y="1560577"/>
            <a:ext cx="3431059" cy="2451149"/>
          </a:xfrm>
          <a:prstGeom prst="rect">
            <a:avLst/>
          </a:prstGeom>
        </p:spPr>
      </p:pic>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Autofit/>
          </a:bodyPr>
          <a:lstStyle/>
          <a:p>
            <a:r>
              <a:rPr lang="en-US" b="1" dirty="0" err="1">
                <a:latin typeface="Times New Roman" panose="02020603050405020304" pitchFamily="18" charset="0"/>
                <a:cs typeface="Times New Roman" panose="02020603050405020304" pitchFamily="18" charset="0"/>
              </a:rPr>
              <a:t>Tokaj-Hegyalja</a:t>
            </a:r>
            <a:r>
              <a:rPr lang="en-US" b="1" dirty="0">
                <a:latin typeface="Times New Roman" panose="02020603050405020304" pitchFamily="18" charset="0"/>
                <a:cs typeface="Times New Roman" panose="02020603050405020304" pitchFamily="18" charset="0"/>
              </a:rPr>
              <a:t> Notable Winery</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84205" y="1285103"/>
            <a:ext cx="11907795" cy="2770367"/>
          </a:xfrm>
        </p:spPr>
        <p:txBody>
          <a:bodyPr>
            <a:normAutofit/>
          </a:bodyPr>
          <a:lstStyle/>
          <a:p>
            <a:pPr lvl="0" algn="l">
              <a:lnSpc>
                <a:spcPct val="100000"/>
              </a:lnSpc>
            </a:pPr>
            <a:r>
              <a:rPr lang="en-US" sz="2400" b="1" dirty="0">
                <a:latin typeface="Times New Roman" panose="02020603050405020304" pitchFamily="18" charset="0"/>
                <a:cs typeface="Times New Roman" panose="02020603050405020304" pitchFamily="18" charset="0"/>
              </a:rPr>
              <a:t>István </a:t>
            </a:r>
            <a:r>
              <a:rPr lang="en-US" sz="2400" b="1" dirty="0" err="1">
                <a:latin typeface="Times New Roman" panose="02020603050405020304" pitchFamily="18" charset="0"/>
                <a:cs typeface="Times New Roman" panose="02020603050405020304" pitchFamily="18" charset="0"/>
              </a:rPr>
              <a:t>Szepsy</a:t>
            </a:r>
            <a:r>
              <a:rPr lang="en-US" sz="2400" b="1" dirty="0">
                <a:latin typeface="Times New Roman" panose="02020603050405020304" pitchFamily="18" charset="0"/>
                <a:cs typeface="Times New Roman" panose="02020603050405020304" pitchFamily="18" charset="0"/>
              </a:rPr>
              <a:t> Winery:</a:t>
            </a:r>
            <a:r>
              <a:rPr lang="en-US" sz="2400" dirty="0">
                <a:latin typeface="Times New Roman" panose="02020603050405020304" pitchFamily="18" charset="0"/>
                <a:cs typeface="Times New Roman" panose="02020603050405020304" pitchFamily="18" charset="0"/>
              </a:rPr>
              <a:t> </a:t>
            </a:r>
          </a:p>
          <a:p>
            <a:pPr marL="285750" indent="-28575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Szepsy</a:t>
            </a:r>
            <a:r>
              <a:rPr lang="en-US" sz="2400" dirty="0">
                <a:latin typeface="Times New Roman" panose="02020603050405020304" pitchFamily="18" charset="0"/>
                <a:cs typeface="Times New Roman" panose="02020603050405020304" pitchFamily="18" charset="0"/>
              </a:rPr>
              <a:t> family, renowned winemakers in Hungary's </a:t>
            </a:r>
            <a:r>
              <a:rPr lang="en-US" sz="2400" dirty="0" err="1">
                <a:latin typeface="Times New Roman" panose="02020603050405020304" pitchFamily="18" charset="0"/>
                <a:cs typeface="Times New Roman" panose="02020603050405020304" pitchFamily="18" charset="0"/>
              </a:rPr>
              <a:t>Tokaj</a:t>
            </a:r>
            <a:r>
              <a:rPr lang="en-US" sz="2400" dirty="0">
                <a:latin typeface="Times New Roman" panose="02020603050405020304" pitchFamily="18" charset="0"/>
                <a:cs typeface="Times New Roman" panose="02020603050405020304" pitchFamily="18" charset="0"/>
              </a:rPr>
              <a:t> region since the late 16th century, are credited with creating the first </a:t>
            </a:r>
            <a:r>
              <a:rPr lang="en-US" sz="2400" dirty="0" err="1">
                <a:latin typeface="Times New Roman" panose="02020603050405020304" pitchFamily="18" charset="0"/>
                <a:cs typeface="Times New Roman" panose="02020603050405020304" pitchFamily="18" charset="0"/>
              </a:rPr>
              <a:t>Tokaji</a:t>
            </a:r>
            <a:r>
              <a:rPr lang="en-US" sz="2400" dirty="0">
                <a:latin typeface="Times New Roman" panose="02020603050405020304" pitchFamily="18" charset="0"/>
                <a:cs typeface="Times New Roman" panose="02020603050405020304" pitchFamily="18" charset="0"/>
              </a:rPr>
              <a:t> Aszú wine in 1631. </a:t>
            </a:r>
          </a:p>
          <a:p>
            <a:pPr marL="285750" indent="-28575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István </a:t>
            </a:r>
            <a:r>
              <a:rPr lang="en-US" sz="2400" dirty="0" err="1">
                <a:latin typeface="Times New Roman" panose="02020603050405020304" pitchFamily="18" charset="0"/>
                <a:cs typeface="Times New Roman" panose="02020603050405020304" pitchFamily="18" charset="0"/>
              </a:rPr>
              <a:t>Szepsy</a:t>
            </a:r>
            <a:r>
              <a:rPr lang="en-US" sz="2400" dirty="0">
                <a:latin typeface="Times New Roman" panose="02020603050405020304" pitchFamily="18" charset="0"/>
                <a:cs typeface="Times New Roman" panose="02020603050405020304" pitchFamily="18" charset="0"/>
              </a:rPr>
              <a:t> carries the same surname as the ancestor who pioneered the complex Aszú technique, which involves the labor-intensive hand-picking of noble rot-affected berries. This method helped put </a:t>
            </a:r>
            <a:r>
              <a:rPr lang="en-US" sz="2400" dirty="0" err="1">
                <a:latin typeface="Times New Roman" panose="02020603050405020304" pitchFamily="18" charset="0"/>
                <a:cs typeface="Times New Roman" panose="02020603050405020304" pitchFamily="18" charset="0"/>
              </a:rPr>
              <a:t>Tokaji</a:t>
            </a:r>
            <a:r>
              <a:rPr lang="en-US" sz="2400" dirty="0">
                <a:latin typeface="Times New Roman" panose="02020603050405020304" pitchFamily="18" charset="0"/>
                <a:cs typeface="Times New Roman" panose="02020603050405020304" pitchFamily="18" charset="0"/>
              </a:rPr>
              <a:t> on the map, and the wine was famously praised by French king Louis XV as the "wine of kings and king of wines."</a:t>
            </a:r>
          </a:p>
        </p:txBody>
      </p:sp>
      <p:pic>
        <p:nvPicPr>
          <p:cNvPr id="6" name="Picture 5" descr="A person and person standing in a wine cellar&#10;&#10;Description automatically generated">
            <a:extLst>
              <a:ext uri="{FF2B5EF4-FFF2-40B4-BE49-F238E27FC236}">
                <a16:creationId xmlns:a16="http://schemas.microsoft.com/office/drawing/2014/main" id="{09BF3D4E-6788-C490-ABDF-E4AC015226C2}"/>
              </a:ext>
            </a:extLst>
          </p:cNvPr>
          <p:cNvPicPr>
            <a:picLocks noChangeAspect="1"/>
          </p:cNvPicPr>
          <p:nvPr/>
        </p:nvPicPr>
        <p:blipFill>
          <a:blip r:embed="rId3">
            <a:extLst>
              <a:ext uri="{28A0092B-C50C-407E-A947-70E740481C1C}">
                <a14:useLocalDpi xmlns:a14="http://schemas.microsoft.com/office/drawing/2010/main" val="0"/>
              </a:ext>
            </a:extLst>
          </a:blip>
          <a:srcRect l="13193" r="8210"/>
          <a:stretch/>
        </p:blipFill>
        <p:spPr>
          <a:xfrm>
            <a:off x="0" y="3962400"/>
            <a:ext cx="3323968" cy="2895600"/>
          </a:xfrm>
          <a:prstGeom prst="rect">
            <a:avLst/>
          </a:prstGeom>
        </p:spPr>
      </p:pic>
      <p:sp>
        <p:nvSpPr>
          <p:cNvPr id="10" name="TextBox 9">
            <a:extLst>
              <a:ext uri="{FF2B5EF4-FFF2-40B4-BE49-F238E27FC236}">
                <a16:creationId xmlns:a16="http://schemas.microsoft.com/office/drawing/2014/main" id="{90726140-4AD6-B0FC-7955-D41A0C3F97E1}"/>
              </a:ext>
            </a:extLst>
          </p:cNvPr>
          <p:cNvSpPr txBox="1"/>
          <p:nvPr/>
        </p:nvSpPr>
        <p:spPr>
          <a:xfrm>
            <a:off x="3323968" y="3951858"/>
            <a:ext cx="8868032" cy="2677656"/>
          </a:xfrm>
          <a:prstGeom prst="rect">
            <a:avLst/>
          </a:prstGeom>
          <a:noFill/>
        </p:spPr>
        <p:txBody>
          <a:bodyPr wrap="square">
            <a:spAutoFit/>
          </a:bodyPr>
          <a:lstStyle/>
          <a:p>
            <a:pPr marL="285750" indent="-28575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Today, István continues this rich legacy, managing 52 hectares of vineyards around the town of </a:t>
            </a:r>
            <a:r>
              <a:rPr lang="en-US" sz="2400" dirty="0" err="1">
                <a:latin typeface="Times New Roman" panose="02020603050405020304" pitchFamily="18" charset="0"/>
                <a:cs typeface="Times New Roman" panose="02020603050405020304" pitchFamily="18" charset="0"/>
              </a:rPr>
              <a:t>Mád</a:t>
            </a:r>
            <a:r>
              <a:rPr lang="en-US" sz="2400" dirty="0">
                <a:latin typeface="Times New Roman" panose="02020603050405020304" pitchFamily="18" charset="0"/>
                <a:cs typeface="Times New Roman" panose="02020603050405020304" pitchFamily="18" charset="0"/>
              </a:rPr>
              <a:t>. The volcanic soil, rich in quartz and clay, provides the ideal terroir for local grapes such as Furmint, a variety the </a:t>
            </a:r>
            <a:r>
              <a:rPr lang="en-US" sz="2400" dirty="0" err="1">
                <a:latin typeface="Times New Roman" panose="02020603050405020304" pitchFamily="18" charset="0"/>
                <a:cs typeface="Times New Roman" panose="02020603050405020304" pitchFamily="18" charset="0"/>
              </a:rPr>
              <a:t>Szepsy</a:t>
            </a:r>
            <a:r>
              <a:rPr lang="en-US" sz="2400" dirty="0">
                <a:latin typeface="Times New Roman" panose="02020603050405020304" pitchFamily="18" charset="0"/>
                <a:cs typeface="Times New Roman" panose="02020603050405020304" pitchFamily="18" charset="0"/>
              </a:rPr>
              <a:t> family has explored extensively over the years. </a:t>
            </a:r>
          </a:p>
          <a:p>
            <a:pPr marL="285750" indent="-28575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István’s dedication to winemaking played a crucial role in restoring </a:t>
            </a:r>
            <a:r>
              <a:rPr lang="en-US" sz="2400" dirty="0" err="1">
                <a:latin typeface="Times New Roman" panose="02020603050405020304" pitchFamily="18" charset="0"/>
                <a:cs typeface="Times New Roman" panose="02020603050405020304" pitchFamily="18" charset="0"/>
              </a:rPr>
              <a:t>Tokaj's</a:t>
            </a:r>
            <a:r>
              <a:rPr lang="en-US" sz="2400" dirty="0">
                <a:latin typeface="Times New Roman" panose="02020603050405020304" pitchFamily="18" charset="0"/>
                <a:cs typeface="Times New Roman" panose="02020603050405020304" pitchFamily="18" charset="0"/>
              </a:rPr>
              <a:t> former glory. His expertise has earned him accolades both in Hungary and France.</a:t>
            </a:r>
          </a:p>
        </p:txBody>
      </p:sp>
    </p:spTree>
    <p:extLst>
      <p:ext uri="{BB962C8B-B14F-4D97-AF65-F5344CB8AC3E}">
        <p14:creationId xmlns:p14="http://schemas.microsoft.com/office/powerpoint/2010/main" val="7280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Autofit/>
          </a:bodyPr>
          <a:lstStyle/>
          <a:p>
            <a:r>
              <a:rPr lang="en-US" b="1" dirty="0">
                <a:latin typeface="Times New Roman" panose="02020603050405020304" pitchFamily="18" charset="0"/>
                <a:cs typeface="Times New Roman" panose="02020603050405020304" pitchFamily="18" charset="0"/>
              </a:rPr>
              <a:t>Royal </a:t>
            </a:r>
            <a:r>
              <a:rPr lang="en-US" b="1" dirty="0" err="1">
                <a:latin typeface="Times New Roman" panose="02020603050405020304" pitchFamily="18" charset="0"/>
                <a:cs typeface="Times New Roman" panose="02020603050405020304" pitchFamily="18" charset="0"/>
              </a:rPr>
              <a:t>Tokaji</a:t>
            </a:r>
            <a:r>
              <a:rPr lang="en-US" b="1" dirty="0">
                <a:latin typeface="Times New Roman" panose="02020603050405020304" pitchFamily="18" charset="0"/>
                <a:cs typeface="Times New Roman" panose="02020603050405020304" pitchFamily="18" charset="0"/>
              </a:rPr>
              <a:t> Notable Winery</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21920" y="1285103"/>
            <a:ext cx="9436608" cy="5572897"/>
          </a:xfrm>
        </p:spPr>
        <p:txBody>
          <a:bodyPr>
            <a:noAutofit/>
          </a:bodyPr>
          <a:lstStyle/>
          <a:p>
            <a:pPr marL="342900" lvl="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Royal </a:t>
            </a:r>
            <a:r>
              <a:rPr lang="en-US" sz="2200" dirty="0" err="1">
                <a:latin typeface="Times New Roman" panose="02020603050405020304" pitchFamily="18" charset="0"/>
                <a:cs typeface="Times New Roman" panose="02020603050405020304" pitchFamily="18" charset="0"/>
              </a:rPr>
              <a:t>Tokaji</a:t>
            </a:r>
            <a:r>
              <a:rPr lang="en-US" sz="2200" dirty="0">
                <a:latin typeface="Times New Roman" panose="02020603050405020304" pitchFamily="18" charset="0"/>
                <a:cs typeface="Times New Roman" panose="02020603050405020304" pitchFamily="18" charset="0"/>
              </a:rPr>
              <a:t> specializes in the production of the world-famous </a:t>
            </a:r>
            <a:r>
              <a:rPr lang="en-US" sz="2200" dirty="0" err="1">
                <a:latin typeface="Times New Roman" panose="02020603050405020304" pitchFamily="18" charset="0"/>
                <a:cs typeface="Times New Roman" panose="02020603050405020304" pitchFamily="18" charset="0"/>
              </a:rPr>
              <a:t>Tokaji</a:t>
            </a:r>
            <a:r>
              <a:rPr lang="en-US" sz="2200" dirty="0">
                <a:latin typeface="Times New Roman" panose="02020603050405020304" pitchFamily="18" charset="0"/>
                <a:cs typeface="Times New Roman" panose="02020603050405020304" pitchFamily="18" charset="0"/>
              </a:rPr>
              <a:t> Aszú wines. Established in 1990, the winery played a pivotal role in revitalizing </a:t>
            </a:r>
            <a:r>
              <a:rPr lang="en-US" sz="2200" dirty="0" err="1">
                <a:latin typeface="Times New Roman" panose="02020603050405020304" pitchFamily="18" charset="0"/>
                <a:cs typeface="Times New Roman" panose="02020603050405020304" pitchFamily="18" charset="0"/>
              </a:rPr>
              <a:t>Tokaj's</a:t>
            </a:r>
            <a:r>
              <a:rPr lang="en-US" sz="2200" dirty="0">
                <a:latin typeface="Times New Roman" panose="02020603050405020304" pitchFamily="18" charset="0"/>
                <a:cs typeface="Times New Roman" panose="02020603050405020304" pitchFamily="18" charset="0"/>
              </a:rPr>
              <a:t> reputation as a premier wine region after the fall of communism. </a:t>
            </a:r>
          </a:p>
          <a:p>
            <a:pPr marL="342900" lvl="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Royal </a:t>
            </a:r>
            <a:r>
              <a:rPr lang="en-US" sz="2200" dirty="0" err="1">
                <a:latin typeface="Times New Roman" panose="02020603050405020304" pitchFamily="18" charset="0"/>
                <a:cs typeface="Times New Roman" panose="02020603050405020304" pitchFamily="18" charset="0"/>
              </a:rPr>
              <a:t>Tokaji</a:t>
            </a:r>
            <a:r>
              <a:rPr lang="en-US" sz="2200" dirty="0">
                <a:latin typeface="Times New Roman" panose="02020603050405020304" pitchFamily="18" charset="0"/>
                <a:cs typeface="Times New Roman" panose="02020603050405020304" pitchFamily="18" charset="0"/>
              </a:rPr>
              <a:t> is celebrated for its meticulous approach to crafting sweet wines made from grapes affected by noble rot, particularly Furmint, </a:t>
            </a:r>
            <a:r>
              <a:rPr lang="en-US" sz="2200" dirty="0" err="1">
                <a:latin typeface="Times New Roman" panose="02020603050405020304" pitchFamily="18" charset="0"/>
                <a:cs typeface="Times New Roman" panose="02020603050405020304" pitchFamily="18" charset="0"/>
              </a:rPr>
              <a:t>Hárslevelű</a:t>
            </a:r>
            <a:r>
              <a:rPr lang="en-US" sz="2200" dirty="0">
                <a:latin typeface="Times New Roman" panose="02020603050405020304" pitchFamily="18" charset="0"/>
                <a:cs typeface="Times New Roman" panose="02020603050405020304" pitchFamily="18" charset="0"/>
              </a:rPr>
              <a:t>, and Muscat. Their wines are known for their exceptional complexity, balance, and longevity, and have earned international acclaim for preserving the rich winemaking traditions of </a:t>
            </a:r>
            <a:r>
              <a:rPr lang="en-US" sz="2200" dirty="0" err="1">
                <a:latin typeface="Times New Roman" panose="02020603050405020304" pitchFamily="18" charset="0"/>
                <a:cs typeface="Times New Roman" panose="02020603050405020304" pitchFamily="18" charset="0"/>
              </a:rPr>
              <a:t>Tokaj</a:t>
            </a:r>
            <a:r>
              <a:rPr lang="en-US" sz="2200" dirty="0">
                <a:latin typeface="Times New Roman" panose="02020603050405020304" pitchFamily="18" charset="0"/>
                <a:cs typeface="Times New Roman" panose="02020603050405020304" pitchFamily="18" charset="0"/>
              </a:rPr>
              <a:t> while appealing to modern palates. </a:t>
            </a:r>
          </a:p>
          <a:p>
            <a:pPr marL="342900" lvl="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Wine Enthusiast Magazine has given their </a:t>
            </a:r>
            <a:r>
              <a:rPr lang="en-US" sz="2200" b="1" dirty="0">
                <a:latin typeface="Times New Roman" panose="02020603050405020304" pitchFamily="18" charset="0"/>
                <a:cs typeface="Times New Roman" panose="02020603050405020304" pitchFamily="18" charset="0"/>
              </a:rPr>
              <a:t>Royal </a:t>
            </a:r>
            <a:r>
              <a:rPr lang="en-US" sz="2200" b="1" dirty="0" err="1">
                <a:latin typeface="Times New Roman" panose="02020603050405020304" pitchFamily="18" charset="0"/>
                <a:cs typeface="Times New Roman" panose="02020603050405020304" pitchFamily="18" charset="0"/>
              </a:rPr>
              <a:t>Tokaji</a:t>
            </a:r>
            <a:r>
              <a:rPr lang="en-US" sz="2200" b="1" dirty="0">
                <a:latin typeface="Times New Roman" panose="02020603050405020304" pitchFamily="18" charset="0"/>
                <a:cs typeface="Times New Roman" panose="02020603050405020304" pitchFamily="18" charset="0"/>
              </a:rPr>
              <a:t> 2016 </a:t>
            </a:r>
            <a:r>
              <a:rPr lang="en-US" sz="2200" b="1" dirty="0" err="1">
                <a:latin typeface="Times New Roman" panose="02020603050405020304" pitchFamily="18" charset="0"/>
                <a:cs typeface="Times New Roman" panose="02020603050405020304" pitchFamily="18" charset="0"/>
              </a:rPr>
              <a:t>Essencia</a:t>
            </a:r>
            <a:r>
              <a:rPr lang="en-US" sz="2200" b="1" dirty="0">
                <a:latin typeface="Times New Roman" panose="02020603050405020304" pitchFamily="18" charset="0"/>
                <a:cs typeface="Times New Roman" panose="02020603050405020304" pitchFamily="18" charset="0"/>
              </a:rPr>
              <a:t> Furmint (</a:t>
            </a:r>
            <a:r>
              <a:rPr lang="en-US" sz="2200" b="1" dirty="0" err="1">
                <a:latin typeface="Times New Roman" panose="02020603050405020304" pitchFamily="18" charset="0"/>
                <a:cs typeface="Times New Roman" panose="02020603050405020304" pitchFamily="18" charset="0"/>
              </a:rPr>
              <a:t>Tokaj</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99 pts. “Luxurious enough to be poured onto a spoon rather than in a glass—and Royal </a:t>
            </a:r>
            <a:r>
              <a:rPr lang="en-US" sz="2200" dirty="0" err="1">
                <a:latin typeface="Times New Roman" panose="02020603050405020304" pitchFamily="18" charset="0"/>
                <a:cs typeface="Times New Roman" panose="02020603050405020304" pitchFamily="18" charset="0"/>
              </a:rPr>
              <a:t>Tokaji</a:t>
            </a:r>
            <a:r>
              <a:rPr lang="en-US" sz="2200" dirty="0">
                <a:latin typeface="Times New Roman" panose="02020603050405020304" pitchFamily="18" charset="0"/>
                <a:cs typeface="Times New Roman" panose="02020603050405020304" pitchFamily="18" charset="0"/>
              </a:rPr>
              <a:t> had crystal sipping spoons designed for this very purpose—</a:t>
            </a:r>
            <a:r>
              <a:rPr lang="en-US" sz="2200" dirty="0" err="1">
                <a:latin typeface="Times New Roman" panose="02020603050405020304" pitchFamily="18" charset="0"/>
                <a:cs typeface="Times New Roman" panose="02020603050405020304" pitchFamily="18" charset="0"/>
              </a:rPr>
              <a:t>Essencia</a:t>
            </a:r>
            <a:r>
              <a:rPr lang="en-US" sz="2200" dirty="0">
                <a:latin typeface="Times New Roman" panose="02020603050405020304" pitchFamily="18" charset="0"/>
                <a:cs typeface="Times New Roman" panose="02020603050405020304" pitchFamily="18" charset="0"/>
              </a:rPr>
              <a:t> is a marvel no matter how you serve or sip it. Ripe and stewed figs headline the aromas, with notes of clementine, white peach and lemon verbena. The palate is structured with rich fruit and tart acidity, while the finish is citric and mind-bendingly long. “ </a:t>
            </a:r>
            <a:r>
              <a:rPr lang="en-US" sz="2200" b="1" dirty="0">
                <a:latin typeface="Times New Roman" panose="02020603050405020304" pitchFamily="18" charset="0"/>
                <a:cs typeface="Times New Roman" panose="02020603050405020304" pitchFamily="18" charset="0"/>
              </a:rPr>
              <a:t>Emily </a:t>
            </a:r>
            <a:r>
              <a:rPr lang="en-US" sz="2200" b="1" dirty="0" err="1">
                <a:latin typeface="Times New Roman" panose="02020603050405020304" pitchFamily="18" charset="0"/>
                <a:cs typeface="Times New Roman" panose="02020603050405020304" pitchFamily="18" charset="0"/>
              </a:rPr>
              <a:t>Saladino</a:t>
            </a:r>
            <a:r>
              <a:rPr lang="en-US" sz="2200" dirty="0">
                <a:latin typeface="Times New Roman" panose="02020603050405020304" pitchFamily="18" charset="0"/>
                <a:cs typeface="Times New Roman" panose="02020603050405020304" pitchFamily="18" charset="0"/>
              </a:rPr>
              <a:t> Price: $1320</a:t>
            </a:r>
          </a:p>
        </p:txBody>
      </p:sp>
      <p:pic>
        <p:nvPicPr>
          <p:cNvPr id="5" name="Picture 4">
            <a:extLst>
              <a:ext uri="{FF2B5EF4-FFF2-40B4-BE49-F238E27FC236}">
                <a16:creationId xmlns:a16="http://schemas.microsoft.com/office/drawing/2014/main" id="{6AA769C2-F3EC-C46C-6D76-365F4DE05F45}"/>
              </a:ext>
            </a:extLst>
          </p:cNvPr>
          <p:cNvPicPr>
            <a:picLocks noChangeAspect="1"/>
          </p:cNvPicPr>
          <p:nvPr/>
        </p:nvPicPr>
        <p:blipFill>
          <a:blip r:embed="rId2">
            <a:extLst>
              <a:ext uri="{28A0092B-C50C-407E-A947-70E740481C1C}">
                <a14:useLocalDpi xmlns:a14="http://schemas.microsoft.com/office/drawing/2010/main" val="0"/>
              </a:ext>
            </a:extLst>
          </a:blip>
          <a:srcRect l="37434" r="37575"/>
          <a:stretch/>
        </p:blipFill>
        <p:spPr>
          <a:xfrm>
            <a:off x="9471314" y="1158240"/>
            <a:ext cx="2720686" cy="5699760"/>
          </a:xfrm>
          <a:prstGeom prst="rect">
            <a:avLst/>
          </a:prstGeom>
        </p:spPr>
      </p:pic>
    </p:spTree>
    <p:extLst>
      <p:ext uri="{BB962C8B-B14F-4D97-AF65-F5344CB8AC3E}">
        <p14:creationId xmlns:p14="http://schemas.microsoft.com/office/powerpoint/2010/main" val="410437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map of a mountain range&#10;&#10;Description automatically generated">
            <a:extLst>
              <a:ext uri="{FF2B5EF4-FFF2-40B4-BE49-F238E27FC236}">
                <a16:creationId xmlns:a16="http://schemas.microsoft.com/office/drawing/2014/main" id="{6D9D8029-62C5-FF9C-BE1F-1D52E1AA518C}"/>
              </a:ext>
            </a:extLst>
          </p:cNvPr>
          <p:cNvPicPr>
            <a:picLocks noChangeAspect="1"/>
          </p:cNvPicPr>
          <p:nvPr/>
        </p:nvPicPr>
        <p:blipFill>
          <a:blip r:embed="rId2">
            <a:extLst>
              <a:ext uri="{28A0092B-C50C-407E-A947-70E740481C1C}">
                <a14:useLocalDpi xmlns:a14="http://schemas.microsoft.com/office/drawing/2010/main" val="0"/>
              </a:ext>
            </a:extLst>
          </a:blip>
          <a:srcRect l="4052" t="8171" r="4667" b="7004"/>
          <a:stretch/>
        </p:blipFill>
        <p:spPr>
          <a:xfrm>
            <a:off x="4698026" y="4176584"/>
            <a:ext cx="7493974" cy="2681415"/>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92352"/>
          </a:xfrm>
        </p:spPr>
        <p:txBody>
          <a:bodyPr anchor="ctr">
            <a:normAutofit/>
          </a:bodyPr>
          <a:lstStyle/>
          <a:p>
            <a:pPr>
              <a:lnSpc>
                <a:spcPct val="107000"/>
              </a:lnSpc>
              <a:spcBef>
                <a:spcPts val="0"/>
              </a:spcBef>
              <a:spcAft>
                <a:spcPts val="800"/>
              </a:spcAft>
            </a:pPr>
            <a:r>
              <a:rPr lang="en-US" b="1" dirty="0" err="1">
                <a:latin typeface="Times New Roman" panose="02020603050405020304" pitchFamily="18" charset="0"/>
                <a:cs typeface="Times New Roman" panose="02020603050405020304" pitchFamily="18" charset="0"/>
              </a:rPr>
              <a:t>Villány</a:t>
            </a:r>
            <a:r>
              <a:rPr lang="en-US" b="1" dirty="0">
                <a:latin typeface="Times New Roman" panose="02020603050405020304" pitchFamily="18"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a:t>
            </a:r>
            <a:endParaRPr lang="en-US" sz="4400" b="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11212" y="1292353"/>
            <a:ext cx="12080788" cy="6132575"/>
          </a:xfrm>
        </p:spPr>
        <p:txBody>
          <a:bodyPr>
            <a:noAutofit/>
          </a:bodyPr>
          <a:lstStyle/>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Location</a:t>
            </a:r>
            <a:r>
              <a:rPr lang="en-US" dirty="0">
                <a:latin typeface="Times New Roman" panose="02020603050405020304" pitchFamily="18" charset="0"/>
                <a:cs typeface="Times New Roman" panose="02020603050405020304" pitchFamily="18" charset="0"/>
              </a:rPr>
              <a:t>: Southern Hungary, near the Croatian border.</a:t>
            </a:r>
          </a:p>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Terroir</a:t>
            </a:r>
            <a:r>
              <a:rPr lang="en-US" dirty="0">
                <a:latin typeface="Times New Roman" panose="02020603050405020304" pitchFamily="18" charset="0"/>
                <a:cs typeface="Times New Roman" panose="02020603050405020304" pitchFamily="18" charset="0"/>
              </a:rPr>
              <a:t>: Warm, sub-Mediterranean climate with volcanic soils. </a:t>
            </a:r>
          </a:p>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Prominent Varietals</a:t>
            </a:r>
            <a:r>
              <a:rPr lang="en-US" dirty="0">
                <a:latin typeface="Times New Roman" panose="02020603050405020304" pitchFamily="18" charset="0"/>
                <a:cs typeface="Times New Roman" panose="02020603050405020304" pitchFamily="18" charset="0"/>
              </a:rPr>
              <a:t>: Cabernet Franc, Merlot, Kékfrankos (</a:t>
            </a:r>
            <a:r>
              <a:rPr lang="en-US" dirty="0" err="1">
                <a:latin typeface="Times New Roman" panose="02020603050405020304" pitchFamily="18" charset="0"/>
                <a:cs typeface="Times New Roman" panose="02020603050405020304" pitchFamily="18" charset="0"/>
              </a:rPr>
              <a:t>Blaufränkisch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Portugieser</a:t>
            </a:r>
            <a:r>
              <a:rPr lang="en-US" dirty="0">
                <a:latin typeface="Times New Roman" panose="02020603050405020304" pitchFamily="18" charset="0"/>
                <a:cs typeface="Times New Roman" panose="02020603050405020304" pitchFamily="18" charset="0"/>
              </a:rPr>
              <a:t>. </a:t>
            </a:r>
          </a:p>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Wine Characteristics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Villány</a:t>
            </a:r>
            <a:r>
              <a:rPr lang="en-US" dirty="0">
                <a:latin typeface="Times New Roman" panose="02020603050405020304" pitchFamily="18" charset="0"/>
                <a:cs typeface="Times New Roman" panose="02020603050405020304" pitchFamily="18" charset="0"/>
              </a:rPr>
              <a:t> is renowned for its bold, full-bodied red wines. The region has been dubbed "the home of Cabernet Franc," producing wines with deep blackcurrant and plum flavors, velvety tannins, and a long finish. </a:t>
            </a:r>
          </a:p>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Tasting Notes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Villány's</a:t>
            </a:r>
            <a:r>
              <a:rPr lang="en-US" dirty="0">
                <a:latin typeface="Times New Roman" panose="02020603050405020304" pitchFamily="18" charset="0"/>
                <a:cs typeface="Times New Roman" panose="02020603050405020304" pitchFamily="18" charset="0"/>
              </a:rPr>
              <a:t> Cabernet Franc is known for its opulent fruit flavors, balanced by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earthy notes and subtle spice. </a:t>
            </a:r>
          </a:p>
          <a:p>
            <a:pPr marL="457200" lvl="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wines pair wonderfully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with grilled meats, hearty stews,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or aged cheeses.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92352"/>
          </a:xfrm>
        </p:spPr>
        <p:txBody>
          <a:bodyPr anchor="ctr">
            <a:normAutofit/>
          </a:bodyPr>
          <a:lstStyle/>
          <a:p>
            <a:pPr>
              <a:lnSpc>
                <a:spcPct val="107000"/>
              </a:lnSpc>
              <a:spcBef>
                <a:spcPts val="0"/>
              </a:spcBef>
              <a:spcAft>
                <a:spcPts val="800"/>
              </a:spcAft>
            </a:pPr>
            <a:r>
              <a:rPr lang="en-US" sz="5000" b="1" dirty="0" err="1">
                <a:latin typeface="Times New Roman" panose="02020603050405020304" pitchFamily="18" charset="0"/>
                <a:cs typeface="Times New Roman" panose="02020603050405020304" pitchFamily="18" charset="0"/>
              </a:rPr>
              <a:t>Villány</a:t>
            </a:r>
            <a:r>
              <a:rPr lang="en-US" sz="5000" b="1" dirty="0">
                <a:latin typeface="Times New Roman" panose="02020603050405020304" pitchFamily="18" charset="0"/>
                <a:cs typeface="Times New Roman" panose="02020603050405020304" pitchFamily="18" charset="0"/>
              </a:rPr>
              <a:t> Notable Wineries</a:t>
            </a:r>
            <a:endParaRPr lang="en-US" sz="5000" b="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46304" y="1292353"/>
            <a:ext cx="12045696" cy="1609343"/>
          </a:xfrm>
        </p:spPr>
        <p:txBody>
          <a:bodyPr>
            <a:noAutofit/>
          </a:bodyPr>
          <a:lstStyle/>
          <a:p>
            <a:pPr marL="457200" lvl="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Notable Wineries</a:t>
            </a:r>
            <a:r>
              <a:rPr lang="en-US" sz="2400" dirty="0">
                <a:latin typeface="Times New Roman" panose="02020603050405020304" pitchFamily="18" charset="0"/>
                <a:cs typeface="Times New Roman" panose="02020603050405020304" pitchFamily="18" charset="0"/>
              </a:rPr>
              <a:t>: Attila Gere Winery is one of Hungary's most prestigious wineries.</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Founded by Attila Gere, the estate is known for producing world-class red wines, particularly from Bordeaux varieties like Cabernet Franc, Merlot, and Cabernet Sauvignon, as well as indigenous Hungarian grapes like Kékfrankos. </a:t>
            </a:r>
          </a:p>
          <a:p>
            <a:pPr marL="457200" lvl="0" indent="-457200" algn="l">
              <a:buFont typeface="Arial" panose="020B0604020202020204" pitchFamily="34" charset="0"/>
              <a:buChar char="•"/>
            </a:pPr>
            <a:endParaRPr lang="en-US" sz="2400" dirty="0"/>
          </a:p>
        </p:txBody>
      </p:sp>
      <p:pic>
        <p:nvPicPr>
          <p:cNvPr id="5" name="Picture 4" descr="A bottle of wine in front of a building&#10;&#10;Description automatically generated">
            <a:extLst>
              <a:ext uri="{FF2B5EF4-FFF2-40B4-BE49-F238E27FC236}">
                <a16:creationId xmlns:a16="http://schemas.microsoft.com/office/drawing/2014/main" id="{87F5C70B-3AC4-A7C4-EEF3-634B5EBFF117}"/>
              </a:ext>
            </a:extLst>
          </p:cNvPr>
          <p:cNvPicPr>
            <a:picLocks noChangeAspect="1"/>
          </p:cNvPicPr>
          <p:nvPr/>
        </p:nvPicPr>
        <p:blipFill>
          <a:blip r:embed="rId4">
            <a:extLst>
              <a:ext uri="{28A0092B-C50C-407E-A947-70E740481C1C}">
                <a14:useLocalDpi xmlns:a14="http://schemas.microsoft.com/office/drawing/2010/main" val="0"/>
              </a:ext>
            </a:extLst>
          </a:blip>
          <a:srcRect l="10837"/>
          <a:stretch/>
        </p:blipFill>
        <p:spPr>
          <a:xfrm>
            <a:off x="0" y="3072349"/>
            <a:ext cx="4915580" cy="3785652"/>
          </a:xfrm>
          <a:prstGeom prst="rect">
            <a:avLst/>
          </a:prstGeom>
        </p:spPr>
      </p:pic>
      <p:sp>
        <p:nvSpPr>
          <p:cNvPr id="7" name="TextBox 6">
            <a:extLst>
              <a:ext uri="{FF2B5EF4-FFF2-40B4-BE49-F238E27FC236}">
                <a16:creationId xmlns:a16="http://schemas.microsoft.com/office/drawing/2014/main" id="{F4388771-858B-BC92-66E8-F12C13C56D69}"/>
              </a:ext>
            </a:extLst>
          </p:cNvPr>
          <p:cNvSpPr txBox="1"/>
          <p:nvPr/>
        </p:nvSpPr>
        <p:spPr>
          <a:xfrm>
            <a:off x="4915580" y="2901696"/>
            <a:ext cx="7276420" cy="3785652"/>
          </a:xfrm>
          <a:prstGeom prst="rect">
            <a:avLst/>
          </a:prstGeom>
          <a:noFill/>
        </p:spPr>
        <p:txBody>
          <a:bodyPr wrap="square">
            <a:spAutoFit/>
          </a:bodyPr>
          <a:lstStyle/>
          <a:p>
            <a:pPr marL="228600" lvl="0" indent="-228600" algn="l">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The winery focuses on sustainable viticulture and traditional winemaking methods, producing wines that reflect the unique terroir of </a:t>
            </a:r>
            <a:r>
              <a:rPr lang="en-US" sz="2400" dirty="0" err="1">
                <a:latin typeface="Times New Roman" panose="02020603050405020304" pitchFamily="18" charset="0"/>
                <a:cs typeface="Times New Roman" panose="02020603050405020304" pitchFamily="18" charset="0"/>
              </a:rPr>
              <a:t>Villány</a:t>
            </a:r>
            <a:r>
              <a:rPr lang="en-US" sz="2400" dirty="0">
                <a:latin typeface="Times New Roman" panose="02020603050405020304" pitchFamily="18" charset="0"/>
                <a:cs typeface="Times New Roman" panose="02020603050405020304" pitchFamily="18" charset="0"/>
              </a:rPr>
              <a:t>. Attila Gere Winery has earned international recognition for its full-bodied, elegant wines and its role in elevating Hungarian winemaking on the global stage. </a:t>
            </a:r>
          </a:p>
          <a:p>
            <a:pPr marL="228600" lvl="0" indent="-228600" algn="l">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Their most acclaimed wine is </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Kopar</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 Bordeaux-style blend. This wine is made primarily from Cabernet Franc, Merlot, and Cabernet Sauvignon, showcasing the richness and depth of the </a:t>
            </a:r>
            <a:r>
              <a:rPr lang="en-US" sz="2400" dirty="0" err="1">
                <a:latin typeface="Times New Roman" panose="02020603050405020304" pitchFamily="18" charset="0"/>
                <a:cs typeface="Times New Roman" panose="02020603050405020304" pitchFamily="18" charset="0"/>
              </a:rPr>
              <a:t>Villány</a:t>
            </a:r>
            <a:r>
              <a:rPr lang="en-US" sz="2400" dirty="0">
                <a:latin typeface="Times New Roman" panose="02020603050405020304" pitchFamily="18" charset="0"/>
                <a:cs typeface="Times New Roman" panose="02020603050405020304" pitchFamily="18" charset="0"/>
              </a:rPr>
              <a:t> region's terroir. </a:t>
            </a:r>
          </a:p>
        </p:txBody>
      </p:sp>
    </p:spTree>
    <p:extLst>
      <p:ext uri="{BB962C8B-B14F-4D97-AF65-F5344CB8AC3E}">
        <p14:creationId xmlns:p14="http://schemas.microsoft.com/office/powerpoint/2010/main" val="285002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b="1" dirty="0">
                <a:latin typeface="Times New Roman" panose="02020603050405020304" pitchFamily="18" charset="0"/>
                <a:cs typeface="Times New Roman" panose="02020603050405020304" pitchFamily="18" charset="0"/>
              </a:rPr>
              <a:t>Eger</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Wine Region</a:t>
            </a: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22422" y="1437007"/>
            <a:ext cx="11969578" cy="1868423"/>
          </a:xfrm>
        </p:spPr>
        <p:txBody>
          <a:bodyPr>
            <a:normAutofit/>
          </a:bodyPr>
          <a:lstStyle/>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Location</a:t>
            </a:r>
            <a:r>
              <a:rPr lang="en-US" dirty="0">
                <a:latin typeface="Times New Roman" panose="02020603050405020304" pitchFamily="18" charset="0"/>
                <a:cs typeface="Times New Roman" panose="02020603050405020304" pitchFamily="18" charset="0"/>
              </a:rPr>
              <a:t>: Northeastern Hungary, in the foothills of the </a:t>
            </a:r>
            <a:r>
              <a:rPr lang="en-US" dirty="0" err="1">
                <a:latin typeface="Times New Roman" panose="02020603050405020304" pitchFamily="18" charset="0"/>
                <a:cs typeface="Times New Roman" panose="02020603050405020304" pitchFamily="18" charset="0"/>
              </a:rPr>
              <a:t>Bükk</a:t>
            </a:r>
            <a:r>
              <a:rPr lang="en-US" dirty="0">
                <a:latin typeface="Times New Roman" panose="02020603050405020304" pitchFamily="18" charset="0"/>
                <a:cs typeface="Times New Roman" panose="02020603050405020304" pitchFamily="18" charset="0"/>
              </a:rPr>
              <a:t> Mountains.</a:t>
            </a:r>
          </a:p>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Terroir</a:t>
            </a:r>
            <a:r>
              <a:rPr lang="en-US" dirty="0">
                <a:latin typeface="Times New Roman" panose="02020603050405020304" pitchFamily="18" charset="0"/>
                <a:cs typeface="Times New Roman" panose="02020603050405020304" pitchFamily="18" charset="0"/>
              </a:rPr>
              <a:t>: Limestone soils and a cooler climate contribute to more elegant, structured wines.</a:t>
            </a:r>
          </a:p>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Prominent Varietals</a:t>
            </a:r>
            <a:r>
              <a:rPr lang="en-US" dirty="0">
                <a:latin typeface="Times New Roman" panose="02020603050405020304" pitchFamily="18" charset="0"/>
                <a:cs typeface="Times New Roman" panose="02020603050405020304" pitchFamily="18" charset="0"/>
              </a:rPr>
              <a:t>: Kékfrankos, Kadarka, Pinot Noir, Cabernet Sauvignon. </a:t>
            </a:r>
            <a:endParaRPr lang="en-US" dirty="0"/>
          </a:p>
        </p:txBody>
      </p:sp>
      <p:pic>
        <p:nvPicPr>
          <p:cNvPr id="5" name="Picture 4" descr="A map of a city&#10;&#10;Description automatically generated">
            <a:extLst>
              <a:ext uri="{FF2B5EF4-FFF2-40B4-BE49-F238E27FC236}">
                <a16:creationId xmlns:a16="http://schemas.microsoft.com/office/drawing/2014/main" id="{3DD8C661-4DA1-3EFD-1C71-D5B2B8D597BD}"/>
              </a:ext>
            </a:extLst>
          </p:cNvPr>
          <p:cNvPicPr>
            <a:picLocks noChangeAspect="1"/>
          </p:cNvPicPr>
          <p:nvPr/>
        </p:nvPicPr>
        <p:blipFill>
          <a:blip r:embed="rId2">
            <a:extLst>
              <a:ext uri="{28A0092B-C50C-407E-A947-70E740481C1C}">
                <a14:useLocalDpi xmlns:a14="http://schemas.microsoft.com/office/drawing/2010/main" val="0"/>
              </a:ext>
            </a:extLst>
          </a:blip>
          <a:srcRect l="9695"/>
          <a:stretch/>
        </p:blipFill>
        <p:spPr>
          <a:xfrm>
            <a:off x="5883617" y="2842054"/>
            <a:ext cx="6308383" cy="4015946"/>
          </a:xfrm>
          <a:prstGeom prst="rect">
            <a:avLst/>
          </a:prstGeom>
        </p:spPr>
      </p:pic>
      <p:sp>
        <p:nvSpPr>
          <p:cNvPr id="7" name="TextBox 6">
            <a:extLst>
              <a:ext uri="{FF2B5EF4-FFF2-40B4-BE49-F238E27FC236}">
                <a16:creationId xmlns:a16="http://schemas.microsoft.com/office/drawing/2014/main" id="{95D399B3-467D-D543-85FF-6CA629D11811}"/>
              </a:ext>
            </a:extLst>
          </p:cNvPr>
          <p:cNvSpPr txBox="1"/>
          <p:nvPr/>
        </p:nvSpPr>
        <p:spPr>
          <a:xfrm>
            <a:off x="210066" y="2727029"/>
            <a:ext cx="5673552" cy="4154984"/>
          </a:xfrm>
          <a:prstGeom prst="rect">
            <a:avLst/>
          </a:prstGeom>
          <a:noFill/>
        </p:spPr>
        <p:txBody>
          <a:bodyPr wrap="square">
            <a:spAutoFit/>
          </a:bodyPr>
          <a:lstStyle/>
          <a:p>
            <a:pPr marL="457200" lvl="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Wine Characteristics</a:t>
            </a:r>
            <a:r>
              <a:rPr lang="en-US" sz="2400" dirty="0">
                <a:latin typeface="Times New Roman" panose="02020603050405020304" pitchFamily="18" charset="0"/>
                <a:cs typeface="Times New Roman" panose="02020603050405020304" pitchFamily="18" charset="0"/>
              </a:rPr>
              <a:t>: Eger is best known for </a:t>
            </a:r>
            <a:r>
              <a:rPr lang="en-US" sz="2400" b="1" dirty="0" err="1">
                <a:latin typeface="Times New Roman" panose="02020603050405020304" pitchFamily="18" charset="0"/>
                <a:cs typeface="Times New Roman" panose="02020603050405020304" pitchFamily="18" charset="0"/>
              </a:rPr>
              <a:t>Egri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Bikavér</a:t>
            </a:r>
            <a:r>
              <a:rPr lang="en-US" sz="2400" dirty="0">
                <a:latin typeface="Times New Roman" panose="02020603050405020304" pitchFamily="18" charset="0"/>
                <a:cs typeface="Times New Roman" panose="02020603050405020304" pitchFamily="18" charset="0"/>
              </a:rPr>
              <a:t> (Bull’s Blood), a red blend that typically includes Kékfrankos, Kadarka, and several other red grapes. These wines are medium to full-bodied, with notes of red berries, spices, and earthy undertones. </a:t>
            </a:r>
          </a:p>
          <a:p>
            <a:pPr marL="457200" lvl="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Tasting Notes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Egri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Bikavér</a:t>
            </a:r>
            <a:r>
              <a:rPr lang="en-US" sz="2400" dirty="0">
                <a:latin typeface="Times New Roman" panose="02020603050405020304" pitchFamily="18" charset="0"/>
                <a:cs typeface="Times New Roman" panose="02020603050405020304" pitchFamily="18" charset="0"/>
              </a:rPr>
              <a:t> has flavors of sour cherry, black pepper, and a touch of smoke. It pairs well with rich, meaty dishes such as lamb or beef stew.</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9555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92352"/>
          </a:xfrm>
        </p:spPr>
        <p:txBody>
          <a:bodyPr anchor="ctr">
            <a:normAutofit/>
          </a:bodyPr>
          <a:lstStyle/>
          <a:p>
            <a:pPr>
              <a:lnSpc>
                <a:spcPct val="107000"/>
              </a:lnSpc>
              <a:spcBef>
                <a:spcPts val="0"/>
              </a:spcBef>
              <a:spcAft>
                <a:spcPts val="800"/>
              </a:spcAft>
            </a:pPr>
            <a:r>
              <a:rPr lang="en-US" sz="5000" b="1" dirty="0">
                <a:latin typeface="Times New Roman" panose="02020603050405020304" pitchFamily="18" charset="0"/>
                <a:cs typeface="Times New Roman" panose="02020603050405020304" pitchFamily="18" charset="0"/>
              </a:rPr>
              <a:t>Eger</a:t>
            </a: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000" b="1" dirty="0">
                <a:latin typeface="Times New Roman" panose="02020603050405020304" pitchFamily="18" charset="0"/>
                <a:cs typeface="Times New Roman" panose="02020603050405020304" pitchFamily="18" charset="0"/>
              </a:rPr>
              <a:t>Notable Wineries</a:t>
            </a:r>
            <a:endParaRPr lang="en-US" sz="5000" b="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46304" y="1292353"/>
            <a:ext cx="12045696" cy="3220378"/>
          </a:xfrm>
        </p:spPr>
        <p:txBody>
          <a:bodyPr>
            <a:noAutofit/>
          </a:bodyPr>
          <a:lstStyle/>
          <a:p>
            <a:pPr marL="342900" lvl="0" indent="-342900" algn="l">
              <a:buFont typeface="Arial" panose="020B0604020202020204" pitchFamily="34" charset="0"/>
              <a:buChar char="•"/>
            </a:pPr>
            <a:r>
              <a:rPr lang="en-US" sz="2300" b="1" dirty="0">
                <a:latin typeface="Times New Roman" panose="02020603050405020304" pitchFamily="18" charset="0"/>
                <a:cs typeface="Times New Roman" panose="02020603050405020304" pitchFamily="18" charset="0"/>
              </a:rPr>
              <a:t>Notable Wineries</a:t>
            </a: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St. Andrea</a:t>
            </a:r>
            <a:r>
              <a:rPr lang="en-US" sz="2300" dirty="0">
                <a:latin typeface="Times New Roman" panose="02020603050405020304" pitchFamily="18" charset="0"/>
                <a:cs typeface="Times New Roman" panose="02020603050405020304" pitchFamily="18" charset="0"/>
              </a:rPr>
              <a:t> and </a:t>
            </a:r>
            <a:r>
              <a:rPr lang="en-US" sz="2300" b="1" dirty="0" err="1">
                <a:latin typeface="Times New Roman" panose="02020603050405020304" pitchFamily="18" charset="0"/>
                <a:cs typeface="Times New Roman" panose="02020603050405020304" pitchFamily="18" charset="0"/>
              </a:rPr>
              <a:t>Bolyki</a:t>
            </a:r>
            <a:r>
              <a:rPr lang="en-US" sz="2300" dirty="0">
                <a:latin typeface="Times New Roman" panose="02020603050405020304" pitchFamily="18" charset="0"/>
                <a:cs typeface="Times New Roman" panose="02020603050405020304" pitchFamily="18" charset="0"/>
              </a:rPr>
              <a:t> are key players in the region, producing top-notch </a:t>
            </a:r>
            <a:r>
              <a:rPr lang="en-US" sz="2300" dirty="0" err="1">
                <a:latin typeface="Times New Roman" panose="02020603050405020304" pitchFamily="18" charset="0"/>
                <a:cs typeface="Times New Roman" panose="02020603050405020304" pitchFamily="18" charset="0"/>
              </a:rPr>
              <a:t>Bikavér</a:t>
            </a:r>
            <a:r>
              <a:rPr lang="en-US" sz="2300" dirty="0">
                <a:latin typeface="Times New Roman" panose="02020603050405020304" pitchFamily="18" charset="0"/>
                <a:cs typeface="Times New Roman" panose="02020603050405020304" pitchFamily="18" charset="0"/>
              </a:rPr>
              <a:t> as well as single-varietal wines that highlight the cool climate elegance of Eger.</a:t>
            </a:r>
          </a:p>
          <a:p>
            <a:pPr marL="342900" indent="-342900" algn="l">
              <a:buFont typeface="Arial" panose="020B0604020202020204" pitchFamily="34" charset="0"/>
              <a:buChar char="•"/>
            </a:pPr>
            <a:r>
              <a:rPr lang="en-US" sz="2300" b="1" dirty="0">
                <a:latin typeface="Times New Roman" panose="02020603050405020304" pitchFamily="18" charset="0"/>
                <a:cs typeface="Times New Roman" panose="02020603050405020304" pitchFamily="18" charset="0"/>
              </a:rPr>
              <a:t>St. Andrea Winery </a:t>
            </a:r>
            <a:r>
              <a:rPr lang="en-US" sz="2300" dirty="0">
                <a:latin typeface="Times New Roman" panose="02020603050405020304" pitchFamily="18" charset="0"/>
                <a:cs typeface="Times New Roman" panose="02020603050405020304" pitchFamily="18" charset="0"/>
              </a:rPr>
              <a:t>is a prestigious family-owned estate located in Hungary's Eger wine region, known for producing both elegant red and white wines. Founded by Dr. </a:t>
            </a:r>
            <a:r>
              <a:rPr lang="en-US" sz="2300" dirty="0" err="1">
                <a:latin typeface="Times New Roman" panose="02020603050405020304" pitchFamily="18" charset="0"/>
                <a:cs typeface="Times New Roman" panose="02020603050405020304" pitchFamily="18" charset="0"/>
              </a:rPr>
              <a:t>György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Lőrincz</a:t>
            </a:r>
            <a:r>
              <a:rPr lang="en-US" sz="2300" dirty="0">
                <a:latin typeface="Times New Roman" panose="02020603050405020304" pitchFamily="18" charset="0"/>
                <a:cs typeface="Times New Roman" panose="02020603050405020304" pitchFamily="18" charset="0"/>
              </a:rPr>
              <a:t>, a celebrated winemaker, St. Andrea has become famous for its commitment to quality and its deep connection to the unique terroir of the Eger region. </a:t>
            </a:r>
          </a:p>
          <a:p>
            <a:pPr marL="342900" indent="-342900" algn="l">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The winery specializes in indigenous Hungarian grape varieties like Kékfrankos and Kadarka for its reds, and </a:t>
            </a:r>
            <a:r>
              <a:rPr lang="en-US" sz="2300" dirty="0" err="1">
                <a:latin typeface="Times New Roman" panose="02020603050405020304" pitchFamily="18" charset="0"/>
                <a:cs typeface="Times New Roman" panose="02020603050405020304" pitchFamily="18" charset="0"/>
              </a:rPr>
              <a:t>Olaszrizling</a:t>
            </a:r>
            <a:r>
              <a:rPr lang="en-US" sz="2300" dirty="0">
                <a:latin typeface="Times New Roman" panose="02020603050405020304" pitchFamily="18" charset="0"/>
                <a:cs typeface="Times New Roman" panose="02020603050405020304" pitchFamily="18" charset="0"/>
              </a:rPr>
              <a:t> and </a:t>
            </a:r>
            <a:r>
              <a:rPr lang="en-US" sz="2300" dirty="0" err="1">
                <a:latin typeface="Times New Roman" panose="02020603050405020304" pitchFamily="18" charset="0"/>
                <a:cs typeface="Times New Roman" panose="02020603050405020304" pitchFamily="18" charset="0"/>
              </a:rPr>
              <a:t>Leányka</a:t>
            </a:r>
            <a:r>
              <a:rPr lang="en-US" sz="2300" dirty="0">
                <a:latin typeface="Times New Roman" panose="02020603050405020304" pitchFamily="18" charset="0"/>
                <a:cs typeface="Times New Roman" panose="02020603050405020304" pitchFamily="18" charset="0"/>
              </a:rPr>
              <a:t> for its whites, while also producing exceptional blends such as </a:t>
            </a:r>
            <a:r>
              <a:rPr lang="en-US" sz="2300" dirty="0" err="1">
                <a:latin typeface="Times New Roman" panose="02020603050405020304" pitchFamily="18" charset="0"/>
                <a:cs typeface="Times New Roman" panose="02020603050405020304" pitchFamily="18" charset="0"/>
              </a:rPr>
              <a:t>Egri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Bikavér</a:t>
            </a:r>
            <a:r>
              <a:rPr lang="en-US" sz="2300" dirty="0">
                <a:latin typeface="Times New Roman" panose="02020603050405020304" pitchFamily="18" charset="0"/>
                <a:cs typeface="Times New Roman" panose="02020603050405020304" pitchFamily="18" charset="0"/>
              </a:rPr>
              <a:t> (Bull’s Blood) and </a:t>
            </a:r>
            <a:r>
              <a:rPr lang="en-US" sz="2300" dirty="0" err="1">
                <a:latin typeface="Times New Roman" panose="02020603050405020304" pitchFamily="18" charset="0"/>
                <a:cs typeface="Times New Roman" panose="02020603050405020304" pitchFamily="18" charset="0"/>
              </a:rPr>
              <a:t>Egri</a:t>
            </a:r>
            <a:r>
              <a:rPr lang="en-US" sz="2300" dirty="0">
                <a:latin typeface="Times New Roman" panose="02020603050405020304" pitchFamily="18" charset="0"/>
                <a:cs typeface="Times New Roman" panose="02020603050405020304" pitchFamily="18" charset="0"/>
              </a:rPr>
              <a:t> Csillag (Star of Eger).</a:t>
            </a:r>
            <a:endParaRPr lang="en-US" sz="2300" dirty="0"/>
          </a:p>
        </p:txBody>
      </p:sp>
      <p:pic>
        <p:nvPicPr>
          <p:cNvPr id="6" name="Picture 5" descr="A row of wine barrels in a cellar&#10;&#10;Description automatically generated">
            <a:extLst>
              <a:ext uri="{FF2B5EF4-FFF2-40B4-BE49-F238E27FC236}">
                <a16:creationId xmlns:a16="http://schemas.microsoft.com/office/drawing/2014/main" id="{2373BA0B-0095-1A19-6CD1-16CBB4FFD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2731"/>
            <a:ext cx="3517900" cy="2345267"/>
          </a:xfrm>
          <a:prstGeom prst="rect">
            <a:avLst/>
          </a:prstGeom>
        </p:spPr>
      </p:pic>
      <p:sp>
        <p:nvSpPr>
          <p:cNvPr id="9" name="TextBox 8">
            <a:extLst>
              <a:ext uri="{FF2B5EF4-FFF2-40B4-BE49-F238E27FC236}">
                <a16:creationId xmlns:a16="http://schemas.microsoft.com/office/drawing/2014/main" id="{D04D2DEC-C938-BB43-36B5-6F2773912DBF}"/>
              </a:ext>
            </a:extLst>
          </p:cNvPr>
          <p:cNvSpPr txBox="1"/>
          <p:nvPr/>
        </p:nvSpPr>
        <p:spPr>
          <a:xfrm>
            <a:off x="3517900" y="4134486"/>
            <a:ext cx="8674100" cy="2492990"/>
          </a:xfrm>
          <a:prstGeom prst="rect">
            <a:avLst/>
          </a:prstGeom>
          <a:noFill/>
        </p:spPr>
        <p:txBody>
          <a:bodyPr wrap="square">
            <a:spAutoFit/>
          </a:bodyPr>
          <a:lstStyle/>
          <a:p>
            <a:pPr marL="342900" indent="-342900" algn="l">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Dr. </a:t>
            </a:r>
            <a:r>
              <a:rPr lang="en-US" sz="2300" dirty="0" err="1">
                <a:latin typeface="Times New Roman" panose="02020603050405020304" pitchFamily="18" charset="0"/>
                <a:cs typeface="Times New Roman" panose="02020603050405020304" pitchFamily="18" charset="0"/>
              </a:rPr>
              <a:t>Lőrincz</a:t>
            </a:r>
            <a:r>
              <a:rPr lang="en-US" sz="2300" dirty="0">
                <a:latin typeface="Times New Roman" panose="02020603050405020304" pitchFamily="18" charset="0"/>
                <a:cs typeface="Times New Roman" panose="02020603050405020304" pitchFamily="18" charset="0"/>
              </a:rPr>
              <a:t> and his family have earned numerous accolades both in Hungary and internationally, solidifying their reputation as leaders in Hungarian winemaking. </a:t>
            </a:r>
          </a:p>
          <a:p>
            <a:pPr marL="342900" indent="-342900" algn="l">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The estate is also a popular destination for wine tourism, offering tastings and events that highlight the rich cultural and winemaking heritage of the Eger region.</a:t>
            </a:r>
          </a:p>
        </p:txBody>
      </p:sp>
    </p:spTree>
    <p:extLst>
      <p:ext uri="{BB962C8B-B14F-4D97-AF65-F5344CB8AC3E}">
        <p14:creationId xmlns:p14="http://schemas.microsoft.com/office/powerpoint/2010/main" val="181516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A group of bottles of wine&#10;&#10;Description automatically generated">
            <a:extLst>
              <a:ext uri="{FF2B5EF4-FFF2-40B4-BE49-F238E27FC236}">
                <a16:creationId xmlns:a16="http://schemas.microsoft.com/office/drawing/2014/main" id="{EB778537-95F9-8748-08DF-4F384CEF0EE1}"/>
              </a:ext>
            </a:extLst>
          </p:cNvPr>
          <p:cNvPicPr>
            <a:picLocks noChangeAspect="1"/>
          </p:cNvPicPr>
          <p:nvPr/>
        </p:nvPicPr>
        <p:blipFill>
          <a:blip r:embed="rId4">
            <a:extLst>
              <a:ext uri="{28A0092B-C50C-407E-A947-70E740481C1C}">
                <a14:useLocalDpi xmlns:a14="http://schemas.microsoft.com/office/drawing/2010/main" val="0"/>
              </a:ext>
            </a:extLst>
          </a:blip>
          <a:srcRect t="15185" b="25371"/>
          <a:stretch/>
        </p:blipFill>
        <p:spPr>
          <a:xfrm>
            <a:off x="8239570" y="4508500"/>
            <a:ext cx="3952430" cy="2349500"/>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92352"/>
          </a:xfrm>
        </p:spPr>
        <p:txBody>
          <a:bodyPr anchor="ctr">
            <a:normAutofit/>
          </a:bodyPr>
          <a:lstStyle/>
          <a:p>
            <a:pPr>
              <a:lnSpc>
                <a:spcPct val="107000"/>
              </a:lnSpc>
              <a:spcBef>
                <a:spcPts val="0"/>
              </a:spcBef>
              <a:spcAft>
                <a:spcPts val="800"/>
              </a:spcAft>
            </a:pPr>
            <a:r>
              <a:rPr lang="en-US" sz="6000" b="1" dirty="0">
                <a:latin typeface="Times New Roman" panose="02020603050405020304" pitchFamily="18" charset="0"/>
                <a:cs typeface="Times New Roman" panose="02020603050405020304" pitchFamily="18" charset="0"/>
              </a:rPr>
              <a:t>Eger</a:t>
            </a: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b="1" dirty="0">
                <a:latin typeface="Times New Roman" panose="02020603050405020304" pitchFamily="18"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46304" y="1292353"/>
            <a:ext cx="12045696" cy="5565647"/>
          </a:xfrm>
        </p:spPr>
        <p:txBody>
          <a:bodyPr>
            <a:noAutofit/>
          </a:bodyPr>
          <a:lstStyle/>
          <a:p>
            <a:pPr marL="342900" indent="-342900" algn="l">
              <a:lnSpc>
                <a:spcPct val="10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Notable Wineries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Bolyki</a:t>
            </a:r>
            <a:r>
              <a:rPr lang="en-US" sz="2200" dirty="0">
                <a:latin typeface="Times New Roman" panose="02020603050405020304" pitchFamily="18" charset="0"/>
                <a:cs typeface="Times New Roman" panose="02020603050405020304" pitchFamily="18" charset="0"/>
              </a:rPr>
              <a:t> Winery is a dynamic and modern wine estate located in Hungary's Eger wine region, known for its bold approach to winemaking and unique setting. </a:t>
            </a:r>
          </a:p>
          <a:p>
            <a:pPr marL="34290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Founded by János </a:t>
            </a:r>
            <a:r>
              <a:rPr lang="en-US" sz="2200" dirty="0" err="1">
                <a:latin typeface="Times New Roman" panose="02020603050405020304" pitchFamily="18" charset="0"/>
                <a:cs typeface="Times New Roman" panose="02020603050405020304" pitchFamily="18" charset="0"/>
              </a:rPr>
              <a:t>Bolyki</a:t>
            </a:r>
            <a:r>
              <a:rPr lang="en-US" sz="2200" dirty="0">
                <a:latin typeface="Times New Roman" panose="02020603050405020304" pitchFamily="18" charset="0"/>
                <a:cs typeface="Times New Roman" panose="02020603050405020304" pitchFamily="18" charset="0"/>
              </a:rPr>
              <a:t>, a self-taught winemaker, the winery is built in a former stone quarry, giving it a striking and unconventional atmosphere. </a:t>
            </a:r>
          </a:p>
          <a:p>
            <a:pPr marL="342900" indent="-342900" algn="l">
              <a:lnSpc>
                <a:spcPct val="100000"/>
              </a:lnSpc>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Bolyki</a:t>
            </a:r>
            <a:r>
              <a:rPr lang="en-US" sz="2200" dirty="0">
                <a:latin typeface="Times New Roman" panose="02020603050405020304" pitchFamily="18" charset="0"/>
                <a:cs typeface="Times New Roman" panose="02020603050405020304" pitchFamily="18" charset="0"/>
              </a:rPr>
              <a:t> Winery is celebrated for producing a range of high-quality wines, including both reds and whites, with a focus on local varieties like Kékfrankos, Kadarka, and </a:t>
            </a:r>
            <a:r>
              <a:rPr lang="en-US" sz="2200" dirty="0" err="1">
                <a:latin typeface="Times New Roman" panose="02020603050405020304" pitchFamily="18" charset="0"/>
                <a:cs typeface="Times New Roman" panose="02020603050405020304" pitchFamily="18" charset="0"/>
              </a:rPr>
              <a:t>Leányka</a:t>
            </a:r>
            <a:r>
              <a:rPr lang="en-US" sz="2200" dirty="0">
                <a:latin typeface="Times New Roman" panose="02020603050405020304" pitchFamily="18" charset="0"/>
                <a:cs typeface="Times New Roman" panose="02020603050405020304" pitchFamily="18" charset="0"/>
              </a:rPr>
              <a:t>, as well as popular blends like </a:t>
            </a:r>
            <a:r>
              <a:rPr lang="en-US" sz="2200" dirty="0" err="1">
                <a:latin typeface="Times New Roman" panose="02020603050405020304" pitchFamily="18" charset="0"/>
                <a:cs typeface="Times New Roman" panose="02020603050405020304" pitchFamily="18" charset="0"/>
              </a:rPr>
              <a:t>Egri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Bikavér</a:t>
            </a:r>
            <a:r>
              <a:rPr lang="en-US" sz="2200" dirty="0">
                <a:latin typeface="Times New Roman" panose="02020603050405020304" pitchFamily="18" charset="0"/>
                <a:cs typeface="Times New Roman" panose="02020603050405020304" pitchFamily="18" charset="0"/>
              </a:rPr>
              <a:t> (Bull’s Blood).</a:t>
            </a:r>
          </a:p>
          <a:p>
            <a:pPr marL="34290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János </a:t>
            </a:r>
            <a:r>
              <a:rPr lang="en-US" sz="2200" dirty="0" err="1">
                <a:latin typeface="Times New Roman" panose="02020603050405020304" pitchFamily="18" charset="0"/>
                <a:cs typeface="Times New Roman" panose="02020603050405020304" pitchFamily="18" charset="0"/>
              </a:rPr>
              <a:t>Bolyki</a:t>
            </a:r>
            <a:r>
              <a:rPr lang="en-US" sz="2200" dirty="0">
                <a:latin typeface="Times New Roman" panose="02020603050405020304" pitchFamily="18" charset="0"/>
                <a:cs typeface="Times New Roman" panose="02020603050405020304" pitchFamily="18" charset="0"/>
              </a:rPr>
              <a:t> is known for his innovative spirit, combining traditional techniques with creative flair to craft wines that are expressive and balanced. </a:t>
            </a:r>
          </a:p>
          <a:p>
            <a:pPr marL="34290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His playful and artistic wine labels also reflect his personality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and approach to winemaking. </a:t>
            </a:r>
          </a:p>
          <a:p>
            <a:pPr marL="342900" indent="-342900" algn="l">
              <a:lnSpc>
                <a:spcPct val="100000"/>
              </a:lnSpc>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Bolyki</a:t>
            </a:r>
            <a:r>
              <a:rPr lang="en-US" sz="2200" dirty="0">
                <a:latin typeface="Times New Roman" panose="02020603050405020304" pitchFamily="18" charset="0"/>
                <a:cs typeface="Times New Roman" panose="02020603050405020304" pitchFamily="18" charset="0"/>
              </a:rPr>
              <a:t> Winery has garnered attention both domestically and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internationally for its standout wines and distinctive brand identity. </a:t>
            </a:r>
          </a:p>
          <a:p>
            <a:pPr marL="457200" lvl="0" indent="-457200" algn="l">
              <a:buFont typeface="Arial" panose="020B0604020202020204" pitchFamily="34" charset="0"/>
              <a:buChar char="•"/>
            </a:pPr>
            <a:endParaRPr lang="en-US" sz="2400" dirty="0"/>
          </a:p>
        </p:txBody>
      </p:sp>
    </p:spTree>
    <p:extLst>
      <p:ext uri="{BB962C8B-B14F-4D97-AF65-F5344CB8AC3E}">
        <p14:creationId xmlns:p14="http://schemas.microsoft.com/office/powerpoint/2010/main" val="62543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r>
              <a:rPr lang="en-US" b="1" dirty="0" err="1">
                <a:effectLst/>
                <a:latin typeface="Times New Roman" panose="02020603050405020304" pitchFamily="18" charset="0"/>
                <a:ea typeface="Aptos" panose="020B0004020202020204" pitchFamily="34" charset="0"/>
              </a:rPr>
              <a:t>Szekszárd</a:t>
            </a:r>
            <a:r>
              <a:rPr lang="en-US" b="1" dirty="0">
                <a:effectLst/>
                <a:latin typeface="Times New Roman" panose="02020603050405020304" pitchFamily="18" charset="0"/>
                <a:ea typeface="Aptos" panose="020B0004020202020204" pitchFamily="34" charset="0"/>
              </a:rPr>
              <a:t> Wine Region</a:t>
            </a:r>
            <a:endParaRPr lang="en-US"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83335" y="1560577"/>
            <a:ext cx="11823321" cy="3023615"/>
          </a:xfrm>
        </p:spPr>
        <p:txBody>
          <a:bodyPr>
            <a:normAutofit/>
          </a:bodyPr>
          <a:lstStyle/>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Location</a:t>
            </a:r>
            <a:r>
              <a:rPr lang="en-US" dirty="0">
                <a:latin typeface="Times New Roman" panose="02020603050405020304" pitchFamily="18" charset="0"/>
                <a:cs typeface="Times New Roman" panose="02020603050405020304" pitchFamily="18" charset="0"/>
              </a:rPr>
              <a:t>: Southern Hungary, south of Budapest.</a:t>
            </a:r>
          </a:p>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Terroir</a:t>
            </a:r>
            <a:r>
              <a:rPr lang="en-US" dirty="0">
                <a:latin typeface="Times New Roman" panose="02020603050405020304" pitchFamily="18" charset="0"/>
                <a:cs typeface="Times New Roman" panose="02020603050405020304" pitchFamily="18" charset="0"/>
              </a:rPr>
              <a:t>: Loess soils and a warm continental climate. </a:t>
            </a:r>
          </a:p>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Prominent Varietals</a:t>
            </a:r>
            <a:r>
              <a:rPr lang="en-US" dirty="0">
                <a:latin typeface="Times New Roman" panose="02020603050405020304" pitchFamily="18" charset="0"/>
                <a:cs typeface="Times New Roman" panose="02020603050405020304" pitchFamily="18" charset="0"/>
              </a:rPr>
              <a:t>: Kékfrankos, Kadarka, Merlot, Cabernet Sauvignon.</a:t>
            </a:r>
          </a:p>
          <a:p>
            <a:pPr marL="457200" lvl="0" indent="-4572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Wine Characteristics</a:t>
            </a:r>
            <a:r>
              <a:rPr lang="en-US" dirty="0">
                <a:latin typeface="Times New Roman" panose="02020603050405020304" pitchFamily="18" charset="0"/>
                <a:cs typeface="Times New Roman" panose="02020603050405020304" pitchFamily="18" charset="0"/>
              </a:rPr>
              <a:t>: Like Eger, </a:t>
            </a:r>
            <a:r>
              <a:rPr lang="en-US" dirty="0" err="1">
                <a:latin typeface="Times New Roman" panose="02020603050405020304" pitchFamily="18" charset="0"/>
                <a:cs typeface="Times New Roman" panose="02020603050405020304" pitchFamily="18" charset="0"/>
              </a:rPr>
              <a:t>Szekszárd</a:t>
            </a:r>
            <a:r>
              <a:rPr lang="en-US" dirty="0">
                <a:latin typeface="Times New Roman" panose="02020603050405020304" pitchFamily="18" charset="0"/>
                <a:cs typeface="Times New Roman" panose="02020603050405020304" pitchFamily="18" charset="0"/>
              </a:rPr>
              <a:t> is also known for producing </a:t>
            </a:r>
            <a:r>
              <a:rPr lang="en-US" b="1" dirty="0" err="1">
                <a:latin typeface="Times New Roman" panose="02020603050405020304" pitchFamily="18" charset="0"/>
                <a:cs typeface="Times New Roman" panose="02020603050405020304" pitchFamily="18" charset="0"/>
              </a:rPr>
              <a:t>Bikavér</a:t>
            </a:r>
            <a:r>
              <a:rPr lang="en-US" dirty="0">
                <a:latin typeface="Times New Roman" panose="02020603050405020304" pitchFamily="18" charset="0"/>
                <a:cs typeface="Times New Roman" panose="02020603050405020304" pitchFamily="18" charset="0"/>
              </a:rPr>
              <a:t>, though </a:t>
            </a:r>
            <a:r>
              <a:rPr lang="en-US" dirty="0" err="1">
                <a:latin typeface="Times New Roman" panose="02020603050405020304" pitchFamily="18" charset="0"/>
                <a:cs typeface="Times New Roman" panose="02020603050405020304" pitchFamily="18" charset="0"/>
              </a:rPr>
              <a:t>Szekszárdi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Bikavér</a:t>
            </a:r>
            <a:r>
              <a:rPr lang="en-US" dirty="0">
                <a:latin typeface="Times New Roman" panose="02020603050405020304" pitchFamily="18" charset="0"/>
                <a:cs typeface="Times New Roman" panose="02020603050405020304" pitchFamily="18" charset="0"/>
              </a:rPr>
              <a:t> tends to be rounder and more fruit-forward than its Eger counterpart. The region also excels in Kékfrankos and Kadarka, producing wines with soft tannins and vibrant acidity. </a:t>
            </a:r>
          </a:p>
          <a:p>
            <a:pPr algn="l"/>
            <a:endParaRPr lang="en-US" dirty="0"/>
          </a:p>
        </p:txBody>
      </p:sp>
      <p:pic>
        <p:nvPicPr>
          <p:cNvPr id="13" name="Picture 12" descr="A map of a city&#10;&#10;Description automatically generated">
            <a:extLst>
              <a:ext uri="{FF2B5EF4-FFF2-40B4-BE49-F238E27FC236}">
                <a16:creationId xmlns:a16="http://schemas.microsoft.com/office/drawing/2014/main" id="{7850F0A3-9B1C-D377-3E0D-DCAE4D7BB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1266"/>
            <a:ext cx="2987040" cy="2596734"/>
          </a:xfrm>
          <a:prstGeom prst="rect">
            <a:avLst/>
          </a:prstGeom>
        </p:spPr>
      </p:pic>
      <p:sp>
        <p:nvSpPr>
          <p:cNvPr id="15" name="TextBox 14">
            <a:extLst>
              <a:ext uri="{FF2B5EF4-FFF2-40B4-BE49-F238E27FC236}">
                <a16:creationId xmlns:a16="http://schemas.microsoft.com/office/drawing/2014/main" id="{EA252BE2-8F75-18BA-C559-7980D51C124B}"/>
              </a:ext>
            </a:extLst>
          </p:cNvPr>
          <p:cNvSpPr txBox="1"/>
          <p:nvPr/>
        </p:nvSpPr>
        <p:spPr>
          <a:xfrm>
            <a:off x="3146995" y="4111294"/>
            <a:ext cx="8761670" cy="2246769"/>
          </a:xfrm>
          <a:prstGeom prst="rect">
            <a:avLst/>
          </a:prstGeom>
          <a:noFill/>
        </p:spPr>
        <p:txBody>
          <a:bodyPr wrap="square">
            <a:spAutoFit/>
          </a:bodyPr>
          <a:lstStyle/>
          <a:p>
            <a:pPr marL="457200" lvl="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Tasting Notes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Szekszárdi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Bikavér</a:t>
            </a:r>
            <a:r>
              <a:rPr lang="en-US" sz="2400" dirty="0">
                <a:latin typeface="Times New Roman" panose="02020603050405020304" pitchFamily="18" charset="0"/>
                <a:cs typeface="Times New Roman" panose="02020603050405020304" pitchFamily="18" charset="0"/>
              </a:rPr>
              <a:t> is rich and velvety, with flavors of black cherry, plum, and spice. Kadarka, a native grape, offers lighter, more delicate red wines with bright red fruit and peppery notes. Both pair well with pork dishes, paprika-spiced foods, and Hungarian sausages.</a:t>
            </a:r>
            <a:br>
              <a:rPr lang="en-US" sz="2400" dirty="0">
                <a:latin typeface="Times New Roman" panose="02020603050405020304" pitchFamily="18" charset="0"/>
                <a:cs typeface="Times New Roman" panose="02020603050405020304" pitchFamily="18" charset="0"/>
              </a:rPr>
            </a:br>
            <a:endParaRPr lang="en-US" sz="2000" dirty="0"/>
          </a:p>
        </p:txBody>
      </p:sp>
    </p:spTree>
    <p:extLst>
      <p:ext uri="{BB962C8B-B14F-4D97-AF65-F5344CB8AC3E}">
        <p14:creationId xmlns:p14="http://schemas.microsoft.com/office/powerpoint/2010/main" val="33623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Tradition Meets Innovation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62944" cy="5687567"/>
          </a:xfrm>
        </p:spPr>
        <p:txBody>
          <a:bodyPr>
            <a:no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Hungary, though often overshadowed by its Western European counterparts, has a rich winemaking tradition that dates back over a thousand years.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Wine has been a central part of Hungarian culture since Roman times, evolving through centuries of political and environmental change.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Today, Hungary is regaining its place in the global wine scene, with a diverse range of wines characterized by its unique terroir.</a:t>
            </a:r>
          </a:p>
        </p:txBody>
      </p:sp>
      <p:pic>
        <p:nvPicPr>
          <p:cNvPr id="5" name="Picture 4" descr="A large field of green plants&#10;&#10;Description automatically generated with medium confidence">
            <a:extLst>
              <a:ext uri="{FF2B5EF4-FFF2-40B4-BE49-F238E27FC236}">
                <a16:creationId xmlns:a16="http://schemas.microsoft.com/office/drawing/2014/main" id="{0E35410C-5767-E9D2-7DEF-2FA13BEBBDAF}"/>
              </a:ext>
            </a:extLst>
          </p:cNvPr>
          <p:cNvPicPr>
            <a:picLocks noChangeAspect="1"/>
          </p:cNvPicPr>
          <p:nvPr/>
        </p:nvPicPr>
        <p:blipFill>
          <a:blip r:embed="rId3">
            <a:extLst>
              <a:ext uri="{28A0092B-C50C-407E-A947-70E740481C1C}">
                <a14:useLocalDpi xmlns:a14="http://schemas.microsoft.com/office/drawing/2010/main" val="0"/>
              </a:ext>
            </a:extLst>
          </a:blip>
          <a:srcRect b="29044"/>
          <a:stretch/>
        </p:blipFill>
        <p:spPr>
          <a:xfrm>
            <a:off x="0" y="3429000"/>
            <a:ext cx="12192000" cy="3540210"/>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9952"/>
          </a:xfrm>
        </p:spPr>
        <p:txBody>
          <a:bodyPr anchor="ctr">
            <a:normAutofit/>
          </a:bodyPr>
          <a:lstStyle/>
          <a:p>
            <a:pPr>
              <a:lnSpc>
                <a:spcPct val="107000"/>
              </a:lnSpc>
              <a:spcBef>
                <a:spcPts val="0"/>
              </a:spcBef>
              <a:spcAft>
                <a:spcPts val="800"/>
              </a:spcAft>
            </a:pPr>
            <a:r>
              <a:rPr lang="en-US" b="1" dirty="0" err="1">
                <a:latin typeface="Times New Roman" panose="02020603050405020304" pitchFamily="18" charset="0"/>
                <a:cs typeface="Times New Roman" panose="02020603050405020304" pitchFamily="18" charset="0"/>
              </a:rPr>
              <a:t>Szekszárd</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b="1" dirty="0">
                <a:latin typeface="Times New Roman" panose="02020603050405020304" pitchFamily="18"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46304" y="1139953"/>
            <a:ext cx="12045695" cy="6353047"/>
          </a:xfrm>
        </p:spPr>
        <p:txBody>
          <a:bodyPr>
            <a:noAutofit/>
          </a:bodyPr>
          <a:lstStyle/>
          <a:p>
            <a:pPr marL="342900" lvl="0" indent="-342900" algn="l">
              <a:lnSpc>
                <a:spcPct val="10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Notable Wineries</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Heimann</a:t>
            </a:r>
            <a:r>
              <a:rPr lang="en-US" sz="2200" dirty="0">
                <a:latin typeface="Times New Roman" panose="02020603050405020304" pitchFamily="18" charset="0"/>
                <a:cs typeface="Times New Roman" panose="02020603050405020304" pitchFamily="18" charset="0"/>
              </a:rPr>
              <a:t> and </a:t>
            </a:r>
            <a:r>
              <a:rPr lang="en-US" sz="2200" b="1" dirty="0" err="1">
                <a:latin typeface="Times New Roman" panose="02020603050405020304" pitchFamily="18" charset="0"/>
                <a:cs typeface="Times New Roman" panose="02020603050405020304" pitchFamily="18" charset="0"/>
              </a:rPr>
              <a:t>Sebestyén</a:t>
            </a:r>
            <a:r>
              <a:rPr lang="en-US" sz="2200" dirty="0">
                <a:latin typeface="Times New Roman" panose="02020603050405020304" pitchFamily="18" charset="0"/>
                <a:cs typeface="Times New Roman" panose="02020603050405020304" pitchFamily="18" charset="0"/>
              </a:rPr>
              <a:t> are two of the region’s leading wineries, known for their expressive Kadarka and polished red blends.</a:t>
            </a:r>
          </a:p>
          <a:p>
            <a:pPr marL="34290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Heimann </a:t>
            </a:r>
            <a:r>
              <a:rPr lang="en-US" sz="2200" b="1" dirty="0">
                <a:latin typeface="Times New Roman" panose="02020603050405020304" pitchFamily="18" charset="0"/>
                <a:cs typeface="Times New Roman" panose="02020603050405020304" pitchFamily="18" charset="0"/>
              </a:rPr>
              <a:t>Winery</a:t>
            </a:r>
            <a:r>
              <a:rPr lang="en-US" sz="2200" dirty="0">
                <a:latin typeface="Times New Roman" panose="02020603050405020304" pitchFamily="18" charset="0"/>
                <a:cs typeface="Times New Roman" panose="02020603050405020304" pitchFamily="18" charset="0"/>
              </a:rPr>
              <a:t> is a family-owned estate in Hungary’s </a:t>
            </a:r>
            <a:r>
              <a:rPr lang="en-US" sz="2200" dirty="0" err="1">
                <a:latin typeface="Times New Roman" panose="02020603050405020304" pitchFamily="18" charset="0"/>
                <a:cs typeface="Times New Roman" panose="02020603050405020304" pitchFamily="18" charset="0"/>
              </a:rPr>
              <a:t>Szekszárd</a:t>
            </a:r>
            <a:r>
              <a:rPr lang="en-US" sz="2200" dirty="0">
                <a:latin typeface="Times New Roman" panose="02020603050405020304" pitchFamily="18" charset="0"/>
                <a:cs typeface="Times New Roman" panose="02020603050405020304" pitchFamily="18" charset="0"/>
              </a:rPr>
              <a:t> wine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region, known for its focus on native grape varieties like </a:t>
            </a:r>
            <a:r>
              <a:rPr lang="en-US" sz="2200" i="1" dirty="0">
                <a:latin typeface="Times New Roman" panose="02020603050405020304" pitchFamily="18" charset="0"/>
                <a:cs typeface="Times New Roman" panose="02020603050405020304" pitchFamily="18" charset="0"/>
              </a:rPr>
              <a:t>Kékfrankos</a:t>
            </a:r>
            <a:r>
              <a:rPr lang="en-US" sz="2200" dirty="0">
                <a:latin typeface="Times New Roman" panose="02020603050405020304" pitchFamily="18" charset="0"/>
                <a:cs typeface="Times New Roman" panose="02020603050405020304" pitchFamily="18" charset="0"/>
              </a:rPr>
              <a:t> and </a:t>
            </a:r>
            <a:br>
              <a:rPr lang="en-US" sz="2200"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Kadarka</a:t>
            </a:r>
            <a:r>
              <a:rPr lang="en-US" sz="2200" dirty="0">
                <a:latin typeface="Times New Roman" panose="02020603050405020304" pitchFamily="18" charset="0"/>
                <a:cs typeface="Times New Roman" panose="02020603050405020304" pitchFamily="18" charset="0"/>
              </a:rPr>
              <a:t>. The Heimann family has a long history in viticulture, and the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current generation, led by Zoltán Heimann, along with his son, blends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tradition with modern winemaking. </a:t>
            </a:r>
          </a:p>
          <a:p>
            <a:pPr marL="34290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They emphasize organic farming and minimal intervention to produce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expressive wines that showcase the terroir. </a:t>
            </a:r>
          </a:p>
          <a:p>
            <a:pPr marL="342900" indent="-342900" algn="l">
              <a:lnSpc>
                <a:spcPct val="100000"/>
              </a:lnSpc>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Kékfrankos</a:t>
            </a:r>
            <a:r>
              <a:rPr lang="en-US" sz="2200" dirty="0">
                <a:latin typeface="Times New Roman" panose="02020603050405020304" pitchFamily="18" charset="0"/>
                <a:cs typeface="Times New Roman" panose="02020603050405020304" pitchFamily="18" charset="0"/>
              </a:rPr>
              <a:t>, their flagship grape, produces fresh, vibrant wines with red fruit and spice, while their efforts to revive </a:t>
            </a:r>
            <a:r>
              <a:rPr lang="en-US" sz="2200" i="1" dirty="0">
                <a:latin typeface="Times New Roman" panose="02020603050405020304" pitchFamily="18" charset="0"/>
                <a:cs typeface="Times New Roman" panose="02020603050405020304" pitchFamily="18" charset="0"/>
              </a:rPr>
              <a:t>Kadarka</a:t>
            </a:r>
            <a:r>
              <a:rPr lang="en-US" sz="2200" dirty="0">
                <a:latin typeface="Times New Roman" panose="02020603050405020304" pitchFamily="18" charset="0"/>
                <a:cs typeface="Times New Roman" panose="02020603050405020304" pitchFamily="18" charset="0"/>
              </a:rPr>
              <a:t> have led to elegant, aromatic wines. The winery also cultivates international varieties like Merlot and Syrah for structured blends.</a:t>
            </a:r>
          </a:p>
          <a:p>
            <a:pPr marL="34290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Heimann Winery practices organic and biodynamic farming, earning recognition for its sustainable approach. Their award-winning wines, both domestically and internationally, position them as a key player in Hungary's premium wine industry.</a:t>
            </a:r>
          </a:p>
        </p:txBody>
      </p:sp>
      <p:pic>
        <p:nvPicPr>
          <p:cNvPr id="8" name="Picture 7" descr="Men sitting in a room with barrels&#10;&#10;Description automatically generated">
            <a:extLst>
              <a:ext uri="{FF2B5EF4-FFF2-40B4-BE49-F238E27FC236}">
                <a16:creationId xmlns:a16="http://schemas.microsoft.com/office/drawing/2014/main" id="{9321C3C1-D05D-DFAD-E978-FEEB6AA00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585" y="1955800"/>
            <a:ext cx="3443415" cy="2603843"/>
          </a:xfrm>
          <a:prstGeom prst="rect">
            <a:avLst/>
          </a:prstGeom>
        </p:spPr>
      </p:pic>
    </p:spTree>
    <p:extLst>
      <p:ext uri="{BB962C8B-B14F-4D97-AF65-F5344CB8AC3E}">
        <p14:creationId xmlns:p14="http://schemas.microsoft.com/office/powerpoint/2010/main" val="58517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92352"/>
          </a:xfrm>
        </p:spPr>
        <p:txBody>
          <a:bodyPr anchor="ctr">
            <a:normAutofit/>
          </a:bodyPr>
          <a:lstStyle/>
          <a:p>
            <a:pPr>
              <a:lnSpc>
                <a:spcPct val="107000"/>
              </a:lnSpc>
              <a:spcBef>
                <a:spcPts val="0"/>
              </a:spcBef>
              <a:spcAft>
                <a:spcPts val="800"/>
              </a:spcAft>
            </a:pPr>
            <a:r>
              <a:rPr lang="en-US" b="1" dirty="0" err="1">
                <a:latin typeface="Times New Roman" panose="02020603050405020304" pitchFamily="18" charset="0"/>
                <a:cs typeface="Times New Roman" panose="02020603050405020304" pitchFamily="18" charset="0"/>
              </a:rPr>
              <a:t>Szekszárd</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b="1" dirty="0">
                <a:latin typeface="Times New Roman" panose="02020603050405020304" pitchFamily="18"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46304" y="1292353"/>
            <a:ext cx="12045696" cy="3706367"/>
          </a:xfrm>
        </p:spPr>
        <p:txBody>
          <a:bodyPr>
            <a:noAutofit/>
          </a:bodyPr>
          <a:lstStyle/>
          <a:p>
            <a:pPr marL="342900" indent="-342900"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Sebestyén</a:t>
            </a:r>
            <a:r>
              <a:rPr lang="en-US" dirty="0">
                <a:latin typeface="Times New Roman" panose="02020603050405020304" pitchFamily="18" charset="0"/>
                <a:cs typeface="Times New Roman" panose="02020603050405020304" pitchFamily="18" charset="0"/>
              </a:rPr>
              <a:t> Winery is a family-run estate located in the </a:t>
            </a:r>
            <a:r>
              <a:rPr lang="en-US" dirty="0" err="1">
                <a:latin typeface="Times New Roman" panose="02020603050405020304" pitchFamily="18" charset="0"/>
                <a:cs typeface="Times New Roman" panose="02020603050405020304" pitchFamily="18" charset="0"/>
              </a:rPr>
              <a:t>Szekszárd</a:t>
            </a:r>
            <a:r>
              <a:rPr lang="en-US" dirty="0">
                <a:latin typeface="Times New Roman" panose="02020603050405020304" pitchFamily="18" charset="0"/>
                <a:cs typeface="Times New Roman" panose="02020603050405020304" pitchFamily="18" charset="0"/>
              </a:rPr>
              <a:t> wine region of Hungary, known for producing high-quality wines with a focus on local grape varieties. The winery is led by Csaba </a:t>
            </a:r>
            <a:r>
              <a:rPr lang="en-US" dirty="0" err="1">
                <a:latin typeface="Times New Roman" panose="02020603050405020304" pitchFamily="18" charset="0"/>
                <a:cs typeface="Times New Roman" panose="02020603050405020304" pitchFamily="18" charset="0"/>
              </a:rPr>
              <a:t>Sebestyén</a:t>
            </a:r>
            <a:r>
              <a:rPr lang="en-US" dirty="0">
                <a:latin typeface="Times New Roman" panose="02020603050405020304" pitchFamily="18" charset="0"/>
                <a:cs typeface="Times New Roman" panose="02020603050405020304" pitchFamily="18" charset="0"/>
              </a:rPr>
              <a:t> and his sister, </a:t>
            </a:r>
            <a:r>
              <a:rPr lang="en-US" dirty="0" err="1">
                <a:latin typeface="Times New Roman" panose="02020603050405020304" pitchFamily="18" charset="0"/>
                <a:cs typeface="Times New Roman" panose="02020603050405020304" pitchFamily="18" charset="0"/>
              </a:rPr>
              <a:t>Csilla</a:t>
            </a:r>
            <a:r>
              <a:rPr lang="en-US" dirty="0">
                <a:latin typeface="Times New Roman" panose="02020603050405020304" pitchFamily="18" charset="0"/>
                <a:cs typeface="Times New Roman" panose="02020603050405020304" pitchFamily="18" charset="0"/>
              </a:rPr>
              <a:t>, who have built a reputation for crafting elegant wines that highlight the terroir of </a:t>
            </a:r>
            <a:r>
              <a:rPr lang="en-US" dirty="0" err="1">
                <a:latin typeface="Times New Roman" panose="02020603050405020304" pitchFamily="18" charset="0"/>
                <a:cs typeface="Times New Roman" panose="02020603050405020304" pitchFamily="18" charset="0"/>
              </a:rPr>
              <a:t>Szekszárd</a:t>
            </a:r>
            <a:r>
              <a:rPr lang="en-US"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Their signature varieties include </a:t>
            </a:r>
            <a:r>
              <a:rPr lang="en-US" i="1" dirty="0">
                <a:latin typeface="Times New Roman" panose="02020603050405020304" pitchFamily="18" charset="0"/>
                <a:cs typeface="Times New Roman" panose="02020603050405020304" pitchFamily="18" charset="0"/>
              </a:rPr>
              <a:t>Kékfrankos</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Kadarka</a:t>
            </a:r>
            <a:r>
              <a:rPr lang="en-US" dirty="0">
                <a:latin typeface="Times New Roman" panose="02020603050405020304" pitchFamily="18" charset="0"/>
                <a:cs typeface="Times New Roman" panose="02020603050405020304" pitchFamily="18" charset="0"/>
              </a:rPr>
              <a:t>, both key grapes of the region. </a:t>
            </a:r>
            <a:r>
              <a:rPr lang="en-US" dirty="0" err="1">
                <a:latin typeface="Times New Roman" panose="02020603050405020304" pitchFamily="18" charset="0"/>
                <a:cs typeface="Times New Roman" panose="02020603050405020304" pitchFamily="18" charset="0"/>
              </a:rPr>
              <a:t>Sebestyén</a:t>
            </a:r>
            <a:r>
              <a:rPr lang="en-US" dirty="0">
                <a:latin typeface="Times New Roman" panose="02020603050405020304" pitchFamily="18" charset="0"/>
                <a:cs typeface="Times New Roman" panose="02020603050405020304" pitchFamily="18" charset="0"/>
              </a:rPr>
              <a:t> Winery is particularly known for its single-vineyard wines, showcasing the diversity of </a:t>
            </a:r>
            <a:r>
              <a:rPr lang="en-US" dirty="0" err="1">
                <a:latin typeface="Times New Roman" panose="02020603050405020304" pitchFamily="18" charset="0"/>
                <a:cs typeface="Times New Roman" panose="02020603050405020304" pitchFamily="18" charset="0"/>
              </a:rPr>
              <a:t>Szekszárd’s</a:t>
            </a:r>
            <a:r>
              <a:rPr lang="en-US" dirty="0">
                <a:latin typeface="Times New Roman" panose="02020603050405020304" pitchFamily="18" charset="0"/>
                <a:cs typeface="Times New Roman" panose="02020603050405020304" pitchFamily="18" charset="0"/>
              </a:rPr>
              <a:t> soils and microclimates. They also produce Bordeaux-style blends, adding complexity and depth to their portfolio.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winery emphasizes sustainability and minimal intervention in winemaking, aiming to express the natural character of the grapes. </a:t>
            </a:r>
            <a:r>
              <a:rPr lang="en-US" dirty="0" err="1">
                <a:latin typeface="Times New Roman" panose="02020603050405020304" pitchFamily="18" charset="0"/>
                <a:cs typeface="Times New Roman" panose="02020603050405020304" pitchFamily="18" charset="0"/>
              </a:rPr>
              <a:t>Sebestyén’s</a:t>
            </a:r>
            <a:r>
              <a:rPr lang="en-US" dirty="0">
                <a:latin typeface="Times New Roman" panose="02020603050405020304" pitchFamily="18" charset="0"/>
                <a:cs typeface="Times New Roman" panose="02020603050405020304" pitchFamily="18" charset="0"/>
              </a:rPr>
              <a:t> wines are well-regarded both in Hungary and internationally for their quality and authenticity.</a:t>
            </a:r>
          </a:p>
          <a:p>
            <a:pPr marL="457200" lvl="0" indent="-457200" algn="l">
              <a:buFont typeface="Arial" panose="020B0604020202020204" pitchFamily="34" charset="0"/>
              <a:buChar char="•"/>
            </a:pPr>
            <a:endParaRPr lang="en-US" sz="2400" dirty="0"/>
          </a:p>
        </p:txBody>
      </p:sp>
      <p:pic>
        <p:nvPicPr>
          <p:cNvPr id="5" name="Picture 4" descr="A field of trees and a cloudy sky&#10;&#10;Description automatically generated">
            <a:extLst>
              <a:ext uri="{FF2B5EF4-FFF2-40B4-BE49-F238E27FC236}">
                <a16:creationId xmlns:a16="http://schemas.microsoft.com/office/drawing/2014/main" id="{658CFD0F-B44D-3CDF-3212-1A352218E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91" y="5219699"/>
            <a:ext cx="4514850" cy="1638300"/>
          </a:xfrm>
          <a:prstGeom prst="rect">
            <a:avLst/>
          </a:prstGeom>
        </p:spPr>
      </p:pic>
      <p:pic>
        <p:nvPicPr>
          <p:cNvPr id="7" name="Picture 6" descr="A person and person sitting on stairs holding wine glasses&#10;&#10;Description automatically generated">
            <a:extLst>
              <a:ext uri="{FF2B5EF4-FFF2-40B4-BE49-F238E27FC236}">
                <a16:creationId xmlns:a16="http://schemas.microsoft.com/office/drawing/2014/main" id="{07F53641-DC06-3FD1-B22B-2B642AAB0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241" y="5219700"/>
            <a:ext cx="2455019" cy="1638300"/>
          </a:xfrm>
          <a:prstGeom prst="rect">
            <a:avLst/>
          </a:prstGeom>
        </p:spPr>
      </p:pic>
      <p:pic>
        <p:nvPicPr>
          <p:cNvPr id="9" name="Picture 8" descr="A close-up of a bottle of wine&#10;&#10;Description automatically generated">
            <a:extLst>
              <a:ext uri="{FF2B5EF4-FFF2-40B4-BE49-F238E27FC236}">
                <a16:creationId xmlns:a16="http://schemas.microsoft.com/office/drawing/2014/main" id="{179F3B6D-8730-17EC-F602-ACE5602E60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6260" y="5221319"/>
            <a:ext cx="2455019" cy="1636679"/>
          </a:xfrm>
          <a:prstGeom prst="rect">
            <a:avLst/>
          </a:prstGeom>
        </p:spPr>
      </p:pic>
      <p:pic>
        <p:nvPicPr>
          <p:cNvPr id="11" name="Picture 10" descr="A close-up of a bottle&#10;&#10;Description automatically generated">
            <a:extLst>
              <a:ext uri="{FF2B5EF4-FFF2-40B4-BE49-F238E27FC236}">
                <a16:creationId xmlns:a16="http://schemas.microsoft.com/office/drawing/2014/main" id="{79E478C6-2623-9C51-4976-5AB3069E54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4550" y="5219698"/>
            <a:ext cx="2457450" cy="1638300"/>
          </a:xfrm>
          <a:prstGeom prst="rect">
            <a:avLst/>
          </a:prstGeom>
        </p:spPr>
      </p:pic>
    </p:spTree>
    <p:extLst>
      <p:ext uri="{BB962C8B-B14F-4D97-AF65-F5344CB8AC3E}">
        <p14:creationId xmlns:p14="http://schemas.microsoft.com/office/powerpoint/2010/main" val="298724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Nagy-</a:t>
            </a:r>
            <a:r>
              <a:rPr lang="en-US" sz="5000" b="1" kern="100" dirty="0" err="1">
                <a:effectLst/>
                <a:latin typeface="Times New Roman" panose="02020603050405020304" pitchFamily="18" charset="0"/>
                <a:ea typeface="Aptos" panose="020B0004020202020204" pitchFamily="34" charset="0"/>
                <a:cs typeface="Times New Roman" panose="02020603050405020304" pitchFamily="18" charset="0"/>
              </a:rPr>
              <a:t>Somló</a:t>
            </a: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 Wine Region</a:t>
            </a:r>
            <a:endParaRPr lang="en-US" sz="5000" b="1"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83059" y="1560577"/>
            <a:ext cx="11723597" cy="5526023"/>
          </a:xfrm>
        </p:spPr>
        <p:txBody>
          <a:bodyPr>
            <a:normAutofit/>
          </a:bodyPr>
          <a:lstStyle/>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Location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Western Hungary, on the slopes of an extinct volcano.</a:t>
            </a: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Volcanic basalt soils give the wines a distinctive minerality. </a:t>
            </a: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Juhfark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Furmint,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Olaszrizling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This small but mighty region produces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fiery, mineral-driven white wines. </a:t>
            </a: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Juhfark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flagship grape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Somló</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known for its high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acidity and unique smoky, flinty character.</a:t>
            </a: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Juhfark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sharp, intensely mineral wine with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flavors of green apple, citrus, and a hint of smoke. </a:t>
            </a: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pairs beautifully with shellfish, roasted vegetables, or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creamy goat cheese.</a:t>
            </a:r>
            <a:endParaRPr lang="en-US" sz="2600" dirty="0"/>
          </a:p>
        </p:txBody>
      </p:sp>
      <p:pic>
        <p:nvPicPr>
          <p:cNvPr id="5" name="Picture 4" descr="A map of different regions&#10;&#10;Description automatically generated">
            <a:extLst>
              <a:ext uri="{FF2B5EF4-FFF2-40B4-BE49-F238E27FC236}">
                <a16:creationId xmlns:a16="http://schemas.microsoft.com/office/drawing/2014/main" id="{D090F25B-727F-2C4A-4165-AEE7D7372651}"/>
              </a:ext>
            </a:extLst>
          </p:cNvPr>
          <p:cNvPicPr>
            <a:picLocks noChangeAspect="1"/>
          </p:cNvPicPr>
          <p:nvPr/>
        </p:nvPicPr>
        <p:blipFill>
          <a:blip r:embed="rId2">
            <a:extLst>
              <a:ext uri="{28A0092B-C50C-407E-A947-70E740481C1C}">
                <a14:useLocalDpi xmlns:a14="http://schemas.microsoft.com/office/drawing/2010/main" val="0"/>
              </a:ext>
            </a:extLst>
          </a:blip>
          <a:srcRect l="3637" t="3907" r="3451" b="3151"/>
          <a:stretch/>
        </p:blipFill>
        <p:spPr>
          <a:xfrm>
            <a:off x="8518785" y="3213100"/>
            <a:ext cx="3673215" cy="3644900"/>
          </a:xfrm>
          <a:prstGeom prst="rect">
            <a:avLst/>
          </a:prstGeom>
        </p:spPr>
      </p:pic>
    </p:spTree>
    <p:extLst>
      <p:ext uri="{BB962C8B-B14F-4D97-AF65-F5344CB8AC3E}">
        <p14:creationId xmlns:p14="http://schemas.microsoft.com/office/powerpoint/2010/main" val="313628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21664"/>
          </a:xfrm>
        </p:spPr>
        <p:txBody>
          <a:bodyPr anchor="ctr">
            <a:normAutofit/>
          </a:bodyPr>
          <a:lstStyle/>
          <a:p>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Nagy-</a:t>
            </a:r>
            <a:r>
              <a:rPr lang="en-US" sz="5000" b="1" kern="100" dirty="0" err="1">
                <a:effectLst/>
                <a:latin typeface="Times New Roman" panose="02020603050405020304" pitchFamily="18" charset="0"/>
                <a:ea typeface="Aptos" panose="020B0004020202020204" pitchFamily="34" charset="0"/>
                <a:cs typeface="Times New Roman" panose="02020603050405020304" pitchFamily="18" charset="0"/>
              </a:rPr>
              <a:t>Somló</a:t>
            </a: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 Wine Region</a:t>
            </a:r>
            <a:endParaRPr lang="en-US" sz="5000" b="1"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56032" y="1133857"/>
            <a:ext cx="11935968" cy="5724143"/>
          </a:xfrm>
        </p:spPr>
        <p:txBody>
          <a:bodyPr>
            <a:normAutofit/>
          </a:bodyPr>
          <a:lstStyle/>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Kreinbacher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Somlói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Vándor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leading producers, known for their powerful, age-worthy white wines that reflect the volcanic terroir of the region.</a:t>
            </a:r>
          </a:p>
          <a:p>
            <a:pPr marL="342900" indent="-342900" algn="l">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Kreinbacher</a:t>
            </a:r>
            <a:r>
              <a:rPr lang="en-US" sz="2400" dirty="0">
                <a:latin typeface="Times New Roman" panose="02020603050405020304" pitchFamily="18" charset="0"/>
                <a:cs typeface="Times New Roman" panose="02020603050405020304" pitchFamily="18" charset="0"/>
              </a:rPr>
              <a:t> Winery is a prestigious estate located in Hungary’s </a:t>
            </a:r>
            <a:r>
              <a:rPr lang="en-US" sz="2400" dirty="0" err="1">
                <a:latin typeface="Times New Roman" panose="02020603050405020304" pitchFamily="18" charset="0"/>
                <a:cs typeface="Times New Roman" panose="02020603050405020304" pitchFamily="18" charset="0"/>
              </a:rPr>
              <a:t>Somló</a:t>
            </a:r>
            <a:r>
              <a:rPr lang="en-US" sz="2400" dirty="0">
                <a:latin typeface="Times New Roman" panose="02020603050405020304" pitchFamily="18" charset="0"/>
                <a:cs typeface="Times New Roman" panose="02020603050405020304" pitchFamily="18" charset="0"/>
              </a:rPr>
              <a:t> wine region, renowned for its production of high-quality sparkling wines, particularly traditional </a:t>
            </a:r>
            <a:r>
              <a:rPr lang="en-US" sz="2400" dirty="0" err="1">
                <a:latin typeface="Times New Roman" panose="02020603050405020304" pitchFamily="18" charset="0"/>
                <a:cs typeface="Times New Roman" panose="02020603050405020304" pitchFamily="18" charset="0"/>
              </a:rPr>
              <a:t>méthode</a:t>
            </a:r>
            <a:r>
              <a:rPr lang="en-US" sz="2400" dirty="0">
                <a:latin typeface="Times New Roman" panose="02020603050405020304" pitchFamily="18" charset="0"/>
                <a:cs typeface="Times New Roman" panose="02020603050405020304" pitchFamily="18" charset="0"/>
              </a:rPr>
              <a:t> champenoise sparkling wines. Founded by </a:t>
            </a:r>
            <a:r>
              <a:rPr lang="en-US" sz="2400" dirty="0" err="1">
                <a:latin typeface="Times New Roman" panose="02020603050405020304" pitchFamily="18" charset="0"/>
                <a:cs typeface="Times New Roman" panose="02020603050405020304" pitchFamily="18" charset="0"/>
              </a:rPr>
              <a:t>József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Kreinbacher</a:t>
            </a:r>
            <a:r>
              <a:rPr lang="en-US" sz="2400" dirty="0">
                <a:latin typeface="Times New Roman" panose="02020603050405020304" pitchFamily="18" charset="0"/>
                <a:cs typeface="Times New Roman" panose="02020603050405020304" pitchFamily="18" charset="0"/>
              </a:rPr>
              <a:t> in 2002, the winery focuses on combining modern winemaking techniques with the unique volcanic terroir of </a:t>
            </a:r>
            <a:r>
              <a:rPr lang="en-US" sz="2400" dirty="0" err="1">
                <a:latin typeface="Times New Roman" panose="02020603050405020304" pitchFamily="18" charset="0"/>
                <a:cs typeface="Times New Roman" panose="02020603050405020304" pitchFamily="18" charset="0"/>
              </a:rPr>
              <a:t>Somló</a:t>
            </a:r>
            <a:r>
              <a:rPr lang="en-US" sz="2400" dirty="0">
                <a:latin typeface="Times New Roman" panose="02020603050405020304" pitchFamily="18" charset="0"/>
                <a:cs typeface="Times New Roman" panose="02020603050405020304" pitchFamily="18" charset="0"/>
              </a:rPr>
              <a:t>. </a:t>
            </a:r>
          </a:p>
          <a:p>
            <a:pPr marL="342900" indent="-342900" algn="l">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Kreinbacher’s</a:t>
            </a:r>
            <a:r>
              <a:rPr lang="en-US" sz="2400" dirty="0">
                <a:latin typeface="Times New Roman" panose="02020603050405020304" pitchFamily="18" charset="0"/>
                <a:cs typeface="Times New Roman" panose="02020603050405020304" pitchFamily="18" charset="0"/>
              </a:rPr>
              <a:t> sparkling wines are crafted primarily from </a:t>
            </a:r>
            <a:r>
              <a:rPr lang="en-US" sz="2400" i="1" dirty="0">
                <a:latin typeface="Times New Roman" panose="02020603050405020304" pitchFamily="18" charset="0"/>
                <a:cs typeface="Times New Roman" panose="02020603050405020304" pitchFamily="18" charset="0"/>
              </a:rPr>
              <a:t>Furmint</a:t>
            </a:r>
            <a:r>
              <a:rPr lang="en-US" sz="2400" dirty="0">
                <a:latin typeface="Times New Roman" panose="02020603050405020304" pitchFamily="18" charset="0"/>
                <a:cs typeface="Times New Roman" panose="02020603050405020304" pitchFamily="18" charset="0"/>
              </a:rPr>
              <a:t>, a native Hungarian grape, known for its high acidity and minerality, making it ideal for sparkling wine production.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winery also produces still wines, focusing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on </a:t>
            </a:r>
            <a:r>
              <a:rPr lang="en-US" sz="2400" i="1" dirty="0" err="1">
                <a:latin typeface="Times New Roman" panose="02020603050405020304" pitchFamily="18" charset="0"/>
                <a:cs typeface="Times New Roman" panose="02020603050405020304" pitchFamily="18" charset="0"/>
              </a:rPr>
              <a:t>Juhfark</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Furmint</a:t>
            </a:r>
            <a:r>
              <a:rPr lang="en-US" sz="2400" dirty="0">
                <a:latin typeface="Times New Roman" panose="02020603050405020304" pitchFamily="18" charset="0"/>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Olaszrizling</a:t>
            </a:r>
            <a:r>
              <a:rPr lang="en-US" sz="2400" dirty="0">
                <a:latin typeface="Times New Roman" panose="02020603050405020304" pitchFamily="18" charset="0"/>
                <a:cs typeface="Times New Roman" panose="02020603050405020304" pitchFamily="18" charset="0"/>
              </a:rPr>
              <a:t>, which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reflect the distinct minerality of the volcanic soil.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of their commitment to quality,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Kreinbacher</a:t>
            </a:r>
            <a:r>
              <a:rPr lang="en-US" sz="2400" dirty="0">
                <a:latin typeface="Times New Roman" panose="02020603050405020304" pitchFamily="18" charset="0"/>
                <a:cs typeface="Times New Roman" panose="02020603050405020304" pitchFamily="18" charset="0"/>
              </a:rPr>
              <a:t> has gained both regional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international acclaim. </a:t>
            </a:r>
          </a:p>
          <a:p>
            <a:pPr marL="342900" indent="-342900" algn="l">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R="0" lvl="0" algn="l">
              <a:lnSpc>
                <a:spcPct val="115000"/>
              </a:lnSpc>
              <a:spcBef>
                <a:spcPts val="0"/>
              </a:spcBef>
              <a:spcAft>
                <a:spcPts val="800"/>
              </a:spcAft>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800"/>
              </a:spcAft>
              <a:buFont typeface="Arial" panose="020B0604020202020204" pitchFamily="34" charset="0"/>
              <a:buChar char="•"/>
              <a:tabLst>
                <a:tab pos="457200" algn="l"/>
              </a:tabLst>
            </a:pPr>
            <a:endParaRPr lang="en-US" dirty="0"/>
          </a:p>
        </p:txBody>
      </p:sp>
      <p:pic>
        <p:nvPicPr>
          <p:cNvPr id="5" name="Picture 4" descr="A building with a grassy hill&#10;&#10;Description automatically generated">
            <a:extLst>
              <a:ext uri="{FF2B5EF4-FFF2-40B4-BE49-F238E27FC236}">
                <a16:creationId xmlns:a16="http://schemas.microsoft.com/office/drawing/2014/main" id="{12D6E593-883F-C181-7FDA-0B96AFE75B18}"/>
              </a:ext>
            </a:extLst>
          </p:cNvPr>
          <p:cNvPicPr>
            <a:picLocks noChangeAspect="1"/>
          </p:cNvPicPr>
          <p:nvPr/>
        </p:nvPicPr>
        <p:blipFill>
          <a:blip r:embed="rId2">
            <a:extLst>
              <a:ext uri="{28A0092B-C50C-407E-A947-70E740481C1C}">
                <a14:useLocalDpi xmlns:a14="http://schemas.microsoft.com/office/drawing/2010/main" val="0"/>
              </a:ext>
            </a:extLst>
          </a:blip>
          <a:srcRect l="13557" r="-1" b="17689"/>
          <a:stretch/>
        </p:blipFill>
        <p:spPr>
          <a:xfrm>
            <a:off x="6729984" y="4486657"/>
            <a:ext cx="5462016" cy="2371344"/>
          </a:xfrm>
          <a:prstGeom prst="rect">
            <a:avLst/>
          </a:prstGeom>
        </p:spPr>
      </p:pic>
    </p:spTree>
    <p:extLst>
      <p:ext uri="{BB962C8B-B14F-4D97-AF65-F5344CB8AC3E}">
        <p14:creationId xmlns:p14="http://schemas.microsoft.com/office/powerpoint/2010/main" val="41969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Nagy-</a:t>
            </a:r>
            <a:r>
              <a:rPr lang="en-US" sz="5000" b="1" kern="100" dirty="0" err="1">
                <a:effectLst/>
                <a:latin typeface="Times New Roman" panose="02020603050405020304" pitchFamily="18" charset="0"/>
                <a:ea typeface="Aptos" panose="020B0004020202020204" pitchFamily="34" charset="0"/>
                <a:cs typeface="Times New Roman" panose="02020603050405020304" pitchFamily="18" charset="0"/>
              </a:rPr>
              <a:t>Somló</a:t>
            </a: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 Wine Region</a:t>
            </a:r>
            <a:endParaRPr lang="en-US" sz="5000" b="1"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377697"/>
            <a:ext cx="11326368" cy="2393585"/>
          </a:xfrm>
        </p:spPr>
        <p:txBody>
          <a:bodyPr>
            <a:normAutofit/>
          </a:bodyPr>
          <a:lstStyle/>
          <a:p>
            <a:pPr marR="0" lvl="0" algn="l">
              <a:lnSpc>
                <a:spcPct val="115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Somlói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Vándor</a:t>
            </a:r>
            <a:r>
              <a:rPr lang="en-US" b="1" kern="100" dirty="0">
                <a:latin typeface="Times New Roman" panose="02020603050405020304" pitchFamily="18" charset="0"/>
                <a:ea typeface="Aptos" panose="020B0004020202020204" pitchFamily="34" charset="0"/>
                <a:cs typeface="Times New Roman" panose="02020603050405020304" pitchFamily="18" charset="0"/>
              </a:rPr>
              <a:t>: </a:t>
            </a:r>
          </a:p>
          <a:p>
            <a:pPr marL="342900" indent="-342900"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Somlói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Vándor</a:t>
            </a:r>
            <a:r>
              <a:rPr lang="en-US" dirty="0">
                <a:latin typeface="Times New Roman" panose="02020603050405020304" pitchFamily="18" charset="0"/>
                <a:cs typeface="Times New Roman" panose="02020603050405020304" pitchFamily="18" charset="0"/>
              </a:rPr>
              <a:t> is a small, artisanal winery located in Hungary's </a:t>
            </a:r>
            <a:r>
              <a:rPr lang="en-US" dirty="0" err="1">
                <a:latin typeface="Times New Roman" panose="02020603050405020304" pitchFamily="18" charset="0"/>
                <a:cs typeface="Times New Roman" panose="02020603050405020304" pitchFamily="18" charset="0"/>
              </a:rPr>
              <a:t>Somló</a:t>
            </a:r>
            <a:r>
              <a:rPr lang="en-US" dirty="0">
                <a:latin typeface="Times New Roman" panose="02020603050405020304" pitchFamily="18" charset="0"/>
                <a:cs typeface="Times New Roman" panose="02020603050405020304" pitchFamily="18" charset="0"/>
              </a:rPr>
              <a:t> wine region, founded by winemaker </a:t>
            </a:r>
            <a:r>
              <a:rPr lang="en-US" dirty="0" err="1">
                <a:latin typeface="Times New Roman" panose="02020603050405020304" pitchFamily="18" charset="0"/>
                <a:cs typeface="Times New Roman" panose="02020603050405020304" pitchFamily="18" charset="0"/>
              </a:rPr>
              <a:t>Ádám</a:t>
            </a:r>
            <a:r>
              <a:rPr lang="en-US" dirty="0">
                <a:latin typeface="Times New Roman" panose="02020603050405020304" pitchFamily="18" charset="0"/>
                <a:cs typeface="Times New Roman" panose="02020603050405020304" pitchFamily="18" charset="0"/>
              </a:rPr>
              <a:t> Fekete. The winery focuses on producing natural, terroir-driven wines that showcase the unique characteristics of </a:t>
            </a:r>
            <a:r>
              <a:rPr lang="en-US" dirty="0" err="1">
                <a:latin typeface="Times New Roman" panose="02020603050405020304" pitchFamily="18" charset="0"/>
                <a:cs typeface="Times New Roman" panose="02020603050405020304" pitchFamily="18" charset="0"/>
              </a:rPr>
              <a:t>Somló’s</a:t>
            </a:r>
            <a:r>
              <a:rPr lang="en-US" dirty="0">
                <a:latin typeface="Times New Roman" panose="02020603050405020304" pitchFamily="18" charset="0"/>
                <a:cs typeface="Times New Roman" panose="02020603050405020304" pitchFamily="18" charset="0"/>
              </a:rPr>
              <a:t> volcanic soils. </a:t>
            </a:r>
            <a:r>
              <a:rPr lang="en-US" dirty="0" err="1">
                <a:latin typeface="Times New Roman" panose="02020603050405020304" pitchFamily="18" charset="0"/>
                <a:cs typeface="Times New Roman" panose="02020603050405020304" pitchFamily="18" charset="0"/>
              </a:rPr>
              <a:t>Somlói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Vándor</a:t>
            </a:r>
            <a:r>
              <a:rPr lang="en-US" dirty="0">
                <a:latin typeface="Times New Roman" panose="02020603050405020304" pitchFamily="18" charset="0"/>
                <a:cs typeface="Times New Roman" panose="02020603050405020304" pitchFamily="18" charset="0"/>
              </a:rPr>
              <a:t> primarily works with native Hungarian grape varieties, such as </a:t>
            </a:r>
            <a:r>
              <a:rPr lang="en-US" i="1" dirty="0">
                <a:latin typeface="Times New Roman" panose="02020603050405020304" pitchFamily="18" charset="0"/>
                <a:cs typeface="Times New Roman" panose="02020603050405020304" pitchFamily="18" charset="0"/>
              </a:rPr>
              <a:t>Furmint</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Hárslevelű</a:t>
            </a:r>
            <a:r>
              <a:rPr lang="en-US" dirty="0">
                <a:latin typeface="Times New Roman" panose="02020603050405020304" pitchFamily="18" charset="0"/>
                <a:cs typeface="Times New Roman" panose="02020603050405020304" pitchFamily="18" charset="0"/>
              </a:rPr>
              <a:t>, and </a:t>
            </a:r>
            <a:r>
              <a:rPr lang="en-US" i="1" dirty="0" err="1">
                <a:latin typeface="Times New Roman" panose="02020603050405020304" pitchFamily="18" charset="0"/>
                <a:cs typeface="Times New Roman" panose="02020603050405020304" pitchFamily="18" charset="0"/>
              </a:rPr>
              <a:t>Juhfark</a:t>
            </a:r>
            <a:r>
              <a:rPr lang="en-US" dirty="0">
                <a:latin typeface="Times New Roman" panose="02020603050405020304" pitchFamily="18" charset="0"/>
                <a:cs typeface="Times New Roman" panose="02020603050405020304" pitchFamily="18" charset="0"/>
              </a:rPr>
              <a:t>.</a:t>
            </a:r>
          </a:p>
          <a:p>
            <a:pPr marL="342900" marR="0" lvl="0" indent="-342900" algn="l">
              <a:lnSpc>
                <a:spcPct val="115000"/>
              </a:lnSpc>
              <a:spcBef>
                <a:spcPts val="0"/>
              </a:spcBef>
              <a:spcAft>
                <a:spcPts val="800"/>
              </a:spcAft>
              <a:buFont typeface="Arial" panose="020B0604020202020204" pitchFamily="34" charset="0"/>
              <a:buChar char="•"/>
              <a:tabLst>
                <a:tab pos="457200" algn="l"/>
              </a:tabLst>
            </a:pPr>
            <a:endParaRPr lang="en-US" dirty="0"/>
          </a:p>
        </p:txBody>
      </p:sp>
      <p:pic>
        <p:nvPicPr>
          <p:cNvPr id="7" name="Picture 6" descr="A map of hungary with different colored areas&#10;&#10;Description automatically generated">
            <a:extLst>
              <a:ext uri="{FF2B5EF4-FFF2-40B4-BE49-F238E27FC236}">
                <a16:creationId xmlns:a16="http://schemas.microsoft.com/office/drawing/2014/main" id="{0DD8E5EF-E245-6069-00D9-3A33D15D7A2D}"/>
              </a:ext>
            </a:extLst>
          </p:cNvPr>
          <p:cNvPicPr>
            <a:picLocks noChangeAspect="1"/>
          </p:cNvPicPr>
          <p:nvPr/>
        </p:nvPicPr>
        <p:blipFill>
          <a:blip r:embed="rId2">
            <a:extLst>
              <a:ext uri="{28A0092B-C50C-407E-A947-70E740481C1C}">
                <a14:useLocalDpi xmlns:a14="http://schemas.microsoft.com/office/drawing/2010/main" val="0"/>
              </a:ext>
            </a:extLst>
          </a:blip>
          <a:srcRect t="25225" r="61532" b="28468"/>
          <a:stretch/>
        </p:blipFill>
        <p:spPr>
          <a:xfrm>
            <a:off x="1" y="3811012"/>
            <a:ext cx="3216444" cy="3046988"/>
          </a:xfrm>
          <a:prstGeom prst="rect">
            <a:avLst/>
          </a:prstGeom>
        </p:spPr>
      </p:pic>
      <p:sp>
        <p:nvSpPr>
          <p:cNvPr id="9" name="TextBox 8">
            <a:extLst>
              <a:ext uri="{FF2B5EF4-FFF2-40B4-BE49-F238E27FC236}">
                <a16:creationId xmlns:a16="http://schemas.microsoft.com/office/drawing/2014/main" id="{6DF96A92-D6E4-69E5-34B4-9C6FD25DF6F2}"/>
              </a:ext>
            </a:extLst>
          </p:cNvPr>
          <p:cNvSpPr txBox="1"/>
          <p:nvPr/>
        </p:nvSpPr>
        <p:spPr>
          <a:xfrm>
            <a:off x="3304032" y="3759090"/>
            <a:ext cx="8619744" cy="3046988"/>
          </a:xfrm>
          <a:prstGeom prst="rect">
            <a:avLst/>
          </a:prstGeom>
          <a:noFill/>
        </p:spPr>
        <p:txBody>
          <a:bodyPr wrap="square">
            <a:spAutoFit/>
          </a:bodyPr>
          <a:lstStyle/>
          <a:p>
            <a:pPr marL="342900" indent="-342900" algn="l">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Ádám</a:t>
            </a:r>
            <a:r>
              <a:rPr lang="en-US" sz="2400" dirty="0">
                <a:latin typeface="Times New Roman" panose="02020603050405020304" pitchFamily="18" charset="0"/>
                <a:cs typeface="Times New Roman" panose="02020603050405020304" pitchFamily="18" charset="0"/>
              </a:rPr>
              <a:t> practices organic viticulture and minimal intervention in winemaking, aiming to create wines that authentically express the land and its microclimates.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His wines are known for their rich minerality, complexity, and ability to age gracefully. </a:t>
            </a:r>
          </a:p>
          <a:p>
            <a:pPr marL="342900" indent="-342900" algn="l">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Somlói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Vándor</a:t>
            </a:r>
            <a:r>
              <a:rPr lang="en-US" sz="2400" dirty="0">
                <a:latin typeface="Times New Roman" panose="02020603050405020304" pitchFamily="18" charset="0"/>
                <a:cs typeface="Times New Roman" panose="02020603050405020304" pitchFamily="18" charset="0"/>
              </a:rPr>
              <a:t> has earned a strong reputation for producing elegant, handcrafted wines that highlight the distinctiveness of the </a:t>
            </a:r>
            <a:r>
              <a:rPr lang="en-US" sz="2400" dirty="0" err="1">
                <a:latin typeface="Times New Roman" panose="02020603050405020304" pitchFamily="18" charset="0"/>
                <a:cs typeface="Times New Roman" panose="02020603050405020304" pitchFamily="18" charset="0"/>
              </a:rPr>
              <a:t>Somló</a:t>
            </a:r>
            <a:r>
              <a:rPr lang="en-US" sz="2400" dirty="0">
                <a:latin typeface="Times New Roman" panose="02020603050405020304" pitchFamily="18" charset="0"/>
                <a:cs typeface="Times New Roman" panose="02020603050405020304" pitchFamily="18" charset="0"/>
              </a:rPr>
              <a:t> region.</a:t>
            </a:r>
          </a:p>
        </p:txBody>
      </p:sp>
    </p:spTree>
    <p:extLst>
      <p:ext uri="{BB962C8B-B14F-4D97-AF65-F5344CB8AC3E}">
        <p14:creationId xmlns:p14="http://schemas.microsoft.com/office/powerpoint/2010/main" val="20054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B3D06813-A43C-E790-8369-F88D2DFA3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249" y="1560577"/>
            <a:ext cx="4147750" cy="3269403"/>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Balaton Wine Region</a:t>
            </a:r>
            <a:endParaRPr lang="en-US" b="1"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8"/>
            <a:ext cx="11181508" cy="5864350"/>
          </a:xfrm>
        </p:spPr>
        <p:txBody>
          <a:bodyPr>
            <a:normAutofit/>
          </a:bodyPr>
          <a:lstStyle/>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Location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Surrounding Lake Balaton, Central Hungary.</a:t>
            </a: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Volcanic soils, tempered by the cooling effect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 the lake. </a:t>
            </a: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Olaszrizling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Szürkebarát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(Pinot Gris),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Kéknyelű</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Balaton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region is Hungary’s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largest and most diverse wine-producing area, offering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everything from light, aromatic whites to more complex, structured wines. </a:t>
            </a: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Olaszrizling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from Balaton is light and crisp, with floral aromas and a refreshing acidity.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Szürkebarát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fuller-bodied with ripe stone fruit flavors. Both pair well with fish from Lake Balaton or light poultry dishes.</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7137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Balaton Wine Region</a:t>
            </a:r>
            <a:endParaRPr lang="en-US" b="1"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8"/>
            <a:ext cx="11181508" cy="2682238"/>
          </a:xfrm>
        </p:spPr>
        <p:txBody>
          <a:bodyPr>
            <a:normAutofit/>
          </a:bodyPr>
          <a:lstStyle/>
          <a:p>
            <a:pPr marR="0" lvl="0" algn="l">
              <a:lnSpc>
                <a:spcPct val="100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Figula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Szeremley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prominent wineries, known for their expressive white wines that showcase the maritime influence of Lake Balaton.</a:t>
            </a:r>
          </a:p>
          <a:p>
            <a:pPr marL="342900" indent="-342900" algn="l">
              <a:lnSpc>
                <a:spcPct val="10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Figula</a:t>
            </a:r>
            <a:r>
              <a:rPr lang="en-US" dirty="0">
                <a:latin typeface="Times New Roman" panose="02020603050405020304" pitchFamily="18" charset="0"/>
                <a:cs typeface="Times New Roman" panose="02020603050405020304" pitchFamily="18" charset="0"/>
              </a:rPr>
              <a:t> Winery is a respected family-owned estate located in Hungary's </a:t>
            </a:r>
            <a:r>
              <a:rPr lang="en-US" dirty="0" err="1">
                <a:latin typeface="Times New Roman" panose="02020603050405020304" pitchFamily="18" charset="0"/>
                <a:cs typeface="Times New Roman" panose="02020603050405020304" pitchFamily="18" charset="0"/>
              </a:rPr>
              <a:t>Balatonfüred-Csopak</a:t>
            </a:r>
            <a:r>
              <a:rPr lang="en-US" dirty="0">
                <a:latin typeface="Times New Roman" panose="02020603050405020304" pitchFamily="18" charset="0"/>
                <a:cs typeface="Times New Roman" panose="02020603050405020304" pitchFamily="18" charset="0"/>
              </a:rPr>
              <a:t> wine region, near Lake Balaton. Founded by Mihály </a:t>
            </a:r>
            <a:r>
              <a:rPr lang="en-US" dirty="0" err="1">
                <a:latin typeface="Times New Roman" panose="02020603050405020304" pitchFamily="18" charset="0"/>
                <a:cs typeface="Times New Roman" panose="02020603050405020304" pitchFamily="18" charset="0"/>
              </a:rPr>
              <a:t>Figula</a:t>
            </a:r>
            <a:r>
              <a:rPr lang="en-US" dirty="0">
                <a:latin typeface="Times New Roman" panose="02020603050405020304" pitchFamily="18" charset="0"/>
                <a:cs typeface="Times New Roman" panose="02020603050405020304" pitchFamily="18" charset="0"/>
              </a:rPr>
              <a:t> in 1993, the winery is now run by his son, Mihály </a:t>
            </a:r>
            <a:r>
              <a:rPr lang="en-US" dirty="0" err="1">
                <a:latin typeface="Times New Roman" panose="02020603050405020304" pitchFamily="18" charset="0"/>
                <a:cs typeface="Times New Roman" panose="02020603050405020304" pitchFamily="18" charset="0"/>
              </a:rPr>
              <a:t>Figula</a:t>
            </a:r>
            <a:r>
              <a:rPr lang="en-US" dirty="0">
                <a:latin typeface="Times New Roman" panose="02020603050405020304" pitchFamily="18" charset="0"/>
                <a:cs typeface="Times New Roman" panose="02020603050405020304" pitchFamily="18" charset="0"/>
              </a:rPr>
              <a:t> Jr., who continues the family tradition of crafting high-quality wines with a focus on native grape varieties.</a:t>
            </a:r>
          </a:p>
          <a:p>
            <a:pPr marR="0" lvl="0" algn="l">
              <a:lnSpc>
                <a:spcPct val="115000"/>
              </a:lnSpc>
              <a:spcBef>
                <a:spcPts val="0"/>
              </a:spcBef>
              <a:spcAft>
                <a:spcPts val="800"/>
              </a:spcAft>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tractor in a field&#10;&#10;Description automatically generated">
            <a:extLst>
              <a:ext uri="{FF2B5EF4-FFF2-40B4-BE49-F238E27FC236}">
                <a16:creationId xmlns:a16="http://schemas.microsoft.com/office/drawing/2014/main" id="{9B20AABE-1F3E-7B74-9697-DC802B62D33F}"/>
              </a:ext>
            </a:extLst>
          </p:cNvPr>
          <p:cNvPicPr>
            <a:picLocks noChangeAspect="1"/>
          </p:cNvPicPr>
          <p:nvPr/>
        </p:nvPicPr>
        <p:blipFill>
          <a:blip r:embed="rId3">
            <a:extLst>
              <a:ext uri="{28A0092B-C50C-407E-A947-70E740481C1C}">
                <a14:useLocalDpi xmlns:a14="http://schemas.microsoft.com/office/drawing/2010/main" val="0"/>
              </a:ext>
            </a:extLst>
          </a:blip>
          <a:srcRect r="13409"/>
          <a:stretch/>
        </p:blipFill>
        <p:spPr>
          <a:xfrm>
            <a:off x="1" y="4053016"/>
            <a:ext cx="4315968" cy="2797872"/>
          </a:xfrm>
          <a:prstGeom prst="rect">
            <a:avLst/>
          </a:prstGeom>
        </p:spPr>
      </p:pic>
      <p:sp>
        <p:nvSpPr>
          <p:cNvPr id="7" name="TextBox 6">
            <a:extLst>
              <a:ext uri="{FF2B5EF4-FFF2-40B4-BE49-F238E27FC236}">
                <a16:creationId xmlns:a16="http://schemas.microsoft.com/office/drawing/2014/main" id="{0541E5D8-F0E9-D555-51A3-BBA76F1E9245}"/>
              </a:ext>
            </a:extLst>
          </p:cNvPr>
          <p:cNvSpPr txBox="1"/>
          <p:nvPr/>
        </p:nvSpPr>
        <p:spPr>
          <a:xfrm>
            <a:off x="4315970" y="4053014"/>
            <a:ext cx="7876029" cy="2308324"/>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winery is best known for its </a:t>
            </a:r>
            <a:r>
              <a:rPr lang="en-US" sz="2400" i="1" dirty="0" err="1">
                <a:latin typeface="Times New Roman" panose="02020603050405020304" pitchFamily="18" charset="0"/>
                <a:cs typeface="Times New Roman" panose="02020603050405020304" pitchFamily="18" charset="0"/>
              </a:rPr>
              <a:t>Olaszrizling</a:t>
            </a:r>
            <a:r>
              <a:rPr lang="en-US" sz="2400" dirty="0">
                <a:latin typeface="Times New Roman" panose="02020603050405020304" pitchFamily="18" charset="0"/>
                <a:cs typeface="Times New Roman" panose="02020603050405020304" pitchFamily="18" charset="0"/>
              </a:rPr>
              <a:t>, a signature grape of the region, along with other varieties like </a:t>
            </a:r>
            <a:r>
              <a:rPr lang="en-US" sz="2400" i="1" dirty="0">
                <a:latin typeface="Times New Roman" panose="02020603050405020304" pitchFamily="18" charset="0"/>
                <a:cs typeface="Times New Roman" panose="02020603050405020304" pitchFamily="18" charset="0"/>
              </a:rPr>
              <a:t>Sauvignon Blanc</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Chardonnay</a:t>
            </a:r>
            <a:r>
              <a:rPr lang="en-US" sz="2400" dirty="0">
                <a:latin typeface="Times New Roman" panose="02020603050405020304" pitchFamily="18" charset="0"/>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Szürkebarát</a:t>
            </a:r>
            <a:r>
              <a:rPr lang="en-US" sz="2400" dirty="0">
                <a:latin typeface="Times New Roman" panose="02020603050405020304" pitchFamily="18" charset="0"/>
                <a:cs typeface="Times New Roman" panose="02020603050405020304" pitchFamily="18" charset="0"/>
              </a:rPr>
              <a:t> (Pinot Gris). </a:t>
            </a:r>
            <a:r>
              <a:rPr lang="en-US" sz="2400" dirty="0" err="1">
                <a:latin typeface="Times New Roman" panose="02020603050405020304" pitchFamily="18" charset="0"/>
                <a:cs typeface="Times New Roman" panose="02020603050405020304" pitchFamily="18" charset="0"/>
              </a:rPr>
              <a:t>Figula</a:t>
            </a:r>
            <a:r>
              <a:rPr lang="en-US" sz="2400" dirty="0">
                <a:latin typeface="Times New Roman" panose="02020603050405020304" pitchFamily="18" charset="0"/>
                <a:cs typeface="Times New Roman" panose="02020603050405020304" pitchFamily="18" charset="0"/>
              </a:rPr>
              <a:t> Winery emphasizes sustainable farming and minimal intervention winemaking to produce fresh, elegant, and terroir-driven wines.</a:t>
            </a:r>
          </a:p>
        </p:txBody>
      </p:sp>
    </p:spTree>
    <p:extLst>
      <p:ext uri="{BB962C8B-B14F-4D97-AF65-F5344CB8AC3E}">
        <p14:creationId xmlns:p14="http://schemas.microsoft.com/office/powerpoint/2010/main" val="300468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Balaton Wine Region</a:t>
            </a:r>
            <a:endParaRPr lang="en-US" b="1"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42900" y="1497078"/>
            <a:ext cx="8839200" cy="3976622"/>
          </a:xfrm>
        </p:spPr>
        <p:txBody>
          <a:bodyPr>
            <a:normAutofit lnSpcReduction="10000"/>
          </a:bodyPr>
          <a:lstStyle/>
          <a:p>
            <a:pPr marL="342900" marR="0" lvl="0" indent="-342900" algn="l">
              <a:lnSpc>
                <a:spcPct val="100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Szeremley</a:t>
            </a:r>
            <a:r>
              <a:rPr lang="en-US" dirty="0">
                <a:latin typeface="Times New Roman" panose="02020603050405020304" pitchFamily="18" charset="0"/>
                <a:cs typeface="Times New Roman" panose="02020603050405020304" pitchFamily="18" charset="0"/>
              </a:rPr>
              <a:t> Winery is a prominent estate located in Hungary’s </a:t>
            </a:r>
            <a:r>
              <a:rPr lang="en-US" dirty="0" err="1">
                <a:latin typeface="Times New Roman" panose="02020603050405020304" pitchFamily="18" charset="0"/>
                <a:cs typeface="Times New Roman" panose="02020603050405020304" pitchFamily="18" charset="0"/>
              </a:rPr>
              <a:t>Badacsony</a:t>
            </a:r>
            <a:r>
              <a:rPr lang="en-US" dirty="0">
                <a:latin typeface="Times New Roman" panose="02020603050405020304" pitchFamily="18" charset="0"/>
                <a:cs typeface="Times New Roman" panose="02020603050405020304" pitchFamily="18" charset="0"/>
              </a:rPr>
              <a:t> wine region, near Lake Balaton. Founded by renowned winemaker and businessman </a:t>
            </a:r>
            <a:r>
              <a:rPr lang="en-US" dirty="0" err="1">
                <a:latin typeface="Times New Roman" panose="02020603050405020304" pitchFamily="18" charset="0"/>
                <a:cs typeface="Times New Roman" panose="02020603050405020304" pitchFamily="18" charset="0"/>
              </a:rPr>
              <a:t>Huba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Szeremley</a:t>
            </a:r>
            <a:r>
              <a:rPr lang="en-US" dirty="0">
                <a:latin typeface="Times New Roman" panose="02020603050405020304" pitchFamily="18" charset="0"/>
                <a:cs typeface="Times New Roman" panose="02020603050405020304" pitchFamily="18" charset="0"/>
              </a:rPr>
              <a:t>, the winery is known for producing high-quality wines that reflect the volcanic soils and unique microclimate of the area.</a:t>
            </a:r>
          </a:p>
          <a:p>
            <a:pPr marL="342900" indent="-342900" algn="l">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winery specializes in native Hungarian grape varieties, with a focus on </a:t>
            </a:r>
            <a:r>
              <a:rPr lang="en-US" i="1" dirty="0" err="1">
                <a:latin typeface="Times New Roman" panose="02020603050405020304" pitchFamily="18" charset="0"/>
                <a:cs typeface="Times New Roman" panose="02020603050405020304" pitchFamily="18" charset="0"/>
              </a:rPr>
              <a:t>Olaszrizling</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Kéknyelű</a:t>
            </a:r>
            <a:r>
              <a:rPr lang="en-US" dirty="0">
                <a:latin typeface="Times New Roman" panose="02020603050405020304" pitchFamily="18" charset="0"/>
                <a:cs typeface="Times New Roman" panose="02020603050405020304" pitchFamily="18" charset="0"/>
              </a:rPr>
              <a:t>, and </a:t>
            </a:r>
            <a:r>
              <a:rPr lang="en-US" i="1" dirty="0" err="1">
                <a:latin typeface="Times New Roman" panose="02020603050405020304" pitchFamily="18" charset="0"/>
                <a:cs typeface="Times New Roman" panose="02020603050405020304" pitchFamily="18" charset="0"/>
              </a:rPr>
              <a:t>Szürkebarát</a:t>
            </a:r>
            <a:r>
              <a:rPr lang="en-US" dirty="0">
                <a:latin typeface="Times New Roman" panose="02020603050405020304" pitchFamily="18" charset="0"/>
                <a:cs typeface="Times New Roman" panose="02020603050405020304" pitchFamily="18" charset="0"/>
              </a:rPr>
              <a:t> (Pinot Gris). </a:t>
            </a:r>
            <a:r>
              <a:rPr lang="en-US" dirty="0" err="1">
                <a:latin typeface="Times New Roman" panose="02020603050405020304" pitchFamily="18" charset="0"/>
                <a:cs typeface="Times New Roman" panose="02020603050405020304" pitchFamily="18" charset="0"/>
              </a:rPr>
              <a:t>Szeremley</a:t>
            </a:r>
            <a:r>
              <a:rPr lang="en-US" dirty="0">
                <a:latin typeface="Times New Roman" panose="02020603050405020304" pitchFamily="18" charset="0"/>
                <a:cs typeface="Times New Roman" panose="02020603050405020304" pitchFamily="18" charset="0"/>
              </a:rPr>
              <a:t> Winery’s wines are celebrated for their minerality, freshness, and complexity, traits that are characteristic of the </a:t>
            </a:r>
            <a:r>
              <a:rPr lang="en-US" dirty="0" err="1">
                <a:latin typeface="Times New Roman" panose="02020603050405020304" pitchFamily="18" charset="0"/>
                <a:cs typeface="Times New Roman" panose="02020603050405020304" pitchFamily="18" charset="0"/>
              </a:rPr>
              <a:t>Badacsony</a:t>
            </a:r>
            <a:r>
              <a:rPr lang="en-US" dirty="0">
                <a:latin typeface="Times New Roman" panose="02020603050405020304" pitchFamily="18" charset="0"/>
                <a:cs typeface="Times New Roman" panose="02020603050405020304" pitchFamily="18" charset="0"/>
              </a:rPr>
              <a:t> region. </a:t>
            </a:r>
          </a:p>
        </p:txBody>
      </p:sp>
      <p:pic>
        <p:nvPicPr>
          <p:cNvPr id="5" name="Picture 4" descr="A close-up of a bottle&#10;&#10;Description automatically generated">
            <a:extLst>
              <a:ext uri="{FF2B5EF4-FFF2-40B4-BE49-F238E27FC236}">
                <a16:creationId xmlns:a16="http://schemas.microsoft.com/office/drawing/2014/main" id="{1A2F913F-2FD2-46A8-8F2D-337F8CCDA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100" y="1497077"/>
            <a:ext cx="3009900" cy="3184536"/>
          </a:xfrm>
          <a:prstGeom prst="rect">
            <a:avLst/>
          </a:prstGeom>
        </p:spPr>
      </p:pic>
      <p:sp>
        <p:nvSpPr>
          <p:cNvPr id="7" name="TextBox 6">
            <a:extLst>
              <a:ext uri="{FF2B5EF4-FFF2-40B4-BE49-F238E27FC236}">
                <a16:creationId xmlns:a16="http://schemas.microsoft.com/office/drawing/2014/main" id="{79EC4644-C01B-7ABD-5E21-12BD44673649}"/>
              </a:ext>
            </a:extLst>
          </p:cNvPr>
          <p:cNvSpPr txBox="1"/>
          <p:nvPr/>
        </p:nvSpPr>
        <p:spPr>
          <a:xfrm>
            <a:off x="342900" y="5080000"/>
            <a:ext cx="11506200" cy="1569660"/>
          </a:xfrm>
          <a:prstGeom prst="rect">
            <a:avLst/>
          </a:prstGeom>
          <a:noFill/>
        </p:spPr>
        <p:txBody>
          <a:bodyPr wrap="square">
            <a:spAutoFit/>
          </a:bodyPr>
          <a:lstStyle/>
          <a:p>
            <a:pPr marL="342900" indent="-342900" algn="l">
              <a:lnSpc>
                <a:spcPct val="10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Szeremley</a:t>
            </a:r>
            <a:r>
              <a:rPr lang="en-US" sz="2400" dirty="0">
                <a:latin typeface="Times New Roman" panose="02020603050405020304" pitchFamily="18" charset="0"/>
                <a:cs typeface="Times New Roman" panose="02020603050405020304" pitchFamily="18" charset="0"/>
              </a:rPr>
              <a:t> is recognized both in Hungary and internationally, helping to elevate the reputation of Hungarian wines on the global stage. </a:t>
            </a:r>
          </a:p>
          <a:p>
            <a:pPr marL="342900" indent="-342900" algn="l">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winery has earned numerous awards for its commitment to quality and innovation in winemaking.</a:t>
            </a:r>
          </a:p>
        </p:txBody>
      </p:sp>
    </p:spTree>
    <p:extLst>
      <p:ext uri="{BB962C8B-B14F-4D97-AF65-F5344CB8AC3E}">
        <p14:creationId xmlns:p14="http://schemas.microsoft.com/office/powerpoint/2010/main" val="367826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rtl="0">
              <a:spcAft>
                <a:spcPts val="0"/>
              </a:spcAft>
            </a:pPr>
            <a:r>
              <a:rPr lang="en-US" sz="4400" b="1" dirty="0">
                <a:effectLst/>
                <a:latin typeface="Times New Roman" panose="02020603050405020304" pitchFamily="18" charset="0"/>
                <a:cs typeface="Times New Roman" panose="02020603050405020304" pitchFamily="18" charset="0"/>
              </a:rPr>
              <a:t>Conclusion: </a:t>
            </a:r>
            <a:r>
              <a:rPr lang="en-US" sz="4400" b="1" dirty="0">
                <a:latin typeface="Times New Roman" panose="02020603050405020304" pitchFamily="18" charset="0"/>
                <a:cs typeface="Times New Roman" panose="02020603050405020304" pitchFamily="18" charset="0"/>
              </a:rPr>
              <a:t>The Spirit of Hungarian Wine</a:t>
            </a:r>
            <a:endParaRPr lang="en-US" sz="4400" dirty="0">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511808"/>
            <a:ext cx="11448288" cy="2387092"/>
          </a:xfrm>
        </p:spPr>
        <p:txBody>
          <a:bodyPr>
            <a:no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Hungary’s wine regions are as diverse as its history,</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Hungary’s wine landscape offers an exciting journey through its rich history and distinct wine regions.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Though the full article on the nation's wine regions and terroir is not possible to retrieve in this tool, Hungary’s </a:t>
            </a:r>
            <a:r>
              <a:rPr lang="en-US" dirty="0" err="1">
                <a:latin typeface="Times New Roman" panose="02020603050405020304" pitchFamily="18" charset="0"/>
                <a:cs typeface="Times New Roman" panose="02020603050405020304" pitchFamily="18" charset="0"/>
              </a:rPr>
              <a:t>Tokaj</a:t>
            </a:r>
            <a:r>
              <a:rPr lang="en-US" dirty="0">
                <a:latin typeface="Times New Roman" panose="02020603050405020304" pitchFamily="18" charset="0"/>
                <a:cs typeface="Times New Roman" panose="02020603050405020304" pitchFamily="18" charset="0"/>
              </a:rPr>
              <a:t> region, with its volcanic soils and famed </a:t>
            </a:r>
            <a:r>
              <a:rPr lang="en-US" dirty="0" err="1">
                <a:latin typeface="Times New Roman" panose="02020603050405020304" pitchFamily="18" charset="0"/>
                <a:cs typeface="Times New Roman" panose="02020603050405020304" pitchFamily="18" charset="0"/>
              </a:rPr>
              <a:t>Tokaji</a:t>
            </a:r>
            <a:r>
              <a:rPr lang="en-US" dirty="0">
                <a:latin typeface="Times New Roman" panose="02020603050405020304" pitchFamily="18" charset="0"/>
                <a:cs typeface="Times New Roman" panose="02020603050405020304" pitchFamily="18" charset="0"/>
              </a:rPr>
              <a:t> Aszú sweet wines, undoubtedly tops the list of the most important regions. </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wooden sign with a arrow&#10;&#10;Description automatically generated">
            <a:extLst>
              <a:ext uri="{FF2B5EF4-FFF2-40B4-BE49-F238E27FC236}">
                <a16:creationId xmlns:a16="http://schemas.microsoft.com/office/drawing/2014/main" id="{2E5FA5CD-EDEC-694A-0703-D0800EEC0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98900"/>
            <a:ext cx="5473480" cy="2959100"/>
          </a:xfrm>
          <a:prstGeom prst="rect">
            <a:avLst/>
          </a:prstGeom>
        </p:spPr>
      </p:pic>
      <p:sp>
        <p:nvSpPr>
          <p:cNvPr id="11" name="TextBox 10">
            <a:extLst>
              <a:ext uri="{FF2B5EF4-FFF2-40B4-BE49-F238E27FC236}">
                <a16:creationId xmlns:a16="http://schemas.microsoft.com/office/drawing/2014/main" id="{FCCC29DB-BDFE-A81D-5DA4-79F30F8D0A65}"/>
              </a:ext>
            </a:extLst>
          </p:cNvPr>
          <p:cNvSpPr txBox="1"/>
          <p:nvPr/>
        </p:nvSpPr>
        <p:spPr>
          <a:xfrm>
            <a:off x="5492242" y="3759454"/>
            <a:ext cx="6553454" cy="3046988"/>
          </a:xfrm>
          <a:prstGeom prst="rect">
            <a:avLst/>
          </a:prstGeom>
          <a:noFill/>
        </p:spPr>
        <p:txBody>
          <a:bodyPr wrap="square">
            <a:spAutoFit/>
          </a:bodyPr>
          <a:lstStyle/>
          <a:p>
            <a:pPr marL="457200" indent="-457200" algn="l">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Villány</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Szekszárd</a:t>
            </a:r>
            <a:r>
              <a:rPr lang="en-US" sz="2400" dirty="0">
                <a:latin typeface="Times New Roman" panose="02020603050405020304" pitchFamily="18" charset="0"/>
                <a:cs typeface="Times New Roman" panose="02020603050405020304" pitchFamily="18" charset="0"/>
              </a:rPr>
              <a:t> in the south are renowned for their bold, robust reds like Cabernet Franc and Kékfrankos, while Eger's cooler climate gives rise to the elegant </a:t>
            </a:r>
            <a:r>
              <a:rPr lang="en-US" sz="2400" dirty="0" err="1">
                <a:latin typeface="Times New Roman" panose="02020603050405020304" pitchFamily="18" charset="0"/>
                <a:cs typeface="Times New Roman" panose="02020603050405020304" pitchFamily="18" charset="0"/>
              </a:rPr>
              <a:t>Egri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Bikavér</a:t>
            </a:r>
            <a:r>
              <a:rPr lang="en-US" sz="2400" dirty="0">
                <a:latin typeface="Times New Roman" panose="02020603050405020304" pitchFamily="18" charset="0"/>
                <a:cs typeface="Times New Roman" panose="02020603050405020304" pitchFamily="18" charset="0"/>
              </a:rPr>
              <a:t>.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region is shaped by unique terroir factors such as volcanic soils, varied climates, and the influence of nearby rivers.</a:t>
            </a:r>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Wine Enthusiast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BKWine</a:t>
            </a:r>
            <a:r>
              <a:rPr lang="en-US" dirty="0">
                <a:latin typeface="Times New Roman" panose="02020603050405020304" pitchFamily="18" charset="0"/>
                <a:cs typeface="Times New Roman" panose="02020603050405020304" pitchFamily="18" charset="0"/>
              </a:rPr>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Hungarian Wine</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618976" cy="5687568"/>
          </a:xfrm>
        </p:spPr>
        <p:txBody>
          <a:bodyPr>
            <a:no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Hungary's winemaking history stretches over 1,000 years, starting with the Roman Empire, which introduced vine cultivation in the Pannonian Basin, the heart of modern-day Hungary. This laid the foundation for one of Europe’s most renowned winemaking traditions.</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Middle Ages, particularly during the 12th century under King Béla IV, the industry began to flourish as French and Italian monks introduced advanced viticultural techniques. Hungary's vineyards expanded, and new grape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varieties were introduced, setting the stage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Hungary’s golden age of winemaking during </a:t>
            </a:r>
            <a:r>
              <a:rPr lang="en-US" sz="2400" dirty="0" err="1">
                <a:latin typeface="Times New Roman" panose="02020603050405020304" pitchFamily="18" charset="0"/>
                <a:cs typeface="Times New Roman" panose="02020603050405020304" pitchFamily="18" charset="0"/>
              </a:rPr>
              <a:t>th</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Renaissance.</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was during this period that </a:t>
            </a:r>
            <a:r>
              <a:rPr lang="en-US" sz="2400" dirty="0" err="1">
                <a:latin typeface="Times New Roman" panose="02020603050405020304" pitchFamily="18" charset="0"/>
                <a:cs typeface="Times New Roman" panose="02020603050405020304" pitchFamily="18" charset="0"/>
              </a:rPr>
              <a:t>Tokaji</a:t>
            </a:r>
            <a:r>
              <a:rPr lang="en-US" sz="2400" dirty="0">
                <a:latin typeface="Times New Roman" panose="02020603050405020304" pitchFamily="18" charset="0"/>
                <a:cs typeface="Times New Roman" panose="02020603050405020304" pitchFamily="18" charset="0"/>
              </a:rPr>
              <a:t> Aszú,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country's most famous sweet wine, gained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international acclaim. By the early 18th century,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Louis XIV of France praised </a:t>
            </a:r>
            <a:r>
              <a:rPr lang="en-US" sz="2400" dirty="0" err="1">
                <a:latin typeface="Times New Roman" panose="02020603050405020304" pitchFamily="18" charset="0"/>
                <a:cs typeface="Times New Roman" panose="02020603050405020304" pitchFamily="18" charset="0"/>
              </a:rPr>
              <a:t>Tokaji</a:t>
            </a:r>
            <a:r>
              <a:rPr lang="en-US" sz="2400" dirty="0">
                <a:latin typeface="Times New Roman" panose="02020603050405020304" pitchFamily="18" charset="0"/>
                <a:cs typeface="Times New Roman" panose="02020603050405020304" pitchFamily="18" charset="0"/>
              </a:rPr>
              <a:t> as “the wine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 kings, and the king of wines,” cementing its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reputation among European royalty.</a:t>
            </a:r>
          </a:p>
          <a:p>
            <a:pPr marL="457200" indent="-457200" algn="l">
              <a:buFont typeface="Arial" panose="020B0604020202020204" pitchFamily="34" charset="0"/>
              <a:buChar char="•"/>
            </a:pPr>
            <a:endParaRPr lang="en-US" sz="2400" dirty="0"/>
          </a:p>
        </p:txBody>
      </p:sp>
      <p:pic>
        <p:nvPicPr>
          <p:cNvPr id="5" name="Picture 4" descr="A tapestry of people working in a vineyard&#10;&#10;Description automatically generated">
            <a:extLst>
              <a:ext uri="{FF2B5EF4-FFF2-40B4-BE49-F238E27FC236}">
                <a16:creationId xmlns:a16="http://schemas.microsoft.com/office/drawing/2014/main" id="{096E0A36-A10E-C75E-85D8-CC8F5EFEE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211" y="3340455"/>
            <a:ext cx="5222790" cy="3517544"/>
          </a:xfrm>
          <a:prstGeom prst="rect">
            <a:avLst/>
          </a:prstGeom>
        </p:spPr>
      </p:pic>
    </p:spTree>
    <p:extLst>
      <p:ext uri="{BB962C8B-B14F-4D97-AF65-F5344CB8AC3E}">
        <p14:creationId xmlns:p14="http://schemas.microsoft.com/office/powerpoint/2010/main" val="409444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dirty="0">
                <a:effectLst/>
                <a:latin typeface="Times New Roman, serif"/>
              </a:rPr>
              <a:t>Citations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fontScale="92500" lnSpcReduction="20000"/>
          </a:bodyPr>
          <a:lstStyle/>
          <a:p>
            <a:pPr marL="342900" marR="0" lvl="0" indent="-342900" algn="l">
              <a:lnSpc>
                <a:spcPct val="115000"/>
              </a:lnSpc>
              <a:spcBef>
                <a:spcPts val="0"/>
              </a:spcBef>
              <a:spcAft>
                <a:spcPts val="800"/>
              </a:spcAft>
              <a:buFont typeface="+mj-lt"/>
              <a:buAutoNum type="arabicPeriod"/>
              <a:tabLst>
                <a:tab pos="457200" algn="l"/>
              </a:tabLs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Tokaj-Hegyalja</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Region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prominence of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Tokaj</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its unique terroir was detailed based on information from renowned wine resources like Wine Enthusiast and Decanter, which frequently highlight the significance of this volcanic region in Hungary's wine culture​(</a:t>
            </a:r>
            <a:r>
              <a:rPr lang="en-US" sz="2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Wine Folly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marR="0" lvl="0" indent="-342900" algn="l">
              <a:lnSpc>
                <a:spcPct val="115000"/>
              </a:lnSpc>
              <a:spcBef>
                <a:spcPts val="0"/>
              </a:spcBef>
              <a:spcAft>
                <a:spcPts val="800"/>
              </a:spcAft>
              <a:buFont typeface="+mj-lt"/>
              <a:buAutoNum type="arabicPeriod"/>
              <a:tabLst>
                <a:tab pos="457200" algn="l"/>
              </a:tabLs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Villány</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Region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description of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Villány’s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climate and terroir, with an emphasis on Cabernet Franc, is drawn from interviews and profiles of wineries like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Attila Gere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publications that focus on the southern wine regions of Hungary​(</a:t>
            </a:r>
            <a:r>
              <a:rPr lang="en-US" sz="2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Travel Notes &amp; Beyond</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Wine Folly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marR="0" lvl="0" indent="-342900" algn="l">
              <a:lnSpc>
                <a:spcPct val="115000"/>
              </a:lnSpc>
              <a:spcBef>
                <a:spcPts val="0"/>
              </a:spcBef>
              <a:spcAft>
                <a:spcPts val="800"/>
              </a:spcAft>
              <a:buFont typeface="+mj-lt"/>
              <a:buAutoNum type="arabicPeriod"/>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Eger and </a:t>
            </a: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Szekszárd</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Regions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These regions were researched using winemaking guides from Hungary’s tourism and viticulture publications.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Egri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Bikavér’s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history and its comparison with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Szekszárdi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Bikavér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are well-documented in sources like the Hungarian Wine Society​(</a:t>
            </a:r>
            <a:r>
              <a:rPr lang="en-US" sz="2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4"/>
              </a:rPr>
              <a:t>Wikipedia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marR="0" lvl="0" indent="-342900" algn="l">
              <a:lnSpc>
                <a:spcPct val="115000"/>
              </a:lnSpc>
              <a:spcBef>
                <a:spcPts val="0"/>
              </a:spcBef>
              <a:spcAft>
                <a:spcPts val="800"/>
              </a:spcAft>
              <a:buFont typeface="+mj-lt"/>
              <a:buAutoNum type="arabicPeriod"/>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Nagy-</a:t>
            </a: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Somló</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and Balaton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volcanic terroir of Nagy-</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Somló</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the influence of Lake Balaton are covered extensively in Hungarian wine travel guides, which emphasize the uniqueness of local grapes like </a:t>
            </a: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Juhfark</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Kéknyelű</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4"/>
              </a:rPr>
              <a:t>Wikipedia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Wine Folly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marR="0" algn="l">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These references are a mix of online wine publications, expert opinions, and Hungarian wine industry sources, which are known to provide the latest and most accurate information about the country's wine regions.</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5"/>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Hungarian Wine</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11387328" cy="2036064"/>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19th century brought phylloxera, the vine disease that devastated vineyards across Europe. Hungary’s vineyards were no exception, and the wine industry took decades to recover. The post-World War II communist era further stifled the industry, as collectivization and state control prioritized quantity over quality.</a:t>
            </a:r>
          </a:p>
        </p:txBody>
      </p:sp>
      <p:pic>
        <p:nvPicPr>
          <p:cNvPr id="5" name="Picture 4" descr="A close-up of a leaf&#10;&#10;Description automatically generated">
            <a:extLst>
              <a:ext uri="{FF2B5EF4-FFF2-40B4-BE49-F238E27FC236}">
                <a16:creationId xmlns:a16="http://schemas.microsoft.com/office/drawing/2014/main" id="{DB01598F-2623-7A82-0AFB-1A4CF50A4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4944"/>
            <a:ext cx="5928986" cy="3743055"/>
          </a:xfrm>
          <a:prstGeom prst="rect">
            <a:avLst/>
          </a:prstGeom>
        </p:spPr>
      </p:pic>
      <p:sp>
        <p:nvSpPr>
          <p:cNvPr id="6" name="TextBox 5">
            <a:extLst>
              <a:ext uri="{FF2B5EF4-FFF2-40B4-BE49-F238E27FC236}">
                <a16:creationId xmlns:a16="http://schemas.microsoft.com/office/drawing/2014/main" id="{70EB5924-B522-2391-1CC7-87C39DF8FB8D}"/>
              </a:ext>
            </a:extLst>
          </p:cNvPr>
          <p:cNvSpPr txBox="1"/>
          <p:nvPr/>
        </p:nvSpPr>
        <p:spPr>
          <a:xfrm>
            <a:off x="6096000" y="3114944"/>
            <a:ext cx="6096000" cy="3972370"/>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Since the fall of communism in 1989,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Hungary’s winemakers have revived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traditional methods while embracing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modern techniques.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has led to a renaissance in Hungarian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winemaking, and today, the country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produces world-class wines that compete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 the international stage.</a:t>
            </a:r>
          </a:p>
          <a:p>
            <a:pPr marL="457200" indent="-457200" algn="l">
              <a:buFont typeface="Arial" panose="020B0604020202020204" pitchFamily="34" charset="0"/>
              <a:buChar char="•"/>
            </a:pPr>
            <a:endParaRPr lang="en-US" sz="1800" dirty="0"/>
          </a:p>
        </p:txBody>
      </p:sp>
    </p:spTree>
    <p:extLst>
      <p:ext uri="{BB962C8B-B14F-4D97-AF65-F5344CB8AC3E}">
        <p14:creationId xmlns:p14="http://schemas.microsoft.com/office/powerpoint/2010/main" val="36285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07007"/>
          </a:xfrm>
        </p:spPr>
        <p:txBody>
          <a:bodyPr vert="horz" lIns="91440" tIns="45720" rIns="91440" bIns="45720" rtlCol="0"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Hungary’s Unique Terroir</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0" y="1304544"/>
            <a:ext cx="12192000" cy="5693664"/>
          </a:xfrm>
        </p:spPr>
        <p:txBody>
          <a:bodyPr vert="horz" lIns="91440" tIns="45720" rIns="91440" bIns="45720" rtlCol="0">
            <a:normAutofit lnSpcReduction="10000"/>
          </a:bodyPr>
          <a:lstStyle/>
          <a:p>
            <a:pPr marL="457200" indent="-457200" algn="l">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Hungary’s terroir is as varied as its wines. The country lies at the crossroads of Europe, between the continental and Mediterranean climate zones, with a diverse landscape of rolling hills, river valleys, and volcanic mountains. </a:t>
            </a:r>
          </a:p>
          <a:p>
            <a:pPr marL="457200" indent="-457200" algn="l">
              <a:lnSpc>
                <a:spcPct val="120000"/>
              </a:lnSpc>
              <a:buFont typeface="Arial" panose="020B0604020202020204" pitchFamily="34" charset="0"/>
              <a:buChar char="•"/>
            </a:pPr>
            <a:r>
              <a:rPr lang="en-US" kern="100" dirty="0">
                <a:latin typeface="Times New Roman" panose="02020603050405020304" pitchFamily="18" charset="0"/>
                <a:ea typeface="Aptos" panose="020B0004020202020204" pitchFamily="34" charset="0"/>
                <a:cs typeface="Times New Roman" panose="02020603050405020304" pitchFamily="18" charset="0"/>
              </a:rPr>
              <a:t>The country’s location at the crossroads </a:t>
            </a:r>
            <a:br>
              <a:rPr lang="en-US" kern="100" dirty="0">
                <a:latin typeface="Times New Roman" panose="02020603050405020304" pitchFamily="18" charset="0"/>
                <a:ea typeface="Aptos" panose="020B0004020202020204" pitchFamily="34" charset="0"/>
                <a:cs typeface="Times New Roman" panose="02020603050405020304" pitchFamily="18" charset="0"/>
              </a:rPr>
            </a:br>
            <a:r>
              <a:rPr lang="en-US" kern="100" dirty="0">
                <a:latin typeface="Times New Roman" panose="02020603050405020304" pitchFamily="18" charset="0"/>
                <a:ea typeface="Aptos" panose="020B0004020202020204" pitchFamily="34" charset="0"/>
                <a:cs typeface="Times New Roman" panose="02020603050405020304" pitchFamily="18" charset="0"/>
              </a:rPr>
              <a:t>of Mediterranean and continental </a:t>
            </a:r>
            <a:br>
              <a:rPr lang="en-US" kern="100" dirty="0">
                <a:latin typeface="Times New Roman" panose="02020603050405020304" pitchFamily="18" charset="0"/>
                <a:ea typeface="Aptos" panose="020B0004020202020204" pitchFamily="34" charset="0"/>
                <a:cs typeface="Times New Roman" panose="02020603050405020304" pitchFamily="18" charset="0"/>
              </a:rPr>
            </a:br>
            <a:r>
              <a:rPr lang="en-US" kern="100" dirty="0">
                <a:latin typeface="Times New Roman" panose="02020603050405020304" pitchFamily="18" charset="0"/>
                <a:ea typeface="Aptos" panose="020B0004020202020204" pitchFamily="34" charset="0"/>
                <a:cs typeface="Times New Roman" panose="02020603050405020304" pitchFamily="18" charset="0"/>
              </a:rPr>
              <a:t>climates creates a perfect balance of </a:t>
            </a:r>
            <a:br>
              <a:rPr lang="en-US" kern="100" dirty="0">
                <a:latin typeface="Times New Roman" panose="02020603050405020304" pitchFamily="18" charset="0"/>
                <a:ea typeface="Aptos" panose="020B0004020202020204" pitchFamily="34" charset="0"/>
                <a:cs typeface="Times New Roman" panose="02020603050405020304" pitchFamily="18" charset="0"/>
              </a:rPr>
            </a:br>
            <a:r>
              <a:rPr lang="en-US" kern="100" dirty="0">
                <a:latin typeface="Times New Roman" panose="02020603050405020304" pitchFamily="18" charset="0"/>
                <a:ea typeface="Aptos" panose="020B0004020202020204" pitchFamily="34" charset="0"/>
                <a:cs typeface="Times New Roman" panose="02020603050405020304" pitchFamily="18" charset="0"/>
              </a:rPr>
              <a:t>warm summers and cold winters, with long, </a:t>
            </a:r>
            <a:br>
              <a:rPr lang="en-US" kern="100" dirty="0">
                <a:latin typeface="Times New Roman" panose="02020603050405020304" pitchFamily="18" charset="0"/>
                <a:ea typeface="Aptos" panose="020B0004020202020204" pitchFamily="34" charset="0"/>
                <a:cs typeface="Times New Roman" panose="02020603050405020304" pitchFamily="18" charset="0"/>
              </a:rPr>
            </a:br>
            <a:r>
              <a:rPr lang="en-US" kern="100" dirty="0">
                <a:latin typeface="Times New Roman" panose="02020603050405020304" pitchFamily="18" charset="0"/>
                <a:ea typeface="Aptos" panose="020B0004020202020204" pitchFamily="34" charset="0"/>
                <a:cs typeface="Times New Roman" panose="02020603050405020304" pitchFamily="18" charset="0"/>
              </a:rPr>
              <a:t>sunny autumns that are ideal for ripening </a:t>
            </a:r>
            <a:br>
              <a:rPr lang="en-US" kern="100" dirty="0">
                <a:latin typeface="Times New Roman" panose="02020603050405020304" pitchFamily="18" charset="0"/>
                <a:ea typeface="Aptos" panose="020B0004020202020204" pitchFamily="34" charset="0"/>
                <a:cs typeface="Times New Roman" panose="02020603050405020304" pitchFamily="18" charset="0"/>
              </a:rPr>
            </a:br>
            <a:r>
              <a:rPr lang="en-US" kern="100" dirty="0">
                <a:latin typeface="Times New Roman" panose="02020603050405020304" pitchFamily="18" charset="0"/>
                <a:ea typeface="Aptos" panose="020B0004020202020204" pitchFamily="34" charset="0"/>
                <a:cs typeface="Times New Roman" panose="02020603050405020304" pitchFamily="18" charset="0"/>
              </a:rPr>
              <a:t>grapes. </a:t>
            </a:r>
          </a:p>
          <a:p>
            <a:pPr marL="457200" indent="-457200" algn="l">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country’s wine regions are scattered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across 22 wine appellations, each with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distinct climates and soils that lend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unique characteristics to the wines.</a:t>
            </a:r>
          </a:p>
          <a:p>
            <a:pPr marL="342900" indent="-228600" algn="l">
              <a:spcAft>
                <a:spcPts val="0"/>
              </a:spcAft>
              <a:buFont typeface="Arial" panose="020B0604020202020204" pitchFamily="34" charset="0"/>
              <a:buChar char="•"/>
            </a:pPr>
            <a:endParaRPr lang="en-US" sz="1800" dirty="0">
              <a:effectLst/>
              <a:latin typeface="+mn-lt"/>
              <a:cs typeface="+mn-cs"/>
            </a:endParaRPr>
          </a:p>
        </p:txBody>
      </p:sp>
      <p:pic>
        <p:nvPicPr>
          <p:cNvPr id="5" name="Picture 4" descr="A map of the country&#10;&#10;Description automatically generated">
            <a:extLst>
              <a:ext uri="{FF2B5EF4-FFF2-40B4-BE49-F238E27FC236}">
                <a16:creationId xmlns:a16="http://schemas.microsoft.com/office/drawing/2014/main" id="{A6970B08-DE7F-A9FB-0A09-3B444C31A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514" y="2852303"/>
            <a:ext cx="5766486" cy="4005696"/>
          </a:xfrm>
          <a:prstGeom prst="rect">
            <a:avLst/>
          </a:prstGeom>
        </p:spPr>
      </p:pic>
    </p:spTree>
    <p:extLst>
      <p:ext uri="{BB962C8B-B14F-4D97-AF65-F5344CB8AC3E}">
        <p14:creationId xmlns:p14="http://schemas.microsoft.com/office/powerpoint/2010/main" val="16536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07007"/>
          </a:xfrm>
        </p:spPr>
        <p:txBody>
          <a:bodyPr vert="horz" lIns="91440" tIns="45720" rIns="91440" bIns="45720" rtlCol="0"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Hungary’s Unique Terroir</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0" y="1304544"/>
            <a:ext cx="11740896" cy="1207007"/>
          </a:xfrm>
        </p:spPr>
        <p:txBody>
          <a:bodyPr vert="horz" lIns="91440" tIns="45720" rIns="91440" bIns="45720" rtlCol="0">
            <a:normAutofit/>
          </a:bodyPr>
          <a:lstStyle/>
          <a:p>
            <a:pPr marL="457200" indent="-4572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terroir in Hungary is heavily influenced by volcanic soils, which are found in regions such as </a:t>
            </a:r>
            <a:r>
              <a:rPr lang="en-US" sz="2400" b="1" dirty="0" err="1">
                <a:latin typeface="Times New Roman" panose="02020603050405020304" pitchFamily="18" charset="0"/>
                <a:cs typeface="Times New Roman" panose="02020603050405020304" pitchFamily="18" charset="0"/>
              </a:rPr>
              <a:t>Tokaj</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Somló</a:t>
            </a:r>
            <a:r>
              <a:rPr lang="en-US" sz="2400" dirty="0">
                <a:latin typeface="Times New Roman" panose="02020603050405020304" pitchFamily="18" charset="0"/>
                <a:cs typeface="Times New Roman" panose="02020603050405020304" pitchFamily="18" charset="0"/>
              </a:rPr>
              <a:t>, and </a:t>
            </a:r>
            <a:r>
              <a:rPr lang="en-US" sz="2400" b="1" dirty="0" err="1">
                <a:latin typeface="Times New Roman" panose="02020603050405020304" pitchFamily="18" charset="0"/>
                <a:cs typeface="Times New Roman" panose="02020603050405020304" pitchFamily="18" charset="0"/>
              </a:rPr>
              <a:t>Badacsony</a:t>
            </a:r>
            <a:r>
              <a:rPr lang="en-US"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55BB2F4-D033-7F92-EE9E-E2985C408D6A}"/>
              </a:ext>
            </a:extLst>
          </p:cNvPr>
          <p:cNvSpPr txBox="1"/>
          <p:nvPr/>
        </p:nvSpPr>
        <p:spPr>
          <a:xfrm>
            <a:off x="6379880" y="2325222"/>
            <a:ext cx="5361016" cy="4042453"/>
          </a:xfrm>
          <a:prstGeom prst="rect">
            <a:avLst/>
          </a:prstGeom>
          <a:noFill/>
        </p:spPr>
        <p:txBody>
          <a:bodyPr wrap="square">
            <a:spAutoFit/>
          </a:bodyPr>
          <a:lstStyle/>
          <a:p>
            <a:pPr marL="457200" indent="-4572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soils contribute to the minerality and complexity of many Hungarian wines. </a:t>
            </a:r>
          </a:p>
          <a:p>
            <a:pPr marL="457200" indent="-4572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Additionally, the presence of rivers like the </a:t>
            </a:r>
            <a:r>
              <a:rPr lang="en-US" sz="2400" b="1" dirty="0">
                <a:latin typeface="Times New Roman" panose="02020603050405020304" pitchFamily="18" charset="0"/>
                <a:cs typeface="Times New Roman" panose="02020603050405020304" pitchFamily="18" charset="0"/>
              </a:rPr>
              <a:t>Danube</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Tisza</a:t>
            </a:r>
            <a:r>
              <a:rPr lang="en-US" sz="2400" dirty="0">
                <a:latin typeface="Times New Roman" panose="02020603050405020304" pitchFamily="18" charset="0"/>
                <a:cs typeface="Times New Roman" panose="02020603050405020304" pitchFamily="18" charset="0"/>
              </a:rPr>
              <a:t> creates microclimates conducive to viticulture, especially for the production of botrytized (noble rot) wines.</a:t>
            </a:r>
          </a:p>
        </p:txBody>
      </p:sp>
      <p:pic>
        <p:nvPicPr>
          <p:cNvPr id="9" name="Picture 8" descr="A landscape with a mountain in the background&#10;&#10;Description automatically generated">
            <a:extLst>
              <a:ext uri="{FF2B5EF4-FFF2-40B4-BE49-F238E27FC236}">
                <a16:creationId xmlns:a16="http://schemas.microsoft.com/office/drawing/2014/main" id="{F3162E1C-A58C-A205-BD16-9E95849CC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 y="2551378"/>
            <a:ext cx="6382477" cy="3590143"/>
          </a:xfrm>
          <a:prstGeom prst="rect">
            <a:avLst/>
          </a:prstGeom>
        </p:spPr>
      </p:pic>
    </p:spTree>
    <p:extLst>
      <p:ext uri="{BB962C8B-B14F-4D97-AF65-F5344CB8AC3E}">
        <p14:creationId xmlns:p14="http://schemas.microsoft.com/office/powerpoint/2010/main" val="373858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07007"/>
          </a:xfrm>
        </p:spPr>
        <p:txBody>
          <a:bodyPr vert="horz" lIns="91440" tIns="45720" rIns="91440" bIns="45720" rtlCol="0"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Hungary’s Unique Terroir</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259492" y="1304544"/>
            <a:ext cx="11932508" cy="1080310"/>
          </a:xfrm>
        </p:spPr>
        <p:txBody>
          <a:bodyPr vert="horz" lIns="91440" tIns="45720" rIns="91440" bIns="45720" rtlCol="0">
            <a:normAutofit/>
          </a:bodyPr>
          <a:lstStyle/>
          <a:p>
            <a:pPr marL="457200" indent="-457200" algn="l">
              <a:lnSpc>
                <a:spcPct val="120000"/>
              </a:lnSpc>
              <a:spcBef>
                <a:spcPts val="0"/>
              </a:spcBef>
              <a:spcAft>
                <a:spcPts val="800"/>
              </a:spcAft>
              <a:buFont typeface="Arial" panose="020B0604020202020204" pitchFamily="34" charset="0"/>
              <a:buChar char="•"/>
            </a:pPr>
            <a:r>
              <a:rPr lang="en-US" kern="100" dirty="0">
                <a:latin typeface="Times New Roman" panose="02020603050405020304" pitchFamily="18" charset="0"/>
                <a:ea typeface="Aptos" panose="020B0004020202020204" pitchFamily="34" charset="0"/>
                <a:cs typeface="Times New Roman" panose="02020603050405020304" pitchFamily="18" charset="0"/>
              </a:rPr>
              <a:t>What makes Hungarian wines stand out is their terroir—a French term encompassing the climate, soil, and geography that influence the character of a wine. </a:t>
            </a:r>
          </a:p>
          <a:p>
            <a:pPr marL="342900" indent="-228600" algn="l">
              <a:spcAft>
                <a:spcPts val="0"/>
              </a:spcAft>
              <a:buFont typeface="Arial" panose="020B0604020202020204" pitchFamily="34" charset="0"/>
              <a:buChar char="•"/>
            </a:pPr>
            <a:endParaRPr lang="en-US" sz="1800" dirty="0">
              <a:effectLst/>
              <a:latin typeface="+mn-lt"/>
              <a:cs typeface="+mn-cs"/>
            </a:endParaRPr>
          </a:p>
        </p:txBody>
      </p:sp>
      <p:pic>
        <p:nvPicPr>
          <p:cNvPr id="7" name="Picture 6" descr="A map of a river&#10;&#10;Description automatically generated">
            <a:extLst>
              <a:ext uri="{FF2B5EF4-FFF2-40B4-BE49-F238E27FC236}">
                <a16:creationId xmlns:a16="http://schemas.microsoft.com/office/drawing/2014/main" id="{F6E2B7C5-FAEB-CEE6-C741-E6300360C41D}"/>
              </a:ext>
            </a:extLst>
          </p:cNvPr>
          <p:cNvPicPr>
            <a:picLocks noChangeAspect="1"/>
          </p:cNvPicPr>
          <p:nvPr/>
        </p:nvPicPr>
        <p:blipFill>
          <a:blip r:embed="rId2">
            <a:extLst>
              <a:ext uri="{28A0092B-C50C-407E-A947-70E740481C1C}">
                <a14:useLocalDpi xmlns:a14="http://schemas.microsoft.com/office/drawing/2010/main" val="0"/>
              </a:ext>
            </a:extLst>
          </a:blip>
          <a:srcRect l="3898" t="3629"/>
          <a:stretch/>
        </p:blipFill>
        <p:spPr>
          <a:xfrm>
            <a:off x="6096000" y="2384854"/>
            <a:ext cx="6096000" cy="3363274"/>
          </a:xfrm>
          <a:prstGeom prst="rect">
            <a:avLst/>
          </a:prstGeom>
        </p:spPr>
      </p:pic>
      <p:sp>
        <p:nvSpPr>
          <p:cNvPr id="9" name="TextBox 8">
            <a:extLst>
              <a:ext uri="{FF2B5EF4-FFF2-40B4-BE49-F238E27FC236}">
                <a16:creationId xmlns:a16="http://schemas.microsoft.com/office/drawing/2014/main" id="{B2C88BD3-D9EC-58CE-8EA5-449399AA0E3B}"/>
              </a:ext>
            </a:extLst>
          </p:cNvPr>
          <p:cNvSpPr txBox="1"/>
          <p:nvPr/>
        </p:nvSpPr>
        <p:spPr>
          <a:xfrm>
            <a:off x="259492" y="2287318"/>
            <a:ext cx="5836508" cy="4588244"/>
          </a:xfrm>
          <a:prstGeom prst="rect">
            <a:avLst/>
          </a:prstGeom>
          <a:noFill/>
        </p:spPr>
        <p:txBody>
          <a:bodyPr wrap="square">
            <a:spAutoFit/>
          </a:bodyPr>
          <a:lstStyle/>
          <a:p>
            <a:pPr marL="457200" indent="-457200" algn="l">
              <a:lnSpc>
                <a:spcPct val="120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Hungary’s wine regions are also influenced by the proximity to rivers like the </a:t>
            </a:r>
            <a:r>
              <a:rPr lang="en-US" sz="2400" b="1" kern="100" dirty="0">
                <a:latin typeface="Times New Roman" panose="02020603050405020304" pitchFamily="18" charset="0"/>
                <a:ea typeface="Aptos" panose="020B0004020202020204" pitchFamily="34" charset="0"/>
                <a:cs typeface="Times New Roman" panose="02020603050405020304" pitchFamily="18" charset="0"/>
              </a:rPr>
              <a:t>Danube</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and </a:t>
            </a:r>
            <a:r>
              <a:rPr lang="en-US" sz="2400" b="1" kern="100" dirty="0">
                <a:latin typeface="Times New Roman" panose="02020603050405020304" pitchFamily="18" charset="0"/>
                <a:ea typeface="Aptos" panose="020B0004020202020204" pitchFamily="34" charset="0"/>
                <a:cs typeface="Times New Roman" panose="02020603050405020304" pitchFamily="18" charset="0"/>
              </a:rPr>
              <a:t>Tisza</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which create microclimates that are particularly conducive to botrytized wines, such as those from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Tokaj</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p>
          <a:p>
            <a:pPr marL="457200" indent="-457200" algn="l">
              <a:lnSpc>
                <a:spcPct val="120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Additionally, volcanic soils in regions like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Tokaj</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and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Somló</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impart a distinctive minerality and complexity to the wines, making them truly unique.</a:t>
            </a:r>
          </a:p>
        </p:txBody>
      </p:sp>
    </p:spTree>
    <p:extLst>
      <p:ext uri="{BB962C8B-B14F-4D97-AF65-F5344CB8AC3E}">
        <p14:creationId xmlns:p14="http://schemas.microsoft.com/office/powerpoint/2010/main" val="25090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07007"/>
          </a:xfrm>
        </p:spPr>
        <p:txBody>
          <a:bodyPr vert="horz" lIns="91440" tIns="45720" rIns="91440" bIns="45720" rtlCol="0"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Hungary’s Wine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7253416" y="1304544"/>
            <a:ext cx="4938584" cy="5693664"/>
          </a:xfrm>
        </p:spPr>
        <p:txBody>
          <a:bodyPr vert="horz" lIns="91440" tIns="45720" rIns="91440" bIns="45720" rtlCol="0">
            <a:normAutofit/>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Hungary’s diverse landscape and climate have shaped a rich variety of wine regions, each with its own unique characteristics, grape varieties, and winemaking traditions.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regions are deeply rooted in the country's history, with many dating back centuries and producing wines that are celebrated both locally and internationally.</a:t>
            </a:r>
          </a:p>
          <a:p>
            <a:pPr marL="342900" indent="-228600" algn="l">
              <a:spcAft>
                <a:spcPts val="0"/>
              </a:spcAft>
              <a:buFont typeface="Arial" panose="020B0604020202020204" pitchFamily="34" charset="0"/>
              <a:buChar char="•"/>
            </a:pPr>
            <a:endParaRPr lang="en-US" sz="1800" dirty="0">
              <a:effectLst/>
              <a:latin typeface="+mn-lt"/>
              <a:cs typeface="+mn-cs"/>
            </a:endParaRPr>
          </a:p>
        </p:txBody>
      </p:sp>
      <p:pic>
        <p:nvPicPr>
          <p:cNvPr id="5" name="Picture 4" descr="A map of the region&#10;&#10;Description automatically generated with medium confidence">
            <a:extLst>
              <a:ext uri="{FF2B5EF4-FFF2-40B4-BE49-F238E27FC236}">
                <a16:creationId xmlns:a16="http://schemas.microsoft.com/office/drawing/2014/main" id="{A87917D1-C1E9-8854-29DE-102B69B36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4544"/>
            <a:ext cx="7184979" cy="4441348"/>
          </a:xfrm>
          <a:prstGeom prst="rect">
            <a:avLst/>
          </a:prstGeom>
        </p:spPr>
      </p:pic>
    </p:spTree>
    <p:extLst>
      <p:ext uri="{BB962C8B-B14F-4D97-AF65-F5344CB8AC3E}">
        <p14:creationId xmlns:p14="http://schemas.microsoft.com/office/powerpoint/2010/main" val="266005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07007"/>
          </a:xfrm>
        </p:spPr>
        <p:txBody>
          <a:bodyPr vert="horz" lIns="91440" tIns="45720" rIns="91440" bIns="45720" rtlCol="0"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Hungary’s Wine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0" y="1304544"/>
            <a:ext cx="5609968" cy="5693664"/>
          </a:xfrm>
        </p:spPr>
        <p:txBody>
          <a:bodyPr vert="horz" lIns="91440" tIns="45720" rIns="91440" bIns="45720" rtlCol="0">
            <a:normAutofit lnSpcReduction="10000"/>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Hungary is perhaps most famously known for its </a:t>
            </a:r>
            <a:r>
              <a:rPr lang="en-US" sz="2800" dirty="0" err="1">
                <a:latin typeface="Times New Roman" panose="02020603050405020304" pitchFamily="18" charset="0"/>
                <a:cs typeface="Times New Roman" panose="02020603050405020304" pitchFamily="18" charset="0"/>
              </a:rPr>
              <a:t>Tokaj</a:t>
            </a:r>
            <a:r>
              <a:rPr lang="en-US" sz="2800" dirty="0">
                <a:latin typeface="Times New Roman" panose="02020603050405020304" pitchFamily="18" charset="0"/>
                <a:cs typeface="Times New Roman" panose="02020603050405020304" pitchFamily="18" charset="0"/>
              </a:rPr>
              <a:t> region, home to the legendary sweet wine </a:t>
            </a:r>
            <a:r>
              <a:rPr lang="en-US" sz="2800" dirty="0" err="1">
                <a:latin typeface="Times New Roman" panose="02020603050405020304" pitchFamily="18" charset="0"/>
                <a:cs typeface="Times New Roman" panose="02020603050405020304" pitchFamily="18" charset="0"/>
              </a:rPr>
              <a:t>Tokaji</a:t>
            </a:r>
            <a:r>
              <a:rPr lang="en-US" sz="2800" dirty="0">
                <a:latin typeface="Times New Roman" panose="02020603050405020304" pitchFamily="18" charset="0"/>
                <a:cs typeface="Times New Roman" panose="02020603050405020304" pitchFamily="18" charset="0"/>
              </a:rPr>
              <a:t> Aszú.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However, beyond </a:t>
            </a:r>
            <a:r>
              <a:rPr lang="en-US" sz="2800" dirty="0" err="1">
                <a:latin typeface="Times New Roman" panose="02020603050405020304" pitchFamily="18" charset="0"/>
                <a:cs typeface="Times New Roman" panose="02020603050405020304" pitchFamily="18" charset="0"/>
              </a:rPr>
              <a:t>Tokaj</a:t>
            </a:r>
            <a:r>
              <a:rPr lang="en-US" sz="2800" dirty="0">
                <a:latin typeface="Times New Roman" panose="02020603050405020304" pitchFamily="18" charset="0"/>
                <a:cs typeface="Times New Roman" panose="02020603050405020304" pitchFamily="18" charset="0"/>
              </a:rPr>
              <a:t>, Hungary boasts numerous other regions that produce a wide array of wines, from bold reds to crisp whites, and everything in between.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Regions like Eger, </a:t>
            </a:r>
            <a:r>
              <a:rPr lang="en-US" sz="2800" dirty="0" err="1">
                <a:latin typeface="Times New Roman" panose="02020603050405020304" pitchFamily="18" charset="0"/>
                <a:cs typeface="Times New Roman" panose="02020603050405020304" pitchFamily="18" charset="0"/>
              </a:rPr>
              <a:t>Villány</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Szekszárd</a:t>
            </a:r>
            <a:r>
              <a:rPr lang="en-US" sz="2800" dirty="0">
                <a:latin typeface="Times New Roman" panose="02020603050405020304" pitchFamily="18" charset="0"/>
                <a:cs typeface="Times New Roman" panose="02020603050405020304" pitchFamily="18" charset="0"/>
              </a:rPr>
              <a:t> have gained recognition for their robust reds, while </a:t>
            </a:r>
            <a:r>
              <a:rPr lang="en-US" sz="2800" dirty="0" err="1">
                <a:latin typeface="Times New Roman" panose="02020603050405020304" pitchFamily="18" charset="0"/>
                <a:cs typeface="Times New Roman" panose="02020603050405020304" pitchFamily="18" charset="0"/>
              </a:rPr>
              <a:t>Somló</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Badacsony</a:t>
            </a:r>
            <a:r>
              <a:rPr lang="en-US" sz="2800" dirty="0">
                <a:latin typeface="Times New Roman" panose="02020603050405020304" pitchFamily="18" charset="0"/>
                <a:cs typeface="Times New Roman" panose="02020603050405020304" pitchFamily="18" charset="0"/>
              </a:rPr>
              <a:t> offer distinct, mineral-rich white wines.</a:t>
            </a:r>
          </a:p>
          <a:p>
            <a:pPr marL="342900" indent="-228600" algn="l">
              <a:spcAft>
                <a:spcPts val="0"/>
              </a:spcAft>
              <a:buFont typeface="Arial" panose="020B0604020202020204" pitchFamily="34" charset="0"/>
              <a:buChar char="•"/>
            </a:pPr>
            <a:endParaRPr lang="en-US" sz="1800" dirty="0">
              <a:effectLst/>
              <a:latin typeface="+mn-lt"/>
              <a:cs typeface="+mn-cs"/>
            </a:endParaRPr>
          </a:p>
        </p:txBody>
      </p:sp>
      <p:pic>
        <p:nvPicPr>
          <p:cNvPr id="5" name="Picture 4" descr="A map of the wine region&#10;&#10;Description automatically generated">
            <a:extLst>
              <a:ext uri="{FF2B5EF4-FFF2-40B4-BE49-F238E27FC236}">
                <a16:creationId xmlns:a16="http://schemas.microsoft.com/office/drawing/2014/main" id="{BAEA65CE-A02C-5C6C-0F22-1B610CB7E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202" y="1402079"/>
            <a:ext cx="6587798" cy="4660517"/>
          </a:xfrm>
          <a:prstGeom prst="rect">
            <a:avLst/>
          </a:prstGeom>
        </p:spPr>
      </p:pic>
    </p:spTree>
    <p:extLst>
      <p:ext uri="{BB962C8B-B14F-4D97-AF65-F5344CB8AC3E}">
        <p14:creationId xmlns:p14="http://schemas.microsoft.com/office/powerpoint/2010/main" val="340403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906</TotalTime>
  <Words>3834</Words>
  <Application>Microsoft Office PowerPoint</Application>
  <PresentationFormat>Widescreen</PresentationFormat>
  <Paragraphs>165</Paragraphs>
  <Slides>30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Aptos Display</vt:lpstr>
      <vt:lpstr>Arial</vt:lpstr>
      <vt:lpstr>Times New Roman</vt:lpstr>
      <vt:lpstr>Times New Roman, serif</vt:lpstr>
      <vt:lpstr>Office Theme</vt:lpstr>
      <vt:lpstr>Hungarian Wine  A Journey Through History  Presented by Marc Silver</vt:lpstr>
      <vt:lpstr>Tradition Meets Innovation</vt:lpstr>
      <vt:lpstr>A Brief History of Hungarian Wine</vt:lpstr>
      <vt:lpstr>A Brief History of Hungarian Wine</vt:lpstr>
      <vt:lpstr>Hungary’s Unique Terroir</vt:lpstr>
      <vt:lpstr>Hungary’s Unique Terroir</vt:lpstr>
      <vt:lpstr>Hungary’s Unique Terroir</vt:lpstr>
      <vt:lpstr>Hungary’s Wine Regions</vt:lpstr>
      <vt:lpstr>Hungary’s Wine Regions</vt:lpstr>
      <vt:lpstr>Hungary’s Wine Regions</vt:lpstr>
      <vt:lpstr>The Major Wine Regions of Hungary</vt:lpstr>
      <vt:lpstr>Tokaj-Hegyalja Notable Winery</vt:lpstr>
      <vt:lpstr>Royal Tokaji Notable Winery</vt:lpstr>
      <vt:lpstr>Villány Wine Region</vt:lpstr>
      <vt:lpstr>Villány Notable Wineries</vt:lpstr>
      <vt:lpstr>Eger Wine Region</vt:lpstr>
      <vt:lpstr>Eger Notable Wineries</vt:lpstr>
      <vt:lpstr>Eger Notable Wineries</vt:lpstr>
      <vt:lpstr>Szekszárd Wine Region</vt:lpstr>
      <vt:lpstr>Szekszárd Notable Wineries</vt:lpstr>
      <vt:lpstr>Szekszárd Notable Wineries</vt:lpstr>
      <vt:lpstr>Nagy-Somló Wine Region</vt:lpstr>
      <vt:lpstr>Nagy-Somló Wine Region</vt:lpstr>
      <vt:lpstr>Nagy-Somló Wine Region</vt:lpstr>
      <vt:lpstr>Balaton Wine Region</vt:lpstr>
      <vt:lpstr>Balaton Wine Region</vt:lpstr>
      <vt:lpstr>Balaton Wine Region</vt:lpstr>
      <vt:lpstr>Conclusion: The Spirit of Hungarian Wine</vt:lpstr>
      <vt:lpstr>Acknowledgement</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71</cp:revision>
  <dcterms:created xsi:type="dcterms:W3CDTF">2024-07-15T00:09:41Z</dcterms:created>
  <dcterms:modified xsi:type="dcterms:W3CDTF">2024-10-06T01:07:21Z</dcterms:modified>
</cp:coreProperties>
</file>