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7"/>
  </p:notesMasterIdLst>
  <p:handoutMasterIdLst>
    <p:handoutMasterId r:id="rId28"/>
  </p:handoutMasterIdLst>
  <p:sldIdLst>
    <p:sldId id="256" r:id="rId3"/>
    <p:sldId id="273" r:id="rId4"/>
    <p:sldId id="257" r:id="rId5"/>
    <p:sldId id="274" r:id="rId6"/>
    <p:sldId id="258" r:id="rId7"/>
    <p:sldId id="290" r:id="rId8"/>
    <p:sldId id="291" r:id="rId9"/>
    <p:sldId id="263" r:id="rId10"/>
    <p:sldId id="259" r:id="rId11"/>
    <p:sldId id="261" r:id="rId12"/>
    <p:sldId id="276" r:id="rId13"/>
    <p:sldId id="288" r:id="rId14"/>
    <p:sldId id="299" r:id="rId15"/>
    <p:sldId id="300" r:id="rId16"/>
    <p:sldId id="301" r:id="rId17"/>
    <p:sldId id="302" r:id="rId18"/>
    <p:sldId id="303" r:id="rId19"/>
    <p:sldId id="304" r:id="rId20"/>
    <p:sldId id="305" r:id="rId21"/>
    <p:sldId id="277" r:id="rId22"/>
    <p:sldId id="306" r:id="rId23"/>
    <p:sldId id="275" r:id="rId24"/>
    <p:sldId id="271"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45" autoAdjust="0"/>
    <p:restoredTop sz="94660"/>
  </p:normalViewPr>
  <p:slideViewPr>
    <p:cSldViewPr snapToGrid="0">
      <p:cViewPr varScale="1">
        <p:scale>
          <a:sx n="104" d="100"/>
          <a:sy n="104" d="100"/>
        </p:scale>
        <p:origin x="1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8</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23</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24</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18.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5.jp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gomanzanillo.com/city_guide/birds.htm" TargetMode="Externa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hyperlink" Target="https://gomanzanillo.com/city_guide/butcher.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gomanzanillo.com/city_guide/birds.htm" TargetMode="Externa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hyperlink" Target="https://gomanzanillo.com/city_guide/butcher.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735996"/>
            <a:ext cx="5949244" cy="1643527"/>
          </a:xfrm>
        </p:spPr>
        <p:txBody>
          <a:bodyPr vert="horz" wrap="square">
            <a:spAutoFit/>
          </a:bodyPr>
          <a:lstStyle/>
          <a:p>
            <a:pPr lvl="0" algn="ctr"/>
            <a:r>
              <a:rPr lang="en-US" sz="4400" b="1" dirty="0">
                <a:latin typeface="Times New Roman" panose="02020603050405020304" pitchFamily="18" charset="0"/>
                <a:cs typeface="Times New Roman" panose="02020603050405020304" pitchFamily="18" charset="0"/>
              </a:rPr>
              <a:t>Huatulco, Mexico</a:t>
            </a:r>
            <a:br>
              <a:rPr lang="en-US" sz="4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Presented by</a:t>
            </a:r>
            <a:br>
              <a:rPr lang="en-US" sz="28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Marc Silver</a:t>
            </a:r>
            <a:endParaRPr lang="en-US" sz="28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flag with a red white and green stripe&#10;&#10;Description automatically generated">
            <a:extLst>
              <a:ext uri="{FF2B5EF4-FFF2-40B4-BE49-F238E27FC236}">
                <a16:creationId xmlns:a16="http://schemas.microsoft.com/office/drawing/2014/main" id="{89967BE8-E33B-66DB-AA43-513C82D20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587" y="1486697"/>
            <a:ext cx="4514850" cy="2533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20071" y="153555"/>
            <a:ext cx="3879273" cy="1168400"/>
          </a:xfrm>
        </p:spPr>
        <p:txBody>
          <a:bodyPr vert="horz" lIns="91440" tIns="45720" rIns="91440" bIns="45720" rtlCol="0" anchor="ctr">
            <a:normAutofit fontScale="90000"/>
          </a:bodyPr>
          <a:lstStyle/>
          <a:p>
            <a:pPr algn="ctr"/>
            <a:r>
              <a:rPr lang="en-US" sz="4000" b="1" dirty="0">
                <a:latin typeface="Times New Roman" panose="02020603050405020304" pitchFamily="18" charset="0"/>
                <a:cs typeface="Times New Roman" panose="02020603050405020304" pitchFamily="18" charset="0"/>
              </a:rPr>
              <a:t>Huatulco </a:t>
            </a:r>
            <a:r>
              <a:rPr lang="en-US" sz="3900" b="1" dirty="0">
                <a:solidFill>
                  <a:schemeClr val="tx1"/>
                </a:solidFill>
                <a:latin typeface="Times New Roman" panose="02020603050405020304" pitchFamily="18" charset="0"/>
                <a:ea typeface="+mj-ea"/>
                <a:cs typeface="Times New Roman" panose="02020603050405020304" pitchFamily="18" charset="0"/>
              </a:rPr>
              <a:t>City Bus </a:t>
            </a:r>
          </a:p>
        </p:txBody>
      </p:sp>
      <p:sp>
        <p:nvSpPr>
          <p:cNvPr id="4" name="TextBox 3">
            <a:extLst>
              <a:ext uri="{FF2B5EF4-FFF2-40B4-BE49-F238E27FC236}">
                <a16:creationId xmlns:a16="http://schemas.microsoft.com/office/drawing/2014/main" id="{179BE478-957B-3B55-7745-19C3D4C4CB58}"/>
              </a:ext>
            </a:extLst>
          </p:cNvPr>
          <p:cNvSpPr txBox="1"/>
          <p:nvPr/>
        </p:nvSpPr>
        <p:spPr>
          <a:xfrm>
            <a:off x="489528" y="1228436"/>
            <a:ext cx="3602182" cy="4442104"/>
          </a:xfrm>
          <a:prstGeom prst="rect">
            <a:avLst/>
          </a:prstGeom>
        </p:spPr>
        <p:txBody>
          <a:bodyPr vert="horz" lIns="91440" tIns="45720" rIns="91440" bIns="45720" rtlCol="0" anchor="t">
            <a:noAutofit/>
          </a:bodyPr>
          <a:lstStyle/>
          <a:p>
            <a:r>
              <a:rPr lang="en-US" sz="2400" dirty="0">
                <a:latin typeface="Times New Roman" panose="02020603050405020304" pitchFamily="18" charset="0"/>
                <a:cs typeface="Times New Roman" panose="02020603050405020304" pitchFamily="18" charset="0"/>
              </a:rPr>
              <a:t>The city Buses are cheap, colorful, but not luxurious.</a:t>
            </a:r>
          </a:p>
        </p:txBody>
      </p:sp>
      <p:pic>
        <p:nvPicPr>
          <p:cNvPr id="6" name="Picture 5">
            <a:extLst>
              <a:ext uri="{FF2B5EF4-FFF2-40B4-BE49-F238E27FC236}">
                <a16:creationId xmlns:a16="http://schemas.microsoft.com/office/drawing/2014/main" id="{A5139310-8DD8-658C-6985-C903C6D07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239" y="1"/>
            <a:ext cx="5944385" cy="3125596"/>
          </a:xfrm>
          <a:prstGeom prst="rect">
            <a:avLst/>
          </a:prstGeom>
        </p:spPr>
      </p:pic>
      <p:pic>
        <p:nvPicPr>
          <p:cNvPr id="8" name="Picture 7">
            <a:extLst>
              <a:ext uri="{FF2B5EF4-FFF2-40B4-BE49-F238E27FC236}">
                <a16:creationId xmlns:a16="http://schemas.microsoft.com/office/drawing/2014/main" id="{E6D0E4DF-347D-43C2-5069-7D545A307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391"/>
            <a:ext cx="4136240" cy="3102180"/>
          </a:xfrm>
          <a:prstGeom prst="rect">
            <a:avLst/>
          </a:prstGeom>
        </p:spPr>
      </p:pic>
      <p:sp>
        <p:nvSpPr>
          <p:cNvPr id="10" name="TextBox 9">
            <a:extLst>
              <a:ext uri="{FF2B5EF4-FFF2-40B4-BE49-F238E27FC236}">
                <a16:creationId xmlns:a16="http://schemas.microsoft.com/office/drawing/2014/main" id="{8457894E-7008-6A2C-9B54-8B0631EB3254}"/>
              </a:ext>
            </a:extLst>
          </p:cNvPr>
          <p:cNvSpPr txBox="1"/>
          <p:nvPr/>
        </p:nvSpPr>
        <p:spPr>
          <a:xfrm>
            <a:off x="4366490" y="3323745"/>
            <a:ext cx="5497945" cy="1831271"/>
          </a:xfrm>
          <a:prstGeom prst="rect">
            <a:avLst/>
          </a:prstGeom>
          <a:noFill/>
        </p:spPr>
        <p:txBody>
          <a:bodyPr wrap="square">
            <a:spAutoFit/>
          </a:bodyPr>
          <a:lstStyle/>
          <a:p>
            <a:pPr marL="285750" marR="0" lvl="0" indent="-28575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Traveling by bus is safe and is an interesting experience if you like to mingle with the locals. </a:t>
            </a:r>
          </a:p>
          <a:p>
            <a:pPr marL="285750" marR="0" lvl="0" indent="-28575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Fares are 12.5 pesos per ride on an Air-conditioned Bus.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Times New Roman" panose="02020603050405020304" pitchFamily="18" charset="0"/>
                <a:ea typeface="+mj-ea"/>
                <a:cs typeface="Times New Roman" panose="02020603050405020304" pitchFamily="18" charset="0"/>
              </a:rPr>
              <a:t>Huatulco Taxis</a:t>
            </a:r>
            <a:endParaRPr lang="en-US" sz="4400" b="1" dirty="0">
              <a:latin typeface="Times New Roman" panose="02020603050405020304" pitchFamily="18" charset="0"/>
              <a:cs typeface="Times New Roman" panose="02020603050405020304" pitchFamily="18" charset="0"/>
            </a:endParaRPr>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AB4738-1942-659E-C91F-3B347CDE3567}"/>
              </a:ext>
            </a:extLst>
          </p:cNvPr>
          <p:cNvSpPr txBox="1"/>
          <p:nvPr/>
        </p:nvSpPr>
        <p:spPr>
          <a:xfrm>
            <a:off x="118872" y="813375"/>
            <a:ext cx="9838943" cy="2317558"/>
          </a:xfrm>
          <a:prstGeom prst="rect">
            <a:avLst/>
          </a:prstGeom>
          <a:noFill/>
        </p:spPr>
        <p:txBody>
          <a:bodyPr wrap="square">
            <a:spAutoFit/>
          </a:bodyPr>
          <a:lstStyle/>
          <a:p>
            <a:pPr marL="342900" indent="-342900">
              <a:lnSpc>
                <a:spcPct val="90000"/>
              </a:lnSpc>
              <a:spcAft>
                <a:spcPts val="600"/>
              </a:spcAft>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Taxis in Huatulco are plentiful. </a:t>
            </a:r>
            <a:endParaRPr lang="en-US" sz="2400" dirty="0">
              <a:latin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are easy to find at the pier. </a:t>
            </a:r>
          </a:p>
          <a:p>
            <a:pPr marL="342900" indent="-342900">
              <a:lnSpc>
                <a:spcPct val="90000"/>
              </a:lnSpc>
              <a:spcAft>
                <a:spcPts val="600"/>
              </a:spcAft>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Taxis can be very reasonable, as long as you ask the price BEFORE you get in. </a:t>
            </a:r>
          </a:p>
          <a:p>
            <a:pPr marL="342900" indent="-342900">
              <a:lnSpc>
                <a:spcPct val="90000"/>
              </a:lnSpc>
              <a:spcAft>
                <a:spcPts val="600"/>
              </a:spcAft>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Fares are fixed by zones; rates for trips in town and to more distant points should be posted at local hotels. </a:t>
            </a:r>
            <a:endParaRPr lang="en-US" sz="2400" dirty="0">
              <a:latin typeface="Times New Roman" panose="02020603050405020304" pitchFamily="18" charset="0"/>
              <a:cs typeface="Times New Roman" panose="02020603050405020304" pitchFamily="18" charset="0"/>
            </a:endParaRPr>
          </a:p>
        </p:txBody>
      </p:sp>
      <p:pic>
        <p:nvPicPr>
          <p:cNvPr id="5" name="Picture 4" descr="A pink and white car&#10;&#10;Description automatically generated">
            <a:extLst>
              <a:ext uri="{FF2B5EF4-FFF2-40B4-BE49-F238E27FC236}">
                <a16:creationId xmlns:a16="http://schemas.microsoft.com/office/drawing/2014/main" id="{48639AB4-B3CB-F7A9-EF79-A95B8979C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12" y="3130933"/>
            <a:ext cx="4891273" cy="2445637"/>
          </a:xfrm>
          <a:prstGeom prst="rect">
            <a:avLst/>
          </a:prstGeom>
        </p:spPr>
      </p:pic>
      <p:sp>
        <p:nvSpPr>
          <p:cNvPr id="7" name="TextBox 6">
            <a:extLst>
              <a:ext uri="{FF2B5EF4-FFF2-40B4-BE49-F238E27FC236}">
                <a16:creationId xmlns:a16="http://schemas.microsoft.com/office/drawing/2014/main" id="{ACC7EF2A-A6CD-E8E0-DC18-A9DEDF2197A7}"/>
              </a:ext>
            </a:extLst>
          </p:cNvPr>
          <p:cNvSpPr txBox="1"/>
          <p:nvPr/>
        </p:nvSpPr>
        <p:spPr>
          <a:xfrm>
            <a:off x="5166360" y="2796300"/>
            <a:ext cx="4769652" cy="2108269"/>
          </a:xfrm>
          <a:prstGeom prst="rect">
            <a:avLst/>
          </a:prstGeom>
          <a:noFill/>
        </p:spPr>
        <p:txBody>
          <a:bodyPr wrap="square">
            <a:spAutoFit/>
          </a:bodyPr>
          <a:lstStyle/>
          <a:p>
            <a:endParaRPr lang="en-US" sz="1800" b="0" i="0" dirty="0">
              <a:effectLst/>
              <a:latin typeface="+mj-lt"/>
            </a:endParaRPr>
          </a:p>
          <a:p>
            <a:pPr marL="285750" indent="-285750">
              <a:lnSpc>
                <a:spcPct val="90000"/>
              </a:lnSpc>
              <a:spcAft>
                <a:spcPts val="600"/>
              </a:spcAf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Make sure you have small change. Taxis will not carry change so they can keep yours.</a:t>
            </a:r>
            <a:endParaRPr lang="en-US" sz="2400" b="0" i="0" dirty="0">
              <a:effectLst/>
              <a:latin typeface="Times New Roman" panose="02020603050405020304" pitchFamily="18" charset="0"/>
              <a:cs typeface="Times New Roman" panose="02020603050405020304" pitchFamily="18" charset="0"/>
            </a:endParaRPr>
          </a:p>
          <a:p>
            <a:pPr marL="285750" indent="-285750">
              <a:lnSpc>
                <a:spcPct val="90000"/>
              </a:lnSpc>
              <a:spcAft>
                <a:spcPts val="600"/>
              </a:spcAf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You do not tip taxi drivers. The tip is included in the price.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23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 calcmode="lin" valueType="num">
                                      <p:cBhvr additive="base">
                                        <p:cTn id="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9898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Points of Interest</a:t>
            </a:r>
          </a:p>
        </p:txBody>
      </p:sp>
      <p:sp>
        <p:nvSpPr>
          <p:cNvPr id="3" name="TextBox 2">
            <a:extLst>
              <a:ext uri="{FF2B5EF4-FFF2-40B4-BE49-F238E27FC236}">
                <a16:creationId xmlns:a16="http://schemas.microsoft.com/office/drawing/2014/main" id="{E64DD158-8343-D525-4F40-17B8D6E8F28D}"/>
              </a:ext>
            </a:extLst>
          </p:cNvPr>
          <p:cNvSpPr txBox="1"/>
          <p:nvPr/>
        </p:nvSpPr>
        <p:spPr>
          <a:xfrm>
            <a:off x="247651" y="862880"/>
            <a:ext cx="9754484" cy="4807670"/>
          </a:xfrm>
          <a:prstGeom prst="rect">
            <a:avLst/>
          </a:prstGeom>
        </p:spPr>
        <p:txBody>
          <a:bodyPr vert="horz" lIns="91440" tIns="45720" rIns="91440" bIns="45720" rtlCol="0" anchor="t">
            <a:normAutofit/>
          </a:bodyPr>
          <a:lstStyle/>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Bahías</a:t>
            </a:r>
            <a:r>
              <a:rPr lang="en-US" sz="2000" dirty="0">
                <a:latin typeface="Times New Roman" panose="02020603050405020304" pitchFamily="18" charset="0"/>
                <a:cs typeface="Times New Roman" panose="02020603050405020304" pitchFamily="18" charset="0"/>
              </a:rPr>
              <a:t> de Huatulco National Park – A UNESCO Biosphere Reserve with coral reefs, mangroves, and rich marine life. Perfect for snorkeling, diving, and eco-tours.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 </a:t>
            </a:r>
            <a:r>
              <a:rPr lang="en-US" sz="2000" dirty="0" err="1">
                <a:latin typeface="Times New Roman" panose="02020603050405020304" pitchFamily="18" charset="0"/>
                <a:cs typeface="Times New Roman" panose="02020603050405020304" pitchFamily="18" charset="0"/>
              </a:rPr>
              <a:t>Crucecita</a:t>
            </a:r>
            <a:r>
              <a:rPr lang="en-US" sz="2000" dirty="0">
                <a:latin typeface="Times New Roman" panose="02020603050405020304" pitchFamily="18" charset="0"/>
                <a:cs typeface="Times New Roman" panose="02020603050405020304" pitchFamily="18" charset="0"/>
              </a:rPr>
              <a:t> – A charming town square with colorful markets, handicrafts, and the famous church ceiling mural of the Virgin of Guadalupe, one of the largest of its kind in the world.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Playa Santa Cruz – The main beach by the pier, excellent for swimming, kayaking, and enjoying seafood restaurants along the shoreline.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Playa La </a:t>
            </a:r>
            <a:r>
              <a:rPr lang="en-US" sz="2000" dirty="0" err="1">
                <a:latin typeface="Times New Roman" panose="02020603050405020304" pitchFamily="18" charset="0"/>
                <a:cs typeface="Times New Roman" panose="02020603050405020304" pitchFamily="18" charset="0"/>
              </a:rPr>
              <a:t>Entrega</a:t>
            </a:r>
            <a:r>
              <a:rPr lang="en-US" sz="2000" dirty="0">
                <a:latin typeface="Times New Roman" panose="02020603050405020304" pitchFamily="18" charset="0"/>
                <a:cs typeface="Times New Roman" panose="02020603050405020304" pitchFamily="18" charset="0"/>
              </a:rPr>
              <a:t> – Calm, shallow waters ideal for snorkeling, with vibrant coral reefs just steps from shore. A favorite for families and first-time snorkelers.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Coffee Plantations – Nestled in the Sierra Madre del Sur mountains, tours showcase how Oaxacan coffee is grown, harvested, and roasted. Many include tastings.</a:t>
            </a: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Copalita</a:t>
            </a:r>
            <a:r>
              <a:rPr lang="en-US" sz="2000" dirty="0">
                <a:latin typeface="Times New Roman" panose="02020603050405020304" pitchFamily="18" charset="0"/>
                <a:cs typeface="Times New Roman" panose="02020603050405020304" pitchFamily="18" charset="0"/>
              </a:rPr>
              <a:t> Eco-Archaeological Park – Ancient ruins and petroglyphs near the </a:t>
            </a:r>
            <a:r>
              <a:rPr lang="en-US" sz="2000" dirty="0" err="1">
                <a:latin typeface="Times New Roman" panose="02020603050405020304" pitchFamily="18" charset="0"/>
                <a:cs typeface="Times New Roman" panose="02020603050405020304" pitchFamily="18" charset="0"/>
              </a:rPr>
              <a:t>Copalita</a:t>
            </a:r>
            <a:r>
              <a:rPr lang="en-US" sz="2000" dirty="0">
                <a:latin typeface="Times New Roman" panose="02020603050405020304" pitchFamily="18" charset="0"/>
                <a:cs typeface="Times New Roman" panose="02020603050405020304" pitchFamily="18" charset="0"/>
              </a:rPr>
              <a:t> River, offering a glimpse into Zapotec culture and history.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Waterfalls in the Sierra Madre – Day trips inland reveal lush jungle landscapes, hidden cascades, and natural swimming pools for adventurous travelers.</a:t>
            </a:r>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2F62CDF-2B8C-F191-39E2-C4DDE227560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43BDE88-0B94-9B54-AD2B-FCF360AC14A7}"/>
              </a:ext>
            </a:extLst>
          </p:cNvPr>
          <p:cNvSpPr txBox="1"/>
          <p:nvPr/>
        </p:nvSpPr>
        <p:spPr>
          <a:xfrm>
            <a:off x="1" y="1"/>
            <a:ext cx="10080624" cy="989814"/>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Huatulco Walking Tour </a:t>
            </a:r>
            <a:endParaRPr lang="en-US" sz="4400" b="1" dirty="0"/>
          </a:p>
        </p:txBody>
      </p:sp>
      <p:sp>
        <p:nvSpPr>
          <p:cNvPr id="3" name="TextBox 2">
            <a:extLst>
              <a:ext uri="{FF2B5EF4-FFF2-40B4-BE49-F238E27FC236}">
                <a16:creationId xmlns:a16="http://schemas.microsoft.com/office/drawing/2014/main" id="{18F8B179-2172-A547-B83C-51ABF442F3F0}"/>
              </a:ext>
            </a:extLst>
          </p:cNvPr>
          <p:cNvSpPr txBox="1"/>
          <p:nvPr/>
        </p:nvSpPr>
        <p:spPr>
          <a:xfrm>
            <a:off x="219076" y="989815"/>
            <a:ext cx="9754484" cy="4807670"/>
          </a:xfrm>
          <a:prstGeom prst="rect">
            <a:avLst/>
          </a:prstGeom>
        </p:spPr>
        <p:txBody>
          <a:bodyPr vert="horz" lIns="91440" tIns="45720" rIns="91440" bIns="45720" rtlCol="0" anchor="t">
            <a:normAutofit/>
          </a:bodyPr>
          <a:lstStyle/>
          <a:p>
            <a:r>
              <a:rPr lang="en-US" sz="2000" dirty="0">
                <a:latin typeface="Times New Roman" panose="02020603050405020304" pitchFamily="18" charset="0"/>
                <a:cs typeface="Times New Roman" panose="02020603050405020304" pitchFamily="18" charset="0"/>
              </a:rPr>
              <a:t>This walking tour will take you through the charming marina area, beautiful beaches, local markets, and cultural sites while experiencing the laid-back coastal atmosphere of this Oaxacan paradise.</a:t>
            </a:r>
          </a:p>
          <a:p>
            <a:r>
              <a:rPr lang="en-US" sz="2000" b="1" dirty="0">
                <a:latin typeface="Times New Roman" panose="02020603050405020304" pitchFamily="18" charset="0"/>
                <a:cs typeface="Times New Roman" panose="02020603050405020304" pitchFamily="18" charset="0"/>
              </a:rPr>
              <a:t>Stop 1: Santa Cruz Marina (Starting Point)</a:t>
            </a:r>
          </a:p>
          <a:p>
            <a:r>
              <a:rPr lang="en-US" sz="2000" b="1" dirty="0">
                <a:latin typeface="Times New Roman" panose="02020603050405020304" pitchFamily="18" charset="0"/>
                <a:cs typeface="Times New Roman" panose="02020603050405020304" pitchFamily="18" charset="0"/>
              </a:rPr>
              <a:t>Location:</a:t>
            </a:r>
            <a:r>
              <a:rPr lang="en-US" sz="2000" dirty="0">
                <a:latin typeface="Times New Roman" panose="02020603050405020304" pitchFamily="18" charset="0"/>
                <a:cs typeface="Times New Roman" panose="02020603050405020304" pitchFamily="18" charset="0"/>
              </a:rPr>
              <a:t> Marina Santa Cruz</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Time:</a:t>
            </a:r>
            <a:r>
              <a:rPr lang="en-US" sz="2000" dirty="0">
                <a:latin typeface="Times New Roman" panose="02020603050405020304" pitchFamily="18" charset="0"/>
                <a:cs typeface="Times New Roman" panose="02020603050405020304" pitchFamily="18" charset="0"/>
              </a:rPr>
              <a:t> 30 minutes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Begin your journey at the picturesque Santa Cruz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Marina, the beating heart of the bay.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modern marina hosts fishing boats, pleasure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craft, and tour vessels. </a:t>
            </a:r>
          </a:p>
          <a:p>
            <a:r>
              <a:rPr lang="en-US" sz="2000" dirty="0">
                <a:latin typeface="Times New Roman" panose="02020603050405020304" pitchFamily="18" charset="0"/>
                <a:cs typeface="Times New Roman" panose="02020603050405020304" pitchFamily="18" charset="0"/>
              </a:rPr>
              <a:t>Take time to:</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Admire the yachts, colorful fishing boats and watch local fishermen preparing their nets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Book boat tours for later (snorkeling, dolphin watching, or bay hopping)</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Visit the small shops selling marine supplies and souvenirs</a:t>
            </a:r>
          </a:p>
          <a:p>
            <a:r>
              <a:rPr lang="en-US" sz="2000" b="1" dirty="0">
                <a:latin typeface="Times New Roman" panose="02020603050405020304" pitchFamily="18" charset="0"/>
                <a:cs typeface="Times New Roman" panose="02020603050405020304" pitchFamily="18" charset="0"/>
              </a:rPr>
              <a:t>Pro Tip:</a:t>
            </a:r>
            <a:r>
              <a:rPr lang="en-US" sz="2000" dirty="0">
                <a:latin typeface="Times New Roman" panose="02020603050405020304" pitchFamily="18" charset="0"/>
                <a:cs typeface="Times New Roman" panose="02020603050405020304" pitchFamily="18" charset="0"/>
              </a:rPr>
              <a:t> This is an excellent spot for sunrise photos if you're an early riser!</a:t>
            </a:r>
          </a:p>
        </p:txBody>
      </p:sp>
      <p:pic>
        <p:nvPicPr>
          <p:cNvPr id="5124" name="Picture 4" descr="feeding pigeons at the Jardin">
            <a:hlinkClick r:id="rId2"/>
            <a:extLst>
              <a:ext uri="{FF2B5EF4-FFF2-40B4-BE49-F238E27FC236}">
                <a16:creationId xmlns:a16="http://schemas.microsoft.com/office/drawing/2014/main" id="{4800B813-33C1-2F4D-3F3E-4024A20C7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58904E9-CBA5-541D-A926-BEF15FA98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3344" y="1695882"/>
            <a:ext cx="3947281" cy="2626736"/>
          </a:xfrm>
          <a:prstGeom prst="rect">
            <a:avLst/>
          </a:prstGeom>
        </p:spPr>
      </p:pic>
    </p:spTree>
    <p:extLst>
      <p:ext uri="{BB962C8B-B14F-4D97-AF65-F5344CB8AC3E}">
        <p14:creationId xmlns:p14="http://schemas.microsoft.com/office/powerpoint/2010/main" val="420948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E8033BA-6D99-A76A-5C5A-4F50519174F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11096E3-78B1-F0E7-59F1-845DCE60AD90}"/>
              </a:ext>
            </a:extLst>
          </p:cNvPr>
          <p:cNvSpPr txBox="1"/>
          <p:nvPr/>
        </p:nvSpPr>
        <p:spPr>
          <a:xfrm>
            <a:off x="1" y="1"/>
            <a:ext cx="10080624" cy="989814"/>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Huatulco Walking Tour </a:t>
            </a:r>
            <a:endParaRPr lang="en-US" sz="4400" b="1" dirty="0"/>
          </a:p>
        </p:txBody>
      </p:sp>
      <p:sp>
        <p:nvSpPr>
          <p:cNvPr id="3" name="TextBox 2">
            <a:extLst>
              <a:ext uri="{FF2B5EF4-FFF2-40B4-BE49-F238E27FC236}">
                <a16:creationId xmlns:a16="http://schemas.microsoft.com/office/drawing/2014/main" id="{F69488C3-C2A2-8EB9-950F-6D8A68A03194}"/>
              </a:ext>
            </a:extLst>
          </p:cNvPr>
          <p:cNvSpPr txBox="1"/>
          <p:nvPr/>
        </p:nvSpPr>
        <p:spPr>
          <a:xfrm>
            <a:off x="219076" y="989815"/>
            <a:ext cx="9754484" cy="4807670"/>
          </a:xfrm>
          <a:prstGeom prst="rect">
            <a:avLst/>
          </a:prstGeom>
        </p:spPr>
        <p:txBody>
          <a:bodyPr vert="horz" lIns="91440" tIns="45720" rIns="91440" bIns="45720" rtlCol="0" anchor="t">
            <a:noAutofit/>
          </a:bodyPr>
          <a:lstStyle/>
          <a:p>
            <a:r>
              <a:rPr lang="en-US" sz="2000" b="1" dirty="0">
                <a:latin typeface="Times New Roman" panose="02020603050405020304" pitchFamily="18" charset="0"/>
                <a:cs typeface="Times New Roman" panose="02020603050405020304" pitchFamily="18" charset="0"/>
              </a:rPr>
              <a:t>Stop 2: Playa Santa Cruz</a:t>
            </a:r>
          </a:p>
          <a:p>
            <a:r>
              <a:rPr lang="en-US" sz="2000" b="1" dirty="0">
                <a:latin typeface="Times New Roman" panose="02020603050405020304" pitchFamily="18" charset="0"/>
                <a:cs typeface="Times New Roman" panose="02020603050405020304" pitchFamily="18" charset="0"/>
              </a:rPr>
              <a:t>Location:</a:t>
            </a:r>
            <a:r>
              <a:rPr lang="en-US" sz="2000" dirty="0">
                <a:latin typeface="Times New Roman" panose="02020603050405020304" pitchFamily="18" charset="0"/>
                <a:cs typeface="Times New Roman" panose="02020603050405020304" pitchFamily="18" charset="0"/>
              </a:rPr>
              <a:t> Main beach adjacent to the marina</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Time:</a:t>
            </a:r>
            <a:r>
              <a:rPr lang="en-US" sz="2000" dirty="0">
                <a:latin typeface="Times New Roman" panose="02020603050405020304" pitchFamily="18" charset="0"/>
                <a:cs typeface="Times New Roman" panose="02020603050405020304" pitchFamily="18" charset="0"/>
              </a:rPr>
              <a:t> 45 minutes</a:t>
            </a:r>
          </a:p>
          <a:p>
            <a:r>
              <a:rPr lang="en-US" sz="2000" dirty="0">
                <a:latin typeface="Times New Roman" panose="02020603050405020304" pitchFamily="18" charset="0"/>
                <a:cs typeface="Times New Roman" panose="02020603050405020304" pitchFamily="18" charset="0"/>
              </a:rPr>
              <a:t>Walk along the golden sand of Santa Cruz Beach,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most accessible and popular beach in the area.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calm, protected waters make it perfect for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swimming and snorkeling. </a:t>
            </a:r>
          </a:p>
          <a:p>
            <a:r>
              <a:rPr lang="en-US" sz="2000" dirty="0">
                <a:latin typeface="Times New Roman" panose="02020603050405020304" pitchFamily="18" charset="0"/>
                <a:cs typeface="Times New Roman" panose="02020603050405020304" pitchFamily="18" charset="0"/>
              </a:rPr>
              <a:t>Here you can:</a:t>
            </a:r>
          </a:p>
          <a:p>
            <a:r>
              <a:rPr lang="en-US" sz="2000" dirty="0">
                <a:latin typeface="Times New Roman" panose="02020603050405020304" pitchFamily="18" charset="0"/>
                <a:cs typeface="Times New Roman" panose="02020603050405020304" pitchFamily="18" charset="0"/>
              </a:rPr>
              <a:t>Take a refreshing swim in the gentle waves</a:t>
            </a:r>
          </a:p>
          <a:p>
            <a:r>
              <a:rPr lang="en-US" sz="2000" dirty="0">
                <a:latin typeface="Times New Roman" panose="02020603050405020304" pitchFamily="18" charset="0"/>
                <a:cs typeface="Times New Roman" panose="02020603050405020304" pitchFamily="18" charset="0"/>
              </a:rPr>
              <a:t>Rent snorkeling gear from beachside vendors</a:t>
            </a:r>
          </a:p>
          <a:p>
            <a:r>
              <a:rPr lang="en-US" sz="2000" dirty="0">
                <a:latin typeface="Times New Roman" panose="02020603050405020304" pitchFamily="18" charset="0"/>
                <a:cs typeface="Times New Roman" panose="02020603050405020304" pitchFamily="18" charset="0"/>
              </a:rPr>
              <a:t>Try stand-up paddleboarding or kayaking</a:t>
            </a:r>
          </a:p>
          <a:p>
            <a:r>
              <a:rPr lang="en-US" sz="2000" dirty="0">
                <a:latin typeface="Times New Roman" panose="02020603050405020304" pitchFamily="18" charset="0"/>
                <a:cs typeface="Times New Roman" panose="02020603050405020304" pitchFamily="18" charset="0"/>
              </a:rPr>
              <a:t>Relax under a palapa with a cold cerveza or fresh coconut water</a:t>
            </a:r>
          </a:p>
          <a:p>
            <a:r>
              <a:rPr lang="en-US" sz="2000" b="1" dirty="0">
                <a:latin typeface="Times New Roman" panose="02020603050405020304" pitchFamily="18" charset="0"/>
                <a:cs typeface="Times New Roman" panose="02020603050405020304" pitchFamily="18" charset="0"/>
              </a:rPr>
              <a:t>What to Look For:</a:t>
            </a:r>
            <a:r>
              <a:rPr lang="en-US" sz="2000" dirty="0">
                <a:latin typeface="Times New Roman" panose="02020603050405020304" pitchFamily="18" charset="0"/>
                <a:cs typeface="Times New Roman" panose="02020603050405020304" pitchFamily="18" charset="0"/>
              </a:rPr>
              <a:t> The clear waters often reveal tropical fish near the rocky areas on either end of the beach.</a:t>
            </a:r>
          </a:p>
        </p:txBody>
      </p:sp>
      <p:pic>
        <p:nvPicPr>
          <p:cNvPr id="5124" name="Picture 4" descr="feeding pigeons at the Jardin">
            <a:hlinkClick r:id="rId2"/>
            <a:extLst>
              <a:ext uri="{FF2B5EF4-FFF2-40B4-BE49-F238E27FC236}">
                <a16:creationId xmlns:a16="http://schemas.microsoft.com/office/drawing/2014/main" id="{BFA8A332-445B-BE04-8BDC-C58F95A75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6064273-6112-B852-DC5E-168AA622B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451" y="874729"/>
            <a:ext cx="4575174" cy="3414382"/>
          </a:xfrm>
          <a:prstGeom prst="rect">
            <a:avLst/>
          </a:prstGeom>
        </p:spPr>
      </p:pic>
    </p:spTree>
    <p:extLst>
      <p:ext uri="{BB962C8B-B14F-4D97-AF65-F5344CB8AC3E}">
        <p14:creationId xmlns:p14="http://schemas.microsoft.com/office/powerpoint/2010/main" val="412793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B4AC9FA-4B19-05CD-6723-1E8B01FD92A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E5352EC-775B-4186-5928-ECBB99E914A3}"/>
              </a:ext>
            </a:extLst>
          </p:cNvPr>
          <p:cNvSpPr txBox="1"/>
          <p:nvPr/>
        </p:nvSpPr>
        <p:spPr>
          <a:xfrm>
            <a:off x="1" y="1"/>
            <a:ext cx="10080624" cy="989814"/>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Huatulco Walking Tour </a:t>
            </a:r>
            <a:endParaRPr lang="en-US" sz="4400" b="1" dirty="0"/>
          </a:p>
        </p:txBody>
      </p:sp>
      <p:sp>
        <p:nvSpPr>
          <p:cNvPr id="3" name="TextBox 2">
            <a:extLst>
              <a:ext uri="{FF2B5EF4-FFF2-40B4-BE49-F238E27FC236}">
                <a16:creationId xmlns:a16="http://schemas.microsoft.com/office/drawing/2014/main" id="{270CE10D-434D-4277-9E27-E5DE210EF249}"/>
              </a:ext>
            </a:extLst>
          </p:cNvPr>
          <p:cNvSpPr txBox="1"/>
          <p:nvPr/>
        </p:nvSpPr>
        <p:spPr>
          <a:xfrm>
            <a:off x="219076" y="989815"/>
            <a:ext cx="9754484" cy="4807670"/>
          </a:xfrm>
          <a:prstGeom prst="rect">
            <a:avLst/>
          </a:prstGeom>
        </p:spPr>
        <p:txBody>
          <a:bodyPr vert="horz" lIns="91440" tIns="45720" rIns="91440" bIns="45720" rtlCol="0" anchor="t">
            <a:normAutofit lnSpcReduction="10000"/>
          </a:bodyPr>
          <a:lstStyle/>
          <a:p>
            <a:r>
              <a:rPr lang="en-US" sz="2400" b="1" dirty="0">
                <a:latin typeface="Times New Roman" panose="02020603050405020304" pitchFamily="18" charset="0"/>
                <a:cs typeface="Times New Roman" panose="02020603050405020304" pitchFamily="18" charset="0"/>
              </a:rPr>
              <a:t>Stop 3: Beachfront Restaurants &amp; Bars</a:t>
            </a:r>
          </a:p>
          <a:p>
            <a:r>
              <a:rPr lang="en-US" sz="2400" b="1" dirty="0">
                <a:latin typeface="Times New Roman" panose="02020603050405020304" pitchFamily="18" charset="0"/>
                <a:cs typeface="Times New Roman" panose="02020603050405020304" pitchFamily="18" charset="0"/>
              </a:rPr>
              <a:t>Location:</a:t>
            </a:r>
            <a:r>
              <a:rPr lang="en-US" sz="2400" dirty="0">
                <a:latin typeface="Times New Roman" panose="02020603050405020304" pitchFamily="18" charset="0"/>
                <a:cs typeface="Times New Roman" panose="02020603050405020304" pitchFamily="18" charset="0"/>
              </a:rPr>
              <a:t> Along the Santa Cruz beachfront</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45 minutes</a:t>
            </a:r>
          </a:p>
          <a:p>
            <a:r>
              <a:rPr lang="en-US" sz="2400" dirty="0">
                <a:latin typeface="Times New Roman" panose="02020603050405020304" pitchFamily="18" charset="0"/>
                <a:cs typeface="Times New Roman" panose="02020603050405020304" pitchFamily="18" charset="0"/>
              </a:rPr>
              <a:t>Stroll along the beachfront promenade lined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with restaurants and bars offering fresh seafood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traditional Oaxacan cuisine. </a:t>
            </a:r>
          </a:p>
          <a:p>
            <a:r>
              <a:rPr lang="en-US" sz="2400" dirty="0">
                <a:latin typeface="Times New Roman" panose="02020603050405020304" pitchFamily="18" charset="0"/>
                <a:cs typeface="Times New Roman" panose="02020603050405020304" pitchFamily="18" charset="0"/>
              </a:rPr>
              <a:t>Popular spots include:</a:t>
            </a:r>
          </a:p>
          <a:p>
            <a:r>
              <a:rPr lang="en-US" sz="2400" b="1" dirty="0">
                <a:latin typeface="Times New Roman" panose="02020603050405020304" pitchFamily="18" charset="0"/>
                <a:cs typeface="Times New Roman" panose="02020603050405020304" pitchFamily="18" charset="0"/>
              </a:rPr>
              <a:t>Restaurant Noches </a:t>
            </a:r>
            <a:r>
              <a:rPr lang="en-US" sz="2400" b="1" dirty="0" err="1">
                <a:latin typeface="Times New Roman" panose="02020603050405020304" pitchFamily="18" charset="0"/>
                <a:cs typeface="Times New Roman" panose="02020603050405020304" pitchFamily="18" charset="0"/>
              </a:rPr>
              <a:t>Oaxaqueñas</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Traditional Oaxacan dishes with ocean views</a:t>
            </a:r>
          </a:p>
          <a:p>
            <a:r>
              <a:rPr lang="en-US" sz="2400" b="1" dirty="0">
                <a:latin typeface="Times New Roman" panose="02020603050405020304" pitchFamily="18" charset="0"/>
                <a:cs typeface="Times New Roman" panose="02020603050405020304" pitchFamily="18" charset="0"/>
              </a:rPr>
              <a:t>Grilled Fish Beach Restaurants:</a:t>
            </a:r>
            <a:r>
              <a:rPr lang="en-US" sz="2400" dirty="0">
                <a:latin typeface="Times New Roman" panose="02020603050405020304" pitchFamily="18" charset="0"/>
                <a:cs typeface="Times New Roman" panose="02020603050405020304" pitchFamily="18" charset="0"/>
              </a:rPr>
              <a:t> Various palapa-style eateries serving catch-of-the-day</a:t>
            </a:r>
          </a:p>
          <a:p>
            <a:r>
              <a:rPr lang="en-US" sz="2400" b="1" dirty="0">
                <a:latin typeface="Times New Roman" panose="02020603050405020304" pitchFamily="18" charset="0"/>
                <a:cs typeface="Times New Roman" panose="02020603050405020304" pitchFamily="18" charset="0"/>
              </a:rPr>
              <a:t>Beach Bars:</a:t>
            </a:r>
            <a:r>
              <a:rPr lang="en-US" sz="2400" dirty="0">
                <a:latin typeface="Times New Roman" panose="02020603050405020304" pitchFamily="18" charset="0"/>
                <a:cs typeface="Times New Roman" panose="02020603050405020304" pitchFamily="18" charset="0"/>
              </a:rPr>
              <a:t> Perfect for afternoon cocktails</a:t>
            </a:r>
          </a:p>
          <a:p>
            <a:r>
              <a:rPr lang="en-US" sz="2400" b="1" dirty="0">
                <a:latin typeface="Times New Roman" panose="02020603050405020304" pitchFamily="18" charset="0"/>
                <a:cs typeface="Times New Roman" panose="02020603050405020304" pitchFamily="18" charset="0"/>
              </a:rPr>
              <a:t>Must Try:</a:t>
            </a:r>
            <a:r>
              <a:rPr lang="en-US" sz="2400" dirty="0">
                <a:latin typeface="Times New Roman" panose="02020603050405020304" pitchFamily="18" charset="0"/>
                <a:cs typeface="Times New Roman" panose="02020603050405020304" pitchFamily="18" charset="0"/>
              </a:rPr>
              <a:t> Fresh red snapper, shrimp ceviche, or </a:t>
            </a:r>
            <a:r>
              <a:rPr lang="en-US" sz="2400" dirty="0" err="1">
                <a:latin typeface="Times New Roman" panose="02020603050405020304" pitchFamily="18" charset="0"/>
                <a:cs typeface="Times New Roman" panose="02020603050405020304" pitchFamily="18" charset="0"/>
              </a:rPr>
              <a:t>pescado</a:t>
            </a:r>
            <a:r>
              <a:rPr lang="en-US" sz="2400" dirty="0">
                <a:latin typeface="Times New Roman" panose="02020603050405020304" pitchFamily="18" charset="0"/>
                <a:cs typeface="Times New Roman" panose="02020603050405020304" pitchFamily="18" charset="0"/>
              </a:rPr>
              <a:t> a la </a:t>
            </a:r>
            <a:r>
              <a:rPr lang="en-US" sz="2400" dirty="0" err="1">
                <a:latin typeface="Times New Roman" panose="02020603050405020304" pitchFamily="18" charset="0"/>
                <a:cs typeface="Times New Roman" panose="02020603050405020304" pitchFamily="18" charset="0"/>
              </a:rPr>
              <a:t>veracruzana</a:t>
            </a:r>
            <a:r>
              <a:rPr lang="en-US" sz="2400" dirty="0">
                <a:latin typeface="Times New Roman" panose="02020603050405020304" pitchFamily="18" charset="0"/>
                <a:cs typeface="Times New Roman" panose="02020603050405020304" pitchFamily="18" charset="0"/>
              </a:rPr>
              <a:t> (Veracruz-style fish)</a:t>
            </a:r>
          </a:p>
        </p:txBody>
      </p:sp>
      <p:pic>
        <p:nvPicPr>
          <p:cNvPr id="5124" name="Picture 4" descr="feeding pigeons at the Jardin">
            <a:hlinkClick r:id="rId2"/>
            <a:extLst>
              <a:ext uri="{FF2B5EF4-FFF2-40B4-BE49-F238E27FC236}">
                <a16:creationId xmlns:a16="http://schemas.microsoft.com/office/drawing/2014/main" id="{3DA070D2-5B80-5C14-6807-3218DE2D9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2802183-58B3-6097-DD30-0B7C16904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911" y="825500"/>
            <a:ext cx="3900714" cy="2184400"/>
          </a:xfrm>
          <a:prstGeom prst="rect">
            <a:avLst/>
          </a:prstGeom>
        </p:spPr>
      </p:pic>
    </p:spTree>
    <p:extLst>
      <p:ext uri="{BB962C8B-B14F-4D97-AF65-F5344CB8AC3E}">
        <p14:creationId xmlns:p14="http://schemas.microsoft.com/office/powerpoint/2010/main" val="894090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DB23C24-E45D-AC9B-C10B-C4FDD80958A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7858A58-2068-7844-7139-013231277F34}"/>
              </a:ext>
            </a:extLst>
          </p:cNvPr>
          <p:cNvSpPr txBox="1"/>
          <p:nvPr/>
        </p:nvSpPr>
        <p:spPr>
          <a:xfrm>
            <a:off x="1" y="1"/>
            <a:ext cx="10080624" cy="989814"/>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Huatulco Walking Tour </a:t>
            </a:r>
            <a:endParaRPr lang="en-US" sz="4400" b="1" dirty="0"/>
          </a:p>
        </p:txBody>
      </p:sp>
      <p:sp>
        <p:nvSpPr>
          <p:cNvPr id="3" name="TextBox 2">
            <a:extLst>
              <a:ext uri="{FF2B5EF4-FFF2-40B4-BE49-F238E27FC236}">
                <a16:creationId xmlns:a16="http://schemas.microsoft.com/office/drawing/2014/main" id="{8BACADE6-9772-7608-FC8A-14B9602BF9DE}"/>
              </a:ext>
            </a:extLst>
          </p:cNvPr>
          <p:cNvSpPr txBox="1"/>
          <p:nvPr/>
        </p:nvSpPr>
        <p:spPr>
          <a:xfrm>
            <a:off x="219076" y="989815"/>
            <a:ext cx="9754484" cy="4680734"/>
          </a:xfrm>
          <a:prstGeom prst="rect">
            <a:avLst/>
          </a:prstGeom>
        </p:spPr>
        <p:txBody>
          <a:bodyPr vert="horz" lIns="91440" tIns="45720" rIns="91440" bIns="45720" rtlCol="0" anchor="t">
            <a:normAutofit lnSpcReduction="10000"/>
          </a:bodyPr>
          <a:lstStyle/>
          <a:p>
            <a:r>
              <a:rPr lang="en-US" sz="2400" b="1" dirty="0">
                <a:latin typeface="Times New Roman" panose="02020603050405020304" pitchFamily="18" charset="0"/>
                <a:cs typeface="Times New Roman" panose="02020603050405020304" pitchFamily="18" charset="0"/>
              </a:rPr>
              <a:t>Stop 4: Santa Cruz Town Center</a:t>
            </a:r>
          </a:p>
          <a:p>
            <a:r>
              <a:rPr lang="en-US" sz="2400" b="1" dirty="0">
                <a:latin typeface="Times New Roman" panose="02020603050405020304" pitchFamily="18" charset="0"/>
                <a:cs typeface="Times New Roman" panose="02020603050405020304" pitchFamily="18" charset="0"/>
              </a:rPr>
              <a:t>Location:</a:t>
            </a:r>
            <a:r>
              <a:rPr lang="en-US" sz="2400" dirty="0">
                <a:latin typeface="Times New Roman" panose="02020603050405020304" pitchFamily="18" charset="0"/>
                <a:cs typeface="Times New Roman" panose="02020603050405020304" pitchFamily="18" charset="0"/>
              </a:rPr>
              <a:t> Walking inland from the beach</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1 hour</a:t>
            </a:r>
          </a:p>
          <a:p>
            <a:r>
              <a:rPr lang="en-US" sz="2400" dirty="0">
                <a:latin typeface="Times New Roman" panose="02020603050405020304" pitchFamily="18" charset="0"/>
                <a:cs typeface="Times New Roman" panose="02020603050405020304" pitchFamily="18" charset="0"/>
              </a:rPr>
              <a:t>Head inland about 10 minutes on foot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explore the charming town center of Santa Cruz. </a:t>
            </a:r>
          </a:p>
          <a:p>
            <a:r>
              <a:rPr lang="en-US" sz="2400" dirty="0">
                <a:latin typeface="Times New Roman" panose="02020603050405020304" pitchFamily="18" charset="0"/>
                <a:cs typeface="Times New Roman" panose="02020603050405020304" pitchFamily="18" charset="0"/>
              </a:rPr>
              <a:t>This area offers:</a:t>
            </a:r>
          </a:p>
          <a:p>
            <a:r>
              <a:rPr lang="en-US" sz="2400" b="1" dirty="0">
                <a:latin typeface="Times New Roman" panose="02020603050405020304" pitchFamily="18" charset="0"/>
                <a:cs typeface="Times New Roman" panose="02020603050405020304" pitchFamily="18" charset="0"/>
              </a:rPr>
              <a:t>Local Markets:</a:t>
            </a:r>
            <a:r>
              <a:rPr lang="en-US" sz="2400" dirty="0">
                <a:latin typeface="Times New Roman" panose="02020603050405020304" pitchFamily="18" charset="0"/>
                <a:cs typeface="Times New Roman" panose="02020603050405020304" pitchFamily="18" charset="0"/>
              </a:rPr>
              <a:t> Browse handicrafts, textiles,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local products</a:t>
            </a:r>
          </a:p>
          <a:p>
            <a:r>
              <a:rPr lang="en-US" sz="2400" b="1" dirty="0">
                <a:latin typeface="Times New Roman" panose="02020603050405020304" pitchFamily="18" charset="0"/>
                <a:cs typeface="Times New Roman" panose="02020603050405020304" pitchFamily="18" charset="0"/>
              </a:rPr>
              <a:t>Artisan Shops:</a:t>
            </a:r>
            <a:r>
              <a:rPr lang="en-US" sz="2400" dirty="0">
                <a:latin typeface="Times New Roman" panose="02020603050405020304" pitchFamily="18" charset="0"/>
                <a:cs typeface="Times New Roman" panose="02020603050405020304" pitchFamily="18" charset="0"/>
              </a:rPr>
              <a:t> Find unique Oaxacan pottery, textiles, and wood carvings</a:t>
            </a:r>
          </a:p>
          <a:p>
            <a:r>
              <a:rPr lang="en-US" sz="2400" b="1" dirty="0">
                <a:latin typeface="Times New Roman" panose="02020603050405020304" pitchFamily="18" charset="0"/>
                <a:cs typeface="Times New Roman" panose="02020603050405020304" pitchFamily="18" charset="0"/>
              </a:rPr>
              <a:t>Small Cafés:</a:t>
            </a:r>
            <a:r>
              <a:rPr lang="en-US" sz="2400" dirty="0">
                <a:latin typeface="Times New Roman" panose="02020603050405020304" pitchFamily="18" charset="0"/>
                <a:cs typeface="Times New Roman" panose="02020603050405020304" pitchFamily="18" charset="0"/>
              </a:rPr>
              <a:t> Sample traditional coffee and pastries</a:t>
            </a:r>
          </a:p>
          <a:p>
            <a:r>
              <a:rPr lang="en-US" sz="2400" b="1" dirty="0">
                <a:latin typeface="Times New Roman" panose="02020603050405020304" pitchFamily="18" charset="0"/>
                <a:cs typeface="Times New Roman" panose="02020603050405020304" pitchFamily="18" charset="0"/>
              </a:rPr>
              <a:t>Town Plaza:</a:t>
            </a:r>
            <a:r>
              <a:rPr lang="en-US" sz="2400" dirty="0">
                <a:latin typeface="Times New Roman" panose="02020603050405020304" pitchFamily="18" charset="0"/>
                <a:cs typeface="Times New Roman" panose="02020603050405020304" pitchFamily="18" charset="0"/>
              </a:rPr>
              <a:t> A peaceful square perfect for people-watching</a:t>
            </a:r>
          </a:p>
          <a:p>
            <a:r>
              <a:rPr lang="en-US" sz="2400" b="1" dirty="0">
                <a:latin typeface="Times New Roman" panose="02020603050405020304" pitchFamily="18" charset="0"/>
                <a:cs typeface="Times New Roman" panose="02020603050405020304" pitchFamily="18" charset="0"/>
              </a:rPr>
              <a:t>Shopping Highlights:</a:t>
            </a:r>
            <a:r>
              <a:rPr lang="en-US" sz="2400" dirty="0">
                <a:latin typeface="Times New Roman" panose="02020603050405020304" pitchFamily="18" charset="0"/>
                <a:cs typeface="Times New Roman" panose="02020603050405020304" pitchFamily="18" charset="0"/>
              </a:rPr>
              <a:t> Look for traditional huipiles (embroidered blouses), black pottery from San Bartolo </a:t>
            </a:r>
            <a:r>
              <a:rPr lang="en-US" sz="2400" dirty="0" err="1">
                <a:latin typeface="Times New Roman" panose="02020603050405020304" pitchFamily="18" charset="0"/>
                <a:cs typeface="Times New Roman" panose="02020603050405020304" pitchFamily="18" charset="0"/>
              </a:rPr>
              <a:t>Coyotepec</a:t>
            </a:r>
            <a:r>
              <a:rPr lang="en-US" sz="2400" dirty="0">
                <a:latin typeface="Times New Roman" panose="02020603050405020304" pitchFamily="18" charset="0"/>
                <a:cs typeface="Times New Roman" panose="02020603050405020304" pitchFamily="18" charset="0"/>
              </a:rPr>
              <a:t>, and local mezcal.</a:t>
            </a:r>
          </a:p>
        </p:txBody>
      </p:sp>
      <p:pic>
        <p:nvPicPr>
          <p:cNvPr id="5124" name="Picture 4" descr="feeding pigeons at the Jardin">
            <a:hlinkClick r:id="rId2"/>
            <a:extLst>
              <a:ext uri="{FF2B5EF4-FFF2-40B4-BE49-F238E27FC236}">
                <a16:creationId xmlns:a16="http://schemas.microsoft.com/office/drawing/2014/main" id="{F88E928A-7F6A-9423-3BA1-E1733B4F6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E589AFD-ACC0-405B-E740-F196D5546C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338" y="989816"/>
            <a:ext cx="3785286" cy="2505859"/>
          </a:xfrm>
          <a:prstGeom prst="rect">
            <a:avLst/>
          </a:prstGeom>
        </p:spPr>
      </p:pic>
    </p:spTree>
    <p:extLst>
      <p:ext uri="{BB962C8B-B14F-4D97-AF65-F5344CB8AC3E}">
        <p14:creationId xmlns:p14="http://schemas.microsoft.com/office/powerpoint/2010/main" val="48298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11EB7E1-6231-2D14-AAD3-435908698EA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42CB1F8-43AB-17C4-682D-4ACF04607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375" y="989815"/>
            <a:ext cx="2889250" cy="3859415"/>
          </a:xfrm>
          <a:prstGeom prst="rect">
            <a:avLst/>
          </a:prstGeom>
        </p:spPr>
      </p:pic>
      <p:sp>
        <p:nvSpPr>
          <p:cNvPr id="9" name="TextBox 8">
            <a:extLst>
              <a:ext uri="{FF2B5EF4-FFF2-40B4-BE49-F238E27FC236}">
                <a16:creationId xmlns:a16="http://schemas.microsoft.com/office/drawing/2014/main" id="{9BF1FC13-1E18-8357-125E-6871FF20903A}"/>
              </a:ext>
            </a:extLst>
          </p:cNvPr>
          <p:cNvSpPr txBox="1"/>
          <p:nvPr/>
        </p:nvSpPr>
        <p:spPr>
          <a:xfrm>
            <a:off x="1" y="1"/>
            <a:ext cx="10080624" cy="989814"/>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Huatulco Walking Tour </a:t>
            </a:r>
            <a:endParaRPr lang="en-US" sz="4400" b="1" dirty="0"/>
          </a:p>
        </p:txBody>
      </p:sp>
      <p:sp>
        <p:nvSpPr>
          <p:cNvPr id="3" name="TextBox 2">
            <a:extLst>
              <a:ext uri="{FF2B5EF4-FFF2-40B4-BE49-F238E27FC236}">
                <a16:creationId xmlns:a16="http://schemas.microsoft.com/office/drawing/2014/main" id="{8A296C39-72CC-7E96-95BC-014FAC7A0DAE}"/>
              </a:ext>
            </a:extLst>
          </p:cNvPr>
          <p:cNvSpPr txBox="1"/>
          <p:nvPr/>
        </p:nvSpPr>
        <p:spPr>
          <a:xfrm>
            <a:off x="219076" y="895350"/>
            <a:ext cx="9754484" cy="4902135"/>
          </a:xfrm>
          <a:prstGeom prst="rect">
            <a:avLst/>
          </a:prstGeom>
        </p:spPr>
        <p:txBody>
          <a:bodyPr vert="horz" lIns="91440" tIns="45720" rIns="91440" bIns="45720" rtlCol="0" anchor="t">
            <a:normAutofit/>
          </a:bodyPr>
          <a:lstStyle/>
          <a:p>
            <a:r>
              <a:rPr lang="en-US" sz="2200" b="1" dirty="0">
                <a:latin typeface="Times New Roman" panose="02020603050405020304" pitchFamily="18" charset="0"/>
                <a:cs typeface="Times New Roman" panose="02020603050405020304" pitchFamily="18" charset="0"/>
              </a:rPr>
              <a:t>Stop 5: Walk to La </a:t>
            </a:r>
            <a:r>
              <a:rPr lang="en-US" sz="2200" b="1" dirty="0" err="1">
                <a:latin typeface="Times New Roman" panose="02020603050405020304" pitchFamily="18" charset="0"/>
                <a:cs typeface="Times New Roman" panose="02020603050405020304" pitchFamily="18" charset="0"/>
              </a:rPr>
              <a:t>Crucecita</a:t>
            </a:r>
            <a:r>
              <a:rPr lang="en-US" sz="2200" b="1" dirty="0">
                <a:latin typeface="Times New Roman" panose="02020603050405020304" pitchFamily="18" charset="0"/>
                <a:cs typeface="Times New Roman" panose="02020603050405020304" pitchFamily="18" charset="0"/>
              </a:rPr>
              <a:t> (Optional Extension)</a:t>
            </a:r>
          </a:p>
          <a:p>
            <a:r>
              <a:rPr lang="en-US" sz="2200" b="1" dirty="0">
                <a:latin typeface="Times New Roman" panose="02020603050405020304" pitchFamily="18" charset="0"/>
                <a:cs typeface="Times New Roman" panose="02020603050405020304" pitchFamily="18" charset="0"/>
              </a:rPr>
              <a:t>Location:</a:t>
            </a:r>
            <a:r>
              <a:rPr lang="en-US" sz="2200" dirty="0">
                <a:latin typeface="Times New Roman" panose="02020603050405020304" pitchFamily="18" charset="0"/>
                <a:cs typeface="Times New Roman" panose="02020603050405020304" pitchFamily="18" charset="0"/>
              </a:rPr>
              <a:t> 15-minute walk inland</a:t>
            </a:r>
            <a:br>
              <a:rPr lang="en-US" sz="2200"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Time:</a:t>
            </a:r>
            <a:r>
              <a:rPr lang="en-US" sz="2200" dirty="0">
                <a:latin typeface="Times New Roman" panose="02020603050405020304" pitchFamily="18" charset="0"/>
                <a:cs typeface="Times New Roman" panose="02020603050405020304" pitchFamily="18" charset="0"/>
              </a:rPr>
              <a:t> 1.5 hours</a:t>
            </a:r>
          </a:p>
          <a:p>
            <a:r>
              <a:rPr lang="en-US" sz="2200" dirty="0">
                <a:latin typeface="Times New Roman" panose="02020603050405020304" pitchFamily="18" charset="0"/>
                <a:cs typeface="Times New Roman" panose="02020603050405020304" pitchFamily="18" charset="0"/>
              </a:rPr>
              <a:t>If you have energy and time, extend your tour with a walk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to La </a:t>
            </a:r>
            <a:r>
              <a:rPr lang="en-US" sz="2200" dirty="0" err="1">
                <a:latin typeface="Times New Roman" panose="02020603050405020304" pitchFamily="18" charset="0"/>
                <a:cs typeface="Times New Roman" panose="02020603050405020304" pitchFamily="18" charset="0"/>
              </a:rPr>
              <a:t>Crucecita</a:t>
            </a:r>
            <a:r>
              <a:rPr lang="en-US" sz="2200" dirty="0">
                <a:latin typeface="Times New Roman" panose="02020603050405020304" pitchFamily="18" charset="0"/>
                <a:cs typeface="Times New Roman" panose="02020603050405020304" pitchFamily="18" charset="0"/>
              </a:rPr>
              <a:t>, the cultural heart of Huatulco:</a:t>
            </a:r>
          </a:p>
          <a:p>
            <a:r>
              <a:rPr lang="en-US" sz="2200" b="1" dirty="0">
                <a:latin typeface="Times New Roman" panose="02020603050405020304" pitchFamily="18" charset="0"/>
                <a:cs typeface="Times New Roman" panose="02020603050405020304" pitchFamily="18" charset="0"/>
              </a:rPr>
              <a:t>Parque Central:</a:t>
            </a:r>
            <a:r>
              <a:rPr lang="en-US" sz="2200" dirty="0">
                <a:latin typeface="Times New Roman" panose="02020603050405020304" pitchFamily="18" charset="0"/>
                <a:cs typeface="Times New Roman" panose="02020603050405020304" pitchFamily="18" charset="0"/>
              </a:rPr>
              <a:t> Beautiful central plaza with the iconic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Guadalupe Church</a:t>
            </a:r>
          </a:p>
          <a:p>
            <a:r>
              <a:rPr lang="en-US" sz="2200" b="1" dirty="0">
                <a:latin typeface="Times New Roman" panose="02020603050405020304" pitchFamily="18" charset="0"/>
                <a:cs typeface="Times New Roman" panose="02020603050405020304" pitchFamily="18" charset="0"/>
              </a:rPr>
              <a:t>Mercado Municipal:</a:t>
            </a:r>
            <a:r>
              <a:rPr lang="en-US" sz="2200" dirty="0">
                <a:latin typeface="Times New Roman" panose="02020603050405020304" pitchFamily="18" charset="0"/>
                <a:cs typeface="Times New Roman" panose="02020603050405020304" pitchFamily="18" charset="0"/>
              </a:rPr>
              <a:t> Vibrant local market with food stalls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and local products</a:t>
            </a:r>
          </a:p>
          <a:p>
            <a:r>
              <a:rPr lang="en-US" sz="2200" b="1" dirty="0">
                <a:latin typeface="Times New Roman" panose="02020603050405020304" pitchFamily="18" charset="0"/>
                <a:cs typeface="Times New Roman" panose="02020603050405020304" pitchFamily="18" charset="0"/>
              </a:rPr>
              <a:t>Traditional Architecture:</a:t>
            </a:r>
            <a:r>
              <a:rPr lang="en-US" sz="2200" dirty="0">
                <a:latin typeface="Times New Roman" panose="02020603050405020304" pitchFamily="18" charset="0"/>
                <a:cs typeface="Times New Roman" panose="02020603050405020304" pitchFamily="18" charset="0"/>
              </a:rPr>
              <a:t> Colorful colonial-style buildings</a:t>
            </a:r>
          </a:p>
          <a:p>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Authentic Restaurants:</a:t>
            </a:r>
            <a:r>
              <a:rPr lang="en-US" sz="2200" dirty="0">
                <a:latin typeface="Times New Roman" panose="02020603050405020304" pitchFamily="18" charset="0"/>
                <a:cs typeface="Times New Roman" panose="02020603050405020304" pitchFamily="18" charset="0"/>
              </a:rPr>
              <a:t> More budget-friendly local eateries</a:t>
            </a:r>
          </a:p>
          <a:p>
            <a:r>
              <a:rPr lang="en-US" sz="2200" b="1" dirty="0">
                <a:latin typeface="Times New Roman" panose="02020603050405020304" pitchFamily="18" charset="0"/>
                <a:cs typeface="Times New Roman" panose="02020603050405020304" pitchFamily="18" charset="0"/>
              </a:rPr>
              <a:t>Highlight:</a:t>
            </a:r>
            <a:r>
              <a:rPr lang="en-US" sz="2200" dirty="0">
                <a:latin typeface="Times New Roman" panose="02020603050405020304" pitchFamily="18" charset="0"/>
                <a:cs typeface="Times New Roman" panose="02020603050405020304" pitchFamily="18" charset="0"/>
              </a:rPr>
              <a:t> The stunning mural inside the Iglesia de Guadalupe depicting the Virgin of Guadalupe</a:t>
            </a:r>
          </a:p>
        </p:txBody>
      </p:sp>
      <p:pic>
        <p:nvPicPr>
          <p:cNvPr id="5124" name="Picture 4" descr="feeding pigeons at the Jardin">
            <a:hlinkClick r:id="rId3"/>
            <a:extLst>
              <a:ext uri="{FF2B5EF4-FFF2-40B4-BE49-F238E27FC236}">
                <a16:creationId xmlns:a16="http://schemas.microsoft.com/office/drawing/2014/main" id="{E4FA1C30-6075-C339-71EC-7B6ADF4D9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938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AC4D1D6-E961-A686-9C96-D8DCB6BAEFE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C5A5C38-3F1D-4806-C74D-15EFD6BFE7CD}"/>
              </a:ext>
            </a:extLst>
          </p:cNvPr>
          <p:cNvSpPr txBox="1"/>
          <p:nvPr/>
        </p:nvSpPr>
        <p:spPr>
          <a:xfrm>
            <a:off x="1" y="1"/>
            <a:ext cx="10080624" cy="989814"/>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Huatulco Walking Tour </a:t>
            </a:r>
            <a:endParaRPr lang="en-US" sz="4400" b="1" dirty="0"/>
          </a:p>
        </p:txBody>
      </p:sp>
      <p:sp>
        <p:nvSpPr>
          <p:cNvPr id="3" name="TextBox 2">
            <a:extLst>
              <a:ext uri="{FF2B5EF4-FFF2-40B4-BE49-F238E27FC236}">
                <a16:creationId xmlns:a16="http://schemas.microsoft.com/office/drawing/2014/main" id="{97BEAD2E-0A8C-BE52-4625-9B0D76F240FC}"/>
              </a:ext>
            </a:extLst>
          </p:cNvPr>
          <p:cNvSpPr txBox="1"/>
          <p:nvPr/>
        </p:nvSpPr>
        <p:spPr>
          <a:xfrm>
            <a:off x="219076" y="989815"/>
            <a:ext cx="9754484" cy="4807670"/>
          </a:xfrm>
          <a:prstGeom prst="rect">
            <a:avLst/>
          </a:prstGeom>
        </p:spPr>
        <p:txBody>
          <a:bodyPr vert="horz" lIns="91440" tIns="45720" rIns="91440" bIns="45720" rtlCol="0" anchor="t">
            <a:normAutofit/>
          </a:bodyPr>
          <a:lstStyle/>
          <a:p>
            <a:r>
              <a:rPr lang="en-US" sz="2400" b="1" dirty="0">
                <a:latin typeface="Times New Roman" panose="02020603050405020304" pitchFamily="18" charset="0"/>
                <a:cs typeface="Times New Roman" panose="02020603050405020304" pitchFamily="18" charset="0"/>
              </a:rPr>
              <a:t>Stop 6: Scenic Viewpoints</a:t>
            </a:r>
          </a:p>
          <a:p>
            <a:r>
              <a:rPr lang="en-US" sz="2400" b="1" dirty="0">
                <a:latin typeface="Times New Roman" panose="02020603050405020304" pitchFamily="18" charset="0"/>
                <a:cs typeface="Times New Roman" panose="02020603050405020304" pitchFamily="18" charset="0"/>
              </a:rPr>
              <a:t>Location:</a:t>
            </a:r>
            <a:r>
              <a:rPr lang="en-US" sz="2400" dirty="0">
                <a:latin typeface="Times New Roman" panose="02020603050405020304" pitchFamily="18" charset="0"/>
                <a:cs typeface="Times New Roman" panose="02020603050405020304" pitchFamily="18" charset="0"/>
              </a:rPr>
              <a:t> Various elevated points around Santa Cruz</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30 minutes</a:t>
            </a:r>
          </a:p>
          <a:p>
            <a:r>
              <a:rPr lang="en-US" sz="2400" dirty="0">
                <a:latin typeface="Times New Roman" panose="02020603050405020304" pitchFamily="18" charset="0"/>
                <a:cs typeface="Times New Roman" panose="02020603050405020304" pitchFamily="18" charset="0"/>
              </a:rPr>
              <a:t>As you walk back toward the bay, take advantage of several scenic viewpoints:</a:t>
            </a:r>
          </a:p>
          <a:p>
            <a:r>
              <a:rPr lang="en-US" sz="2400" b="1" dirty="0">
                <a:latin typeface="Times New Roman" panose="02020603050405020304" pitchFamily="18" charset="0"/>
                <a:cs typeface="Times New Roman" panose="02020603050405020304" pitchFamily="18" charset="0"/>
              </a:rPr>
              <a:t>Marina Overlook:</a:t>
            </a:r>
            <a:r>
              <a:rPr lang="en-US" sz="2400" dirty="0">
                <a:latin typeface="Times New Roman" panose="02020603050405020304" pitchFamily="18" charset="0"/>
                <a:cs typeface="Times New Roman" panose="02020603050405020304" pitchFamily="18" charset="0"/>
              </a:rPr>
              <a:t> Panoramic views of the entire bay and marina</a:t>
            </a:r>
          </a:p>
          <a:p>
            <a:r>
              <a:rPr lang="en-US" sz="2400" b="1" dirty="0">
                <a:latin typeface="Times New Roman" panose="02020603050405020304" pitchFamily="18" charset="0"/>
                <a:cs typeface="Times New Roman" panose="02020603050405020304" pitchFamily="18" charset="0"/>
              </a:rPr>
              <a:t>Cliff Paths:</a:t>
            </a:r>
            <a:r>
              <a:rPr lang="en-US" sz="2400" dirty="0">
                <a:latin typeface="Times New Roman" panose="02020603050405020304" pitchFamily="18" charset="0"/>
                <a:cs typeface="Times New Roman" panose="02020603050405020304" pitchFamily="18" charset="0"/>
              </a:rPr>
              <a:t> Natural lookouts offering dramatic coastal vistas</a:t>
            </a:r>
          </a:p>
          <a:p>
            <a:r>
              <a:rPr lang="en-US" sz="2400" b="1" dirty="0">
                <a:latin typeface="Times New Roman" panose="02020603050405020304" pitchFamily="18" charset="0"/>
                <a:cs typeface="Times New Roman" panose="02020603050405020304" pitchFamily="18" charset="0"/>
              </a:rPr>
              <a:t>Hotel Terraces:</a:t>
            </a:r>
            <a:r>
              <a:rPr lang="en-US" sz="2400" dirty="0">
                <a:latin typeface="Times New Roman" panose="02020603050405020304" pitchFamily="18" charset="0"/>
                <a:cs typeface="Times New Roman" panose="02020603050405020304" pitchFamily="18" charset="0"/>
              </a:rPr>
              <a:t> Some hotels welcome visitors to their scenic terraces (with purchase)</a:t>
            </a:r>
          </a:p>
          <a:p>
            <a:r>
              <a:rPr lang="en-US" sz="2400" b="1" dirty="0">
                <a:latin typeface="Times New Roman" panose="02020603050405020304" pitchFamily="18" charset="0"/>
                <a:cs typeface="Times New Roman" panose="02020603050405020304" pitchFamily="18" charset="0"/>
              </a:rPr>
              <a:t>Photography Tip:</a:t>
            </a:r>
            <a:r>
              <a:rPr lang="en-US" sz="2400" dirty="0">
                <a:latin typeface="Times New Roman" panose="02020603050405020304" pitchFamily="18" charset="0"/>
                <a:cs typeface="Times New Roman" panose="02020603050405020304" pitchFamily="18" charset="0"/>
              </a:rPr>
              <a:t> Late afternoon light (4-6 PM) provides the best lighting for bay photography.</a:t>
            </a:r>
          </a:p>
        </p:txBody>
      </p:sp>
      <p:pic>
        <p:nvPicPr>
          <p:cNvPr id="5124" name="Picture 4" descr="feeding pigeons at the Jardin">
            <a:hlinkClick r:id="rId2"/>
            <a:extLst>
              <a:ext uri="{FF2B5EF4-FFF2-40B4-BE49-F238E27FC236}">
                <a16:creationId xmlns:a16="http://schemas.microsoft.com/office/drawing/2014/main" id="{1F70C794-7BD3-C5ED-A85F-993FFAFDD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51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28EBFF5-CE24-7274-DE48-1A8824D6782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7C7647E-B14D-D35D-9DEC-2DC721A6EC93}"/>
              </a:ext>
            </a:extLst>
          </p:cNvPr>
          <p:cNvSpPr txBox="1"/>
          <p:nvPr/>
        </p:nvSpPr>
        <p:spPr>
          <a:xfrm>
            <a:off x="1" y="1"/>
            <a:ext cx="10080624" cy="989814"/>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Huatulco Walking Tour </a:t>
            </a:r>
            <a:endParaRPr lang="en-US" sz="4400" b="1" dirty="0"/>
          </a:p>
        </p:txBody>
      </p:sp>
      <p:sp>
        <p:nvSpPr>
          <p:cNvPr id="3" name="TextBox 2">
            <a:extLst>
              <a:ext uri="{FF2B5EF4-FFF2-40B4-BE49-F238E27FC236}">
                <a16:creationId xmlns:a16="http://schemas.microsoft.com/office/drawing/2014/main" id="{43C188E3-93A9-7FA7-724B-5116969FDC6B}"/>
              </a:ext>
            </a:extLst>
          </p:cNvPr>
          <p:cNvSpPr txBox="1"/>
          <p:nvPr/>
        </p:nvSpPr>
        <p:spPr>
          <a:xfrm>
            <a:off x="219076" y="989815"/>
            <a:ext cx="9754484" cy="4807670"/>
          </a:xfrm>
          <a:prstGeom prst="rect">
            <a:avLst/>
          </a:prstGeom>
        </p:spPr>
        <p:txBody>
          <a:bodyPr vert="horz" lIns="91440" tIns="45720" rIns="91440" bIns="45720" rtlCol="0" anchor="t">
            <a:normAutofit/>
          </a:bodyPr>
          <a:lstStyle/>
          <a:p>
            <a:r>
              <a:rPr lang="en-US" sz="2400" b="1" dirty="0">
                <a:latin typeface="Times New Roman" panose="02020603050405020304" pitchFamily="18" charset="0"/>
                <a:cs typeface="Times New Roman" panose="02020603050405020304" pitchFamily="18" charset="0"/>
              </a:rPr>
              <a:t>Stop 7: Sunset at the Beach (End Point)</a:t>
            </a:r>
          </a:p>
          <a:p>
            <a:r>
              <a:rPr lang="en-US" sz="2400" b="1" dirty="0">
                <a:latin typeface="Times New Roman" panose="02020603050405020304" pitchFamily="18" charset="0"/>
                <a:cs typeface="Times New Roman" panose="02020603050405020304" pitchFamily="18" charset="0"/>
              </a:rPr>
              <a:t>Location:</a:t>
            </a:r>
            <a:r>
              <a:rPr lang="en-US" sz="2400" dirty="0">
                <a:latin typeface="Times New Roman" panose="02020603050405020304" pitchFamily="18" charset="0"/>
                <a:cs typeface="Times New Roman" panose="02020603050405020304" pitchFamily="18" charset="0"/>
              </a:rPr>
              <a:t> Return to Playa Santa Cruz</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1 hour</a:t>
            </a:r>
          </a:p>
          <a:p>
            <a:r>
              <a:rPr lang="en-US" sz="2400" dirty="0">
                <a:latin typeface="Times New Roman" panose="02020603050405020304" pitchFamily="18" charset="0"/>
                <a:cs typeface="Times New Roman" panose="02020603050405020304" pitchFamily="18" charset="0"/>
              </a:rPr>
              <a:t>End your walking tour back at Santa Cruz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Beach for one of Mexico's most beautiful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sunsets. The western exposure provides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spectacular sunset views over the Pacific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Ocean:</a:t>
            </a:r>
          </a:p>
          <a:p>
            <a:r>
              <a:rPr lang="en-US" sz="2400" dirty="0">
                <a:latin typeface="Times New Roman" panose="02020603050405020304" pitchFamily="18" charset="0"/>
                <a:cs typeface="Times New Roman" panose="02020603050405020304" pitchFamily="18" charset="0"/>
              </a:rPr>
              <a:t>Find a comfortable spot on the beach or at a beachfront restaurant</a:t>
            </a:r>
          </a:p>
          <a:p>
            <a:r>
              <a:rPr lang="en-US" sz="2400" dirty="0">
                <a:latin typeface="Times New Roman" panose="02020603050405020304" pitchFamily="18" charset="0"/>
                <a:cs typeface="Times New Roman" panose="02020603050405020304" pitchFamily="18" charset="0"/>
              </a:rPr>
              <a:t>Order a cocktail or fresh fruit </a:t>
            </a:r>
            <a:r>
              <a:rPr lang="en-US" sz="2400" dirty="0" err="1">
                <a:latin typeface="Times New Roman" panose="02020603050405020304" pitchFamily="18" charset="0"/>
                <a:cs typeface="Times New Roman" panose="02020603050405020304" pitchFamily="18" charset="0"/>
              </a:rPr>
              <a:t>agua</a:t>
            </a:r>
            <a:r>
              <a:rPr lang="en-US" sz="2400" dirty="0">
                <a:latin typeface="Times New Roman" panose="02020603050405020304" pitchFamily="18" charset="0"/>
                <a:cs typeface="Times New Roman" panose="02020603050405020304" pitchFamily="18" charset="0"/>
              </a:rPr>
              <a:t> fresca</a:t>
            </a:r>
          </a:p>
          <a:p>
            <a:r>
              <a:rPr lang="en-US" sz="2400" dirty="0">
                <a:latin typeface="Times New Roman" panose="02020603050405020304" pitchFamily="18" charset="0"/>
                <a:cs typeface="Times New Roman" panose="02020603050405020304" pitchFamily="18" charset="0"/>
              </a:rPr>
              <a:t>Watch fishing boats return with the day's catch</a:t>
            </a:r>
          </a:p>
          <a:p>
            <a:r>
              <a:rPr lang="en-US" sz="2400" dirty="0">
                <a:latin typeface="Times New Roman" panose="02020603050405020304" pitchFamily="18" charset="0"/>
                <a:cs typeface="Times New Roman" panose="02020603050405020304" pitchFamily="18" charset="0"/>
              </a:rPr>
              <a:t>Enjoy the changing colors of sky and water</a:t>
            </a:r>
          </a:p>
        </p:txBody>
      </p:sp>
      <p:pic>
        <p:nvPicPr>
          <p:cNvPr id="5124" name="Picture 4" descr="feeding pigeons at the Jardin">
            <a:hlinkClick r:id="rId2"/>
            <a:extLst>
              <a:ext uri="{FF2B5EF4-FFF2-40B4-BE49-F238E27FC236}">
                <a16:creationId xmlns:a16="http://schemas.microsoft.com/office/drawing/2014/main" id="{15BE1EC9-D801-8E56-B880-AA8D1E956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51C6129-A89F-EC80-B6F3-94DEC96BB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019" y="989814"/>
            <a:ext cx="4341606" cy="2896385"/>
          </a:xfrm>
          <a:prstGeom prst="rect">
            <a:avLst/>
          </a:prstGeom>
        </p:spPr>
      </p:pic>
    </p:spTree>
    <p:extLst>
      <p:ext uri="{BB962C8B-B14F-4D97-AF65-F5344CB8AC3E}">
        <p14:creationId xmlns:p14="http://schemas.microsoft.com/office/powerpoint/2010/main" val="156706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nchor="ctr"/>
          <a:lstStyle/>
          <a:p>
            <a:r>
              <a:rPr lang="en-US"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810327" y="1410786"/>
            <a:ext cx="8065192" cy="5670949"/>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About </a:t>
            </a:r>
            <a:r>
              <a:rPr lang="en-US" sz="2000" b="1" dirty="0">
                <a:latin typeface="Times New Roman" panose="02020603050405020304" pitchFamily="18" charset="0"/>
                <a:cs typeface="Times New Roman" panose="02020603050405020304" pitchFamily="18" charset="0"/>
              </a:rPr>
              <a:t>Huatulco, Mexico</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History of Huatulco, Mexico</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Transportation</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Points of Interest</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005839"/>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Essential Information</a:t>
            </a:r>
          </a:p>
        </p:txBody>
      </p:sp>
      <p:sp>
        <p:nvSpPr>
          <p:cNvPr id="2" name="Rectangle 1">
            <a:extLst>
              <a:ext uri="{FF2B5EF4-FFF2-40B4-BE49-F238E27FC236}">
                <a16:creationId xmlns:a16="http://schemas.microsoft.com/office/drawing/2014/main" id="{0DB55A1A-D5D6-CC90-F37F-845E4299A7CB}"/>
              </a:ext>
            </a:extLst>
          </p:cNvPr>
          <p:cNvSpPr>
            <a:spLocks noChangeArrowheads="1"/>
          </p:cNvSpPr>
          <p:nvPr/>
        </p:nvSpPr>
        <p:spPr bwMode="auto">
          <a:xfrm>
            <a:off x="4947947" y="43934"/>
            <a:ext cx="184731"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onures and budgies for sale">
            <a:hlinkClick r:id="rId2"/>
            <a:extLst>
              <a:ext uri="{FF2B5EF4-FFF2-40B4-BE49-F238E27FC236}">
                <a16:creationId xmlns:a16="http://schemas.microsoft.com/office/drawing/2014/main" id="{464A3259-09BF-54A2-D1B4-3E347A9C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4"/>
            <a:extLst>
              <a:ext uri="{FF2B5EF4-FFF2-40B4-BE49-F238E27FC236}">
                <a16:creationId xmlns:a16="http://schemas.microsoft.com/office/drawing/2014/main" id="{AF2289DA-CAE5-8864-F28C-2CE35634B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476250" y="1005839"/>
            <a:ext cx="9601853" cy="483209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What to Bring:</a:t>
            </a:r>
          </a:p>
          <a:p>
            <a:r>
              <a:rPr lang="en-US" sz="2400" dirty="0">
                <a:latin typeface="Times New Roman" panose="02020603050405020304" pitchFamily="18" charset="0"/>
                <a:cs typeface="Times New Roman" panose="02020603050405020304" pitchFamily="18" charset="0"/>
              </a:rPr>
              <a:t>Comfortable walking shoes with good grip</a:t>
            </a:r>
          </a:p>
          <a:p>
            <a:r>
              <a:rPr lang="en-US" sz="2400" dirty="0">
                <a:latin typeface="Times New Roman" panose="02020603050405020304" pitchFamily="18" charset="0"/>
                <a:cs typeface="Times New Roman" panose="02020603050405020304" pitchFamily="18" charset="0"/>
              </a:rPr>
              <a:t>Sunscreen (SPF 30+) and hat</a:t>
            </a:r>
          </a:p>
          <a:p>
            <a:r>
              <a:rPr lang="en-US" sz="2400" dirty="0">
                <a:latin typeface="Times New Roman" panose="02020603050405020304" pitchFamily="18" charset="0"/>
                <a:cs typeface="Times New Roman" panose="02020603050405020304" pitchFamily="18" charset="0"/>
              </a:rPr>
              <a:t>Water bottle (stay hydrated!)</a:t>
            </a:r>
          </a:p>
          <a:p>
            <a:r>
              <a:rPr lang="en-US" sz="2400" dirty="0">
                <a:latin typeface="Times New Roman" panose="02020603050405020304" pitchFamily="18" charset="0"/>
                <a:cs typeface="Times New Roman" panose="02020603050405020304" pitchFamily="18" charset="0"/>
              </a:rPr>
              <a:t>Mexican pesos for purchases and tips</a:t>
            </a:r>
          </a:p>
          <a:p>
            <a:r>
              <a:rPr lang="en-US" sz="2400" dirty="0">
                <a:latin typeface="Times New Roman" panose="02020603050405020304" pitchFamily="18" charset="0"/>
                <a:cs typeface="Times New Roman" panose="02020603050405020304" pitchFamily="18" charset="0"/>
              </a:rPr>
              <a:t>Camera or smartphone for photos</a:t>
            </a:r>
          </a:p>
          <a:p>
            <a:r>
              <a:rPr lang="en-US" sz="2400" b="1" dirty="0">
                <a:latin typeface="Times New Roman" panose="02020603050405020304" pitchFamily="18" charset="0"/>
                <a:cs typeface="Times New Roman" panose="02020603050405020304" pitchFamily="18" charset="0"/>
              </a:rPr>
              <a:t>What to Wear:</a:t>
            </a:r>
          </a:p>
          <a:p>
            <a:r>
              <a:rPr lang="en-US" sz="2400" dirty="0">
                <a:latin typeface="Times New Roman" panose="02020603050405020304" pitchFamily="18" charset="0"/>
                <a:cs typeface="Times New Roman" panose="02020603050405020304" pitchFamily="18" charset="0"/>
              </a:rPr>
              <a:t>Light, breathable clothing</a:t>
            </a:r>
          </a:p>
          <a:p>
            <a:r>
              <a:rPr lang="en-US" sz="2400" dirty="0">
                <a:latin typeface="Times New Roman" panose="02020603050405020304" pitchFamily="18" charset="0"/>
                <a:cs typeface="Times New Roman" panose="02020603050405020304" pitchFamily="18" charset="0"/>
              </a:rPr>
              <a:t>Comfortable walking sandals or sneakers</a:t>
            </a:r>
          </a:p>
          <a:p>
            <a:r>
              <a:rPr lang="en-US" sz="2400" dirty="0">
                <a:latin typeface="Times New Roman" panose="02020603050405020304" pitchFamily="18" charset="0"/>
                <a:cs typeface="Times New Roman" panose="02020603050405020304" pitchFamily="18" charset="0"/>
              </a:rPr>
              <a:t>Cover-up for visiting churches or local markets</a:t>
            </a:r>
          </a:p>
          <a:p>
            <a:r>
              <a:rPr lang="en-US" sz="2400" dirty="0">
                <a:latin typeface="Times New Roman" panose="02020603050405020304" pitchFamily="18" charset="0"/>
                <a:cs typeface="Times New Roman" panose="02020603050405020304" pitchFamily="18" charset="0"/>
              </a:rPr>
              <a:t>Light jacket for early morning or evening</a:t>
            </a:r>
          </a:p>
          <a:p>
            <a:pPr marR="0" lvl="0"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61877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9BB940C-4BAC-0637-4F93-F8DA29B43B1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97A0410-F23B-7A81-F4C9-3AFC6BE6D6C2}"/>
              </a:ext>
            </a:extLst>
          </p:cNvPr>
          <p:cNvSpPr txBox="1"/>
          <p:nvPr/>
        </p:nvSpPr>
        <p:spPr>
          <a:xfrm>
            <a:off x="0" y="0"/>
            <a:ext cx="10078103" cy="1005839"/>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Essential Information</a:t>
            </a:r>
          </a:p>
        </p:txBody>
      </p:sp>
      <p:sp>
        <p:nvSpPr>
          <p:cNvPr id="2" name="Rectangle 1">
            <a:extLst>
              <a:ext uri="{FF2B5EF4-FFF2-40B4-BE49-F238E27FC236}">
                <a16:creationId xmlns:a16="http://schemas.microsoft.com/office/drawing/2014/main" id="{B914AAD2-4C39-D9E6-0C41-F3805D32D928}"/>
              </a:ext>
            </a:extLst>
          </p:cNvPr>
          <p:cNvSpPr>
            <a:spLocks noChangeArrowheads="1"/>
          </p:cNvSpPr>
          <p:nvPr/>
        </p:nvSpPr>
        <p:spPr bwMode="auto">
          <a:xfrm>
            <a:off x="4947947" y="43934"/>
            <a:ext cx="184731"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onures and budgies for sale">
            <a:hlinkClick r:id="rId2"/>
            <a:extLst>
              <a:ext uri="{FF2B5EF4-FFF2-40B4-BE49-F238E27FC236}">
                <a16:creationId xmlns:a16="http://schemas.microsoft.com/office/drawing/2014/main" id="{8B4A62CF-4430-63A6-A9A5-25E6D64A6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4"/>
            <a:extLst>
              <a:ext uri="{FF2B5EF4-FFF2-40B4-BE49-F238E27FC236}">
                <a16:creationId xmlns:a16="http://schemas.microsoft.com/office/drawing/2014/main" id="{A1FB1D34-A497-86BB-7C45-652602DC4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E12A9E-FC49-5D25-926B-2488624650B9}"/>
              </a:ext>
            </a:extLst>
          </p:cNvPr>
          <p:cNvSpPr txBox="1"/>
          <p:nvPr/>
        </p:nvSpPr>
        <p:spPr>
          <a:xfrm>
            <a:off x="457200" y="1005839"/>
            <a:ext cx="9620903" cy="446276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Safety Tips:</a:t>
            </a:r>
          </a:p>
          <a:p>
            <a:r>
              <a:rPr lang="en-US" sz="2400" dirty="0">
                <a:latin typeface="Times New Roman" panose="02020603050405020304" pitchFamily="18" charset="0"/>
                <a:cs typeface="Times New Roman" panose="02020603050405020304" pitchFamily="18" charset="0"/>
              </a:rPr>
              <a:t>Stay hydrated - the coastal sun can be intense</a:t>
            </a:r>
          </a:p>
          <a:p>
            <a:r>
              <a:rPr lang="en-US" sz="2400" dirty="0">
                <a:latin typeface="Times New Roman" panose="02020603050405020304" pitchFamily="18" charset="0"/>
                <a:cs typeface="Times New Roman" panose="02020603050405020304" pitchFamily="18" charset="0"/>
              </a:rPr>
              <a:t>Apply sunscreen regularly, especially after swimming</a:t>
            </a:r>
          </a:p>
          <a:p>
            <a:r>
              <a:rPr lang="en-US" sz="2400" dirty="0">
                <a:latin typeface="Times New Roman" panose="02020603050405020304" pitchFamily="18" charset="0"/>
                <a:cs typeface="Times New Roman" panose="02020603050405020304" pitchFamily="18" charset="0"/>
              </a:rPr>
              <a:t>Keep valuables secure and consider using hotel safes</a:t>
            </a:r>
          </a:p>
          <a:p>
            <a:r>
              <a:rPr lang="en-US" sz="2400" dirty="0">
                <a:latin typeface="Times New Roman" panose="02020603050405020304" pitchFamily="18" charset="0"/>
                <a:cs typeface="Times New Roman" panose="02020603050405020304" pitchFamily="18" charset="0"/>
              </a:rPr>
              <a:t>Respect local customs, especially when visiting religious sites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Budget Estimates (Per Person):</a:t>
            </a:r>
          </a:p>
          <a:p>
            <a:r>
              <a:rPr lang="en-US" sz="2400" b="1" dirty="0">
                <a:latin typeface="Times New Roman" panose="02020603050405020304" pitchFamily="18" charset="0"/>
                <a:cs typeface="Times New Roman" panose="02020603050405020304" pitchFamily="18" charset="0"/>
              </a:rPr>
              <a:t>Food &amp; Drinks:</a:t>
            </a:r>
            <a:r>
              <a:rPr lang="en-US" sz="2400" dirty="0">
                <a:latin typeface="Times New Roman" panose="02020603050405020304" pitchFamily="18" charset="0"/>
                <a:cs typeface="Times New Roman" panose="02020603050405020304" pitchFamily="18" charset="0"/>
              </a:rPr>
              <a:t> $15-30 USD</a:t>
            </a:r>
          </a:p>
          <a:p>
            <a:r>
              <a:rPr lang="en-US" sz="2400" b="1" dirty="0">
                <a:latin typeface="Times New Roman" panose="02020603050405020304" pitchFamily="18" charset="0"/>
                <a:cs typeface="Times New Roman" panose="02020603050405020304" pitchFamily="18" charset="0"/>
              </a:rPr>
              <a:t>Activities:</a:t>
            </a:r>
            <a:r>
              <a:rPr lang="en-US" sz="2400" dirty="0">
                <a:latin typeface="Times New Roman" panose="02020603050405020304" pitchFamily="18" charset="0"/>
                <a:cs typeface="Times New Roman" panose="02020603050405020304" pitchFamily="18" charset="0"/>
              </a:rPr>
              <a:t> $10-20 USD (equipment rental, entrance fees)</a:t>
            </a:r>
          </a:p>
          <a:p>
            <a:r>
              <a:rPr lang="en-US" sz="2400" b="1" dirty="0">
                <a:latin typeface="Times New Roman" panose="02020603050405020304" pitchFamily="18" charset="0"/>
                <a:cs typeface="Times New Roman" panose="02020603050405020304" pitchFamily="18" charset="0"/>
              </a:rPr>
              <a:t>Shopping:</a:t>
            </a:r>
            <a:r>
              <a:rPr lang="en-US" sz="2400" dirty="0">
                <a:latin typeface="Times New Roman" panose="02020603050405020304" pitchFamily="18" charset="0"/>
                <a:cs typeface="Times New Roman" panose="02020603050405020304" pitchFamily="18" charset="0"/>
              </a:rPr>
              <a:t> $20-50 USD (souvenirs, handicrafts)</a:t>
            </a:r>
          </a:p>
          <a:p>
            <a:r>
              <a:rPr lang="en-US" sz="2400" b="1" dirty="0">
                <a:latin typeface="Times New Roman" panose="02020603050405020304" pitchFamily="18" charset="0"/>
                <a:cs typeface="Times New Roman" panose="02020603050405020304" pitchFamily="18" charset="0"/>
              </a:rPr>
              <a:t>Transportation:</a:t>
            </a:r>
            <a:r>
              <a:rPr lang="en-US" sz="2400" dirty="0">
                <a:latin typeface="Times New Roman" panose="02020603050405020304" pitchFamily="18" charset="0"/>
                <a:cs typeface="Times New Roman" panose="02020603050405020304" pitchFamily="18" charset="0"/>
              </a:rPr>
              <a:t> $5-10 USD (if using taxis back to hotel)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7692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18532"/>
            <a:ext cx="10080625"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Huatulco </a:t>
            </a:r>
            <a:r>
              <a:rPr lang="en-US" altLang="en-US" sz="4000" b="1" dirty="0">
                <a:latin typeface="Times New Roman" panose="02020603050405020304" pitchFamily="18" charset="0"/>
                <a:cs typeface="Times New Roman" panose="02020603050405020304" pitchFamily="18" charset="0"/>
              </a:rPr>
              <a:t>Restaurants</a:t>
            </a:r>
            <a:endParaRPr lang="en-US"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9936191" cy="4524315"/>
          </a:xfrm>
          <a:prstGeom prst="rect">
            <a:avLst/>
          </a:prstGeom>
          <a:noFill/>
        </p:spPr>
        <p:txBody>
          <a:bodyPr wrap="square">
            <a:spAutoFit/>
          </a:bodyPr>
          <a:lstStyle/>
          <a:p>
            <a:pPr>
              <a:buClrTx/>
            </a:pPr>
            <a:r>
              <a:rPr lang="en-US" sz="2400" b="1" dirty="0">
                <a:latin typeface="Times New Roman" panose="02020603050405020304" pitchFamily="18" charset="0"/>
                <a:cs typeface="Times New Roman" panose="02020603050405020304" pitchFamily="18" charset="0"/>
              </a:rPr>
              <a:t>Huatulco </a:t>
            </a:r>
            <a:r>
              <a:rPr lang="en-US" altLang="en-US" sz="2400" dirty="0">
                <a:latin typeface="Times New Roman" panose="02020603050405020304" pitchFamily="18" charset="0"/>
                <a:cs typeface="Times New Roman" panose="02020603050405020304" pitchFamily="18" charset="0"/>
              </a:rPr>
              <a:t>has many excellent restaurants. </a:t>
            </a:r>
          </a:p>
          <a:p>
            <a:pPr>
              <a:buClrTx/>
            </a:pPr>
            <a:r>
              <a:rPr lang="en-US" altLang="en-US" sz="2400" dirty="0">
                <a:latin typeface="Times New Roman" panose="02020603050405020304" pitchFamily="18" charset="0"/>
                <a:cs typeface="Times New Roman" panose="02020603050405020304" pitchFamily="18" charset="0"/>
              </a:rPr>
              <a:t>Many of us on the ship are foodies, so naturally,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we’re always on the hunt to eat at the most exclusive </a:t>
            </a:r>
          </a:p>
          <a:p>
            <a:pPr>
              <a:buClrTx/>
            </a:pPr>
            <a:r>
              <a:rPr lang="en-US" altLang="en-US" sz="2400" dirty="0">
                <a:latin typeface="Times New Roman" panose="02020603050405020304" pitchFamily="18" charset="0"/>
                <a:cs typeface="Times New Roman" panose="02020603050405020304" pitchFamily="18" charset="0"/>
              </a:rPr>
              <a:t>spots anytime we travel.</a:t>
            </a:r>
          </a:p>
          <a:p>
            <a:pPr marL="285750" indent="-285750">
              <a:buClrTx/>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Here are a few of the best restaurants to consider. </a:t>
            </a:r>
          </a:p>
          <a:p>
            <a:pPr lvl="0"/>
            <a:r>
              <a:rPr lang="en-US" sz="2400" dirty="0">
                <a:latin typeface="Times New Roman" panose="02020603050405020304" pitchFamily="18" charset="0"/>
                <a:cs typeface="Times New Roman" panose="02020603050405020304" pitchFamily="18" charset="0"/>
              </a:rPr>
              <a:t>El Sabor de Oaxaca (La </a:t>
            </a:r>
            <a:r>
              <a:rPr lang="en-US" sz="2400" dirty="0" err="1">
                <a:latin typeface="Times New Roman" panose="02020603050405020304" pitchFamily="18" charset="0"/>
                <a:cs typeface="Times New Roman" panose="02020603050405020304" pitchFamily="18" charset="0"/>
              </a:rPr>
              <a:t>Crucecita</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Try mole sauces and </a:t>
            </a:r>
            <a:r>
              <a:rPr lang="en-US" sz="2400" dirty="0" err="1">
                <a:latin typeface="Times New Roman" panose="02020603050405020304" pitchFamily="18" charset="0"/>
                <a:cs typeface="Times New Roman" panose="02020603050405020304" pitchFamily="18" charset="0"/>
              </a:rPr>
              <a:t>tlayudas</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Terra-Cotta (La </a:t>
            </a:r>
            <a:r>
              <a:rPr lang="en-US" sz="2400" dirty="0" err="1">
                <a:latin typeface="Times New Roman" panose="02020603050405020304" pitchFamily="18" charset="0"/>
                <a:cs typeface="Times New Roman" panose="02020603050405020304" pitchFamily="18" charset="0"/>
              </a:rPr>
              <a:t>Crucecita</a:t>
            </a:r>
            <a:r>
              <a:rPr lang="en-US" sz="2400" dirty="0">
                <a:latin typeface="Times New Roman" panose="02020603050405020304" pitchFamily="18" charset="0"/>
                <a:cs typeface="Times New Roman" panose="02020603050405020304" pitchFamily="18" charset="0"/>
              </a:rPr>
              <a:t>): Popular with travelers, international &amp; Mexican mix.</a:t>
            </a:r>
          </a:p>
          <a:p>
            <a:pPr lvl="0"/>
            <a:r>
              <a:rPr lang="en-US" sz="2400" dirty="0">
                <a:latin typeface="Times New Roman" panose="02020603050405020304" pitchFamily="18" charset="0"/>
                <a:cs typeface="Times New Roman" panose="02020603050405020304" pitchFamily="18" charset="0"/>
              </a:rPr>
              <a:t>Beach Palapas: Simple seafood shacks at Santa Cruz and La </a:t>
            </a:r>
            <a:r>
              <a:rPr lang="en-US" sz="2400" dirty="0" err="1">
                <a:latin typeface="Times New Roman" panose="02020603050405020304" pitchFamily="18" charset="0"/>
                <a:cs typeface="Times New Roman" panose="02020603050405020304" pitchFamily="18" charset="0"/>
              </a:rPr>
              <a:t>Entrega</a:t>
            </a:r>
            <a:r>
              <a:rPr 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285750" indent="-285750">
              <a:buClrTx/>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For those of you who just like good food, you can’t go wrong just about anywhere you go in Huatulco.</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latin typeface="Times New Roman" panose="02020603050405020304" pitchFamily="18" charset="0"/>
                <a:cs typeface="Times New Roman" panose="02020603050405020304" pitchFamily="18" charset="0"/>
              </a:rPr>
              <a:t>GOOD EATING</a:t>
            </a:r>
            <a:endParaRPr lang="en-US" sz="2400" dirty="0">
              <a:latin typeface="Times New Roman" panose="02020603050405020304" pitchFamily="18" charset="0"/>
              <a:cs typeface="Times New Roman" panose="02020603050405020304" pitchFamily="18" charset="0"/>
            </a:endParaRPr>
          </a:p>
        </p:txBody>
      </p:sp>
      <p:pic>
        <p:nvPicPr>
          <p:cNvPr id="4" name="Picture 3" descr="A plate of seafood with sauces&#10;&#10;Description automatically generated">
            <a:extLst>
              <a:ext uri="{FF2B5EF4-FFF2-40B4-BE49-F238E27FC236}">
                <a16:creationId xmlns:a16="http://schemas.microsoft.com/office/drawing/2014/main" id="{6BEE33B0-D39A-6EA9-C434-6B181FE87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775" y="763157"/>
            <a:ext cx="3556000" cy="2509914"/>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8/17/2025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23</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0"/>
            <a:ext cx="10080625" cy="1162050"/>
          </a:xfrm>
        </p:spPr>
        <p:txBody>
          <a:bodyPr vert="horz"/>
          <a:lstStyle/>
          <a:p>
            <a:pPr lvl="0" algn="ctr" rtl="0"/>
            <a:r>
              <a:rPr lang="en-US" sz="4000" b="1" dirty="0">
                <a:solidFill>
                  <a:srgbClr val="000000"/>
                </a:solidFill>
                <a:latin typeface="Times New Roman" panose="02020603050405020304" pitchFamily="18" charset="0"/>
                <a:cs typeface="Times New Roman" panose="02020603050405020304" pitchFamily="18" charset="0"/>
              </a:rPr>
              <a:t>Final Thoughts</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480290" y="1162050"/>
            <a:ext cx="8879609" cy="3517900"/>
          </a:xfrm>
        </p:spPr>
        <p:txBody>
          <a:bodyPr vert="horz">
            <a:normAutofit/>
          </a:bodyPr>
          <a:lstStyle/>
          <a:p>
            <a:r>
              <a:rPr lang="en-US" sz="3200" dirty="0">
                <a:latin typeface="Times New Roman" panose="02020603050405020304" pitchFamily="18" charset="0"/>
                <a:cs typeface="Times New Roman" panose="02020603050405020304" pitchFamily="18" charset="0"/>
              </a:rPr>
              <a:t>Huatulco is a gem: authentic Mexican culture, stunning beaches, and eco-conscious tourism.</a:t>
            </a:r>
          </a:p>
          <a:p>
            <a:r>
              <a:rPr lang="en-US" sz="3200" dirty="0">
                <a:latin typeface="Times New Roman" panose="02020603050405020304" pitchFamily="18" charset="0"/>
                <a:cs typeface="Times New Roman" panose="02020603050405020304" pitchFamily="18" charset="0"/>
              </a:rPr>
              <a:t>Spend the day snorkeling at La </a:t>
            </a:r>
            <a:r>
              <a:rPr lang="en-US" sz="3200" dirty="0" err="1">
                <a:latin typeface="Times New Roman" panose="02020603050405020304" pitchFamily="18" charset="0"/>
                <a:cs typeface="Times New Roman" panose="02020603050405020304" pitchFamily="18" charset="0"/>
              </a:rPr>
              <a:t>Entrega</a:t>
            </a:r>
            <a:r>
              <a:rPr lang="en-US" sz="3200" dirty="0">
                <a:latin typeface="Times New Roman" panose="02020603050405020304" pitchFamily="18" charset="0"/>
                <a:cs typeface="Times New Roman" panose="02020603050405020304" pitchFamily="18" charset="0"/>
              </a:rPr>
              <a:t>, sipping mezcal in La </a:t>
            </a:r>
            <a:r>
              <a:rPr lang="en-US" sz="3200" dirty="0" err="1">
                <a:latin typeface="Times New Roman" panose="02020603050405020304" pitchFamily="18" charset="0"/>
                <a:cs typeface="Times New Roman" panose="02020603050405020304" pitchFamily="18" charset="0"/>
              </a:rPr>
              <a:t>Crucecita</a:t>
            </a:r>
            <a:r>
              <a:rPr lang="en-US" sz="3200" dirty="0">
                <a:latin typeface="Times New Roman" panose="02020603050405020304" pitchFamily="18" charset="0"/>
                <a:cs typeface="Times New Roman" panose="02020603050405020304" pitchFamily="18" charset="0"/>
              </a:rPr>
              <a:t>, or relaxing under a palapa.</a:t>
            </a:r>
          </a:p>
          <a:p>
            <a:r>
              <a:rPr lang="en-US" sz="3200" dirty="0">
                <a:latin typeface="Times New Roman" panose="02020603050405020304" pitchFamily="18" charset="0"/>
                <a:cs typeface="Times New Roman" panose="02020603050405020304" pitchFamily="18" charset="0"/>
              </a:rPr>
              <a:t>Enjoy your visit to Huatulco!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780367"/>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2022367"/>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3200"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b="1" dirty="0">
                <a:latin typeface="Times New Roman" panose="02020603050405020304" pitchFamily="18" charset="0"/>
                <a:cs typeface="Times New Roman" panose="02020603050405020304" pitchFamily="18" charset="0"/>
              </a:rPr>
              <a:t>Have a great visit in Huatulco!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277091"/>
            <a:ext cx="10080626" cy="701731"/>
          </a:xfrm>
        </p:spPr>
        <p:txBody>
          <a:bodyPr vert="horz" wrap="square">
            <a:sp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702954"/>
          </a:xfrm>
          <a:prstGeom prst="rect">
            <a:avLst/>
          </a:prstGeom>
          <a:noFill/>
        </p:spPr>
        <p:txBody>
          <a:bodyPr wrap="square">
            <a:spAutoFit/>
          </a:bodyPr>
          <a:lstStyle/>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a:t>
            </a:r>
          </a:p>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If you are on your own </a:t>
            </a:r>
            <a:r>
              <a:rPr lang="en-US" altLang="en-US" sz="1800" b="1" dirty="0">
                <a:latin typeface="Times New Roman" panose="02020603050405020304" pitchFamily="18" charset="0"/>
                <a:cs typeface="Times New Roman" panose="02020603050405020304" pitchFamily="18" charset="0"/>
              </a:rPr>
              <a:t>Be Prepared</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marL="285750" indent="-285750" algn="ctr"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89709"/>
            <a:ext cx="10080624" cy="841290"/>
          </a:xfrm>
          <a:prstGeom prst="rect">
            <a:avLst/>
          </a:prstGeom>
          <a:noFill/>
        </p:spPr>
        <p:txBody>
          <a:bodyPr wrap="square" anchor="ctr">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1" i="0" u="none" strike="noStrike" baseline="0" dirty="0">
                <a:ln>
                  <a:noFill/>
                </a:ln>
                <a:latin typeface="Times New Roman" panose="02020603050405020304" pitchFamily="18" charset="0"/>
                <a:ea typeface="+mj-ea"/>
                <a:cs typeface="Times New Roman" panose="02020603050405020304" pitchFamily="18" charset="0"/>
              </a:rPr>
              <a:t>Money</a:t>
            </a:r>
          </a:p>
        </p:txBody>
      </p:sp>
      <p:pic>
        <p:nvPicPr>
          <p:cNvPr id="6" name="Picture 5" descr="A close-up of some currency&#10;&#10;Description automatically generated">
            <a:extLst>
              <a:ext uri="{FF2B5EF4-FFF2-40B4-BE49-F238E27FC236}">
                <a16:creationId xmlns:a16="http://schemas.microsoft.com/office/drawing/2014/main" id="{8CB3A04F-395E-9D65-C6B5-F757194EB20C}"/>
              </a:ext>
            </a:extLst>
          </p:cNvPr>
          <p:cNvPicPr>
            <a:picLocks noChangeAspect="1"/>
          </p:cNvPicPr>
          <p:nvPr/>
        </p:nvPicPr>
        <p:blipFill rotWithShape="1">
          <a:blip r:embed="rId3">
            <a:extLst>
              <a:ext uri="{28A0092B-C50C-407E-A947-70E740481C1C}">
                <a14:useLocalDpi xmlns:a14="http://schemas.microsoft.com/office/drawing/2010/main" val="0"/>
              </a:ext>
            </a:extLst>
          </a:blip>
          <a:srcRect t="16226" r="2" b="26473"/>
          <a:stretch/>
        </p:blipFill>
        <p:spPr>
          <a:xfrm>
            <a:off x="20" y="10"/>
            <a:ext cx="10080605" cy="376913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fontScale="92500"/>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Or 17.35 Pesos to the US Dollar</a:t>
            </a:r>
            <a:endParaRPr lang="en-US" b="0" i="0" u="none" strike="noStrike" baseline="0" dirty="0">
              <a:ln>
                <a:noFill/>
              </a:ln>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6BBFDD-567B-40C6-537A-4F0F7F2C0595}"/>
              </a:ext>
            </a:extLst>
          </p:cNvPr>
          <p:cNvPicPr>
            <a:picLocks noChangeAspect="1"/>
          </p:cNvPicPr>
          <p:nvPr/>
        </p:nvPicPr>
        <p:blipFill>
          <a:blip r:embed="rId2">
            <a:extLst>
              <a:ext uri="{28A0092B-C50C-407E-A947-70E740481C1C}">
                <a14:useLocalDpi xmlns:a14="http://schemas.microsoft.com/office/drawing/2010/main" val="0"/>
              </a:ext>
            </a:extLst>
          </a:blip>
          <a:srcRect l="13558" r="-1"/>
          <a:stretch>
            <a:fillRect/>
          </a:stretch>
        </p:blipFill>
        <p:spPr>
          <a:xfrm>
            <a:off x="0" y="0"/>
            <a:ext cx="10080625" cy="5670550"/>
          </a:xfrm>
          <a:prstGeom prst="rect">
            <a:avLst/>
          </a:prstGeom>
        </p:spPr>
      </p:pic>
    </p:spTree>
    <p:extLst>
      <p:ext uri="{BB962C8B-B14F-4D97-AF65-F5344CB8AC3E}">
        <p14:creationId xmlns:p14="http://schemas.microsoft.com/office/powerpoint/2010/main" val="325918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2772FF-6BC9-0289-CB34-144D79732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80624" cy="6024515"/>
          </a:xfrm>
          <a:prstGeom prst="rect">
            <a:avLst/>
          </a:prstGeom>
        </p:spPr>
      </p:pic>
      <p:sp>
        <p:nvSpPr>
          <p:cNvPr id="3" name="TextBox 2">
            <a:extLst>
              <a:ext uri="{FF2B5EF4-FFF2-40B4-BE49-F238E27FC236}">
                <a16:creationId xmlns:a16="http://schemas.microsoft.com/office/drawing/2014/main" id="{FA9C73ED-28C6-267F-D5FF-A477CDA09246}"/>
              </a:ext>
            </a:extLst>
          </p:cNvPr>
          <p:cNvSpPr txBox="1"/>
          <p:nvPr/>
        </p:nvSpPr>
        <p:spPr>
          <a:xfrm>
            <a:off x="0" y="2127389"/>
            <a:ext cx="4953039" cy="707886"/>
          </a:xfrm>
          <a:prstGeom prst="rect">
            <a:avLst/>
          </a:prstGeom>
          <a:noFill/>
        </p:spPr>
        <p:txBody>
          <a:bodyPr wrap="square">
            <a:spAutoFit/>
          </a:bodyPr>
          <a:lstStyle/>
          <a:p>
            <a:pPr algn="ctr">
              <a:buNone/>
            </a:pPr>
            <a:r>
              <a:rPr lang="en-US" sz="4000" b="1" dirty="0" err="1">
                <a:latin typeface="Times New Roman" panose="02020603050405020304" pitchFamily="18" charset="0"/>
                <a:cs typeface="Times New Roman" panose="02020603050405020304" pitchFamily="18" charset="0"/>
              </a:rPr>
              <a:t>Bahías</a:t>
            </a:r>
            <a:r>
              <a:rPr lang="en-US" sz="4000" b="1" dirty="0">
                <a:latin typeface="Times New Roman" panose="02020603050405020304" pitchFamily="18" charset="0"/>
                <a:cs typeface="Times New Roman" panose="02020603050405020304" pitchFamily="18" charset="0"/>
              </a:rPr>
              <a:t> de Huatulco</a:t>
            </a:r>
          </a:p>
        </p:txBody>
      </p:sp>
      <p:sp>
        <p:nvSpPr>
          <p:cNvPr id="8" name="TextBox 7">
            <a:extLst>
              <a:ext uri="{FF2B5EF4-FFF2-40B4-BE49-F238E27FC236}">
                <a16:creationId xmlns:a16="http://schemas.microsoft.com/office/drawing/2014/main" id="{685925C6-09FB-F0F6-C0BF-3F118AD3AC88}"/>
              </a:ext>
            </a:extLst>
          </p:cNvPr>
          <p:cNvSpPr txBox="1"/>
          <p:nvPr/>
        </p:nvSpPr>
        <p:spPr>
          <a:xfrm rot="2962010">
            <a:off x="4029365" y="3533521"/>
            <a:ext cx="949036"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Dock</a:t>
            </a:r>
            <a:endParaRPr lang="en-US" dirty="0"/>
          </a:p>
        </p:txBody>
      </p:sp>
    </p:spTree>
    <p:extLst>
      <p:ext uri="{BB962C8B-B14F-4D97-AF65-F5344CB8AC3E}">
        <p14:creationId xmlns:p14="http://schemas.microsoft.com/office/powerpoint/2010/main" val="45395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 y="65088"/>
            <a:ext cx="10080625" cy="777875"/>
          </a:xfrm>
        </p:spPr>
        <p:txBody>
          <a:bodyPr vert="horz" lIns="91440" tIns="45720" rIns="91440" bIns="45720" rtlCol="0" anchor="ctr">
            <a:normAutofit/>
          </a:bodyPr>
          <a:lstStyle/>
          <a:p>
            <a:pPr algn="ctr"/>
            <a:r>
              <a:rPr lang="en-US" sz="4000" dirty="0">
                <a:latin typeface="Times New Roman" panose="02020603050405020304" pitchFamily="18" charset="0"/>
                <a:cs typeface="Times New Roman" panose="02020603050405020304" pitchFamily="18" charset="0"/>
              </a:rPr>
              <a:t>About Huatulco, Mexico</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314DC44-A20A-9FB0-EB5C-0C19A195DAF2}"/>
              </a:ext>
            </a:extLst>
          </p:cNvPr>
          <p:cNvSpPr txBox="1"/>
          <p:nvPr/>
        </p:nvSpPr>
        <p:spPr>
          <a:xfrm>
            <a:off x="142043" y="710326"/>
            <a:ext cx="9678939" cy="1284729"/>
          </a:xfrm>
          <a:prstGeom prst="rect">
            <a:avLst/>
          </a:prstGeom>
        </p:spPr>
        <p:txBody>
          <a:bodyPr vert="horz" lIns="91440" tIns="45720" rIns="91440" bIns="45720" rtlCol="0">
            <a:noAutofit/>
          </a:bodyPr>
          <a:lstStyle/>
          <a:p>
            <a:r>
              <a:rPr lang="en-US" sz="2400" dirty="0">
                <a:latin typeface="Times New Roman" panose="02020603050405020304" pitchFamily="18" charset="0"/>
                <a:cs typeface="Times New Roman" panose="02020603050405020304" pitchFamily="18" charset="0"/>
              </a:rPr>
              <a:t>The official name is </a:t>
            </a:r>
            <a:r>
              <a:rPr lang="pt-BR" sz="2400" dirty="0">
                <a:latin typeface="Times New Roman" panose="02020603050405020304" pitchFamily="18" charset="0"/>
                <a:cs typeface="Times New Roman" panose="02020603050405020304" pitchFamily="18" charset="0"/>
              </a:rPr>
              <a:t>Bahía de Santa Cruz Huatulco and is l</a:t>
            </a:r>
            <a:r>
              <a:rPr lang="en-US" sz="2400" dirty="0" err="1">
                <a:latin typeface="Times New Roman" panose="02020603050405020304" pitchFamily="18" charset="0"/>
                <a:cs typeface="Times New Roman" panose="02020603050405020304" pitchFamily="18" charset="0"/>
              </a:rPr>
              <a:t>ocated</a:t>
            </a:r>
            <a:r>
              <a:rPr lang="en-US" sz="2400" dirty="0">
                <a:latin typeface="Times New Roman" panose="02020603050405020304" pitchFamily="18" charset="0"/>
                <a:cs typeface="Times New Roman" panose="02020603050405020304" pitchFamily="18" charset="0"/>
              </a:rPr>
              <a:t> in Oaxaca on Mexico’s southern Pacific coast.</a:t>
            </a:r>
          </a:p>
          <a:p>
            <a:r>
              <a:rPr lang="en-US" sz="2400" dirty="0">
                <a:latin typeface="Times New Roman" panose="02020603050405020304" pitchFamily="18" charset="0"/>
                <a:cs typeface="Times New Roman" panose="02020603050405020304" pitchFamily="18" charset="0"/>
              </a:rPr>
              <a:t>It is famous for nine bays and 36 beaches, many inside a national park.</a:t>
            </a: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1BB5971B-3C29-E753-08F1-95B6E42B23B8}"/>
              </a:ext>
            </a:extLst>
          </p:cNvPr>
          <p:cNvPicPr>
            <a:picLocks noChangeAspect="1"/>
          </p:cNvPicPr>
          <p:nvPr/>
        </p:nvPicPr>
        <p:blipFill>
          <a:blip r:embed="rId3">
            <a:extLst>
              <a:ext uri="{28A0092B-C50C-407E-A947-70E740481C1C}">
                <a14:useLocalDpi xmlns:a14="http://schemas.microsoft.com/office/drawing/2010/main" val="0"/>
              </a:ext>
            </a:extLst>
          </a:blip>
          <a:srcRect l="1702" r="2152"/>
          <a:stretch>
            <a:fillRect/>
          </a:stretch>
        </p:blipFill>
        <p:spPr>
          <a:xfrm>
            <a:off x="3734988" y="2115077"/>
            <a:ext cx="6345637" cy="3555472"/>
          </a:xfrm>
          <a:prstGeom prst="rect">
            <a:avLst/>
          </a:prstGeom>
        </p:spPr>
      </p:pic>
      <p:sp>
        <p:nvSpPr>
          <p:cNvPr id="7" name="TextBox 6">
            <a:extLst>
              <a:ext uri="{FF2B5EF4-FFF2-40B4-BE49-F238E27FC236}">
                <a16:creationId xmlns:a16="http://schemas.microsoft.com/office/drawing/2014/main" id="{49748050-3C5D-FF3A-AA5D-A22E5599988D}"/>
              </a:ext>
            </a:extLst>
          </p:cNvPr>
          <p:cNvSpPr txBox="1"/>
          <p:nvPr/>
        </p:nvSpPr>
        <p:spPr>
          <a:xfrm>
            <a:off x="190629" y="1930400"/>
            <a:ext cx="3466971" cy="346028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Bahía de Santa Cruz is the heart of the Huatulco region, serving as the main commercial and tourist hub. Tourism is managed carefully—smaller scale than Cancun or Puerto Vallarta. Laid-back, authentic feel.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9</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0"/>
            <a:ext cx="10077450" cy="1012825"/>
          </a:xfrm>
        </p:spPr>
        <p:txBody>
          <a:bodyPr vert="horz" lIns="91440" tIns="45720" rIns="91440" bIns="45720" rtlCol="0" anchor="ctr">
            <a:normAutofit/>
          </a:bodyPr>
          <a:lstStyle/>
          <a:p>
            <a:pPr algn="ctr"/>
            <a:r>
              <a:rPr lang="en-US" sz="4400" dirty="0">
                <a:latin typeface="Times New Roman" panose="02020603050405020304" pitchFamily="18" charset="0"/>
                <a:cs typeface="Times New Roman" panose="02020603050405020304" pitchFamily="18" charset="0"/>
              </a:rPr>
              <a:t>History of Huatulco</a:t>
            </a:r>
          </a:p>
        </p:txBody>
      </p:sp>
      <p:sp>
        <p:nvSpPr>
          <p:cNvPr id="16" name="TextBox 15">
            <a:extLst>
              <a:ext uri="{FF2B5EF4-FFF2-40B4-BE49-F238E27FC236}">
                <a16:creationId xmlns:a16="http://schemas.microsoft.com/office/drawing/2014/main" id="{385DAFE8-7846-84F9-ABB6-FC0629FE097F}"/>
              </a:ext>
            </a:extLst>
          </p:cNvPr>
          <p:cNvSpPr txBox="1"/>
          <p:nvPr/>
        </p:nvSpPr>
        <p:spPr>
          <a:xfrm>
            <a:off x="133649" y="914019"/>
            <a:ext cx="9813326" cy="2438781"/>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Huatulco has deep Indigenous roots. The Zapotec and Mixtec peoples used these bays as trade and fishing centers for centuries.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Spanish conquistadors arrived in the 1500s. Hernán Cortés sent ships along this coast, and Sir Francis Drake and other pirates targeted the area.</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port became a supply point for Spanish galleons traveling between Acapulco and the Philippines.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Legend has it that pirates buried treasure in the bays, though none has been found.</a:t>
            </a:r>
          </a:p>
        </p:txBody>
      </p:sp>
      <p:sp>
        <p:nvSpPr>
          <p:cNvPr id="4" name="TextBox 3">
            <a:extLst>
              <a:ext uri="{FF2B5EF4-FFF2-40B4-BE49-F238E27FC236}">
                <a16:creationId xmlns:a16="http://schemas.microsoft.com/office/drawing/2014/main" id="{76DAEECE-0C7B-1303-67BC-4232CECAEFB4}"/>
              </a:ext>
            </a:extLst>
          </p:cNvPr>
          <p:cNvSpPr txBox="1"/>
          <p:nvPr/>
        </p:nvSpPr>
        <p:spPr>
          <a:xfrm>
            <a:off x="133649" y="3279102"/>
            <a:ext cx="9813326"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centuries, Huatulco remained a quiet fishing village, isolated from Mexico’s main trade routes.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1980s, the Mexican government, through FONATUR, developed Huatulco as an eco-friendly tourism project with a focus on sustainability.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Today, it blends Indigenous traditions, colonial echoes, and a modern, carefully managed resort community.</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678</TotalTime>
  <Words>2014</Words>
  <Application>Microsoft Office PowerPoint</Application>
  <PresentationFormat>Custom</PresentationFormat>
  <Paragraphs>188</Paragraphs>
  <Slides>24</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Liberation Sans</vt:lpstr>
      <vt:lpstr>Times New Roman</vt:lpstr>
      <vt:lpstr>Wingdings</vt:lpstr>
      <vt:lpstr>Default</vt:lpstr>
      <vt:lpstr>Office Theme</vt:lpstr>
      <vt:lpstr>Huatulco, Mexico Presented by Marc Silver</vt:lpstr>
      <vt:lpstr>What I Will Cover</vt:lpstr>
      <vt:lpstr>My Port Philosophy</vt:lpstr>
      <vt:lpstr>PowerPoint Presentation</vt:lpstr>
      <vt:lpstr>PowerPoint Presentation</vt:lpstr>
      <vt:lpstr>PowerPoint Presentation</vt:lpstr>
      <vt:lpstr>PowerPoint Presentation</vt:lpstr>
      <vt:lpstr>About Huatulco, Mexico</vt:lpstr>
      <vt:lpstr>History of Huatulco</vt:lpstr>
      <vt:lpstr>Huatulco City 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Thoughts</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65</cp:revision>
  <dcterms:created xsi:type="dcterms:W3CDTF">2023-09-16T03:30:57Z</dcterms:created>
  <dcterms:modified xsi:type="dcterms:W3CDTF">2025-08-17T20:18:03Z</dcterms:modified>
</cp:coreProperties>
</file>